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7" r:id="rId3"/>
    <p:sldId id="258" r:id="rId4"/>
    <p:sldId id="260"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5"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57" d="100"/>
          <a:sy n="57"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8516-5ED9-4795-A782-27272D3CA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311CD-8413-4F32-B78D-C7E3B5330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6F4E7B-2BD8-4F04-89F9-71257C7BF351}"/>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EE502FD7-7113-4945-915B-B504B62BE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1B557-B199-4A45-BB3E-8D0919B85167}"/>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56531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E16B-5E18-4407-B45E-EC3C5CCE73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01297-10AB-4A78-A6E4-DE654913D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D84D6-5F3A-4647-9354-B9D3FAB1CD09}"/>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555F4707-CBD7-41FC-B2D8-7278796F9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3CA6D-4B9B-4E3A-904A-6D409289DB85}"/>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62331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8B35C-30A1-4D30-BB67-C548EA97B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4BAE1-425C-4826-9C95-8219A7AB2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49EF4-1B27-42BD-A869-1FDC7F488FF1}"/>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10F17CA4-5263-4455-9040-38D73547C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63726-1AD2-4B4B-B0E5-1A7865CE00C8}"/>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37705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B5F6-D441-450C-B393-5D6FC326F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C339D-F557-4CC6-9A16-C62A98E69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28212-BD3C-4E9F-B6B3-F578772041A1}"/>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991C8E21-8068-4A92-BDFD-FD134503A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D60FE-37D2-41A1-9C6F-0D404A377E02}"/>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00348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0A25-D674-4419-B9D4-AB73C02C2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2F3C4A-98DA-403D-94C5-6B79C98E3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3A21FD-B1EC-4834-A0C1-8BF1525E085B}"/>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B7327B5C-8A3F-4F77-85D7-758DBCF4B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D5896-AE28-4DC7-A241-D872163427B8}"/>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96407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3C86-A309-4FA1-B715-2974FE2AF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B2B46-9C92-4B12-969E-BC2728078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88FC56-17CA-4947-9454-8C283149FA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B0198-8536-4386-8E25-361367F7EF23}"/>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6" name="Footer Placeholder 5">
            <a:extLst>
              <a:ext uri="{FF2B5EF4-FFF2-40B4-BE49-F238E27FC236}">
                <a16:creationId xmlns:a16="http://schemas.microsoft.com/office/drawing/2014/main" id="{DB08D30B-E693-4083-91F5-572AAD503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95EDC-70F8-4EDA-BB37-CBCC8D6D1651}"/>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117913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1873-92E2-4227-9862-208D444AF4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F9A78B-FB91-4A50-94D7-F6AC6C915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8D52F-5B81-4018-B444-926027A56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562025-57AE-4017-8EDA-DA2365D6C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A4ECC-31EA-4A27-9871-4BAC66049B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F6F33-B695-48CD-B45F-A6FD29309CE7}"/>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8" name="Footer Placeholder 7">
            <a:extLst>
              <a:ext uri="{FF2B5EF4-FFF2-40B4-BE49-F238E27FC236}">
                <a16:creationId xmlns:a16="http://schemas.microsoft.com/office/drawing/2014/main" id="{8E5F496F-19BF-4B84-8550-7CE0F5BCE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43848C-3D46-4BFD-82D6-F62B82533DA2}"/>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384374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17F5-CD18-431F-82A5-EE786B67D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3C684-35A3-4462-B809-C9060A573355}"/>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4" name="Footer Placeholder 3">
            <a:extLst>
              <a:ext uri="{FF2B5EF4-FFF2-40B4-BE49-F238E27FC236}">
                <a16:creationId xmlns:a16="http://schemas.microsoft.com/office/drawing/2014/main" id="{A362E79E-CC93-40ED-B50B-20331E2DB7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7A5A9-F119-4744-B236-ACB2EE10AC23}"/>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42025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BA91E-F39B-414A-9663-8AAA16D8BFA8}"/>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3" name="Footer Placeholder 2">
            <a:extLst>
              <a:ext uri="{FF2B5EF4-FFF2-40B4-BE49-F238E27FC236}">
                <a16:creationId xmlns:a16="http://schemas.microsoft.com/office/drawing/2014/main" id="{8D853303-9FF9-4D75-8872-F70BC3ADB3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6B9C9-1FB7-4E93-9E40-5DE3E515E74C}"/>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35742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CA7C-0B9F-40E7-A0D8-B8227374E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2283AD-1D98-4F99-B5AE-86AE517E2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3D6216-FBF2-46C9-9E0F-D8102E40C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E0A5A-5616-4742-832F-61A2D144620B}"/>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6" name="Footer Placeholder 5">
            <a:extLst>
              <a:ext uri="{FF2B5EF4-FFF2-40B4-BE49-F238E27FC236}">
                <a16:creationId xmlns:a16="http://schemas.microsoft.com/office/drawing/2014/main" id="{E7002B3C-28C0-45CA-AA77-DE038DAA5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20F90-2217-4A15-9298-C35B3748D9AF}"/>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268013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C696-F3BE-4511-933D-1927E8CFB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C1A02-1FCA-4782-925E-D3070EEB2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C54B60-C287-4183-B459-4C8A2A0EC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A575E-4389-4486-B10A-BFC9E12D7DC3}"/>
              </a:ext>
            </a:extLst>
          </p:cNvPr>
          <p:cNvSpPr>
            <a:spLocks noGrp="1"/>
          </p:cNvSpPr>
          <p:nvPr>
            <p:ph type="dt" sz="half" idx="10"/>
          </p:nvPr>
        </p:nvSpPr>
        <p:spPr/>
        <p:txBody>
          <a:bodyPr/>
          <a:lstStyle/>
          <a:p>
            <a:fld id="{CF7C2BDF-9E69-46D8-935A-D1276AEF0844}" type="datetimeFigureOut">
              <a:rPr lang="en-US" smtClean="0"/>
              <a:t>8/21/2020</a:t>
            </a:fld>
            <a:endParaRPr lang="en-US"/>
          </a:p>
        </p:txBody>
      </p:sp>
      <p:sp>
        <p:nvSpPr>
          <p:cNvPr id="6" name="Footer Placeholder 5">
            <a:extLst>
              <a:ext uri="{FF2B5EF4-FFF2-40B4-BE49-F238E27FC236}">
                <a16:creationId xmlns:a16="http://schemas.microsoft.com/office/drawing/2014/main" id="{D9656A4C-76F7-4FD1-9833-9D0BC1111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C771D-3CA0-4DAA-A4FC-AFB60285862D}"/>
              </a:ext>
            </a:extLst>
          </p:cNvPr>
          <p:cNvSpPr>
            <a:spLocks noGrp="1"/>
          </p:cNvSpPr>
          <p:nvPr>
            <p:ph type="sldNum" sz="quarter" idx="12"/>
          </p:nvPr>
        </p:nvSpPr>
        <p:spPr/>
        <p:txBody>
          <a:bodyPr/>
          <a:lstStyle/>
          <a:p>
            <a:fld id="{E46285F7-A138-4D86-94F0-52319DE6D22A}" type="slidenum">
              <a:rPr lang="en-US" smtClean="0"/>
              <a:t>‹#›</a:t>
            </a:fld>
            <a:endParaRPr lang="en-US"/>
          </a:p>
        </p:txBody>
      </p:sp>
    </p:spTree>
    <p:extLst>
      <p:ext uri="{BB962C8B-B14F-4D97-AF65-F5344CB8AC3E}">
        <p14:creationId xmlns:p14="http://schemas.microsoft.com/office/powerpoint/2010/main" val="331347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7589B-767D-4AD6-9C5F-F9E6EC3DB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78B4A7-A6E7-4509-8C05-E017B072C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3A7D6-37E6-4D9A-97EE-B0537348D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C2BDF-9E69-46D8-935A-D1276AEF0844}" type="datetimeFigureOut">
              <a:rPr lang="en-US" smtClean="0"/>
              <a:t>8/21/2020</a:t>
            </a:fld>
            <a:endParaRPr lang="en-US"/>
          </a:p>
        </p:txBody>
      </p:sp>
      <p:sp>
        <p:nvSpPr>
          <p:cNvPr id="5" name="Footer Placeholder 4">
            <a:extLst>
              <a:ext uri="{FF2B5EF4-FFF2-40B4-BE49-F238E27FC236}">
                <a16:creationId xmlns:a16="http://schemas.microsoft.com/office/drawing/2014/main" id="{4656BE22-0F31-458B-AAC2-F787CEB64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11220-7B2E-4589-AC6D-A3C3F4182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285F7-A138-4D86-94F0-52319DE6D22A}" type="slidenum">
              <a:rPr lang="en-US" smtClean="0"/>
              <a:t>‹#›</a:t>
            </a:fld>
            <a:endParaRPr lang="en-US"/>
          </a:p>
        </p:txBody>
      </p:sp>
    </p:spTree>
    <p:extLst>
      <p:ext uri="{BB962C8B-B14F-4D97-AF65-F5344CB8AC3E}">
        <p14:creationId xmlns:p14="http://schemas.microsoft.com/office/powerpoint/2010/main" val="187625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6056-E1C0-43D7-9872-6F099EFB39EB}"/>
              </a:ext>
            </a:extLst>
          </p:cNvPr>
          <p:cNvSpPr>
            <a:spLocks noGrp="1"/>
          </p:cNvSpPr>
          <p:nvPr>
            <p:ph type="title"/>
          </p:nvPr>
        </p:nvSpPr>
        <p:spPr>
          <a:xfrm>
            <a:off x="838200" y="365125"/>
            <a:ext cx="10515600" cy="2157966"/>
          </a:xfrm>
        </p:spPr>
        <p:txBody>
          <a:bodyPr>
            <a:normAutofit fontScale="90000"/>
          </a:bodyPr>
          <a:lstStyle/>
          <a:p>
            <a:r>
              <a:rPr lang="en-US" dirty="0"/>
              <a:t>Before beginning.  Just a reminder that clicking the Resources link at the top of all the pages in ELF you can find links to Instructions, FAQ’s and Definitions.</a:t>
            </a:r>
          </a:p>
        </p:txBody>
      </p:sp>
      <p:pic>
        <p:nvPicPr>
          <p:cNvPr id="5" name="Content Placeholder 4" descr="A screenshot of a social media post&#10;&#10;Description automatically generated">
            <a:extLst>
              <a:ext uri="{FF2B5EF4-FFF2-40B4-BE49-F238E27FC236}">
                <a16:creationId xmlns:a16="http://schemas.microsoft.com/office/drawing/2014/main" id="{B35ED448-6293-4141-8848-C8675FF769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52" y="2702823"/>
            <a:ext cx="11610296" cy="3264173"/>
          </a:xfrm>
        </p:spPr>
      </p:pic>
    </p:spTree>
    <p:extLst>
      <p:ext uri="{BB962C8B-B14F-4D97-AF65-F5344CB8AC3E}">
        <p14:creationId xmlns:p14="http://schemas.microsoft.com/office/powerpoint/2010/main" val="428850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AE0D-61EF-4D48-B482-B65B96D9FCDE}"/>
              </a:ext>
            </a:extLst>
          </p:cNvPr>
          <p:cNvSpPr>
            <a:spLocks noGrp="1"/>
          </p:cNvSpPr>
          <p:nvPr>
            <p:ph type="title"/>
          </p:nvPr>
        </p:nvSpPr>
        <p:spPr/>
        <p:txBody>
          <a:bodyPr>
            <a:normAutofit fontScale="90000"/>
          </a:bodyPr>
          <a:lstStyle/>
          <a:p>
            <a:r>
              <a:rPr lang="en-US" dirty="0"/>
              <a:t>To begin reporting on the selected client, choose View Lobbying Activity from the menu.</a:t>
            </a:r>
          </a:p>
        </p:txBody>
      </p:sp>
      <p:pic>
        <p:nvPicPr>
          <p:cNvPr id="5" name="Content Placeholder 4" descr="A screenshot of a social media post&#10;&#10;Description automatically generated">
            <a:extLst>
              <a:ext uri="{FF2B5EF4-FFF2-40B4-BE49-F238E27FC236}">
                <a16:creationId xmlns:a16="http://schemas.microsoft.com/office/drawing/2014/main" id="{E0883031-863E-465B-AD9D-A605B834C9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053" y="1690688"/>
            <a:ext cx="10515600" cy="4673791"/>
          </a:xfrm>
        </p:spPr>
      </p:pic>
    </p:spTree>
    <p:extLst>
      <p:ext uri="{BB962C8B-B14F-4D97-AF65-F5344CB8AC3E}">
        <p14:creationId xmlns:p14="http://schemas.microsoft.com/office/powerpoint/2010/main" val="303067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C56E8-1EF3-4C5B-885A-DB6EC688B329}"/>
              </a:ext>
            </a:extLst>
          </p:cNvPr>
          <p:cNvSpPr>
            <a:spLocks noGrp="1"/>
          </p:cNvSpPr>
          <p:nvPr>
            <p:ph idx="1"/>
          </p:nvPr>
        </p:nvSpPr>
        <p:spPr>
          <a:xfrm>
            <a:off x="838200" y="584200"/>
            <a:ext cx="10515600" cy="5592763"/>
          </a:xfrm>
        </p:spPr>
        <p:txBody>
          <a:bodyPr/>
          <a:lstStyle/>
          <a:p>
            <a:r>
              <a:rPr lang="en-US" dirty="0"/>
              <a:t>If you answer the top question YES (you must answer this question), you will be asked to provide the name and information of that client.</a:t>
            </a:r>
          </a:p>
          <a:p>
            <a:r>
              <a:rPr lang="en-US" dirty="0"/>
              <a:t>NOTE – if you say Yes, and the particular person or entity is not already registered to you, you will have to add this client to your registration.  Because the ELF system only allows you one process at a time, you will have to delete the work you have done thus far and begin by adding the client, having that addition approved, and then pay for that client.  You will then begin all over in submitting your activity report.</a:t>
            </a:r>
          </a:p>
          <a:p>
            <a:endParaRPr lang="en-US" dirty="0"/>
          </a:p>
        </p:txBody>
      </p:sp>
    </p:spTree>
    <p:extLst>
      <p:ext uri="{BB962C8B-B14F-4D97-AF65-F5344CB8AC3E}">
        <p14:creationId xmlns:p14="http://schemas.microsoft.com/office/powerpoint/2010/main" val="101825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8260-F0B9-4993-8F2B-A2902C4E0CFD}"/>
              </a:ext>
            </a:extLst>
          </p:cNvPr>
          <p:cNvSpPr>
            <a:spLocks noGrp="1"/>
          </p:cNvSpPr>
          <p:nvPr>
            <p:ph type="title"/>
          </p:nvPr>
        </p:nvSpPr>
        <p:spPr>
          <a:xfrm>
            <a:off x="838200" y="365124"/>
            <a:ext cx="10515600" cy="777876"/>
          </a:xfrm>
        </p:spPr>
        <p:txBody>
          <a:bodyPr>
            <a:normAutofit fontScale="90000"/>
          </a:bodyPr>
          <a:lstStyle/>
          <a:p>
            <a:r>
              <a:rPr lang="en-US" dirty="0"/>
              <a:t>Answer this question as per instructions on the previous slide.</a:t>
            </a:r>
          </a:p>
        </p:txBody>
      </p:sp>
      <p:pic>
        <p:nvPicPr>
          <p:cNvPr id="5" name="Content Placeholder 4" descr="A screenshot of a social media post&#10;&#10;Description automatically generated">
            <a:extLst>
              <a:ext uri="{FF2B5EF4-FFF2-40B4-BE49-F238E27FC236}">
                <a16:creationId xmlns:a16="http://schemas.microsoft.com/office/drawing/2014/main" id="{EE5AA135-D680-4CF8-A40C-9FBC48AFB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10515600" cy="4895557"/>
          </a:xfrm>
        </p:spPr>
      </p:pic>
    </p:spTree>
    <p:extLst>
      <p:ext uri="{BB962C8B-B14F-4D97-AF65-F5344CB8AC3E}">
        <p14:creationId xmlns:p14="http://schemas.microsoft.com/office/powerpoint/2010/main" val="380299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4F38-BBA6-4136-9105-840EFEB1F3D6}"/>
              </a:ext>
            </a:extLst>
          </p:cNvPr>
          <p:cNvSpPr>
            <a:spLocks noGrp="1"/>
          </p:cNvSpPr>
          <p:nvPr>
            <p:ph type="title"/>
          </p:nvPr>
        </p:nvSpPr>
        <p:spPr/>
        <p:txBody>
          <a:bodyPr/>
          <a:lstStyle/>
          <a:p>
            <a:r>
              <a:rPr lang="en-US" dirty="0"/>
              <a:t>If you answered YES, provide the requested information.</a:t>
            </a:r>
          </a:p>
        </p:txBody>
      </p:sp>
      <p:pic>
        <p:nvPicPr>
          <p:cNvPr id="5" name="Content Placeholder 4" descr="A screenshot of a cell phone&#10;&#10;Description automatically generated">
            <a:extLst>
              <a:ext uri="{FF2B5EF4-FFF2-40B4-BE49-F238E27FC236}">
                <a16:creationId xmlns:a16="http://schemas.microsoft.com/office/drawing/2014/main" id="{45AF062F-AB52-45F4-A549-BA0CD7B02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223" y="1690688"/>
            <a:ext cx="8739554" cy="4945364"/>
          </a:xfrm>
        </p:spPr>
      </p:pic>
    </p:spTree>
    <p:extLst>
      <p:ext uri="{BB962C8B-B14F-4D97-AF65-F5344CB8AC3E}">
        <p14:creationId xmlns:p14="http://schemas.microsoft.com/office/powerpoint/2010/main" val="56022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6144-85FA-499D-94FC-92C12A9CAAA8}"/>
              </a:ext>
            </a:extLst>
          </p:cNvPr>
          <p:cNvSpPr>
            <a:spLocks noGrp="1"/>
          </p:cNvSpPr>
          <p:nvPr>
            <p:ph type="title"/>
          </p:nvPr>
        </p:nvSpPr>
        <p:spPr/>
        <p:txBody>
          <a:bodyPr>
            <a:noAutofit/>
          </a:bodyPr>
          <a:lstStyle/>
          <a:p>
            <a:r>
              <a:rPr lang="en-US" sz="3200" dirty="0"/>
              <a:t>Provide the information for your lobbying activity for this client.  Use the Add Activity button to report all activity.  When complete or if there was </a:t>
            </a:r>
            <a:r>
              <a:rPr lang="en-US" sz="3200" b="1" dirty="0"/>
              <a:t>no activity </a:t>
            </a:r>
            <a:r>
              <a:rPr lang="en-US" sz="3200" dirty="0"/>
              <a:t>– click Continue</a:t>
            </a:r>
          </a:p>
        </p:txBody>
      </p:sp>
      <p:pic>
        <p:nvPicPr>
          <p:cNvPr id="5" name="Content Placeholder 4" descr="A screenshot of a social media post&#10;&#10;Description automatically generated">
            <a:extLst>
              <a:ext uri="{FF2B5EF4-FFF2-40B4-BE49-F238E27FC236}">
                <a16:creationId xmlns:a16="http://schemas.microsoft.com/office/drawing/2014/main" id="{963093F5-7C67-4357-9F52-F86B198E78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154" y="1825625"/>
            <a:ext cx="10386646" cy="4667250"/>
          </a:xfrm>
        </p:spPr>
      </p:pic>
    </p:spTree>
    <p:extLst>
      <p:ext uri="{BB962C8B-B14F-4D97-AF65-F5344CB8AC3E}">
        <p14:creationId xmlns:p14="http://schemas.microsoft.com/office/powerpoint/2010/main" val="99259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ADC-3D53-45C1-A501-EA1AA3994049}"/>
              </a:ext>
            </a:extLst>
          </p:cNvPr>
          <p:cNvSpPr>
            <a:spLocks noGrp="1"/>
          </p:cNvSpPr>
          <p:nvPr>
            <p:ph type="title"/>
          </p:nvPr>
        </p:nvSpPr>
        <p:spPr/>
        <p:txBody>
          <a:bodyPr>
            <a:normAutofit fontScale="90000"/>
          </a:bodyPr>
          <a:lstStyle/>
          <a:p>
            <a:r>
              <a:rPr lang="en-US" dirty="0"/>
              <a:t>If you answer NO, click Continue.  If you answer Yes, provide the amount and hit Continue</a:t>
            </a:r>
          </a:p>
        </p:txBody>
      </p:sp>
      <p:pic>
        <p:nvPicPr>
          <p:cNvPr id="9" name="Content Placeholder 8" descr="A screenshot of a social media post&#10;&#10;Description automatically generated">
            <a:extLst>
              <a:ext uri="{FF2B5EF4-FFF2-40B4-BE49-F238E27FC236}">
                <a16:creationId xmlns:a16="http://schemas.microsoft.com/office/drawing/2014/main" id="{BB9AF760-D218-482B-B313-DB57280EF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98077"/>
            <a:ext cx="10515600" cy="3745523"/>
          </a:xfrm>
        </p:spPr>
      </p:pic>
    </p:spTree>
    <p:extLst>
      <p:ext uri="{BB962C8B-B14F-4D97-AF65-F5344CB8AC3E}">
        <p14:creationId xmlns:p14="http://schemas.microsoft.com/office/powerpoint/2010/main" val="236339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B90F-9B67-4A64-9386-8E775EA210A5}"/>
              </a:ext>
            </a:extLst>
          </p:cNvPr>
          <p:cNvSpPr>
            <a:spLocks noGrp="1"/>
          </p:cNvSpPr>
          <p:nvPr>
            <p:ph type="title"/>
          </p:nvPr>
        </p:nvSpPr>
        <p:spPr/>
        <p:txBody>
          <a:bodyPr>
            <a:normAutofit fontScale="90000"/>
          </a:bodyPr>
          <a:lstStyle/>
          <a:p>
            <a:r>
              <a:rPr lang="en-US" dirty="0"/>
              <a:t>The next screen asks you to list your expenditures.  Though, not marked as such in the ELF system, this page can be divided into 3 parts.</a:t>
            </a:r>
          </a:p>
        </p:txBody>
      </p:sp>
      <p:pic>
        <p:nvPicPr>
          <p:cNvPr id="5" name="Content Placeholder 4" descr="A screenshot of a social media post&#10;&#10;Description automatically generated">
            <a:extLst>
              <a:ext uri="{FF2B5EF4-FFF2-40B4-BE49-F238E27FC236}">
                <a16:creationId xmlns:a16="http://schemas.microsoft.com/office/drawing/2014/main" id="{A00C1B8F-AEDA-4EF0-BD92-8B7692E19C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123" y="1825625"/>
            <a:ext cx="6857999" cy="4821360"/>
          </a:xfrm>
        </p:spPr>
      </p:pic>
    </p:spTree>
    <p:extLst>
      <p:ext uri="{BB962C8B-B14F-4D97-AF65-F5344CB8AC3E}">
        <p14:creationId xmlns:p14="http://schemas.microsoft.com/office/powerpoint/2010/main" val="40724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CE96-8A7D-4C95-A07E-2FACD67C0634}"/>
              </a:ext>
            </a:extLst>
          </p:cNvPr>
          <p:cNvSpPr>
            <a:spLocks noGrp="1"/>
          </p:cNvSpPr>
          <p:nvPr>
            <p:ph type="title"/>
          </p:nvPr>
        </p:nvSpPr>
        <p:spPr>
          <a:xfrm>
            <a:off x="838200" y="365125"/>
            <a:ext cx="10515600" cy="1832952"/>
          </a:xfrm>
        </p:spPr>
        <p:txBody>
          <a:bodyPr>
            <a:normAutofit fontScale="90000"/>
          </a:bodyPr>
          <a:lstStyle/>
          <a:p>
            <a:r>
              <a:rPr lang="en-US" dirty="0"/>
              <a:t>Part 1 asks you to list </a:t>
            </a:r>
            <a:r>
              <a:rPr lang="en-US" b="1" dirty="0"/>
              <a:t>each single expenditure of 250.00 or more</a:t>
            </a:r>
            <a:r>
              <a:rPr lang="en-US" dirty="0"/>
              <a:t>. Provide all the information.  Use Add Expenditures to add more.  If there are none, leave them blank.</a:t>
            </a:r>
          </a:p>
        </p:txBody>
      </p:sp>
      <p:pic>
        <p:nvPicPr>
          <p:cNvPr id="5" name="Content Placeholder 4" descr="A screenshot of a cell phone&#10;&#10;Description automatically generated">
            <a:extLst>
              <a:ext uri="{FF2B5EF4-FFF2-40B4-BE49-F238E27FC236}">
                <a16:creationId xmlns:a16="http://schemas.microsoft.com/office/drawing/2014/main" id="{48C3E2FF-B323-4FDD-8C5A-ECBA37025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045" y="2760379"/>
            <a:ext cx="10937631" cy="3271143"/>
          </a:xfrm>
        </p:spPr>
      </p:pic>
    </p:spTree>
    <p:extLst>
      <p:ext uri="{BB962C8B-B14F-4D97-AF65-F5344CB8AC3E}">
        <p14:creationId xmlns:p14="http://schemas.microsoft.com/office/powerpoint/2010/main" val="73705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DDF1-61D6-4DD1-B1BF-7EF7526A2235}"/>
              </a:ext>
            </a:extLst>
          </p:cNvPr>
          <p:cNvSpPr>
            <a:spLocks noGrp="1"/>
          </p:cNvSpPr>
          <p:nvPr>
            <p:ph type="title"/>
          </p:nvPr>
        </p:nvSpPr>
        <p:spPr>
          <a:xfrm>
            <a:off x="838200" y="365125"/>
            <a:ext cx="10515600" cy="2043967"/>
          </a:xfrm>
        </p:spPr>
        <p:txBody>
          <a:bodyPr>
            <a:normAutofit fontScale="90000"/>
          </a:bodyPr>
          <a:lstStyle/>
          <a:p>
            <a:r>
              <a:rPr lang="en-US" dirty="0"/>
              <a:t>Part 2 asks you to enter other expenditures incurred for the benefit of City employees / officials (commonly referred to as “reasonable hosting” expenditures).</a:t>
            </a:r>
          </a:p>
        </p:txBody>
      </p:sp>
      <p:pic>
        <p:nvPicPr>
          <p:cNvPr id="9" name="Content Placeholder 8" descr="A screenshot of a cell phone&#10;&#10;Description automatically generated">
            <a:extLst>
              <a:ext uri="{FF2B5EF4-FFF2-40B4-BE49-F238E27FC236}">
                <a16:creationId xmlns:a16="http://schemas.microsoft.com/office/drawing/2014/main" id="{ABC21E79-55A4-4D45-86F3-E60D65EAF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587" y="2795626"/>
            <a:ext cx="11273444" cy="3054362"/>
          </a:xfrm>
        </p:spPr>
      </p:pic>
    </p:spTree>
    <p:extLst>
      <p:ext uri="{BB962C8B-B14F-4D97-AF65-F5344CB8AC3E}">
        <p14:creationId xmlns:p14="http://schemas.microsoft.com/office/powerpoint/2010/main" val="392122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DF0E-7B2F-4AC2-B5C8-1AE6B1742C43}"/>
              </a:ext>
            </a:extLst>
          </p:cNvPr>
          <p:cNvSpPr>
            <a:spLocks noGrp="1"/>
          </p:cNvSpPr>
          <p:nvPr>
            <p:ph type="title"/>
          </p:nvPr>
        </p:nvSpPr>
        <p:spPr>
          <a:xfrm>
            <a:off x="838200" y="365125"/>
            <a:ext cx="10515600" cy="1498844"/>
          </a:xfrm>
        </p:spPr>
        <p:txBody>
          <a:bodyPr>
            <a:noAutofit/>
          </a:bodyPr>
          <a:lstStyle/>
          <a:p>
            <a:r>
              <a:rPr lang="en-US" sz="2800" dirty="0"/>
              <a:t>Part 3 asks you to report any expenditures (not already reported in parts 1 and 2) incurred by you or charged to your client in different categories. If there were no expenses or when all expenses are reported, click the Continue button at the bottom of the screen. </a:t>
            </a:r>
          </a:p>
        </p:txBody>
      </p:sp>
      <p:pic>
        <p:nvPicPr>
          <p:cNvPr id="5" name="Content Placeholder 4" descr="A screenshot of a cell phone&#10;&#10;Description automatically generated">
            <a:extLst>
              <a:ext uri="{FF2B5EF4-FFF2-40B4-BE49-F238E27FC236}">
                <a16:creationId xmlns:a16="http://schemas.microsoft.com/office/drawing/2014/main" id="{D0293A62-136B-4308-AD0A-65AFC5E25C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43449"/>
            <a:ext cx="10515600" cy="4208057"/>
          </a:xfrm>
        </p:spPr>
      </p:pic>
    </p:spTree>
    <p:extLst>
      <p:ext uri="{BB962C8B-B14F-4D97-AF65-F5344CB8AC3E}">
        <p14:creationId xmlns:p14="http://schemas.microsoft.com/office/powerpoint/2010/main" val="18532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700E-1E45-4E4F-BFF3-4871501FD47F}"/>
              </a:ext>
            </a:extLst>
          </p:cNvPr>
          <p:cNvSpPr>
            <a:spLocks noGrp="1"/>
          </p:cNvSpPr>
          <p:nvPr>
            <p:ph type="ctrTitle"/>
          </p:nvPr>
        </p:nvSpPr>
        <p:spPr/>
        <p:txBody>
          <a:bodyPr/>
          <a:lstStyle/>
          <a:p>
            <a:r>
              <a:rPr lang="en-US" dirty="0"/>
              <a:t>ELF – Quarterly Reports</a:t>
            </a:r>
          </a:p>
        </p:txBody>
      </p:sp>
      <p:sp>
        <p:nvSpPr>
          <p:cNvPr id="3" name="Subtitle 2">
            <a:extLst>
              <a:ext uri="{FF2B5EF4-FFF2-40B4-BE49-F238E27FC236}">
                <a16:creationId xmlns:a16="http://schemas.microsoft.com/office/drawing/2014/main" id="{218B0CBC-0A82-4020-8FC8-4B01266953C8}"/>
              </a:ext>
            </a:extLst>
          </p:cNvPr>
          <p:cNvSpPr>
            <a:spLocks noGrp="1"/>
          </p:cNvSpPr>
          <p:nvPr>
            <p:ph type="subTitle" idx="1"/>
          </p:nvPr>
        </p:nvSpPr>
        <p:spPr/>
        <p:txBody>
          <a:bodyPr/>
          <a:lstStyle/>
          <a:p>
            <a:r>
              <a:rPr lang="en-US" dirty="0"/>
              <a:t>Step by step “how to”</a:t>
            </a:r>
          </a:p>
        </p:txBody>
      </p:sp>
    </p:spTree>
    <p:extLst>
      <p:ext uri="{BB962C8B-B14F-4D97-AF65-F5344CB8AC3E}">
        <p14:creationId xmlns:p14="http://schemas.microsoft.com/office/powerpoint/2010/main" val="291850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D92A2-6111-43A4-A9D2-717E3F29B1DF}"/>
              </a:ext>
            </a:extLst>
          </p:cNvPr>
          <p:cNvSpPr>
            <a:spLocks noGrp="1"/>
          </p:cNvSpPr>
          <p:nvPr>
            <p:ph idx="1"/>
          </p:nvPr>
        </p:nvSpPr>
        <p:spPr>
          <a:xfrm>
            <a:off x="838200" y="355600"/>
            <a:ext cx="10515600" cy="5821363"/>
          </a:xfrm>
        </p:spPr>
        <p:txBody>
          <a:bodyPr/>
          <a:lstStyle/>
          <a:p>
            <a:r>
              <a:rPr lang="en-US" sz="3600" dirty="0"/>
              <a:t>You may continue reporting on each of your clients as necessary.  However, you only need to report on those clients on whose behalf lobbying was performed, </a:t>
            </a:r>
            <a:r>
              <a:rPr lang="en-US" sz="3600" b="1" dirty="0"/>
              <a:t>or</a:t>
            </a:r>
            <a:r>
              <a:rPr lang="en-US" sz="3600" dirty="0"/>
              <a:t> on whose behalf lobbying-related expenditures were made, </a:t>
            </a:r>
            <a:r>
              <a:rPr lang="en-US" sz="3600" b="1" dirty="0"/>
              <a:t>or </a:t>
            </a:r>
            <a:r>
              <a:rPr lang="en-US" sz="3600" dirty="0"/>
              <a:t>from whom lobbying related compensation was received.  </a:t>
            </a:r>
          </a:p>
          <a:p>
            <a:endParaRPr lang="en-US" sz="3600" dirty="0"/>
          </a:p>
          <a:p>
            <a:r>
              <a:rPr lang="en-US" sz="3600" dirty="0"/>
              <a:t>After completing your reporting, click the Submit Activity Report button on the bottom of the screen. </a:t>
            </a:r>
          </a:p>
          <a:p>
            <a:endParaRPr lang="en-US" dirty="0"/>
          </a:p>
          <a:p>
            <a:endParaRPr lang="en-US" dirty="0"/>
          </a:p>
        </p:txBody>
      </p:sp>
    </p:spTree>
    <p:extLst>
      <p:ext uri="{BB962C8B-B14F-4D97-AF65-F5344CB8AC3E}">
        <p14:creationId xmlns:p14="http://schemas.microsoft.com/office/powerpoint/2010/main" val="18613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7FFF-20F5-444A-B9C5-A5079B701C9D}"/>
              </a:ext>
            </a:extLst>
          </p:cNvPr>
          <p:cNvSpPr>
            <a:spLocks noGrp="1"/>
          </p:cNvSpPr>
          <p:nvPr>
            <p:ph type="title"/>
          </p:nvPr>
        </p:nvSpPr>
        <p:spPr/>
        <p:txBody>
          <a:bodyPr/>
          <a:lstStyle/>
          <a:p>
            <a:r>
              <a:rPr lang="en-US" dirty="0"/>
              <a:t>When finished reporting on all the clients you need to click Submit Activity Report</a:t>
            </a:r>
          </a:p>
        </p:txBody>
      </p:sp>
      <p:pic>
        <p:nvPicPr>
          <p:cNvPr id="5" name="Content Placeholder 4" descr="A screenshot of a social media post&#10;&#10;Description automatically generated">
            <a:extLst>
              <a:ext uri="{FF2B5EF4-FFF2-40B4-BE49-F238E27FC236}">
                <a16:creationId xmlns:a16="http://schemas.microsoft.com/office/drawing/2014/main" id="{6872C2F5-9BBF-43D0-A2B9-495506B3C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739" y="1690688"/>
            <a:ext cx="8598877" cy="4844901"/>
          </a:xfrm>
        </p:spPr>
      </p:pic>
    </p:spTree>
    <p:extLst>
      <p:ext uri="{BB962C8B-B14F-4D97-AF65-F5344CB8AC3E}">
        <p14:creationId xmlns:p14="http://schemas.microsoft.com/office/powerpoint/2010/main" val="14780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569C-A99A-45F8-9B35-5C572364808B}"/>
              </a:ext>
            </a:extLst>
          </p:cNvPr>
          <p:cNvSpPr>
            <a:spLocks noGrp="1"/>
          </p:cNvSpPr>
          <p:nvPr>
            <p:ph type="title"/>
          </p:nvPr>
        </p:nvSpPr>
        <p:spPr/>
        <p:txBody>
          <a:bodyPr/>
          <a:lstStyle/>
          <a:p>
            <a:r>
              <a:rPr lang="en-US" dirty="0"/>
              <a:t>Fill in all the requested information and click Submit Activity Report</a:t>
            </a:r>
          </a:p>
        </p:txBody>
      </p:sp>
      <p:pic>
        <p:nvPicPr>
          <p:cNvPr id="5" name="Content Placeholder 4" descr="A screenshot of a social media post&#10;&#10;Description automatically generated">
            <a:extLst>
              <a:ext uri="{FF2B5EF4-FFF2-40B4-BE49-F238E27FC236}">
                <a16:creationId xmlns:a16="http://schemas.microsoft.com/office/drawing/2014/main" id="{81BB2C82-0F0A-4F8F-893F-0C2984310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38" y="1690688"/>
            <a:ext cx="10075985" cy="4802187"/>
          </a:xfrm>
        </p:spPr>
      </p:pic>
    </p:spTree>
    <p:extLst>
      <p:ext uri="{BB962C8B-B14F-4D97-AF65-F5344CB8AC3E}">
        <p14:creationId xmlns:p14="http://schemas.microsoft.com/office/powerpoint/2010/main" val="72808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DAFC-0D7E-4FEF-B74A-41E8B35154CF}"/>
              </a:ext>
            </a:extLst>
          </p:cNvPr>
          <p:cNvSpPr>
            <a:spLocks noGrp="1"/>
          </p:cNvSpPr>
          <p:nvPr>
            <p:ph type="title"/>
          </p:nvPr>
        </p:nvSpPr>
        <p:spPr>
          <a:xfrm>
            <a:off x="838200" y="365125"/>
            <a:ext cx="10515600" cy="1832952"/>
          </a:xfrm>
        </p:spPr>
        <p:txBody>
          <a:bodyPr>
            <a:normAutofit fontScale="90000"/>
          </a:bodyPr>
          <a:lstStyle/>
          <a:p>
            <a:r>
              <a:rPr lang="en-US" dirty="0"/>
              <a:t>When you have properly submitted your report, an email will be sent to you and you will be taken to the screen below.   Click Logout or Home</a:t>
            </a:r>
          </a:p>
        </p:txBody>
      </p:sp>
      <p:pic>
        <p:nvPicPr>
          <p:cNvPr id="5" name="Content Placeholder 4" descr="A screenshot of a social media post&#10;&#10;Description automatically generated">
            <a:extLst>
              <a:ext uri="{FF2B5EF4-FFF2-40B4-BE49-F238E27FC236}">
                <a16:creationId xmlns:a16="http://schemas.microsoft.com/office/drawing/2014/main" id="{E7641B04-E055-4D73-B4B8-A09868361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529" y="2672963"/>
            <a:ext cx="10996941" cy="3129960"/>
          </a:xfrm>
        </p:spPr>
      </p:pic>
    </p:spTree>
    <p:extLst>
      <p:ext uri="{BB962C8B-B14F-4D97-AF65-F5344CB8AC3E}">
        <p14:creationId xmlns:p14="http://schemas.microsoft.com/office/powerpoint/2010/main" val="379977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2E68-5F99-4666-84ED-4CD65DAD5ADE}"/>
              </a:ext>
            </a:extLst>
          </p:cNvPr>
          <p:cNvSpPr>
            <a:spLocks noGrp="1"/>
          </p:cNvSpPr>
          <p:nvPr>
            <p:ph type="title"/>
          </p:nvPr>
        </p:nvSpPr>
        <p:spPr>
          <a:xfrm>
            <a:off x="838200" y="365125"/>
            <a:ext cx="10515600" cy="1460500"/>
          </a:xfrm>
        </p:spPr>
        <p:txBody>
          <a:bodyPr>
            <a:noAutofit/>
          </a:bodyPr>
          <a:lstStyle/>
          <a:p>
            <a:r>
              <a:rPr lang="en-US" sz="3800" dirty="0"/>
              <a:t>Until our staff has reviewed your report and accepted it as complete, your status will be Pending Review.</a:t>
            </a:r>
          </a:p>
        </p:txBody>
      </p:sp>
      <p:pic>
        <p:nvPicPr>
          <p:cNvPr id="5" name="Content Placeholder 4" descr="A screenshot of a cell phone&#10;&#10;Description automatically generated">
            <a:extLst>
              <a:ext uri="{FF2B5EF4-FFF2-40B4-BE49-F238E27FC236}">
                <a16:creationId xmlns:a16="http://schemas.microsoft.com/office/drawing/2014/main" id="{1CFAA0A2-EB1E-4682-8997-7FE80ADD56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626" y="1825625"/>
            <a:ext cx="8734748" cy="4698808"/>
          </a:xfrm>
        </p:spPr>
      </p:pic>
    </p:spTree>
    <p:extLst>
      <p:ext uri="{BB962C8B-B14F-4D97-AF65-F5344CB8AC3E}">
        <p14:creationId xmlns:p14="http://schemas.microsoft.com/office/powerpoint/2010/main" val="189037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5A59-B3B1-49FE-8860-E489830EC50E}"/>
              </a:ext>
            </a:extLst>
          </p:cNvPr>
          <p:cNvSpPr>
            <a:spLocks noGrp="1"/>
          </p:cNvSpPr>
          <p:nvPr>
            <p:ph type="title"/>
          </p:nvPr>
        </p:nvSpPr>
        <p:spPr/>
        <p:txBody>
          <a:bodyPr>
            <a:normAutofit fontScale="90000"/>
          </a:bodyPr>
          <a:lstStyle/>
          <a:p>
            <a:r>
              <a:rPr lang="en-US" dirty="0"/>
              <a:t>Once reviewed and accepted your status becomes FILED.  You will receive an email to that effect.</a:t>
            </a:r>
          </a:p>
        </p:txBody>
      </p:sp>
      <p:pic>
        <p:nvPicPr>
          <p:cNvPr id="5" name="Content Placeholder 4" descr="A screenshot of a social media post&#10;&#10;Description automatically generated">
            <a:extLst>
              <a:ext uri="{FF2B5EF4-FFF2-40B4-BE49-F238E27FC236}">
                <a16:creationId xmlns:a16="http://schemas.microsoft.com/office/drawing/2014/main" id="{A79DBC9D-0AD7-402C-9463-4DD559128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6431" y="1825624"/>
            <a:ext cx="9530861" cy="4512800"/>
          </a:xfrm>
        </p:spPr>
      </p:pic>
    </p:spTree>
    <p:extLst>
      <p:ext uri="{BB962C8B-B14F-4D97-AF65-F5344CB8AC3E}">
        <p14:creationId xmlns:p14="http://schemas.microsoft.com/office/powerpoint/2010/main" val="326533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DC89-F261-4CD3-AA54-3B1847242187}"/>
              </a:ext>
            </a:extLst>
          </p:cNvPr>
          <p:cNvSpPr>
            <a:spLocks noGrp="1"/>
          </p:cNvSpPr>
          <p:nvPr>
            <p:ph type="title"/>
          </p:nvPr>
        </p:nvSpPr>
        <p:spPr>
          <a:xfrm>
            <a:off x="8019286" y="740056"/>
            <a:ext cx="3447450" cy="5129785"/>
          </a:xfrm>
        </p:spPr>
        <p:txBody>
          <a:bodyPr vert="horz" lIns="91440" tIns="45720" rIns="91440" bIns="45720" rtlCol="0" anchor="ctr">
            <a:normAutofit/>
          </a:bodyPr>
          <a:lstStyle/>
          <a:p>
            <a:r>
              <a:rPr lang="en-US" sz="2300" kern="1200" dirty="0">
                <a:solidFill>
                  <a:schemeClr val="tx1"/>
                </a:solidFill>
                <a:latin typeface="+mj-lt"/>
                <a:ea typeface="+mj-ea"/>
                <a:cs typeface="+mj-cs"/>
              </a:rPr>
              <a:t>If your submission is rejected and needs correction, you will receive an email telling you why and your status will be changed to DRAFT.  This will allow you to go back into the form to make any corrections necessary and re-submit.  By clicking on Gifts, Political Contributions or Client Activity, you can then go back into the form and make your corrections.</a:t>
            </a:r>
          </a:p>
        </p:txBody>
      </p:sp>
      <p:pic>
        <p:nvPicPr>
          <p:cNvPr id="7" name="Content Placeholder 6" descr="A screenshot of a social media post&#10;&#10;Description automatically generated">
            <a:extLst>
              <a:ext uri="{FF2B5EF4-FFF2-40B4-BE49-F238E27FC236}">
                <a16:creationId xmlns:a16="http://schemas.microsoft.com/office/drawing/2014/main" id="{9BAC0D4F-AE87-4EF3-B642-F0BC56B801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36430"/>
            <a:ext cx="7104886" cy="5129785"/>
          </a:xfrm>
        </p:spPr>
      </p:pic>
    </p:spTree>
    <p:extLst>
      <p:ext uri="{BB962C8B-B14F-4D97-AF65-F5344CB8AC3E}">
        <p14:creationId xmlns:p14="http://schemas.microsoft.com/office/powerpoint/2010/main" val="96358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3A62-EB71-450F-A4ED-4CC43DC86871}"/>
              </a:ext>
            </a:extLst>
          </p:cNvPr>
          <p:cNvSpPr>
            <a:spLocks noGrp="1"/>
          </p:cNvSpPr>
          <p:nvPr>
            <p:ph type="title"/>
          </p:nvPr>
        </p:nvSpPr>
        <p:spPr>
          <a:xfrm>
            <a:off x="838200" y="365125"/>
            <a:ext cx="10515600" cy="5894998"/>
          </a:xfrm>
        </p:spPr>
        <p:txBody>
          <a:bodyPr>
            <a:normAutofit/>
          </a:bodyPr>
          <a:lstStyle/>
          <a:p>
            <a:r>
              <a:rPr lang="en-US" dirty="0"/>
              <a:t>Reports already filed, accepted and put into Filed status cannot be removed.  They can, however, be amended by opening them up and changing what needs to be changed</a:t>
            </a:r>
            <a:r>
              <a:rPr lang="en-US"/>
              <a:t>.   </a:t>
            </a:r>
            <a:br>
              <a:rPr lang="en-US"/>
            </a:br>
            <a:br>
              <a:rPr lang="en-US"/>
            </a:br>
            <a:r>
              <a:rPr lang="en-US"/>
              <a:t>Both </a:t>
            </a:r>
            <a:r>
              <a:rPr lang="en-US" dirty="0"/>
              <a:t>the original and the amended form will be available to the public in the reporting section of the ELF system.</a:t>
            </a:r>
          </a:p>
        </p:txBody>
      </p:sp>
    </p:spTree>
    <p:extLst>
      <p:ext uri="{BB962C8B-B14F-4D97-AF65-F5344CB8AC3E}">
        <p14:creationId xmlns:p14="http://schemas.microsoft.com/office/powerpoint/2010/main" val="170365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435B-B6A8-46E6-B9AC-949B55659A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7612EC-0CA0-4E5A-8103-8243F6FB60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053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D43F-80B5-40A5-B2B7-7900213C5BDB}"/>
              </a:ext>
            </a:extLst>
          </p:cNvPr>
          <p:cNvSpPr>
            <a:spLocks noGrp="1"/>
          </p:cNvSpPr>
          <p:nvPr>
            <p:ph type="title"/>
          </p:nvPr>
        </p:nvSpPr>
        <p:spPr/>
        <p:txBody>
          <a:bodyPr>
            <a:normAutofit fontScale="90000"/>
          </a:bodyPr>
          <a:lstStyle/>
          <a:p>
            <a:r>
              <a:rPr lang="en-US" dirty="0"/>
              <a:t>If you are filing for the current year, after logging into ELF, choose View Activity Reports.</a:t>
            </a:r>
          </a:p>
        </p:txBody>
      </p:sp>
      <p:pic>
        <p:nvPicPr>
          <p:cNvPr id="5" name="Content Placeholder 4" descr="A screenshot of a social media post&#10;&#10;Description automatically generated">
            <a:extLst>
              <a:ext uri="{FF2B5EF4-FFF2-40B4-BE49-F238E27FC236}">
                <a16:creationId xmlns:a16="http://schemas.microsoft.com/office/drawing/2014/main" id="{B0A9C06E-8E03-4497-A314-1981D6CE47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48241"/>
            <a:ext cx="10515600" cy="3911881"/>
          </a:xfrm>
        </p:spPr>
      </p:pic>
    </p:spTree>
    <p:extLst>
      <p:ext uri="{BB962C8B-B14F-4D97-AF65-F5344CB8AC3E}">
        <p14:creationId xmlns:p14="http://schemas.microsoft.com/office/powerpoint/2010/main" val="345032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EB8E-D815-443E-9A77-CDE67EC87E88}"/>
              </a:ext>
            </a:extLst>
          </p:cNvPr>
          <p:cNvSpPr>
            <a:spLocks noGrp="1"/>
          </p:cNvSpPr>
          <p:nvPr>
            <p:ph type="title"/>
          </p:nvPr>
        </p:nvSpPr>
        <p:spPr/>
        <p:txBody>
          <a:bodyPr>
            <a:normAutofit/>
          </a:bodyPr>
          <a:lstStyle/>
          <a:p>
            <a:r>
              <a:rPr lang="en-US" dirty="0"/>
              <a:t>Choose the correct filing period and then click Create Activity Report</a:t>
            </a:r>
          </a:p>
        </p:txBody>
      </p:sp>
      <p:pic>
        <p:nvPicPr>
          <p:cNvPr id="5" name="Content Placeholder 4" descr="A screenshot of a cell phone&#10;&#10;Description automatically generated">
            <a:extLst>
              <a:ext uri="{FF2B5EF4-FFF2-40B4-BE49-F238E27FC236}">
                <a16:creationId xmlns:a16="http://schemas.microsoft.com/office/drawing/2014/main" id="{F56591DB-E72E-4A08-A063-BCB723546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650" y="1690688"/>
            <a:ext cx="10792749" cy="4569435"/>
          </a:xfrm>
        </p:spPr>
      </p:pic>
    </p:spTree>
    <p:extLst>
      <p:ext uri="{BB962C8B-B14F-4D97-AF65-F5344CB8AC3E}">
        <p14:creationId xmlns:p14="http://schemas.microsoft.com/office/powerpoint/2010/main" val="68507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6740-AE2A-41FD-B2A8-9161EF276E69}"/>
              </a:ext>
            </a:extLst>
          </p:cNvPr>
          <p:cNvSpPr>
            <a:spLocks noGrp="1"/>
          </p:cNvSpPr>
          <p:nvPr>
            <p:ph type="title"/>
          </p:nvPr>
        </p:nvSpPr>
        <p:spPr>
          <a:xfrm>
            <a:off x="562707" y="365125"/>
            <a:ext cx="11078307" cy="1493901"/>
          </a:xfrm>
        </p:spPr>
        <p:txBody>
          <a:bodyPr>
            <a:normAutofit fontScale="90000"/>
          </a:bodyPr>
          <a:lstStyle/>
          <a:p>
            <a:r>
              <a:rPr lang="en-US" dirty="0"/>
              <a:t>If you are amending or filing for another year choose View Registrations and then View Activity Reports for the year you need.</a:t>
            </a:r>
          </a:p>
        </p:txBody>
      </p:sp>
      <p:pic>
        <p:nvPicPr>
          <p:cNvPr id="5" name="Content Placeholder 4" descr="A screenshot of a cell phone&#10;&#10;Description automatically generated">
            <a:extLst>
              <a:ext uri="{FF2B5EF4-FFF2-40B4-BE49-F238E27FC236}">
                <a16:creationId xmlns:a16="http://schemas.microsoft.com/office/drawing/2014/main" id="{A5F8EE48-3614-44DB-A07A-1DD7D86D5B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9026"/>
            <a:ext cx="10515600" cy="4284536"/>
          </a:xfrm>
        </p:spPr>
      </p:pic>
    </p:spTree>
    <p:extLst>
      <p:ext uri="{BB962C8B-B14F-4D97-AF65-F5344CB8AC3E}">
        <p14:creationId xmlns:p14="http://schemas.microsoft.com/office/powerpoint/2010/main" val="68956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BF6F-0E0F-40DE-BA3A-1E7169676800}"/>
              </a:ext>
            </a:extLst>
          </p:cNvPr>
          <p:cNvSpPr>
            <a:spLocks noGrp="1"/>
          </p:cNvSpPr>
          <p:nvPr>
            <p:ph type="title"/>
          </p:nvPr>
        </p:nvSpPr>
        <p:spPr/>
        <p:txBody>
          <a:bodyPr>
            <a:normAutofit fontScale="90000"/>
          </a:bodyPr>
          <a:lstStyle/>
          <a:p>
            <a:r>
              <a:rPr lang="en-US" dirty="0"/>
              <a:t>Provide the requested information for all gifts given.  Click Add Gift to add more.  When done, or there were </a:t>
            </a:r>
            <a:r>
              <a:rPr lang="en-US" b="1" dirty="0"/>
              <a:t>no gifts </a:t>
            </a:r>
            <a:r>
              <a:rPr lang="en-US" dirty="0"/>
              <a:t>to report, click Continue</a:t>
            </a:r>
          </a:p>
        </p:txBody>
      </p:sp>
      <p:pic>
        <p:nvPicPr>
          <p:cNvPr id="5" name="Content Placeholder 4" descr="A screenshot of a social media post&#10;&#10;Description automatically generated">
            <a:extLst>
              <a:ext uri="{FF2B5EF4-FFF2-40B4-BE49-F238E27FC236}">
                <a16:creationId xmlns:a16="http://schemas.microsoft.com/office/drawing/2014/main" id="{2DB7308A-AD9D-43F1-9DE4-5497A82067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538" y="1825624"/>
            <a:ext cx="11060723" cy="4504837"/>
          </a:xfrm>
        </p:spPr>
      </p:pic>
    </p:spTree>
    <p:extLst>
      <p:ext uri="{BB962C8B-B14F-4D97-AF65-F5344CB8AC3E}">
        <p14:creationId xmlns:p14="http://schemas.microsoft.com/office/powerpoint/2010/main" val="201672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F953-BC1C-42E4-9B49-9D8E85C2BE37}"/>
              </a:ext>
            </a:extLst>
          </p:cNvPr>
          <p:cNvSpPr>
            <a:spLocks noGrp="1"/>
          </p:cNvSpPr>
          <p:nvPr>
            <p:ph type="title"/>
          </p:nvPr>
        </p:nvSpPr>
        <p:spPr/>
        <p:txBody>
          <a:bodyPr>
            <a:normAutofit fontScale="90000"/>
          </a:bodyPr>
          <a:lstStyle/>
          <a:p>
            <a:r>
              <a:rPr lang="en-US" dirty="0"/>
              <a:t>Report Political Contributions made by the lobbyist.  After listing them all or if there were </a:t>
            </a:r>
            <a:r>
              <a:rPr lang="en-US" b="1" dirty="0"/>
              <a:t>none </a:t>
            </a:r>
            <a:r>
              <a:rPr lang="en-US" dirty="0"/>
              <a:t>to report choose Continue.</a:t>
            </a:r>
          </a:p>
        </p:txBody>
      </p:sp>
      <p:pic>
        <p:nvPicPr>
          <p:cNvPr id="5" name="Content Placeholder 4" descr="A screenshot of a cell phone&#10;&#10;Description automatically generated">
            <a:extLst>
              <a:ext uri="{FF2B5EF4-FFF2-40B4-BE49-F238E27FC236}">
                <a16:creationId xmlns:a16="http://schemas.microsoft.com/office/drawing/2014/main" id="{C7DC3847-0B3B-4258-9BC7-180D13478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599" cy="4434498"/>
          </a:xfrm>
        </p:spPr>
      </p:pic>
    </p:spTree>
    <p:extLst>
      <p:ext uri="{BB962C8B-B14F-4D97-AF65-F5344CB8AC3E}">
        <p14:creationId xmlns:p14="http://schemas.microsoft.com/office/powerpoint/2010/main" val="186013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0ED6E-A27F-444E-B748-E0EC949F02C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000">
                <a:solidFill>
                  <a:srgbClr val="FFFFFF"/>
                </a:solidFill>
              </a:rPr>
              <a:t>You must answer the question on top of this page.  If you answer No, you are done and may then hit Submit Activity Report at the bottom of the page (see toward the bottom of this tutorial for the next steps).  If you answer YES, you will be asked for further reporting information.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B3235EF9-9C42-4998-812F-33FF56576F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678" y="519801"/>
            <a:ext cx="7975186" cy="5458968"/>
          </a:xfrm>
        </p:spPr>
      </p:pic>
    </p:spTree>
    <p:extLst>
      <p:ext uri="{BB962C8B-B14F-4D97-AF65-F5344CB8AC3E}">
        <p14:creationId xmlns:p14="http://schemas.microsoft.com/office/powerpoint/2010/main" val="118339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A6FF-7CBC-4C2D-A83D-0966C62EE128}"/>
              </a:ext>
            </a:extLst>
          </p:cNvPr>
          <p:cNvSpPr>
            <a:spLocks noGrp="1"/>
          </p:cNvSpPr>
          <p:nvPr>
            <p:ph type="title"/>
          </p:nvPr>
        </p:nvSpPr>
        <p:spPr>
          <a:xfrm>
            <a:off x="7473462" y="620720"/>
            <a:ext cx="3962864" cy="5523515"/>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If you answer yes to the question regarding lobbying, a list of all your clients will pop up.  You will then report on any client for whom you lobbied, received lobbying-related expenditures or compensation.</a:t>
            </a:r>
          </a:p>
        </p:txBody>
      </p:sp>
      <p:pic>
        <p:nvPicPr>
          <p:cNvPr id="7" name="Content Placeholder 6" descr="A screenshot of a social media post&#10;&#10;Description automatically generated">
            <a:extLst>
              <a:ext uri="{FF2B5EF4-FFF2-40B4-BE49-F238E27FC236}">
                <a16:creationId xmlns:a16="http://schemas.microsoft.com/office/drawing/2014/main" id="{CC67A259-8CAF-47CE-887F-DA9375C7D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674" y="263769"/>
            <a:ext cx="6260588" cy="5996904"/>
          </a:xfrm>
        </p:spPr>
      </p:pic>
    </p:spTree>
    <p:extLst>
      <p:ext uri="{BB962C8B-B14F-4D97-AF65-F5344CB8AC3E}">
        <p14:creationId xmlns:p14="http://schemas.microsoft.com/office/powerpoint/2010/main" val="729119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874</Words>
  <Application>Microsoft Office PowerPoint</Application>
  <PresentationFormat>Widescreen</PresentationFormat>
  <Paragraphs>31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Before beginning.  Just a reminder that clicking the Resources link at the top of all the pages in ELF you can find links to Instructions, FAQ’s and Definitions.</vt:lpstr>
      <vt:lpstr>ELF – Quarterly Reports</vt:lpstr>
      <vt:lpstr>If you are filing for the current year, after logging into ELF, choose View Activity Reports.</vt:lpstr>
      <vt:lpstr>Choose the correct filing period and then click Create Activity Report</vt:lpstr>
      <vt:lpstr>If you are amending or filing for another year choose View Registrations and then View Activity Reports for the year you need.</vt:lpstr>
      <vt:lpstr>Provide the requested information for all gifts given.  Click Add Gift to add more.  When done, or there were no gifts to report, click Continue</vt:lpstr>
      <vt:lpstr>Report Political Contributions made by the lobbyist.  After listing them all or if there were none to report choose Continue.</vt:lpstr>
      <vt:lpstr>You must answer the question on top of this page.  If you answer No, you are done and may then hit Submit Activity Report at the bottom of the page (see toward the bottom of this tutorial for the next steps).  If you answer YES, you will be asked for further reporting information. </vt:lpstr>
      <vt:lpstr>If you answer yes to the question regarding lobbying, a list of all your clients will pop up.  You will then report on any client for whom you lobbied, received lobbying-related expenditures or compensation.</vt:lpstr>
      <vt:lpstr>To begin reporting on the selected client, choose View Lobbying Activity from the menu.</vt:lpstr>
      <vt:lpstr>PowerPoint Presentation</vt:lpstr>
      <vt:lpstr>Answer this question as per instructions on the previous slide.</vt:lpstr>
      <vt:lpstr>If you answered YES, provide the requested information.</vt:lpstr>
      <vt:lpstr>Provide the information for your lobbying activity for this client.  Use the Add Activity button to report all activity.  When complete or if there was no activity – click Continue</vt:lpstr>
      <vt:lpstr>If you answer NO, click Continue.  If you answer Yes, provide the amount and hit Continue</vt:lpstr>
      <vt:lpstr>The next screen asks you to list your expenditures.  Though, not marked as such in the ELF system, this page can be divided into 3 parts.</vt:lpstr>
      <vt:lpstr>Part 1 asks you to list each single expenditure of 250.00 or more. Provide all the information.  Use Add Expenditures to add more.  If there are none, leave them blank.</vt:lpstr>
      <vt:lpstr>Part 2 asks you to enter other expenditures incurred for the benefit of City employees / officials (commonly referred to as “reasonable hosting” expenditures).</vt:lpstr>
      <vt:lpstr>Part 3 asks you to report any expenditures (not already reported in parts 1 and 2) incurred by you or charged to your client in different categories. If there were no expenses or when all expenses are reported, click the Continue button at the bottom of the screen. </vt:lpstr>
      <vt:lpstr>PowerPoint Presentation</vt:lpstr>
      <vt:lpstr>When finished reporting on all the clients you need to click Submit Activity Report</vt:lpstr>
      <vt:lpstr>Fill in all the requested information and click Submit Activity Report</vt:lpstr>
      <vt:lpstr>When you have properly submitted your report, an email will be sent to you and you will be taken to the screen below.   Click Logout or Home</vt:lpstr>
      <vt:lpstr>Until our staff has reviewed your report and accepted it as complete, your status will be Pending Review.</vt:lpstr>
      <vt:lpstr>Once reviewed and accepted your status becomes FILED.  You will receive an email to that effect.</vt:lpstr>
      <vt:lpstr>If your submission is rejected and needs correction, you will receive an email telling you why and your status will be changed to DRAFT.  This will allow you to go back into the form to make any corrections necessary and re-submit.  By clicking on Gifts, Political Contributions or Client Activity, you can then go back into the form and make your corrections.</vt:lpstr>
      <vt:lpstr>Reports already filed, accepted and put into Filed status cannot be removed.  They can, however, be amended by opening them up and changing what needs to be changed.     Both the original and the amended form will be available to the public in the reporting section of the ELF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ELF – Quarterly Reports</dc:title>
  <dc:creator>Jef Johnson</dc:creator>
  <cp:lastModifiedBy>Jef Johnson</cp:lastModifiedBy>
  <cp:revision>9</cp:revision>
  <dcterms:created xsi:type="dcterms:W3CDTF">2020-08-20T18:06:42Z</dcterms:created>
  <dcterms:modified xsi:type="dcterms:W3CDTF">2020-08-21T16:39:47Z</dcterms:modified>
</cp:coreProperties>
</file>