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1.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2.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heme/themeOverride3.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heme/themeOverride4.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heme/themeOverride5.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heme/themeOverride6.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7.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8.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9.xml" ContentType="application/vnd.openxmlformats-officedocument.themeOverr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Override10.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Override11.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Override12.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theme/themeOverride13.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heme/themeOverride14.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heme/themeOverride15.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heme/themeOverride16.xml" ContentType="application/vnd.openxmlformats-officedocument.themeOverride+xml"/>
  <Override PartName="/ppt/tags/tag75.xml" ContentType="application/vnd.openxmlformats-officedocument.presentationml.tags+xml"/>
  <Override PartName="/ppt/tags/tag76.xml" ContentType="application/vnd.openxmlformats-officedocument.presentationml.tags+xml"/>
  <Override PartName="/ppt/theme/themeOverride17.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theme/themeOverride18.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Override19.xml" ContentType="application/vnd.openxmlformats-officedocument.themeOverr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Override20.xml" ContentType="application/vnd.openxmlformats-officedocument.themeOverr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Override21.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22.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Override23.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Override24.xml" ContentType="application/vnd.openxmlformats-officedocument.themeOverride+xml"/>
  <Override PartName="/ppt/tags/tag101.xml" ContentType="application/vnd.openxmlformats-officedocument.presentationml.tags+xml"/>
  <Override PartName="/ppt/theme/themeOverride25.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heme/themeOverride26.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heme/themeOverride27.xml" ContentType="application/vnd.openxmlformats-officedocument.themeOverride+xml"/>
  <Override PartName="/ppt/tags/tag109.xml" ContentType="application/vnd.openxmlformats-officedocument.presentationml.tags+xml"/>
  <Override PartName="/ppt/theme/themeOverride28.xml" ContentType="application/vnd.openxmlformats-officedocument.themeOverride+xml"/>
  <Override PartName="/ppt/tags/tag110.xml" ContentType="application/vnd.openxmlformats-officedocument.presentationml.tags+xml"/>
  <Override PartName="/ppt/theme/themeOverride29.xml" ContentType="application/vnd.openxmlformats-officedocument.themeOverr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Override30.xml" ContentType="application/vnd.openxmlformats-officedocument.themeOverride+xml"/>
  <Override PartName="/ppt/tags/tag116.xml" ContentType="application/vnd.openxmlformats-officedocument.presentationml.tags+xml"/>
  <Override PartName="/ppt/theme/themeOverride31.xml" ContentType="application/vnd.openxmlformats-officedocument.themeOverride+xml"/>
  <Override PartName="/ppt/tags/tag117.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5.xml" ContentType="application/vnd.openxmlformats-officedocument.them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7.xml" ContentType="application/vnd.openxmlformats-officedocument.them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8.xml" ContentType="application/vnd.openxmlformats-officedocument.them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9.xml" ContentType="application/vnd.openxmlformats-officedocument.them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1.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2.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117" r:id="rId4"/>
    <p:sldMasterId id="2147485190" r:id="rId5"/>
    <p:sldMasterId id="2147485209" r:id="rId6"/>
    <p:sldMasterId id="2147485228" r:id="rId7"/>
    <p:sldMasterId id="2147485247" r:id="rId8"/>
    <p:sldMasterId id="2147485266" r:id="rId9"/>
    <p:sldMasterId id="2147485285" r:id="rId10"/>
    <p:sldMasterId id="2147485304" r:id="rId11"/>
    <p:sldMasterId id="2147485323" r:id="rId12"/>
  </p:sldMasterIdLst>
  <p:notesMasterIdLst>
    <p:notesMasterId r:id="rId44"/>
  </p:notesMasterIdLst>
  <p:handoutMasterIdLst>
    <p:handoutMasterId r:id="rId45"/>
  </p:handoutMasterIdLst>
  <p:sldIdLst>
    <p:sldId id="12608" r:id="rId13"/>
    <p:sldId id="12759" r:id="rId14"/>
    <p:sldId id="12733" r:id="rId15"/>
    <p:sldId id="12732" r:id="rId16"/>
    <p:sldId id="12735" r:id="rId17"/>
    <p:sldId id="258" r:id="rId18"/>
    <p:sldId id="12741" r:id="rId19"/>
    <p:sldId id="12742" r:id="rId20"/>
    <p:sldId id="12763" r:id="rId21"/>
    <p:sldId id="12721" r:id="rId22"/>
    <p:sldId id="12730" r:id="rId23"/>
    <p:sldId id="12754" r:id="rId24"/>
    <p:sldId id="12761" r:id="rId25"/>
    <p:sldId id="12744" r:id="rId26"/>
    <p:sldId id="12755" r:id="rId27"/>
    <p:sldId id="12750" r:id="rId28"/>
    <p:sldId id="12746" r:id="rId29"/>
    <p:sldId id="12745" r:id="rId30"/>
    <p:sldId id="12747" r:id="rId31"/>
    <p:sldId id="12737" r:id="rId32"/>
    <p:sldId id="12756" r:id="rId33"/>
    <p:sldId id="12739" r:id="rId34"/>
    <p:sldId id="12736" r:id="rId35"/>
    <p:sldId id="12753" r:id="rId36"/>
    <p:sldId id="12760" r:id="rId37"/>
    <p:sldId id="12734" r:id="rId38"/>
    <p:sldId id="12740" r:id="rId39"/>
    <p:sldId id="12758" r:id="rId40"/>
    <p:sldId id="12748" r:id="rId41"/>
    <p:sldId id="12757" r:id="rId42"/>
    <p:sldId id="12749" r:id="rId43"/>
  </p:sldIdLst>
  <p:sldSz cx="12192000" cy="6858000"/>
  <p:notesSz cx="6950075" cy="9236075"/>
  <p:custShowLst>
    <p:custShow name="Format Guide Workshop" id="0">
      <p:sldLst/>
    </p:custShow>
  </p:custShow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CDF3"/>
    <a:srgbClr val="2AC1F1"/>
    <a:srgbClr val="005899"/>
    <a:srgbClr val="2C2C2C"/>
    <a:srgbClr val="3EC7F2"/>
    <a:srgbClr val="0FB1E3"/>
    <a:srgbClr val="5A5A5A"/>
    <a:srgbClr val="7F7F7F"/>
    <a:srgbClr val="00B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6323" autoAdjust="0"/>
  </p:normalViewPr>
  <p:slideViewPr>
    <p:cSldViewPr snapToGrid="0">
      <p:cViewPr varScale="1">
        <p:scale>
          <a:sx n="114" d="100"/>
          <a:sy n="114" d="100"/>
        </p:scale>
        <p:origin x="354"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88C14-527D-45D3-946C-C1EA60B8672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B4D8A3F-C532-4189-BCB5-FF50866E13B7}">
      <dgm:prSet phldrT="[Text]"/>
      <dgm:spPr>
        <a:solidFill>
          <a:srgbClr val="53CDF3"/>
        </a:solidFill>
      </dgm:spPr>
      <dgm:t>
        <a:bodyPr/>
        <a:lstStyle/>
        <a:p>
          <a:r>
            <a:rPr lang="en-US" b="1" dirty="0"/>
            <a:t>CDPH</a:t>
          </a:r>
        </a:p>
      </dgm:t>
    </dgm:pt>
    <dgm:pt modelId="{972CB2D8-A51E-46E7-9A52-A7297CD38CD0}" type="parTrans" cxnId="{8E1F46D9-1AE5-46D7-BCA3-F6BE54B49E08}">
      <dgm:prSet/>
      <dgm:spPr/>
      <dgm:t>
        <a:bodyPr/>
        <a:lstStyle/>
        <a:p>
          <a:endParaRPr lang="en-US"/>
        </a:p>
      </dgm:t>
    </dgm:pt>
    <dgm:pt modelId="{C8B9355F-CB2B-4170-B7F8-95F3B6A06914}" type="sibTrans" cxnId="{8E1F46D9-1AE5-46D7-BCA3-F6BE54B49E08}">
      <dgm:prSet/>
      <dgm:spPr/>
      <dgm:t>
        <a:bodyPr/>
        <a:lstStyle/>
        <a:p>
          <a:endParaRPr lang="en-US"/>
        </a:p>
      </dgm:t>
    </dgm:pt>
    <dgm:pt modelId="{5439461F-21AB-4140-972E-3FEA5BA7E600}">
      <dgm:prSet phldrT="[Text]"/>
      <dgm:spPr/>
      <dgm:t>
        <a:bodyPr/>
        <a:lstStyle/>
        <a:p>
          <a:r>
            <a:rPr lang="en-US" dirty="0"/>
            <a:t>Funding and support for Equity Zones</a:t>
          </a:r>
        </a:p>
      </dgm:t>
    </dgm:pt>
    <dgm:pt modelId="{E62FFC41-E2F2-4823-B5B3-2622B8E56176}" type="parTrans" cxnId="{FD02D323-2002-4D58-8C9A-F51AB80D5CF5}">
      <dgm:prSet/>
      <dgm:spPr/>
      <dgm:t>
        <a:bodyPr/>
        <a:lstStyle/>
        <a:p>
          <a:endParaRPr lang="en-US"/>
        </a:p>
      </dgm:t>
    </dgm:pt>
    <dgm:pt modelId="{493F714A-7C4D-4300-BEBE-7C5CE07FF172}" type="sibTrans" cxnId="{FD02D323-2002-4D58-8C9A-F51AB80D5CF5}">
      <dgm:prSet/>
      <dgm:spPr/>
      <dgm:t>
        <a:bodyPr/>
        <a:lstStyle/>
        <a:p>
          <a:endParaRPr lang="en-US"/>
        </a:p>
      </dgm:t>
    </dgm:pt>
    <dgm:pt modelId="{5E1617BB-49B2-4A95-9D68-B6F9EEEE0870}">
      <dgm:prSet phldrT="[Text]"/>
      <dgm:spPr>
        <a:solidFill>
          <a:srgbClr val="53CDF3"/>
        </a:solidFill>
      </dgm:spPr>
      <dgm:t>
        <a:bodyPr/>
        <a:lstStyle/>
        <a:p>
          <a:r>
            <a:rPr lang="en-US" b="1" dirty="0"/>
            <a:t>Near South Regional Lead</a:t>
          </a:r>
        </a:p>
      </dgm:t>
    </dgm:pt>
    <dgm:pt modelId="{5DAC5120-6757-4948-A6E1-500C10B8DA82}" type="parTrans" cxnId="{08D33282-57CA-4FDE-9C8B-D2BC20B6C054}">
      <dgm:prSet/>
      <dgm:spPr/>
      <dgm:t>
        <a:bodyPr/>
        <a:lstStyle/>
        <a:p>
          <a:endParaRPr lang="en-US"/>
        </a:p>
      </dgm:t>
    </dgm:pt>
    <dgm:pt modelId="{595F663F-40EB-43DD-B143-BAD562C19A86}" type="sibTrans" cxnId="{08D33282-57CA-4FDE-9C8B-D2BC20B6C054}">
      <dgm:prSet/>
      <dgm:spPr/>
      <dgm:t>
        <a:bodyPr/>
        <a:lstStyle/>
        <a:p>
          <a:endParaRPr lang="en-US"/>
        </a:p>
      </dgm:t>
    </dgm:pt>
    <dgm:pt modelId="{D0BDC5F7-2EC5-4DE3-BFFB-A70DEBA3DABC}">
      <dgm:prSet phldrT="[Text]"/>
      <dgm:spPr/>
      <dgm:t>
        <a:bodyPr/>
        <a:lstStyle/>
        <a:p>
          <a:r>
            <a:rPr lang="en-US" dirty="0"/>
            <a:t>Funding and support for Community Leads</a:t>
          </a:r>
        </a:p>
      </dgm:t>
    </dgm:pt>
    <dgm:pt modelId="{8E755020-4BBA-43C7-9A07-9B1CF6F61CE5}" type="parTrans" cxnId="{300AC1DC-65D7-445D-8923-654A543F82EC}">
      <dgm:prSet/>
      <dgm:spPr/>
      <dgm:t>
        <a:bodyPr/>
        <a:lstStyle/>
        <a:p>
          <a:endParaRPr lang="en-US"/>
        </a:p>
      </dgm:t>
    </dgm:pt>
    <dgm:pt modelId="{2B148F64-0EEB-427C-B242-76B7CF1BA4A4}" type="sibTrans" cxnId="{300AC1DC-65D7-445D-8923-654A543F82EC}">
      <dgm:prSet/>
      <dgm:spPr/>
      <dgm:t>
        <a:bodyPr/>
        <a:lstStyle/>
        <a:p>
          <a:endParaRPr lang="en-US"/>
        </a:p>
      </dgm:t>
    </dgm:pt>
    <dgm:pt modelId="{526CAFE0-6E7A-49A4-BFF6-F22162806CE7}">
      <dgm:prSet phldrT="[Text]"/>
      <dgm:spPr>
        <a:solidFill>
          <a:srgbClr val="53CDF3"/>
        </a:solidFill>
      </dgm:spPr>
      <dgm:t>
        <a:bodyPr/>
        <a:lstStyle/>
        <a:p>
          <a:r>
            <a:rPr lang="en-US" b="1" dirty="0"/>
            <a:t>Community Leads</a:t>
          </a:r>
        </a:p>
      </dgm:t>
    </dgm:pt>
    <dgm:pt modelId="{D43B4D70-742F-4F1D-A973-089865FA2722}" type="parTrans" cxnId="{B4FD23B2-71D1-4CCD-9162-127B51048BAC}">
      <dgm:prSet/>
      <dgm:spPr/>
      <dgm:t>
        <a:bodyPr/>
        <a:lstStyle/>
        <a:p>
          <a:endParaRPr lang="en-US"/>
        </a:p>
      </dgm:t>
    </dgm:pt>
    <dgm:pt modelId="{47EF9331-4B8E-41B8-85E9-3E716A0CBA95}" type="sibTrans" cxnId="{B4FD23B2-71D1-4CCD-9162-127B51048BAC}">
      <dgm:prSet/>
      <dgm:spPr/>
      <dgm:t>
        <a:bodyPr/>
        <a:lstStyle/>
        <a:p>
          <a:endParaRPr lang="en-US"/>
        </a:p>
      </dgm:t>
    </dgm:pt>
    <dgm:pt modelId="{CF053C40-0A6A-44D1-ADF4-8F788A599BF4}">
      <dgm:prSet phldrT="[Text]"/>
      <dgm:spPr/>
      <dgm:t>
        <a:bodyPr/>
        <a:lstStyle/>
        <a:p>
          <a:r>
            <a:rPr lang="en-US" dirty="0"/>
            <a:t>Funding and support for community network and activations</a:t>
          </a:r>
        </a:p>
      </dgm:t>
    </dgm:pt>
    <dgm:pt modelId="{FE918700-DF2C-416F-B5DE-5C15F62EA742}" type="parTrans" cxnId="{8042729D-F92F-48DB-917E-1C776238A76F}">
      <dgm:prSet/>
      <dgm:spPr/>
      <dgm:t>
        <a:bodyPr/>
        <a:lstStyle/>
        <a:p>
          <a:endParaRPr lang="en-US"/>
        </a:p>
      </dgm:t>
    </dgm:pt>
    <dgm:pt modelId="{B4D37FF7-2CC8-4A29-A15F-266B6E904FBA}" type="sibTrans" cxnId="{8042729D-F92F-48DB-917E-1C776238A76F}">
      <dgm:prSet/>
      <dgm:spPr/>
      <dgm:t>
        <a:bodyPr/>
        <a:lstStyle/>
        <a:p>
          <a:endParaRPr lang="en-US"/>
        </a:p>
      </dgm:t>
    </dgm:pt>
    <dgm:pt modelId="{26D3145A-D475-4828-A021-CF23293748A2}" type="pres">
      <dgm:prSet presAssocID="{7E288C14-527D-45D3-946C-C1EA60B8672F}" presName="rootnode" presStyleCnt="0">
        <dgm:presLayoutVars>
          <dgm:chMax/>
          <dgm:chPref/>
          <dgm:dir/>
          <dgm:animLvl val="lvl"/>
        </dgm:presLayoutVars>
      </dgm:prSet>
      <dgm:spPr/>
    </dgm:pt>
    <dgm:pt modelId="{7580F976-8658-4A01-93E6-C8C07EA5D65C}" type="pres">
      <dgm:prSet presAssocID="{4B4D8A3F-C532-4189-BCB5-FF50866E13B7}" presName="composite" presStyleCnt="0"/>
      <dgm:spPr/>
    </dgm:pt>
    <dgm:pt modelId="{EFEEFAEB-CE3D-4230-AD23-DFCD18904353}" type="pres">
      <dgm:prSet presAssocID="{4B4D8A3F-C532-4189-BCB5-FF50866E13B7}" presName="bentUpArrow1" presStyleLbl="alignImgPlace1" presStyleIdx="0" presStyleCnt="2"/>
      <dgm:spPr/>
    </dgm:pt>
    <dgm:pt modelId="{29A3627D-91B8-45F2-B383-15BBC5BB58A4}" type="pres">
      <dgm:prSet presAssocID="{4B4D8A3F-C532-4189-BCB5-FF50866E13B7}" presName="ParentText" presStyleLbl="node1" presStyleIdx="0" presStyleCnt="3">
        <dgm:presLayoutVars>
          <dgm:chMax val="1"/>
          <dgm:chPref val="1"/>
          <dgm:bulletEnabled val="1"/>
        </dgm:presLayoutVars>
      </dgm:prSet>
      <dgm:spPr/>
    </dgm:pt>
    <dgm:pt modelId="{EA9ECCB5-26D1-428A-A6DC-E516927A77E8}" type="pres">
      <dgm:prSet presAssocID="{4B4D8A3F-C532-4189-BCB5-FF50866E13B7}" presName="ChildText" presStyleLbl="revTx" presStyleIdx="0" presStyleCnt="3">
        <dgm:presLayoutVars>
          <dgm:chMax val="0"/>
          <dgm:chPref val="0"/>
          <dgm:bulletEnabled val="1"/>
        </dgm:presLayoutVars>
      </dgm:prSet>
      <dgm:spPr/>
    </dgm:pt>
    <dgm:pt modelId="{1F3AD57C-974A-4ADF-9614-13A0F21F1090}" type="pres">
      <dgm:prSet presAssocID="{C8B9355F-CB2B-4170-B7F8-95F3B6A06914}" presName="sibTrans" presStyleCnt="0"/>
      <dgm:spPr/>
    </dgm:pt>
    <dgm:pt modelId="{2455BEEB-A061-418B-BED2-1423BED697B6}" type="pres">
      <dgm:prSet presAssocID="{5E1617BB-49B2-4A95-9D68-B6F9EEEE0870}" presName="composite" presStyleCnt="0"/>
      <dgm:spPr/>
    </dgm:pt>
    <dgm:pt modelId="{CD26BA51-A553-40B0-B5A9-7401A05E7A95}" type="pres">
      <dgm:prSet presAssocID="{5E1617BB-49B2-4A95-9D68-B6F9EEEE0870}" presName="bentUpArrow1" presStyleLbl="alignImgPlace1" presStyleIdx="1" presStyleCnt="2"/>
      <dgm:spPr/>
    </dgm:pt>
    <dgm:pt modelId="{BDF4E2D0-D02C-4282-88DE-EDF693251B83}" type="pres">
      <dgm:prSet presAssocID="{5E1617BB-49B2-4A95-9D68-B6F9EEEE0870}" presName="ParentText" presStyleLbl="node1" presStyleIdx="1" presStyleCnt="3">
        <dgm:presLayoutVars>
          <dgm:chMax val="1"/>
          <dgm:chPref val="1"/>
          <dgm:bulletEnabled val="1"/>
        </dgm:presLayoutVars>
      </dgm:prSet>
      <dgm:spPr/>
    </dgm:pt>
    <dgm:pt modelId="{0AA4FA1B-BF0A-4196-BCE1-72C63923B7B2}" type="pres">
      <dgm:prSet presAssocID="{5E1617BB-49B2-4A95-9D68-B6F9EEEE0870}" presName="ChildText" presStyleLbl="revTx" presStyleIdx="1" presStyleCnt="3">
        <dgm:presLayoutVars>
          <dgm:chMax val="0"/>
          <dgm:chPref val="0"/>
          <dgm:bulletEnabled val="1"/>
        </dgm:presLayoutVars>
      </dgm:prSet>
      <dgm:spPr/>
    </dgm:pt>
    <dgm:pt modelId="{8640A97C-F422-4A7B-B916-F24CB3619F47}" type="pres">
      <dgm:prSet presAssocID="{595F663F-40EB-43DD-B143-BAD562C19A86}" presName="sibTrans" presStyleCnt="0"/>
      <dgm:spPr/>
    </dgm:pt>
    <dgm:pt modelId="{10EC47F3-D744-41D2-B32A-7D494C731F35}" type="pres">
      <dgm:prSet presAssocID="{526CAFE0-6E7A-49A4-BFF6-F22162806CE7}" presName="composite" presStyleCnt="0"/>
      <dgm:spPr/>
    </dgm:pt>
    <dgm:pt modelId="{0BDB3B57-65AE-4660-BFF0-DA69CCC9CAE4}" type="pres">
      <dgm:prSet presAssocID="{526CAFE0-6E7A-49A4-BFF6-F22162806CE7}" presName="ParentText" presStyleLbl="node1" presStyleIdx="2" presStyleCnt="3">
        <dgm:presLayoutVars>
          <dgm:chMax val="1"/>
          <dgm:chPref val="1"/>
          <dgm:bulletEnabled val="1"/>
        </dgm:presLayoutVars>
      </dgm:prSet>
      <dgm:spPr/>
    </dgm:pt>
    <dgm:pt modelId="{9A753654-90A0-42F1-B697-A3A848B6BF41}" type="pres">
      <dgm:prSet presAssocID="{526CAFE0-6E7A-49A4-BFF6-F22162806CE7}" presName="FinalChildText" presStyleLbl="revTx" presStyleIdx="2" presStyleCnt="3">
        <dgm:presLayoutVars>
          <dgm:chMax val="0"/>
          <dgm:chPref val="0"/>
          <dgm:bulletEnabled val="1"/>
        </dgm:presLayoutVars>
      </dgm:prSet>
      <dgm:spPr/>
    </dgm:pt>
  </dgm:ptLst>
  <dgm:cxnLst>
    <dgm:cxn modelId="{FD0D571D-0A2E-456C-A306-D4FEC9303F94}" type="presOf" srcId="{CF053C40-0A6A-44D1-ADF4-8F788A599BF4}" destId="{9A753654-90A0-42F1-B697-A3A848B6BF41}" srcOrd="0" destOrd="0" presId="urn:microsoft.com/office/officeart/2005/8/layout/StepDownProcess"/>
    <dgm:cxn modelId="{FD02D323-2002-4D58-8C9A-F51AB80D5CF5}" srcId="{4B4D8A3F-C532-4189-BCB5-FF50866E13B7}" destId="{5439461F-21AB-4140-972E-3FEA5BA7E600}" srcOrd="0" destOrd="0" parTransId="{E62FFC41-E2F2-4823-B5B3-2622B8E56176}" sibTransId="{493F714A-7C4D-4300-BEBE-7C5CE07FF172}"/>
    <dgm:cxn modelId="{4E7E6E6B-E859-4A69-9748-9C01145B0059}" type="presOf" srcId="{5E1617BB-49B2-4A95-9D68-B6F9EEEE0870}" destId="{BDF4E2D0-D02C-4282-88DE-EDF693251B83}" srcOrd="0" destOrd="0" presId="urn:microsoft.com/office/officeart/2005/8/layout/StepDownProcess"/>
    <dgm:cxn modelId="{4EF9757C-EACC-4D34-9EA6-D36E92707D2C}" type="presOf" srcId="{7E288C14-527D-45D3-946C-C1EA60B8672F}" destId="{26D3145A-D475-4828-A021-CF23293748A2}" srcOrd="0" destOrd="0" presId="urn:microsoft.com/office/officeart/2005/8/layout/StepDownProcess"/>
    <dgm:cxn modelId="{08D33282-57CA-4FDE-9C8B-D2BC20B6C054}" srcId="{7E288C14-527D-45D3-946C-C1EA60B8672F}" destId="{5E1617BB-49B2-4A95-9D68-B6F9EEEE0870}" srcOrd="1" destOrd="0" parTransId="{5DAC5120-6757-4948-A6E1-500C10B8DA82}" sibTransId="{595F663F-40EB-43DD-B143-BAD562C19A86}"/>
    <dgm:cxn modelId="{A15BCB88-4420-4553-AC56-17D3E6613A85}" type="presOf" srcId="{526CAFE0-6E7A-49A4-BFF6-F22162806CE7}" destId="{0BDB3B57-65AE-4660-BFF0-DA69CCC9CAE4}" srcOrd="0" destOrd="0" presId="urn:microsoft.com/office/officeart/2005/8/layout/StepDownProcess"/>
    <dgm:cxn modelId="{4D690E93-8813-45A0-B37F-1964871ADDB1}" type="presOf" srcId="{D0BDC5F7-2EC5-4DE3-BFFB-A70DEBA3DABC}" destId="{0AA4FA1B-BF0A-4196-BCE1-72C63923B7B2}" srcOrd="0" destOrd="0" presId="urn:microsoft.com/office/officeart/2005/8/layout/StepDownProcess"/>
    <dgm:cxn modelId="{8042729D-F92F-48DB-917E-1C776238A76F}" srcId="{526CAFE0-6E7A-49A4-BFF6-F22162806CE7}" destId="{CF053C40-0A6A-44D1-ADF4-8F788A599BF4}" srcOrd="0" destOrd="0" parTransId="{FE918700-DF2C-416F-B5DE-5C15F62EA742}" sibTransId="{B4D37FF7-2CC8-4A29-A15F-266B6E904FBA}"/>
    <dgm:cxn modelId="{B4FD23B2-71D1-4CCD-9162-127B51048BAC}" srcId="{7E288C14-527D-45D3-946C-C1EA60B8672F}" destId="{526CAFE0-6E7A-49A4-BFF6-F22162806CE7}" srcOrd="2" destOrd="0" parTransId="{D43B4D70-742F-4F1D-A973-089865FA2722}" sibTransId="{47EF9331-4B8E-41B8-85E9-3E716A0CBA95}"/>
    <dgm:cxn modelId="{8E1F46D9-1AE5-46D7-BCA3-F6BE54B49E08}" srcId="{7E288C14-527D-45D3-946C-C1EA60B8672F}" destId="{4B4D8A3F-C532-4189-BCB5-FF50866E13B7}" srcOrd="0" destOrd="0" parTransId="{972CB2D8-A51E-46E7-9A52-A7297CD38CD0}" sibTransId="{C8B9355F-CB2B-4170-B7F8-95F3B6A06914}"/>
    <dgm:cxn modelId="{300AC1DC-65D7-445D-8923-654A543F82EC}" srcId="{5E1617BB-49B2-4A95-9D68-B6F9EEEE0870}" destId="{D0BDC5F7-2EC5-4DE3-BFFB-A70DEBA3DABC}" srcOrd="0" destOrd="0" parTransId="{8E755020-4BBA-43C7-9A07-9B1CF6F61CE5}" sibTransId="{2B148F64-0EEB-427C-B242-76B7CF1BA4A4}"/>
    <dgm:cxn modelId="{C2E5ECE0-F836-4659-A6D7-63C74492E6B9}" type="presOf" srcId="{4B4D8A3F-C532-4189-BCB5-FF50866E13B7}" destId="{29A3627D-91B8-45F2-B383-15BBC5BB58A4}" srcOrd="0" destOrd="0" presId="urn:microsoft.com/office/officeart/2005/8/layout/StepDownProcess"/>
    <dgm:cxn modelId="{2187A2E3-A55E-4A27-8C08-B43F557D751C}" type="presOf" srcId="{5439461F-21AB-4140-972E-3FEA5BA7E600}" destId="{EA9ECCB5-26D1-428A-A6DC-E516927A77E8}" srcOrd="0" destOrd="0" presId="urn:microsoft.com/office/officeart/2005/8/layout/StepDownProcess"/>
    <dgm:cxn modelId="{04D9898F-466D-43A7-AC90-F0C804431959}" type="presParOf" srcId="{26D3145A-D475-4828-A021-CF23293748A2}" destId="{7580F976-8658-4A01-93E6-C8C07EA5D65C}" srcOrd="0" destOrd="0" presId="urn:microsoft.com/office/officeart/2005/8/layout/StepDownProcess"/>
    <dgm:cxn modelId="{8D6AE10B-4256-47F6-8D7E-2AA538B79B2E}" type="presParOf" srcId="{7580F976-8658-4A01-93E6-C8C07EA5D65C}" destId="{EFEEFAEB-CE3D-4230-AD23-DFCD18904353}" srcOrd="0" destOrd="0" presId="urn:microsoft.com/office/officeart/2005/8/layout/StepDownProcess"/>
    <dgm:cxn modelId="{B6BC77D1-3AB7-4C22-9362-E35CA2A93403}" type="presParOf" srcId="{7580F976-8658-4A01-93E6-C8C07EA5D65C}" destId="{29A3627D-91B8-45F2-B383-15BBC5BB58A4}" srcOrd="1" destOrd="0" presId="urn:microsoft.com/office/officeart/2005/8/layout/StepDownProcess"/>
    <dgm:cxn modelId="{07CF9BB5-DE81-448E-8F35-E073C3A5BE01}" type="presParOf" srcId="{7580F976-8658-4A01-93E6-C8C07EA5D65C}" destId="{EA9ECCB5-26D1-428A-A6DC-E516927A77E8}" srcOrd="2" destOrd="0" presId="urn:microsoft.com/office/officeart/2005/8/layout/StepDownProcess"/>
    <dgm:cxn modelId="{EF9501A6-259F-4B51-B56A-65F6CF3BC50D}" type="presParOf" srcId="{26D3145A-D475-4828-A021-CF23293748A2}" destId="{1F3AD57C-974A-4ADF-9614-13A0F21F1090}" srcOrd="1" destOrd="0" presId="urn:microsoft.com/office/officeart/2005/8/layout/StepDownProcess"/>
    <dgm:cxn modelId="{08D66797-A04E-4638-A7EF-192070D136E5}" type="presParOf" srcId="{26D3145A-D475-4828-A021-CF23293748A2}" destId="{2455BEEB-A061-418B-BED2-1423BED697B6}" srcOrd="2" destOrd="0" presId="urn:microsoft.com/office/officeart/2005/8/layout/StepDownProcess"/>
    <dgm:cxn modelId="{0B3EA818-1342-4D30-B294-209D8EFF46F1}" type="presParOf" srcId="{2455BEEB-A061-418B-BED2-1423BED697B6}" destId="{CD26BA51-A553-40B0-B5A9-7401A05E7A95}" srcOrd="0" destOrd="0" presId="urn:microsoft.com/office/officeart/2005/8/layout/StepDownProcess"/>
    <dgm:cxn modelId="{5A906A85-3385-41F7-AD26-3F58AAB96A77}" type="presParOf" srcId="{2455BEEB-A061-418B-BED2-1423BED697B6}" destId="{BDF4E2D0-D02C-4282-88DE-EDF693251B83}" srcOrd="1" destOrd="0" presId="urn:microsoft.com/office/officeart/2005/8/layout/StepDownProcess"/>
    <dgm:cxn modelId="{4B9DAA35-7E1F-42F7-8A63-AE6C0AFDE527}" type="presParOf" srcId="{2455BEEB-A061-418B-BED2-1423BED697B6}" destId="{0AA4FA1B-BF0A-4196-BCE1-72C63923B7B2}" srcOrd="2" destOrd="0" presId="urn:microsoft.com/office/officeart/2005/8/layout/StepDownProcess"/>
    <dgm:cxn modelId="{795E05FC-DBB2-41EF-971C-89B6282C2B5E}" type="presParOf" srcId="{26D3145A-D475-4828-A021-CF23293748A2}" destId="{8640A97C-F422-4A7B-B916-F24CB3619F47}" srcOrd="3" destOrd="0" presId="urn:microsoft.com/office/officeart/2005/8/layout/StepDownProcess"/>
    <dgm:cxn modelId="{C132C126-80A3-462F-A8D0-E88FA8D30E05}" type="presParOf" srcId="{26D3145A-D475-4828-A021-CF23293748A2}" destId="{10EC47F3-D744-41D2-B32A-7D494C731F35}" srcOrd="4" destOrd="0" presId="urn:microsoft.com/office/officeart/2005/8/layout/StepDownProcess"/>
    <dgm:cxn modelId="{D56BCC61-BDB8-464B-96F3-6C6778220927}" type="presParOf" srcId="{10EC47F3-D744-41D2-B32A-7D494C731F35}" destId="{0BDB3B57-65AE-4660-BFF0-DA69CCC9CAE4}" srcOrd="0" destOrd="0" presId="urn:microsoft.com/office/officeart/2005/8/layout/StepDownProcess"/>
    <dgm:cxn modelId="{386EEC72-8C14-4FAA-80EB-0BDF93016CA4}" type="presParOf" srcId="{10EC47F3-D744-41D2-B32A-7D494C731F35}" destId="{9A753654-90A0-42F1-B697-A3A848B6BF41}"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EFAEB-CE3D-4230-AD23-DFCD18904353}">
      <dsp:nvSpPr>
        <dsp:cNvPr id="0" name=""/>
        <dsp:cNvSpPr/>
      </dsp:nvSpPr>
      <dsp:spPr>
        <a:xfrm rot="5400000">
          <a:off x="228630" y="1263903"/>
          <a:ext cx="857296" cy="976001"/>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3627D-91B8-45F2-B383-15BBC5BB58A4}">
      <dsp:nvSpPr>
        <dsp:cNvPr id="0" name=""/>
        <dsp:cNvSpPr/>
      </dsp:nvSpPr>
      <dsp:spPr>
        <a:xfrm>
          <a:off x="1498" y="313573"/>
          <a:ext cx="1443182" cy="1010181"/>
        </a:xfrm>
        <a:prstGeom prst="roundRect">
          <a:avLst>
            <a:gd name="adj" fmla="val 16670"/>
          </a:avLst>
        </a:prstGeom>
        <a:solidFill>
          <a:srgbClr val="53CDF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CDPH</a:t>
          </a:r>
        </a:p>
      </dsp:txBody>
      <dsp:txXfrm>
        <a:off x="50820" y="362895"/>
        <a:ext cx="1344538" cy="911537"/>
      </dsp:txXfrm>
    </dsp:sp>
    <dsp:sp modelId="{EA9ECCB5-26D1-428A-A6DC-E516927A77E8}">
      <dsp:nvSpPr>
        <dsp:cNvPr id="0" name=""/>
        <dsp:cNvSpPr/>
      </dsp:nvSpPr>
      <dsp:spPr>
        <a:xfrm>
          <a:off x="1444681" y="409917"/>
          <a:ext cx="1049633" cy="81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Funding and support for Equity Zones</a:t>
          </a:r>
        </a:p>
      </dsp:txBody>
      <dsp:txXfrm>
        <a:off x="1444681" y="409917"/>
        <a:ext cx="1049633" cy="816472"/>
      </dsp:txXfrm>
    </dsp:sp>
    <dsp:sp modelId="{CD26BA51-A553-40B0-B5A9-7401A05E7A95}">
      <dsp:nvSpPr>
        <dsp:cNvPr id="0" name=""/>
        <dsp:cNvSpPr/>
      </dsp:nvSpPr>
      <dsp:spPr>
        <a:xfrm rot="5400000">
          <a:off x="1425182" y="2398670"/>
          <a:ext cx="857296" cy="976001"/>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4E2D0-D02C-4282-88DE-EDF693251B83}">
      <dsp:nvSpPr>
        <dsp:cNvPr id="0" name=""/>
        <dsp:cNvSpPr/>
      </dsp:nvSpPr>
      <dsp:spPr>
        <a:xfrm>
          <a:off x="1198050" y="1448339"/>
          <a:ext cx="1443182" cy="1010181"/>
        </a:xfrm>
        <a:prstGeom prst="roundRect">
          <a:avLst>
            <a:gd name="adj" fmla="val 16670"/>
          </a:avLst>
        </a:prstGeom>
        <a:solidFill>
          <a:srgbClr val="53CDF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Near South Regional Lead</a:t>
          </a:r>
        </a:p>
      </dsp:txBody>
      <dsp:txXfrm>
        <a:off x="1247372" y="1497661"/>
        <a:ext cx="1344538" cy="911537"/>
      </dsp:txXfrm>
    </dsp:sp>
    <dsp:sp modelId="{0AA4FA1B-BF0A-4196-BCE1-72C63923B7B2}">
      <dsp:nvSpPr>
        <dsp:cNvPr id="0" name=""/>
        <dsp:cNvSpPr/>
      </dsp:nvSpPr>
      <dsp:spPr>
        <a:xfrm>
          <a:off x="2641233" y="1544683"/>
          <a:ext cx="1049633" cy="81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Funding and support for Community Leads</a:t>
          </a:r>
        </a:p>
      </dsp:txBody>
      <dsp:txXfrm>
        <a:off x="2641233" y="1544683"/>
        <a:ext cx="1049633" cy="816472"/>
      </dsp:txXfrm>
    </dsp:sp>
    <dsp:sp modelId="{0BDB3B57-65AE-4660-BFF0-DA69CCC9CAE4}">
      <dsp:nvSpPr>
        <dsp:cNvPr id="0" name=""/>
        <dsp:cNvSpPr/>
      </dsp:nvSpPr>
      <dsp:spPr>
        <a:xfrm>
          <a:off x="2394602" y="2583106"/>
          <a:ext cx="1443182" cy="1010181"/>
        </a:xfrm>
        <a:prstGeom prst="roundRect">
          <a:avLst>
            <a:gd name="adj" fmla="val 16670"/>
          </a:avLst>
        </a:prstGeom>
        <a:solidFill>
          <a:srgbClr val="53CDF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Community Leads</a:t>
          </a:r>
        </a:p>
      </dsp:txBody>
      <dsp:txXfrm>
        <a:off x="2443924" y="2632428"/>
        <a:ext cx="1344538" cy="911537"/>
      </dsp:txXfrm>
    </dsp:sp>
    <dsp:sp modelId="{9A753654-90A0-42F1-B697-A3A848B6BF41}">
      <dsp:nvSpPr>
        <dsp:cNvPr id="0" name=""/>
        <dsp:cNvSpPr/>
      </dsp:nvSpPr>
      <dsp:spPr>
        <a:xfrm>
          <a:off x="3837785" y="2679450"/>
          <a:ext cx="1049633" cy="81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Funding and support for community network and activations</a:t>
          </a:r>
        </a:p>
      </dsp:txBody>
      <dsp:txXfrm>
        <a:off x="3837785" y="2679450"/>
        <a:ext cx="1049633" cy="8164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5/11/2021</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sym typeface="+mn-lt"/>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sym typeface="+mn-lt"/>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en-US" smtClean="0"/>
              <a:pPr/>
              <a:t>5/11/2021</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life Expectancy Gap between White and Black Chicagoans is over 8 years, and life expectancy is falling for many of people of color.</a:t>
            </a:r>
          </a:p>
          <a:p>
            <a:pPr marL="171450" indent="-171450">
              <a:buFont typeface="Arial" panose="020B0604020202020204" pitchFamily="34" charset="0"/>
              <a:buChar char="•"/>
            </a:pPr>
            <a:r>
              <a:rPr lang="en-US" dirty="0"/>
              <a:t>Healthy Chicago 2025 focuses on implementing community co-led strategies to </a:t>
            </a:r>
            <a:r>
              <a:rPr lang="en-US"/>
              <a:t>identify and addresses </a:t>
            </a:r>
            <a:r>
              <a:rPr lang="en-US" dirty="0"/>
              <a:t>issues and barriers to access to care, healthy and vibrant neighborhoods, and creating antiracist policies and systems</a:t>
            </a:r>
          </a:p>
          <a:p>
            <a:pPr marL="171450" indent="-171450">
              <a:buFont typeface="Arial" panose="020B0604020202020204" pitchFamily="34" charset="0"/>
              <a:buChar char="•"/>
            </a:pPr>
            <a:r>
              <a:rPr lang="en-US" dirty="0"/>
              <a:t>The community has identified priority areas in housing, food access, public safety, environment, and the public health system as a whole</a:t>
            </a:r>
          </a:p>
          <a:p>
            <a:pPr marL="171450" indent="-171450">
              <a:buFont typeface="Arial" panose="020B0604020202020204" pitchFamily="34" charset="0"/>
              <a:buChar char="•"/>
            </a:pPr>
            <a:r>
              <a:rPr lang="en-US" dirty="0"/>
              <a:t>By ensuring everyone has equitable access to resources, environments and opportunities, by building communities that have power and are free from oppression, and by ensuring our strategies not just focus on the health and living conditions of Chicagoans, but also fight the social and institutional inequities, we can close the life expectancy gap and create a Chicago that provides optimal health and well-being to all. </a:t>
            </a:r>
          </a:p>
        </p:txBody>
      </p:sp>
      <p:sp>
        <p:nvSpPr>
          <p:cNvPr id="4" name="Slide Number Placeholder 3"/>
          <p:cNvSpPr>
            <a:spLocks noGrp="1"/>
          </p:cNvSpPr>
          <p:nvPr>
            <p:ph type="sldNum" sz="quarter" idx="5"/>
          </p:nvPr>
        </p:nvSpPr>
        <p:spPr/>
        <p:txBody>
          <a:bodyPr/>
          <a:lstStyle/>
          <a:p>
            <a:fld id="{E23CCFE9-D235-49E5-AC77-65F2D82C2FF4}" type="slidenum">
              <a:rPr lang="en-US" smtClean="0"/>
              <a:t>6</a:t>
            </a:fld>
            <a:endParaRPr lang="en-US"/>
          </a:p>
        </p:txBody>
      </p:sp>
    </p:spTree>
    <p:extLst>
      <p:ext uri="{BB962C8B-B14F-4D97-AF65-F5344CB8AC3E}">
        <p14:creationId xmlns:p14="http://schemas.microsoft.com/office/powerpoint/2010/main" val="170543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life Expectancy Gap between White and Black Chicagoans is over 8 years, and life expectancy is falling for many of people of color.</a:t>
            </a:r>
          </a:p>
          <a:p>
            <a:pPr marL="171450" indent="-171450">
              <a:buFont typeface="Arial" panose="020B0604020202020204" pitchFamily="34" charset="0"/>
              <a:buChar char="•"/>
            </a:pPr>
            <a:r>
              <a:rPr lang="en-US" dirty="0"/>
              <a:t>Healthy Chicago 2025 focuses on implementing community co-led strategies to </a:t>
            </a:r>
            <a:r>
              <a:rPr lang="en-US"/>
              <a:t>identify and addresses </a:t>
            </a:r>
            <a:r>
              <a:rPr lang="en-US" dirty="0"/>
              <a:t>issues and barriers to access to care, healthy and vibrant neighborhoods, and creating antiracist policies and systems</a:t>
            </a:r>
          </a:p>
          <a:p>
            <a:pPr marL="171450" indent="-171450">
              <a:buFont typeface="Arial" panose="020B0604020202020204" pitchFamily="34" charset="0"/>
              <a:buChar char="•"/>
            </a:pPr>
            <a:r>
              <a:rPr lang="en-US" dirty="0"/>
              <a:t>The community has identified priority areas in housing, food access, public safety, environment, and the public health system as a whole</a:t>
            </a:r>
          </a:p>
          <a:p>
            <a:pPr marL="171450" indent="-171450">
              <a:buFont typeface="Arial" panose="020B0604020202020204" pitchFamily="34" charset="0"/>
              <a:buChar char="•"/>
            </a:pPr>
            <a:r>
              <a:rPr lang="en-US" dirty="0"/>
              <a:t>By ensuring everyone has equitable access to resources, environments and opportunities, by building communities that have power and are free from oppression, and by ensuring our strategies not just focus on the health and living conditions of Chicagoans, but also fight the social and institutional inequities, we can close the life expectancy gap and create a Chicago that provides optimal health and well-being to all. </a:t>
            </a:r>
          </a:p>
        </p:txBody>
      </p:sp>
      <p:sp>
        <p:nvSpPr>
          <p:cNvPr id="4" name="Slide Number Placeholder 3"/>
          <p:cNvSpPr>
            <a:spLocks noGrp="1"/>
          </p:cNvSpPr>
          <p:nvPr>
            <p:ph type="sldNum" sz="quarter" idx="5"/>
          </p:nvPr>
        </p:nvSpPr>
        <p:spPr/>
        <p:txBody>
          <a:bodyPr/>
          <a:lstStyle/>
          <a:p>
            <a:fld id="{E23CCFE9-D235-49E5-AC77-65F2D82C2FF4}" type="slidenum">
              <a:rPr lang="en-US" smtClean="0"/>
              <a:t>21</a:t>
            </a:fld>
            <a:endParaRPr lang="en-US"/>
          </a:p>
        </p:txBody>
      </p:sp>
    </p:spTree>
    <p:extLst>
      <p:ext uri="{BB962C8B-B14F-4D97-AF65-F5344CB8AC3E}">
        <p14:creationId xmlns:p14="http://schemas.microsoft.com/office/powerpoint/2010/main" val="3293982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71.xml"/><Relationship Id="rId4" Type="http://schemas.openxmlformats.org/officeDocument/2006/relationships/image" Target="../media/image5.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7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73.xml"/><Relationship Id="rId4" Type="http://schemas.openxmlformats.org/officeDocument/2006/relationships/image" Target="../media/image5.emf"/></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4.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0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06.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5.emf"/><Relationship Id="rId4" Type="http://schemas.openxmlformats.org/officeDocument/2006/relationships/oleObject" Target="../embeddings/oleObject10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5.emf"/><Relationship Id="rId4" Type="http://schemas.openxmlformats.org/officeDocument/2006/relationships/oleObject" Target="../embeddings/oleObject10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5.emf"/><Relationship Id="rId4" Type="http://schemas.openxmlformats.org/officeDocument/2006/relationships/oleObject" Target="../embeddings/oleObject10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11.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14.emf"/><Relationship Id="rId4" Type="http://schemas.openxmlformats.org/officeDocument/2006/relationships/oleObject" Target="../embeddings/oleObject112.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5.emf"/><Relationship Id="rId4" Type="http://schemas.openxmlformats.org/officeDocument/2006/relationships/oleObject" Target="../embeddings/oleObject11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5.emf"/><Relationship Id="rId4" Type="http://schemas.openxmlformats.org/officeDocument/2006/relationships/oleObject" Target="../embeddings/oleObject114.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5.emf"/><Relationship Id="rId4" Type="http://schemas.openxmlformats.org/officeDocument/2006/relationships/oleObject" Target="../embeddings/oleObject115.bin"/></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98.xml"/><Relationship Id="rId4" Type="http://schemas.openxmlformats.org/officeDocument/2006/relationships/image" Target="../media/image14.emf"/></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17.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18.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5.emf"/><Relationship Id="rId4" Type="http://schemas.openxmlformats.org/officeDocument/2006/relationships/oleObject" Target="../embeddings/oleObject119.bin"/></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4.xml"/><Relationship Id="rId1" Type="http://schemas.openxmlformats.org/officeDocument/2006/relationships/tags" Target="../tags/tag205.xml"/><Relationship Id="rId4" Type="http://schemas.openxmlformats.org/officeDocument/2006/relationships/image" Target="../media/image5.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4.xml"/><Relationship Id="rId1" Type="http://schemas.openxmlformats.org/officeDocument/2006/relationships/tags" Target="../tags/tag206.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hemeOverride" Target="../theme/themeOverride1.x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4.xml"/><Relationship Id="rId1" Type="http://schemas.openxmlformats.org/officeDocument/2006/relationships/tags" Target="../tags/tag207.xml"/><Relationship Id="rId4" Type="http://schemas.openxmlformats.org/officeDocument/2006/relationships/image" Target="../media/image5.emf"/></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23.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24.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25.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5.emf"/><Relationship Id="rId4" Type="http://schemas.openxmlformats.org/officeDocument/2006/relationships/oleObject" Target="../embeddings/oleObject126.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5.emf"/><Relationship Id="rId4" Type="http://schemas.openxmlformats.org/officeDocument/2006/relationships/oleObject" Target="../embeddings/oleObject127.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5.emf"/><Relationship Id="rId4" Type="http://schemas.openxmlformats.org/officeDocument/2006/relationships/oleObject" Target="../embeddings/oleObject128.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3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14.emf"/><Relationship Id="rId4" Type="http://schemas.openxmlformats.org/officeDocument/2006/relationships/oleObject" Target="../embeddings/oleObject13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5.emf"/><Relationship Id="rId4" Type="http://schemas.openxmlformats.org/officeDocument/2006/relationships/oleObject" Target="../embeddings/oleObject132.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image" Target="../media/image5.emf"/><Relationship Id="rId4" Type="http://schemas.openxmlformats.org/officeDocument/2006/relationships/oleObject" Target="../embeddings/oleObject13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image" Target="../media/image5.emf"/><Relationship Id="rId4" Type="http://schemas.openxmlformats.org/officeDocument/2006/relationships/oleObject" Target="../embeddings/oleObject134.bin"/></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232.xml"/><Relationship Id="rId4" Type="http://schemas.openxmlformats.org/officeDocument/2006/relationships/image" Target="../media/image14.emf"/></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36.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37.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5.emf"/><Relationship Id="rId4" Type="http://schemas.openxmlformats.org/officeDocument/2006/relationships/oleObject" Target="../embeddings/oleObject138.bin"/></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239.xml"/><Relationship Id="rId4" Type="http://schemas.openxmlformats.org/officeDocument/2006/relationships/image" Target="../media/image5.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5.xml"/><Relationship Id="rId1" Type="http://schemas.openxmlformats.org/officeDocument/2006/relationships/tags" Target="../tags/tag240.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5.xml"/><Relationship Id="rId1" Type="http://schemas.openxmlformats.org/officeDocument/2006/relationships/tags" Target="../tags/tag241.xml"/><Relationship Id="rId4" Type="http://schemas.openxmlformats.org/officeDocument/2006/relationships/image" Target="../media/image5.emf"/></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2.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hemeOverride" Target="../theme/themeOverride3.x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43.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44.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5.emf"/><Relationship Id="rId4" Type="http://schemas.openxmlformats.org/officeDocument/2006/relationships/oleObject" Target="../embeddings/oleObject145.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image" Target="../media/image5.emf"/><Relationship Id="rId4" Type="http://schemas.openxmlformats.org/officeDocument/2006/relationships/oleObject" Target="../embeddings/oleObject146.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image" Target="../media/image5.emf"/><Relationship Id="rId4" Type="http://schemas.openxmlformats.org/officeDocument/2006/relationships/oleObject" Target="../embeddings/oleObject147.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9.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tags" Target="../tags/tag258.xml"/><Relationship Id="rId5" Type="http://schemas.openxmlformats.org/officeDocument/2006/relationships/image" Target="../media/image14.emf"/><Relationship Id="rId4" Type="http://schemas.openxmlformats.org/officeDocument/2006/relationships/oleObject" Target="../embeddings/oleObject150.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image" Target="../media/image5.emf"/><Relationship Id="rId4" Type="http://schemas.openxmlformats.org/officeDocument/2006/relationships/oleObject" Target="../embeddings/oleObject151.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image" Target="../media/image5.emf"/><Relationship Id="rId4" Type="http://schemas.openxmlformats.org/officeDocument/2006/relationships/oleObject" Target="../embeddings/oleObject152.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5.emf"/><Relationship Id="rId4" Type="http://schemas.openxmlformats.org/officeDocument/2006/relationships/oleObject" Target="../embeddings/oleObject153.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hemeOverride" Target="../theme/themeOverride4.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266.xml"/><Relationship Id="rId4" Type="http://schemas.openxmlformats.org/officeDocument/2006/relationships/image" Target="../media/image14.emf"/></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55.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56.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5.emf"/><Relationship Id="rId4" Type="http://schemas.openxmlformats.org/officeDocument/2006/relationships/oleObject" Target="../embeddings/oleObject157.bin"/></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273.xml"/><Relationship Id="rId4" Type="http://schemas.openxmlformats.org/officeDocument/2006/relationships/image" Target="../media/image5.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27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275.xml"/><Relationship Id="rId4" Type="http://schemas.openxmlformats.org/officeDocument/2006/relationships/image" Target="../media/image5.emf"/></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1.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62.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63.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themeOverride" Target="../theme/themeOverride5.xml"/><Relationship Id="rId6" Type="http://schemas.openxmlformats.org/officeDocument/2006/relationships/image" Target="../media/image5.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image" Target="../media/image5.emf"/><Relationship Id="rId4" Type="http://schemas.openxmlformats.org/officeDocument/2006/relationships/oleObject" Target="../embeddings/oleObject164.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5.xml"/><Relationship Id="rId1" Type="http://schemas.openxmlformats.org/officeDocument/2006/relationships/tags" Target="../tags/tag284.xml"/><Relationship Id="rId5" Type="http://schemas.openxmlformats.org/officeDocument/2006/relationships/image" Target="../media/image5.emf"/><Relationship Id="rId4" Type="http://schemas.openxmlformats.org/officeDocument/2006/relationships/oleObject" Target="../embeddings/oleObject165.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image" Target="../media/image5.emf"/><Relationship Id="rId4" Type="http://schemas.openxmlformats.org/officeDocument/2006/relationships/oleObject" Target="../embeddings/oleObject166.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8.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image" Target="../media/image14.emf"/><Relationship Id="rId4" Type="http://schemas.openxmlformats.org/officeDocument/2006/relationships/oleObject" Target="../embeddings/oleObject169.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image" Target="../media/image5.emf"/><Relationship Id="rId4" Type="http://schemas.openxmlformats.org/officeDocument/2006/relationships/oleObject" Target="../embeddings/oleObject170.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image" Target="../media/image5.emf"/><Relationship Id="rId4" Type="http://schemas.openxmlformats.org/officeDocument/2006/relationships/oleObject" Target="../embeddings/oleObject171.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5.emf"/><Relationship Id="rId4" Type="http://schemas.openxmlformats.org/officeDocument/2006/relationships/oleObject" Target="../embeddings/oleObject172.bin"/></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7.xml"/><Relationship Id="rId1" Type="http://schemas.openxmlformats.org/officeDocument/2006/relationships/tags" Target="../tags/tag300.xml"/><Relationship Id="rId4" Type="http://schemas.openxmlformats.org/officeDocument/2006/relationships/image" Target="../media/image14.emf"/></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74.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xml"/><Relationship Id="rId7" Type="http://schemas.openxmlformats.org/officeDocument/2006/relationships/image" Target="../media/image8.png"/><Relationship Id="rId2" Type="http://schemas.openxmlformats.org/officeDocument/2006/relationships/tags" Target="../tags/tag30.xml"/><Relationship Id="rId1" Type="http://schemas.openxmlformats.org/officeDocument/2006/relationships/themeOverride" Target="../theme/themeOverride6.x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75.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5.emf"/><Relationship Id="rId4" Type="http://schemas.openxmlformats.org/officeDocument/2006/relationships/oleObject" Target="../embeddings/oleObject176.bin"/></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7.xml"/><Relationship Id="rId1" Type="http://schemas.openxmlformats.org/officeDocument/2006/relationships/tags" Target="../tags/tag307.xml"/><Relationship Id="rId4" Type="http://schemas.openxmlformats.org/officeDocument/2006/relationships/image" Target="../media/image5.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7.xml"/><Relationship Id="rId1" Type="http://schemas.openxmlformats.org/officeDocument/2006/relationships/tags" Target="../tags/tag30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7.xml"/><Relationship Id="rId1" Type="http://schemas.openxmlformats.org/officeDocument/2006/relationships/tags" Target="../tags/tag309.xml"/><Relationship Id="rId4" Type="http://schemas.openxmlformats.org/officeDocument/2006/relationships/image" Target="../media/image5.emf"/></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80.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81.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82.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image" Target="../media/image5.emf"/><Relationship Id="rId4" Type="http://schemas.openxmlformats.org/officeDocument/2006/relationships/oleObject" Target="../embeddings/oleObject183.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image" Target="../media/image5.emf"/><Relationship Id="rId4" Type="http://schemas.openxmlformats.org/officeDocument/2006/relationships/oleObject" Target="../embeddings/oleObject18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image" Target="../media/image5.emf"/><Relationship Id="rId4" Type="http://schemas.openxmlformats.org/officeDocument/2006/relationships/oleObject" Target="../embeddings/oleObject185.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87.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7.xml"/><Relationship Id="rId1" Type="http://schemas.openxmlformats.org/officeDocument/2006/relationships/tags" Target="../tags/tag326.xml"/><Relationship Id="rId5" Type="http://schemas.openxmlformats.org/officeDocument/2006/relationships/image" Target="../media/image14.emf"/><Relationship Id="rId4" Type="http://schemas.openxmlformats.org/officeDocument/2006/relationships/oleObject" Target="../embeddings/oleObject188.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image" Target="../media/image5.emf"/><Relationship Id="rId4" Type="http://schemas.openxmlformats.org/officeDocument/2006/relationships/oleObject" Target="../embeddings/oleObject189.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1.xml"/><Relationship Id="rId1" Type="http://schemas.openxmlformats.org/officeDocument/2006/relationships/tags" Target="../tags/tag330.xml"/><Relationship Id="rId5" Type="http://schemas.openxmlformats.org/officeDocument/2006/relationships/image" Target="../media/image5.emf"/><Relationship Id="rId4" Type="http://schemas.openxmlformats.org/officeDocument/2006/relationships/oleObject" Target="../embeddings/oleObject190.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image" Target="../media/image5.emf"/><Relationship Id="rId4" Type="http://schemas.openxmlformats.org/officeDocument/2006/relationships/oleObject" Target="../embeddings/oleObject191.bin"/></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8.xml"/><Relationship Id="rId1" Type="http://schemas.openxmlformats.org/officeDocument/2006/relationships/tags" Target="../tags/tag334.xml"/><Relationship Id="rId4" Type="http://schemas.openxmlformats.org/officeDocument/2006/relationships/image" Target="../media/image14.emf"/></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93.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94.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image" Target="../media/image5.emf"/><Relationship Id="rId4" Type="http://schemas.openxmlformats.org/officeDocument/2006/relationships/oleObject" Target="../embeddings/oleObject195.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themeOverride" Target="../theme/themeOverride7.x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8.xml"/><Relationship Id="rId1" Type="http://schemas.openxmlformats.org/officeDocument/2006/relationships/tags" Target="../tags/tag341.xml"/><Relationship Id="rId4" Type="http://schemas.openxmlformats.org/officeDocument/2006/relationships/image" Target="../media/image5.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8.xml"/><Relationship Id="rId1" Type="http://schemas.openxmlformats.org/officeDocument/2006/relationships/tags" Target="../tags/tag34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8.xml"/><Relationship Id="rId1" Type="http://schemas.openxmlformats.org/officeDocument/2006/relationships/tags" Target="../tags/tag343.xml"/><Relationship Id="rId4" Type="http://schemas.openxmlformats.org/officeDocument/2006/relationships/image" Target="../media/image5.emf"/></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99.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00.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01.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5.emf"/><Relationship Id="rId4" Type="http://schemas.openxmlformats.org/officeDocument/2006/relationships/oleObject" Target="../embeddings/oleObject202.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3.xml"/><Relationship Id="rId1" Type="http://schemas.openxmlformats.org/officeDocument/2006/relationships/tags" Target="../tags/tag352.xml"/><Relationship Id="rId5" Type="http://schemas.openxmlformats.org/officeDocument/2006/relationships/image" Target="../media/image5.emf"/><Relationship Id="rId4" Type="http://schemas.openxmlformats.org/officeDocument/2006/relationships/oleObject" Target="../embeddings/oleObject20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5.xml"/><Relationship Id="rId1" Type="http://schemas.openxmlformats.org/officeDocument/2006/relationships/tags" Target="../tags/tag354.xml"/><Relationship Id="rId5" Type="http://schemas.openxmlformats.org/officeDocument/2006/relationships/image" Target="../media/image5.emf"/><Relationship Id="rId4" Type="http://schemas.openxmlformats.org/officeDocument/2006/relationships/oleObject" Target="../embeddings/oleObject204.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0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1.xml"/><Relationship Id="rId1" Type="http://schemas.openxmlformats.org/officeDocument/2006/relationships/tags" Target="../tags/tag360.xml"/><Relationship Id="rId5" Type="http://schemas.openxmlformats.org/officeDocument/2006/relationships/image" Target="../media/image14.emf"/><Relationship Id="rId4" Type="http://schemas.openxmlformats.org/officeDocument/2006/relationships/oleObject" Target="../embeddings/oleObject207.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3.xml"/><Relationship Id="rId1" Type="http://schemas.openxmlformats.org/officeDocument/2006/relationships/tags" Target="../tags/tag362.xml"/><Relationship Id="rId5" Type="http://schemas.openxmlformats.org/officeDocument/2006/relationships/image" Target="../media/image5.emf"/><Relationship Id="rId4" Type="http://schemas.openxmlformats.org/officeDocument/2006/relationships/oleObject" Target="../embeddings/oleObject208.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image" Target="../media/image5.emf"/><Relationship Id="rId4" Type="http://schemas.openxmlformats.org/officeDocument/2006/relationships/oleObject" Target="../embeddings/oleObject209.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7.xml"/><Relationship Id="rId1" Type="http://schemas.openxmlformats.org/officeDocument/2006/relationships/tags" Target="../tags/tag366.xml"/><Relationship Id="rId5" Type="http://schemas.openxmlformats.org/officeDocument/2006/relationships/image" Target="../media/image5.emf"/><Relationship Id="rId4" Type="http://schemas.openxmlformats.org/officeDocument/2006/relationships/oleObject" Target="../embeddings/oleObject210.bin"/></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9.xml"/><Relationship Id="rId1" Type="http://schemas.openxmlformats.org/officeDocument/2006/relationships/tags" Target="../tags/tag368.xml"/><Relationship Id="rId4" Type="http://schemas.openxmlformats.org/officeDocument/2006/relationships/image" Target="../media/image14.emf"/></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12.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13.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4.xml"/><Relationship Id="rId1" Type="http://schemas.openxmlformats.org/officeDocument/2006/relationships/tags" Target="../tags/tag373.xml"/><Relationship Id="rId5" Type="http://schemas.openxmlformats.org/officeDocument/2006/relationships/image" Target="../media/image5.emf"/><Relationship Id="rId4" Type="http://schemas.openxmlformats.org/officeDocument/2006/relationships/oleObject" Target="../embeddings/oleObject214.bin"/></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9.xml"/><Relationship Id="rId1" Type="http://schemas.openxmlformats.org/officeDocument/2006/relationships/tags" Target="../tags/tag375.xml"/><Relationship Id="rId4" Type="http://schemas.openxmlformats.org/officeDocument/2006/relationships/image" Target="../media/image5.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9.xml"/><Relationship Id="rId1" Type="http://schemas.openxmlformats.org/officeDocument/2006/relationships/tags" Target="../tags/tag376.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xml"/><Relationship Id="rId7" Type="http://schemas.openxmlformats.org/officeDocument/2006/relationships/image" Target="../media/image8.png"/><Relationship Id="rId2" Type="http://schemas.openxmlformats.org/officeDocument/2006/relationships/tags" Target="../tags/tag38.xml"/><Relationship Id="rId1" Type="http://schemas.openxmlformats.org/officeDocument/2006/relationships/themeOverride" Target="../theme/themeOverride8.x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9.xml"/><Relationship Id="rId1" Type="http://schemas.openxmlformats.org/officeDocument/2006/relationships/tags" Target="../tags/tag377.xml"/><Relationship Id="rId4" Type="http://schemas.openxmlformats.org/officeDocument/2006/relationships/image" Target="../media/image5.emf"/></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18.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19.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20.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 Id="rId5" Type="http://schemas.openxmlformats.org/officeDocument/2006/relationships/image" Target="../media/image5.emf"/><Relationship Id="rId4" Type="http://schemas.openxmlformats.org/officeDocument/2006/relationships/oleObject" Target="../embeddings/oleObject221.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 Id="rId5" Type="http://schemas.openxmlformats.org/officeDocument/2006/relationships/image" Target="../media/image5.emf"/><Relationship Id="rId4" Type="http://schemas.openxmlformats.org/officeDocument/2006/relationships/oleObject" Target="../embeddings/oleObject222.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 Id="rId5" Type="http://schemas.openxmlformats.org/officeDocument/2006/relationships/image" Target="../media/image5.emf"/><Relationship Id="rId4" Type="http://schemas.openxmlformats.org/officeDocument/2006/relationships/oleObject" Target="../embeddings/oleObject2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8.png"/><Relationship Id="rId2" Type="http://schemas.openxmlformats.org/officeDocument/2006/relationships/tags" Target="../tags/tag42.xml"/><Relationship Id="rId1" Type="http://schemas.openxmlformats.org/officeDocument/2006/relationships/themeOverride" Target="../theme/themeOverride9.x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10.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hemeOverride" Target="../theme/themeOverride11.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5.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8.xml"/><Relationship Id="rId7" Type="http://schemas.openxmlformats.org/officeDocument/2006/relationships/image" Target="../media/image7.png"/><Relationship Id="rId2" Type="http://schemas.openxmlformats.org/officeDocument/2006/relationships/tags" Target="../tags/tag67.xml"/><Relationship Id="rId1" Type="http://schemas.openxmlformats.org/officeDocument/2006/relationships/themeOverride" Target="../theme/themeOverride12.x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0.xml"/><Relationship Id="rId7" Type="http://schemas.openxmlformats.org/officeDocument/2006/relationships/image" Target="../media/image7.png"/><Relationship Id="rId2" Type="http://schemas.openxmlformats.org/officeDocument/2006/relationships/tags" Target="../tags/tag69.xml"/><Relationship Id="rId1" Type="http://schemas.openxmlformats.org/officeDocument/2006/relationships/themeOverride" Target="../theme/themeOverride13.x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2.xml"/><Relationship Id="rId7" Type="http://schemas.openxmlformats.org/officeDocument/2006/relationships/image" Target="../media/image7.png"/><Relationship Id="rId2" Type="http://schemas.openxmlformats.org/officeDocument/2006/relationships/tags" Target="../tags/tag71.xml"/><Relationship Id="rId1" Type="http://schemas.openxmlformats.org/officeDocument/2006/relationships/themeOverride" Target="../theme/themeOverride14.x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4.xml"/><Relationship Id="rId7" Type="http://schemas.openxmlformats.org/officeDocument/2006/relationships/image" Target="../media/image7.png"/><Relationship Id="rId2" Type="http://schemas.openxmlformats.org/officeDocument/2006/relationships/tags" Target="../tags/tag73.xml"/><Relationship Id="rId1" Type="http://schemas.openxmlformats.org/officeDocument/2006/relationships/themeOverride" Target="../theme/themeOverride15.xml"/><Relationship Id="rId6" Type="http://schemas.openxmlformats.org/officeDocument/2006/relationships/image" Target="../media/image5.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6.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themeOverride" Target="../theme/themeOverride16.x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8.xml"/><Relationship Id="rId7" Type="http://schemas.openxmlformats.org/officeDocument/2006/relationships/image" Target="../media/image7.png"/><Relationship Id="rId2" Type="http://schemas.openxmlformats.org/officeDocument/2006/relationships/tags" Target="../tags/tag77.xml"/><Relationship Id="rId1" Type="http://schemas.openxmlformats.org/officeDocument/2006/relationships/themeOverride" Target="../theme/themeOverride17.x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0.xml"/><Relationship Id="rId7" Type="http://schemas.openxmlformats.org/officeDocument/2006/relationships/image" Target="../media/image8.png"/><Relationship Id="rId2" Type="http://schemas.openxmlformats.org/officeDocument/2006/relationships/tags" Target="../tags/tag79.xml"/><Relationship Id="rId1" Type="http://schemas.openxmlformats.org/officeDocument/2006/relationships/themeOverride" Target="../theme/themeOverride18.xml"/><Relationship Id="rId6" Type="http://schemas.openxmlformats.org/officeDocument/2006/relationships/image" Target="../media/image10.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4.xml"/><Relationship Id="rId7" Type="http://schemas.openxmlformats.org/officeDocument/2006/relationships/image" Target="../media/image11.png"/><Relationship Id="rId2" Type="http://schemas.openxmlformats.org/officeDocument/2006/relationships/tags" Target="../tags/tag83.xml"/><Relationship Id="rId1" Type="http://schemas.openxmlformats.org/officeDocument/2006/relationships/themeOverride" Target="../theme/themeOverride19.x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hemeOverride" Target="../theme/themeOverride20.x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2.xml"/><Relationship Id="rId7" Type="http://schemas.openxmlformats.org/officeDocument/2006/relationships/image" Target="../media/image8.png"/><Relationship Id="rId2" Type="http://schemas.openxmlformats.org/officeDocument/2006/relationships/tags" Target="../tags/tag91.xml"/><Relationship Id="rId1" Type="http://schemas.openxmlformats.org/officeDocument/2006/relationships/themeOverride" Target="../theme/themeOverride21.x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hemeOverride" Target="../theme/themeOverride22.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hemeOverride" Target="../theme/themeOverride23.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themeOverride" Target="../theme/themeOverride2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hemeOverride" Target="../theme/themeOverride25.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103.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4.xml"/><Relationship Id="rId4" Type="http://schemas.openxmlformats.org/officeDocument/2006/relationships/image" Target="../media/image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106.xml"/><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themeOverride" Target="../theme/themeOverride26.x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hemeOverride" Target="../theme/themeOverride2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hemeOverride" Target="../theme/themeOverride2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hemeOverride" Target="../theme/themeOverride29.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4.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5.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6.xml"/><Relationship Id="rId1" Type="http://schemas.openxmlformats.org/officeDocument/2006/relationships/themeOverride" Target="../theme/themeOverride3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7.xml"/><Relationship Id="rId1" Type="http://schemas.openxmlformats.org/officeDocument/2006/relationships/themeOverride" Target="../theme/themeOverride3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3.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4.emf"/><Relationship Id="rId4" Type="http://schemas.openxmlformats.org/officeDocument/2006/relationships/oleObject" Target="../embeddings/oleObject74.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5.emf"/><Relationship Id="rId4" Type="http://schemas.openxmlformats.org/officeDocument/2006/relationships/oleObject" Target="../embeddings/oleObject75.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5.emf"/><Relationship Id="rId4" Type="http://schemas.openxmlformats.org/officeDocument/2006/relationships/oleObject" Target="../embeddings/oleObject76.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5.emf"/><Relationship Id="rId4" Type="http://schemas.openxmlformats.org/officeDocument/2006/relationships/oleObject" Target="../embeddings/oleObject77.bin"/></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130.xml"/><Relationship Id="rId4" Type="http://schemas.openxmlformats.org/officeDocument/2006/relationships/image" Target="../media/image14.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7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80.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5.emf"/><Relationship Id="rId4" Type="http://schemas.openxmlformats.org/officeDocument/2006/relationships/oleObject" Target="../embeddings/oleObject81.bin"/></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137.xml"/><Relationship Id="rId4" Type="http://schemas.openxmlformats.org/officeDocument/2006/relationships/image" Target="../media/image5.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13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139.xml"/><Relationship Id="rId4" Type="http://schemas.openxmlformats.org/officeDocument/2006/relationships/image" Target="../media/image5.emf"/></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5.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86.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87.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5.emf"/><Relationship Id="rId4" Type="http://schemas.openxmlformats.org/officeDocument/2006/relationships/oleObject" Target="../embeddings/oleObject88.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5.emf"/><Relationship Id="rId4" Type="http://schemas.openxmlformats.org/officeDocument/2006/relationships/oleObject" Target="../embeddings/oleObject8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5.emf"/><Relationship Id="rId4" Type="http://schemas.openxmlformats.org/officeDocument/2006/relationships/oleObject" Target="../embeddings/oleObject90.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92.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4.emf"/><Relationship Id="rId4" Type="http://schemas.openxmlformats.org/officeDocument/2006/relationships/oleObject" Target="../embeddings/oleObject93.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5.emf"/><Relationship Id="rId4" Type="http://schemas.openxmlformats.org/officeDocument/2006/relationships/oleObject" Target="../embeddings/oleObject94.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5.emf"/><Relationship Id="rId4" Type="http://schemas.openxmlformats.org/officeDocument/2006/relationships/oleObject" Target="../embeddings/oleObject95.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5.emf"/><Relationship Id="rId4" Type="http://schemas.openxmlformats.org/officeDocument/2006/relationships/oleObject" Target="../embeddings/oleObject96.bin"/></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164.xml"/><Relationship Id="rId4" Type="http://schemas.openxmlformats.org/officeDocument/2006/relationships/image" Target="../media/image14.emf"/></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9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9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5.emf"/><Relationship Id="rId4" Type="http://schemas.openxmlformats.org/officeDocument/2006/relationships/oleObject" Target="../embeddings/oleObject10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22291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8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Title 1"/>
          <p:cNvSpPr>
            <a:spLocks noGrp="1"/>
          </p:cNvSpPr>
          <p:nvPr>
            <p:ph type="ctrTitle"/>
          </p:nvPr>
        </p:nvSpPr>
        <p:spPr>
          <a:xfrm>
            <a:off x="4928134" y="1432223"/>
            <a:ext cx="6535554" cy="2847677"/>
          </a:xfrm>
          <a:solidFill>
            <a:schemeClr val="bg1">
              <a:lumMod val="95000"/>
            </a:schemeClr>
          </a:solidFill>
        </p:spPr>
        <p:txBody>
          <a:bodyPr lIns="91440" tIns="45720" rIns="91440" bIns="45720" anchor="ctr">
            <a:noAutofit/>
          </a:bodyPr>
          <a:lstStyle>
            <a:lvl1pPr algn="l">
              <a:lnSpc>
                <a:spcPct val="85000"/>
              </a:lnSpc>
              <a:defRPr sz="4800" b="1" u="none" cap="none" baseline="0">
                <a:solidFill>
                  <a:schemeClr val="tx1"/>
                </a:solidFill>
                <a:latin typeface="+mj-lt"/>
                <a:ea typeface="+mj-ea"/>
                <a:cs typeface="+mj-cs"/>
                <a:sym typeface="+mj-lt"/>
              </a:defRPr>
            </a:lvl1pPr>
          </a:lstStyle>
          <a:p>
            <a:r>
              <a:rPr lang="en-US" dirty="0"/>
              <a:t>Click to edit Master title style</a:t>
            </a:r>
          </a:p>
        </p:txBody>
      </p:sp>
      <p:sp>
        <p:nvSpPr>
          <p:cNvPr id="12"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mn-lt"/>
                <a:ea typeface="+mn-ea"/>
                <a:cs typeface="+mn-cs"/>
                <a:sym typeface="+mn-lt"/>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4" name="Date Placeholder 3"/>
          <p:cNvSpPr>
            <a:spLocks noGrp="1"/>
          </p:cNvSpPr>
          <p:nvPr>
            <p:ph type="dt" sz="half" idx="10"/>
          </p:nvPr>
        </p:nvSpPr>
        <p:spPr>
          <a:xfrm>
            <a:off x="10058399" y="5540788"/>
            <a:ext cx="1587731" cy="246221"/>
          </a:xfrm>
        </p:spPr>
        <p:txBody>
          <a:bodyPr/>
          <a:lstStyle>
            <a:lvl1pPr>
              <a:defRPr sz="1600">
                <a:latin typeface="+mn-lt"/>
                <a:ea typeface="+mn-ea"/>
                <a:cs typeface="+mn-cs"/>
                <a:sym typeface="+mn-lt"/>
              </a:defRPr>
            </a:lvl1pPr>
          </a:lstStyle>
          <a:p>
            <a:fld id="{12078E32-9A8F-42AF-B046-430CA36478C1}" type="datetimeFigureOut">
              <a:rPr lang="en-US" b="1" smtClean="0"/>
              <a:pPr/>
              <a:t>5/11/2021</a:t>
            </a:fld>
            <a:endParaRPr lang="en-US" dirty="0"/>
          </a:p>
        </p:txBody>
      </p:sp>
      <p:pic>
        <p:nvPicPr>
          <p:cNvPr id="15" name="Picture 14">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2498874"/>
            <a:ext cx="3190875" cy="714375"/>
          </a:xfrm>
          <a:prstGeom prst="rect">
            <a:avLst/>
          </a:prstGeom>
        </p:spPr>
      </p:pic>
      <p:sp>
        <p:nvSpPr>
          <p:cNvPr id="18" name="Rectangle 17"/>
          <p:cNvSpPr/>
          <p:nvPr userDrawn="1"/>
        </p:nvSpPr>
        <p:spPr>
          <a:xfrm>
            <a:off x="0" y="5816937"/>
            <a:ext cx="12192000" cy="1015663"/>
          </a:xfrm>
          <a:prstGeom prst="rect">
            <a:avLst/>
          </a:prstGeom>
        </p:spPr>
        <p:txBody>
          <a:bodyPr wrap="square">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 The contents of this response and all related information supplied by Boston Consulting Group (BCG) are confidential and proprietary to BCG and are subject to BCG’s General Provisions provided with this response.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BCG as provided in the attached General Provisions. The information is included on all sheets of this response.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378428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1" name="Rectangle 10"/>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0" name="Picture 9" descr="Blue-Squa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3" name="TextBox 12"/>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9802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154404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70935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4073552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1895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1588055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08853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1979928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538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952759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84162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623526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087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139683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42871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4057369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26790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57394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99940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629413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13512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9" name="Picture 8" descr="Blue-Squa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0" name="TextBox 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1008891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743044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409733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780097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4136433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63716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635622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425998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2001318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48161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79481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4229115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814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530471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83567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553185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18560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66462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94071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971832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47511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1069848" y="2681103"/>
            <a:ext cx="2688033" cy="1495794"/>
          </a:xfrm>
          <a:prstGeom prst="rect">
            <a:avLst/>
          </a:prstGeom>
        </p:spPr>
        <p:txBody>
          <a:bodyPr lIns="91440" tIns="0" rIns="0" bIns="0" anchor="ctr">
            <a:noAutofit/>
          </a:bodyPr>
          <a:lstStyle>
            <a:lvl1pPr>
              <a:defRPr sz="4000" b="1">
                <a:solidFill>
                  <a:schemeClr val="tx1"/>
                </a:solidFill>
                <a:latin typeface="+mj-lt"/>
                <a:ea typeface="+mj-ea"/>
                <a:cs typeface="+mj-cs"/>
                <a:sym typeface="+mj-lt"/>
              </a:defRPr>
            </a:lvl1pPr>
          </a:lstStyle>
          <a:p>
            <a:r>
              <a:rPr lang="en-US" dirty="0"/>
              <a:t>Click to add title</a:t>
            </a:r>
          </a:p>
        </p:txBody>
      </p:sp>
      <p:sp>
        <p:nvSpPr>
          <p:cNvPr id="12" name="Rectangle 11"/>
          <p:cNvSpPr/>
          <p:nvPr userDrawn="1"/>
        </p:nvSpPr>
        <p:spPr>
          <a:xfrm>
            <a:off x="146958" y="6304002"/>
            <a:ext cx="3610924" cy="553998"/>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3" name="Picture 12"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884277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704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3656162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55367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3589073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4411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4119244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176135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08477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318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913235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4635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826024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93023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83520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06987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559992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839932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72872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444449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174495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8259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Rectangle 11"/>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8" name="Title 4"/>
          <p:cNvSpPr>
            <a:spLocks noGrp="1"/>
          </p:cNvSpPr>
          <p:nvPr>
            <p:ph type="title" hasCustomPrompt="1"/>
          </p:nvPr>
        </p:nvSpPr>
        <p:spPr>
          <a:xfrm>
            <a:off x="1069848" y="622800"/>
            <a:ext cx="581695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000000"/>
                </a:solidFill>
                <a:latin typeface="+mj-lt"/>
                <a:ea typeface="+mj-ea"/>
                <a:cs typeface="+mj-cs"/>
                <a:sym typeface="+mj-lt"/>
              </a:defRPr>
            </a:lvl1pPr>
          </a:lstStyle>
          <a:p>
            <a:pPr lvl="0"/>
            <a:r>
              <a:rPr lang="en-US" dirty="0"/>
              <a:t>Click to add title</a:t>
            </a:r>
          </a:p>
        </p:txBody>
      </p:sp>
      <p:pic>
        <p:nvPicPr>
          <p:cNvPr id="21" name="Picture 20"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59226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3157868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466256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325836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76016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61191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015225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4052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505300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2220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739361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1667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194593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69850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522094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98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140698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77191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2428927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8436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204657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2549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1069848" y="2681103"/>
            <a:ext cx="2688033" cy="1495794"/>
          </a:xfrm>
          <a:prstGeom prst="rect">
            <a:avLst/>
          </a:prstGeom>
        </p:spPr>
        <p:txBody>
          <a:bodyPr lIns="91440" tIns="0" rIns="0" bIns="0" anchor="ctr">
            <a:noAutofit/>
          </a:bodyPr>
          <a:lstStyle>
            <a:lvl1pPr>
              <a:defRPr sz="4000" b="1">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8" name="Rectangle 17"/>
          <p:cNvSpPr/>
          <p:nvPr userDrawn="1"/>
        </p:nvSpPr>
        <p:spPr>
          <a:xfrm>
            <a:off x="146958" y="6304002"/>
            <a:ext cx="361092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7" name="Picture 16"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9" name="TextBox 18"/>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651496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95661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259645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562548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24118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1613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063288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5723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99876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0000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514834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29457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76478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3358571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231458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2815382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689807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2502245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029334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82037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786602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8505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4012"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1069848" y="1785600"/>
            <a:ext cx="3948552" cy="3286800"/>
          </a:xfrm>
          <a:prstGeom prst="rect">
            <a:avLst/>
          </a:prstGeom>
          <a:noFill/>
        </p:spPr>
        <p:txBody>
          <a:bodyPr wrap="square" lIns="91440" tIns="0" rIns="320040" bIns="0" anchor="ctr">
            <a:noAutofit/>
          </a:bodyPr>
          <a:lstStyle>
            <a:lvl1pPr>
              <a:defRPr sz="4000" b="1">
                <a:solidFill>
                  <a:schemeClr val="bg1"/>
                </a:solidFill>
                <a:latin typeface="+mj-lt"/>
                <a:ea typeface="+mj-ea"/>
                <a:cs typeface="+mj-cs"/>
                <a:sym typeface="+mj-lt"/>
              </a:defRPr>
            </a:lvl1pPr>
          </a:lstStyle>
          <a:p>
            <a:r>
              <a:rPr lang="en-US" dirty="0"/>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9" name="Rectangle 18"/>
          <p:cNvSpPr/>
          <p:nvPr userDrawn="1"/>
        </p:nvSpPr>
        <p:spPr>
          <a:xfrm>
            <a:off x="146958" y="6457890"/>
            <a:ext cx="5733142"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8" name="Picture 17"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0" name="TextBox 1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923524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729716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4219669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804289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947015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26052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824685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0882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966006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4035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463030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362553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3158772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5132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86880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25091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710545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873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0410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551379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088367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9926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1978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1069848" y="1804650"/>
            <a:ext cx="5807704" cy="3286800"/>
          </a:xfrm>
          <a:prstGeom prst="rect">
            <a:avLst/>
          </a:prstGeom>
        </p:spPr>
        <p:txBody>
          <a:bodyPr lIns="91440" tIns="0" rIns="0" bIns="0" anchor="ctr">
            <a:noAutofit/>
          </a:bodyPr>
          <a:lstStyle>
            <a:lvl1pPr>
              <a:defRPr sz="4000" b="1">
                <a:solidFill>
                  <a:schemeClr val="bg1"/>
                </a:solidFill>
                <a:latin typeface="+mj-lt"/>
                <a:ea typeface="+mj-ea"/>
                <a:cs typeface="+mj-cs"/>
                <a:sym typeface="+mj-lt"/>
              </a:defRPr>
            </a:lvl1pPr>
          </a:lstStyle>
          <a:p>
            <a:r>
              <a:rPr lang="en-US" dirty="0"/>
              <a:t>Click to edit title</a:t>
            </a:r>
          </a:p>
        </p:txBody>
      </p:sp>
      <p:sp>
        <p:nvSpPr>
          <p:cNvPr id="17" name="Rectangle 16"/>
          <p:cNvSpPr/>
          <p:nvPr userDrawn="1"/>
        </p:nvSpPr>
        <p:spPr>
          <a:xfrm>
            <a:off x="146958" y="6457890"/>
            <a:ext cx="7254470"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8" name="Picture 17"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9" name="TextBox 18"/>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632809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23207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89347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1780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115727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2740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878443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85330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989889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169199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67333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2269551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459647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2179029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972709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40597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568607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377269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6345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53252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25321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82889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7" name="Title 2"/>
          <p:cNvSpPr>
            <a:spLocks noGrp="1"/>
          </p:cNvSpPr>
          <p:nvPr>
            <p:ph type="title" hasCustomPrompt="1"/>
          </p:nvPr>
        </p:nvSpPr>
        <p:spPr>
          <a:xfrm>
            <a:off x="1069847" y="2764203"/>
            <a:ext cx="2457123" cy="1314311"/>
          </a:xfrm>
          <a:prstGeom prst="rect">
            <a:avLst/>
          </a:prstGeom>
        </p:spPr>
        <p:txBody>
          <a:bodyPr lIns="91440" tIns="0" rIns="0" bIns="0" anchor="ctr">
            <a:noAutofit/>
          </a:bodyPr>
          <a:lstStyle>
            <a:lvl1pPr>
              <a:defRPr sz="4000" b="1" baseline="0">
                <a:solidFill>
                  <a:schemeClr val="tx1"/>
                </a:solidFill>
                <a:latin typeface="+mj-lt"/>
                <a:ea typeface="+mj-ea"/>
                <a:cs typeface="+mj-cs"/>
                <a:sym typeface="+mj-lt"/>
              </a:defRPr>
            </a:lvl1pPr>
          </a:lstStyle>
          <a:p>
            <a:r>
              <a:rPr lang="en-US" dirty="0">
                <a:solidFill>
                  <a:schemeClr val="tx2"/>
                </a:solidFill>
              </a:rPr>
              <a:t>Click to add title</a:t>
            </a:r>
          </a:p>
        </p:txBody>
      </p:sp>
      <p:sp>
        <p:nvSpPr>
          <p:cNvPr id="11" name="Rectangle 10"/>
          <p:cNvSpPr/>
          <p:nvPr userDrawn="1"/>
        </p:nvSpPr>
        <p:spPr>
          <a:xfrm>
            <a:off x="146958" y="6304002"/>
            <a:ext cx="2985484" cy="553998"/>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3" name="Picture 12"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4167257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26247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36050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77666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307772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51218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625500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14574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1569538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69398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932639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1732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2134898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1214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832015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63819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504755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0806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222236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3494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733441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06522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1069847" y="2764203"/>
            <a:ext cx="2239409" cy="1314311"/>
          </a:xfrm>
        </p:spPr>
        <p:txBody>
          <a:bodyPr lIns="91440" tIns="0" rIns="0" bIns="0" anchor="ctr" anchorCtr="0">
            <a:noAutofit/>
          </a:bodyPr>
          <a:lstStyle>
            <a:lvl1pPr>
              <a:defRPr sz="4000" b="1"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Rectangle 11"/>
          <p:cNvSpPr/>
          <p:nvPr userDrawn="1"/>
        </p:nvSpPr>
        <p:spPr>
          <a:xfrm>
            <a:off x="146958" y="6304002"/>
            <a:ext cx="298548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8" name="Picture 17"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9" name="TextBox 18"/>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2396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51766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10901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3546061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2631775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75844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1325987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536248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81324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5188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439088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99202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1208523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600277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98554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713235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5975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48441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48593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189621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472267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4" name="Title 1"/>
          <p:cNvSpPr>
            <a:spLocks noGrp="1"/>
          </p:cNvSpPr>
          <p:nvPr>
            <p:ph type="title" hasCustomPrompt="1"/>
          </p:nvPr>
        </p:nvSpPr>
        <p:spPr>
          <a:xfrm>
            <a:off x="1069848" y="1785600"/>
            <a:ext cx="3622387" cy="3286800"/>
          </a:xfrm>
          <a:prstGeom prst="rect">
            <a:avLst/>
          </a:prstGeom>
        </p:spPr>
        <p:txBody>
          <a:bodyPr lIns="91440" tIns="0" rIns="0" bIns="0" anchor="ctr">
            <a:noAutofit/>
          </a:bodyPr>
          <a:lstStyle>
            <a:lvl1pPr>
              <a:defRPr sz="4000" b="1">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46958" y="6457890"/>
            <a:ext cx="4298042"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7" name="Picture 16"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8" name="TextBox 17"/>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009208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8892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64245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0381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788928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36141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3365641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88031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282760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79995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544578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525436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031837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20412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408600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25040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906911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28169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7315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7984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286193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dirty="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dirty="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12078E32-9A8F-42AF-B046-430CA36478C1}" type="datetimeFigureOut">
              <a:rPr lang="en-US" smtClean="0"/>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p>
            <a:endParaRPr lang="en-US" dirty="0"/>
          </a:p>
        </p:txBody>
      </p:sp>
    </p:spTree>
    <p:extLst>
      <p:ext uri="{BB962C8B-B14F-4D97-AF65-F5344CB8AC3E}">
        <p14:creationId xmlns:p14="http://schemas.microsoft.com/office/powerpoint/2010/main" val="2690998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2992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1069848" y="1785600"/>
            <a:ext cx="3622387" cy="3286800"/>
          </a:xfrm>
          <a:prstGeom prst="rect">
            <a:avLst/>
          </a:prstGeom>
        </p:spPr>
        <p:txBody>
          <a:bodyPr lIns="91440" tIns="0" rIns="0" bIns="0" anchor="ctr">
            <a:noAutofit/>
          </a:bodyPr>
          <a:lstStyle>
            <a:lvl1pPr>
              <a:defRPr sz="4000" b="1">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9" name="Rectangle 18"/>
          <p:cNvSpPr/>
          <p:nvPr userDrawn="1"/>
        </p:nvSpPr>
        <p:spPr>
          <a:xfrm>
            <a:off x="146958" y="6457890"/>
            <a:ext cx="4298042"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5" name="TextBox 14"/>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1673922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592889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1174507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3855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3707179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960154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18541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726263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161950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597964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84591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689960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7573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360705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61537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68254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09612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61816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79195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51948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08140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46957" y="6457890"/>
            <a:ext cx="5156689"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6" name="Title 4"/>
          <p:cNvSpPr>
            <a:spLocks noGrp="1"/>
          </p:cNvSpPr>
          <p:nvPr>
            <p:ph type="title" hasCustomPrompt="1"/>
          </p:nvPr>
        </p:nvSpPr>
        <p:spPr>
          <a:xfrm>
            <a:off x="1069848" y="622800"/>
            <a:ext cx="4233798"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000000"/>
                </a:solidFill>
                <a:latin typeface="+mj-lt"/>
                <a:ea typeface="+mj-ea"/>
                <a:cs typeface="+mj-cs"/>
                <a:sym typeface="+mj-lt"/>
              </a:defRPr>
            </a:lvl1pPr>
          </a:lstStyle>
          <a:p>
            <a:pPr lvl="0"/>
            <a:r>
              <a:rPr lang="en-US" dirty="0"/>
              <a:t>Click to add title</a:t>
            </a:r>
          </a:p>
        </p:txBody>
      </p:sp>
      <p:pic>
        <p:nvPicPr>
          <p:cNvPr id="19" name="Picture 18"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0" name="TextBox 1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692871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87143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3568491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9540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1917261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5027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069132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097242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0882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28054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59083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73812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23707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3367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007989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75443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1" name="Rectangle 10"/>
          <p:cNvSpPr/>
          <p:nvPr userDrawn="1"/>
        </p:nvSpPr>
        <p:spPr>
          <a:xfrm>
            <a:off x="146958" y="6457890"/>
            <a:ext cx="4298042"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6" name="Title 4"/>
          <p:cNvSpPr>
            <a:spLocks noGrp="1"/>
          </p:cNvSpPr>
          <p:nvPr>
            <p:ph type="title" hasCustomPrompt="1"/>
          </p:nvPr>
        </p:nvSpPr>
        <p:spPr>
          <a:xfrm>
            <a:off x="1069848" y="622800"/>
            <a:ext cx="4233798"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pic>
        <p:nvPicPr>
          <p:cNvPr id="17" name="Picture 16"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18" name="TextBox 17"/>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25341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8" name="Title 4"/>
          <p:cNvSpPr>
            <a:spLocks noGrp="1"/>
          </p:cNvSpPr>
          <p:nvPr>
            <p:ph type="title" hasCustomPrompt="1"/>
          </p:nvPr>
        </p:nvSpPr>
        <p:spPr>
          <a:xfrm>
            <a:off x="1069848" y="622800"/>
            <a:ext cx="581695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000000"/>
                </a:solidFill>
                <a:latin typeface="+mj-lt"/>
                <a:ea typeface="+mj-ea"/>
                <a:cs typeface="+mj-cs"/>
                <a:sym typeface="+mj-lt"/>
              </a:defRPr>
            </a:lvl1pPr>
          </a:lstStyle>
          <a:p>
            <a:pPr lvl="0"/>
            <a:r>
              <a:rPr lang="en-US" dirty="0"/>
              <a:t>Click to add title</a:t>
            </a:r>
          </a:p>
        </p:txBody>
      </p:sp>
      <p:pic>
        <p:nvPicPr>
          <p:cNvPr id="19" name="Picture 18"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80028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976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Rectangle 12"/>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5" name="Title 4"/>
          <p:cNvSpPr>
            <a:spLocks noGrp="1"/>
          </p:cNvSpPr>
          <p:nvPr>
            <p:ph type="title" hasCustomPrompt="1"/>
          </p:nvPr>
        </p:nvSpPr>
        <p:spPr>
          <a:xfrm>
            <a:off x="1069848" y="622800"/>
            <a:ext cx="581695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pic>
        <p:nvPicPr>
          <p:cNvPr id="16" name="Picture 15"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02165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bg1"/>
                </a:solidFill>
                <a:latin typeface="+mj-lt"/>
                <a:ea typeface="+mj-ea"/>
                <a:cs typeface="+mj-cs"/>
                <a:sym typeface="+mj-lt"/>
              </a:defRPr>
            </a:lvl1pPr>
          </a:lstStyle>
          <a:p>
            <a:r>
              <a:rPr lang="en-US" dirty="0"/>
              <a:t>Click to add big statement text</a:t>
            </a:r>
          </a:p>
        </p:txBody>
      </p:sp>
      <p:sp>
        <p:nvSpPr>
          <p:cNvPr id="11" name="Rectangle 10"/>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3" name="TextBox 12"/>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7055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01515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ts val="6000"/>
              </a:lnSpc>
              <a:spcBef>
                <a:spcPct val="0"/>
              </a:spcBef>
              <a:spcAft>
                <a:spcPct val="0"/>
              </a:spcAft>
            </a:pP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rgbClr val="2AC1F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mj-lt"/>
                <a:ea typeface="+mj-ea"/>
                <a:cs typeface="+mj-cs"/>
                <a:sym typeface="+mj-lt"/>
              </a:defRPr>
            </a:lvl1pPr>
          </a:lstStyle>
          <a:p>
            <a:r>
              <a:rPr lang="en-US" dirty="0"/>
              <a:t>Click to add big statement text</a:t>
            </a:r>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84B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48746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AC1F1"/>
          </a:solidFill>
          <a:ln>
            <a:noFill/>
          </a:ln>
          <a:effectLst/>
        </p:spPr>
        <p:txBody>
          <a:bodyPr vert="horz" wrap="square" lIns="91440" tIns="45720" rIns="91440" bIns="45720" numCol="1" anchor="t" anchorCtr="0" compatLnSpc="1">
            <a:prstTxWarp prst="textNoShape">
              <a:avLst/>
            </a:prstTxWarp>
            <a:noAutofit/>
          </a:bodyPr>
          <a:lstStyle/>
          <a:p>
            <a:pPr lvl="0"/>
            <a:endParaRPr lang="en-US" dirty="0">
              <a:latin typeface="+mn-lt"/>
              <a:ea typeface="+mn-ea"/>
              <a:cs typeface="+mn-cs"/>
              <a:sym typeface="+mn-lt"/>
            </a:endParaRPr>
          </a:p>
        </p:txBody>
      </p: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9" name="Picture 8"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0" name="TextBox 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66427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1069848" y="622800"/>
            <a:ext cx="1049350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pic>
        <p:nvPicPr>
          <p:cNvPr id="13" name="Picture 12"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95081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Rectangle 8"/>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824429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p>
            <a:r>
              <a:rPr lang="en-US" dirty="0"/>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dirty="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dirty="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dirty="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dirty="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p>
            <a:fld id="{12078E32-9A8F-42AF-B046-430CA36478C1}" type="datetimeFigureOut">
              <a:rPr lang="en-US" smtClean="0"/>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p>
            <a:endParaRPr lang="en-US" dirty="0"/>
          </a:p>
        </p:txBody>
      </p:sp>
    </p:spTree>
    <p:extLst>
      <p:ext uri="{BB962C8B-B14F-4D97-AF65-F5344CB8AC3E}">
        <p14:creationId xmlns:p14="http://schemas.microsoft.com/office/powerpoint/2010/main" val="121128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069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1" name="Picture 10"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2" name="TextBox 1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902310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76226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953849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11" name="Rectangle 10"/>
          <p:cNvSpPr/>
          <p:nvPr userDrawn="1"/>
        </p:nvSpPr>
        <p:spPr>
          <a:xfrm>
            <a:off x="0" y="5816937"/>
            <a:ext cx="12192000" cy="1015663"/>
          </a:xfrm>
          <a:prstGeom prst="rect">
            <a:avLst/>
          </a:prstGeom>
        </p:spPr>
        <p:txBody>
          <a:bodyPr wrap="square">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 The contents of this response and all related information supplied by Boston Consulting Group (BCG) are confidential and proprietary to BCG and are subject to BCG’s General Provisions provided with this response.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BCG as provided in the attached General Provisions. The information is included on all sheets of this response.</a:t>
            </a: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5442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78539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8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4" name="Title 1"/>
          <p:cNvSpPr>
            <a:spLocks noGrp="1"/>
          </p:cNvSpPr>
          <p:nvPr>
            <p:ph type="ctrTitle"/>
          </p:nvPr>
        </p:nvSpPr>
        <p:spPr>
          <a:xfrm>
            <a:off x="4928134" y="1432223"/>
            <a:ext cx="6535554" cy="2847677"/>
          </a:xfrm>
          <a:solidFill>
            <a:schemeClr val="bg1">
              <a:lumMod val="95000"/>
            </a:schemeClr>
          </a:solidFill>
        </p:spPr>
        <p:txBody>
          <a:bodyPr lIns="91440" tIns="45720" rIns="91440" bIns="45720" anchor="ctr">
            <a:noAutofit/>
          </a:bodyPr>
          <a:lstStyle>
            <a:lvl1pPr algn="l">
              <a:lnSpc>
                <a:spcPct val="85000"/>
              </a:lnSpc>
              <a:defRPr sz="4800" b="1" u="none" cap="none" baseline="0">
                <a:solidFill>
                  <a:schemeClr val="tx1"/>
                </a:solidFill>
                <a:latin typeface="+mj-lt"/>
                <a:ea typeface="+mj-ea"/>
                <a:cs typeface="+mj-cs"/>
                <a:sym typeface="+mj-lt"/>
              </a:defRPr>
            </a:lvl1pPr>
          </a:lstStyle>
          <a:p>
            <a:r>
              <a:rPr lang="en-US" dirty="0"/>
              <a:t>Click to edit Master title style</a:t>
            </a:r>
          </a:p>
        </p:txBody>
      </p:sp>
      <p:sp>
        <p:nvSpPr>
          <p:cNvPr id="15"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mn-lt"/>
                <a:ea typeface="+mn-ea"/>
                <a:cs typeface="+mn-cs"/>
                <a:sym typeface="+mn-lt"/>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6" name="Date Placeholder 3"/>
          <p:cNvSpPr>
            <a:spLocks noGrp="1"/>
          </p:cNvSpPr>
          <p:nvPr>
            <p:ph type="dt" sz="half" idx="10"/>
          </p:nvPr>
        </p:nvSpPr>
        <p:spPr>
          <a:xfrm>
            <a:off x="10058399" y="5540788"/>
            <a:ext cx="1587731" cy="246221"/>
          </a:xfrm>
        </p:spPr>
        <p:txBody>
          <a:bodyPr/>
          <a:lstStyle>
            <a:lvl1pPr>
              <a:defRPr sz="1600">
                <a:latin typeface="+mn-lt"/>
                <a:ea typeface="+mn-ea"/>
                <a:cs typeface="+mn-cs"/>
                <a:sym typeface="+mn-lt"/>
              </a:defRPr>
            </a:lvl1pPr>
          </a:lstStyle>
          <a:p>
            <a:fld id="{12078E32-9A8F-42AF-B046-430CA36478C1}" type="datetimeFigureOut">
              <a:rPr lang="en-US" b="1" smtClean="0"/>
              <a:pPr/>
              <a:t>5/11/2021</a:t>
            </a:fld>
            <a:endParaRPr lang="en-US" dirty="0"/>
          </a:p>
        </p:txBody>
      </p:sp>
      <p:pic>
        <p:nvPicPr>
          <p:cNvPr id="17" name="Picture 16">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2498874"/>
            <a:ext cx="3190875" cy="714375"/>
          </a:xfrm>
          <a:prstGeom prst="rect">
            <a:avLst/>
          </a:prstGeom>
        </p:spPr>
      </p:pic>
      <p:sp>
        <p:nvSpPr>
          <p:cNvPr id="18" name="Rectangle 17"/>
          <p:cNvSpPr/>
          <p:nvPr userDrawn="1"/>
        </p:nvSpPr>
        <p:spPr>
          <a:xfrm>
            <a:off x="0" y="5816937"/>
            <a:ext cx="12192000" cy="1015663"/>
          </a:xfrm>
          <a:prstGeom prst="rect">
            <a:avLst/>
          </a:prstGeom>
        </p:spPr>
        <p:txBody>
          <a:bodyPr wrap="square">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 The contents of this response and all related information supplied by Boston Consulting Group (BCG) are confidential and proprietary to BCG and are subject to BCG’s General Provisions provided with this response.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BCG as provided in the attached General Provisions. The information is included on all sheets of this response.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0863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1" name="Title 7"/>
          <p:cNvSpPr>
            <a:spLocks noGrp="1"/>
          </p:cNvSpPr>
          <p:nvPr>
            <p:ph type="title" hasCustomPrompt="1"/>
          </p:nvPr>
        </p:nvSpPr>
        <p:spPr>
          <a:xfrm>
            <a:off x="1069848" y="622800"/>
            <a:ext cx="10493502"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12" name="Picture 11" descr="Star-and-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540749"/>
            <a:ext cx="1275570" cy="635000"/>
          </a:xfrm>
          <a:prstGeom prst="rect">
            <a:avLst/>
          </a:prstGeom>
        </p:spPr>
      </p:pic>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667053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150257" y="2093976"/>
            <a:ext cx="10413092" cy="405046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9" name="Title 7"/>
          <p:cNvSpPr>
            <a:spLocks noGrp="1"/>
          </p:cNvSpPr>
          <p:nvPr>
            <p:ph type="title" hasCustomPrompt="1"/>
          </p:nvPr>
        </p:nvSpPr>
        <p:spPr>
          <a:xfrm>
            <a:off x="1069848" y="622800"/>
            <a:ext cx="10493502"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10" name="Picture 9" descr="Star-and-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540749"/>
            <a:ext cx="1275570" cy="635000"/>
          </a:xfrm>
          <a:prstGeom prst="rect">
            <a:avLst/>
          </a:prstGeom>
        </p:spPr>
      </p:pic>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7511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mj-lt"/>
                <a:ea typeface="+mj-ea"/>
                <a:cs typeface="+mj-cs"/>
                <a:sym typeface="+mj-lt"/>
              </a:defRPr>
            </a:lvl1pPr>
          </a:lstStyle>
          <a:p>
            <a:r>
              <a:rPr lang="en-US" dirty="0"/>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670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2765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3522204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p>
            <a:r>
              <a:rPr lang="en-US" dirty="0"/>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dirty="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dirty="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dirty="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dirty="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dirty="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p>
            <a:endParaRPr lang="en-US" dirty="0"/>
          </a:p>
        </p:txBody>
      </p:sp>
    </p:spTree>
    <p:extLst>
      <p:ext uri="{BB962C8B-B14F-4D97-AF65-F5344CB8AC3E}">
        <p14:creationId xmlns:p14="http://schemas.microsoft.com/office/powerpoint/2010/main" val="1449480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35718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1069848" y="2681103"/>
            <a:ext cx="2688033" cy="1495794"/>
          </a:xfrm>
          <a:prstGeom prst="rect">
            <a:avLst/>
          </a:prstGeom>
        </p:spPr>
        <p:txBody>
          <a:bodyPr lIns="91440" tIns="0" rIns="0" bIns="0" anchor="ctr">
            <a:noAutofit/>
          </a:bodyPr>
          <a:lstStyle>
            <a:lvl1pPr>
              <a:defRPr sz="4000" b="1">
                <a:solidFill>
                  <a:schemeClr val="tx1"/>
                </a:solidFill>
                <a:latin typeface="+mj-lt"/>
                <a:ea typeface="+mj-ea"/>
                <a:cs typeface="+mj-cs"/>
                <a:sym typeface="+mj-lt"/>
              </a:defRPr>
            </a:lvl1pPr>
          </a:lstStyle>
          <a:p>
            <a:r>
              <a:rPr lang="en-US" dirty="0"/>
              <a:t>Click to add title</a:t>
            </a:r>
          </a:p>
        </p:txBody>
      </p:sp>
      <p:sp>
        <p:nvSpPr>
          <p:cNvPr id="11" name="Rectangle 10"/>
          <p:cNvSpPr/>
          <p:nvPr userDrawn="1"/>
        </p:nvSpPr>
        <p:spPr>
          <a:xfrm>
            <a:off x="146958" y="6304002"/>
            <a:ext cx="3610924" cy="553998"/>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3" name="Picture 12"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52236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00275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24" name="Title 7"/>
          <p:cNvSpPr>
            <a:spLocks noGrp="1"/>
          </p:cNvSpPr>
          <p:nvPr>
            <p:ph type="title" hasCustomPrompt="1"/>
          </p:nvPr>
        </p:nvSpPr>
        <p:spPr>
          <a:xfrm>
            <a:off x="1069849" y="622800"/>
            <a:ext cx="5836681"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26" name="Picture 25"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7" name="TextBox 26"/>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482945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72878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7" name="Title 7"/>
          <p:cNvSpPr>
            <a:spLocks noGrp="1"/>
          </p:cNvSpPr>
          <p:nvPr>
            <p:ph type="title" hasCustomPrompt="1"/>
          </p:nvPr>
        </p:nvSpPr>
        <p:spPr>
          <a:xfrm>
            <a:off x="1069848" y="622800"/>
            <a:ext cx="7661734"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18" name="Picture 17"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9" name="TextBox 18"/>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793922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36470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1069848" y="2681103"/>
            <a:ext cx="2688033" cy="1495794"/>
          </a:xfrm>
          <a:prstGeom prst="rect">
            <a:avLst/>
          </a:prstGeom>
        </p:spPr>
        <p:txBody>
          <a:bodyPr lIns="91440" tIns="0" rIns="0" bIns="0" anchor="ctr">
            <a:noAutofit/>
          </a:bodyPr>
          <a:lstStyle>
            <a:lvl1pPr>
              <a:defRPr sz="4000" b="1">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Rectangle 11"/>
          <p:cNvSpPr/>
          <p:nvPr userDrawn="1"/>
        </p:nvSpPr>
        <p:spPr>
          <a:xfrm>
            <a:off x="146958" y="6304002"/>
            <a:ext cx="361092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3" name="Picture 12"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060452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9005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1069848" y="1785600"/>
            <a:ext cx="3948552" cy="3286800"/>
          </a:xfrm>
          <a:prstGeom prst="rect">
            <a:avLst/>
          </a:prstGeom>
          <a:noFill/>
        </p:spPr>
        <p:txBody>
          <a:bodyPr wrap="square" lIns="91440" tIns="0" rIns="320040" bIns="0" anchor="ctr">
            <a:noAutofit/>
          </a:bodyPr>
          <a:lstStyle>
            <a:lvl1pPr>
              <a:defRPr sz="4000" b="1">
                <a:solidFill>
                  <a:schemeClr val="bg1"/>
                </a:solidFill>
                <a:latin typeface="+mj-lt"/>
                <a:ea typeface="+mj-ea"/>
                <a:cs typeface="+mj-cs"/>
                <a:sym typeface="+mj-lt"/>
              </a:defRPr>
            </a:lvl1pPr>
          </a:lstStyle>
          <a:p>
            <a:r>
              <a:rPr lang="en-US" dirty="0"/>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6" name="Rectangle 15"/>
          <p:cNvSpPr/>
          <p:nvPr userDrawn="1"/>
        </p:nvSpPr>
        <p:spPr>
          <a:xfrm>
            <a:off x="146958" y="6457890"/>
            <a:ext cx="5733142"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9" name="Picture 18"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0" name="TextBox 1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930165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3743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1069848" y="1785600"/>
            <a:ext cx="5808640" cy="3286800"/>
          </a:xfrm>
          <a:prstGeom prst="rect">
            <a:avLst/>
          </a:prstGeom>
        </p:spPr>
        <p:txBody>
          <a:bodyPr anchor="ctr">
            <a:noAutofit/>
          </a:bodyPr>
          <a:lstStyle>
            <a:lvl1pPr>
              <a:defRPr sz="4000" b="1">
                <a:solidFill>
                  <a:schemeClr val="bg1"/>
                </a:solidFill>
                <a:latin typeface="+mj-lt"/>
                <a:ea typeface="+mj-ea"/>
                <a:cs typeface="+mj-cs"/>
                <a:sym typeface="+mj-lt"/>
              </a:defRPr>
            </a:lvl1pPr>
          </a:lstStyle>
          <a:p>
            <a:r>
              <a:rPr lang="en-US" dirty="0"/>
              <a:t>Click to add title</a:t>
            </a:r>
          </a:p>
        </p:txBody>
      </p:sp>
      <p:sp>
        <p:nvSpPr>
          <p:cNvPr id="17" name="Rectangle 16"/>
          <p:cNvSpPr/>
          <p:nvPr userDrawn="1"/>
        </p:nvSpPr>
        <p:spPr>
          <a:xfrm>
            <a:off x="146958" y="6457890"/>
            <a:ext cx="7254470"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8" name="Picture 17"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9" name="TextBox 18"/>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29057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49746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1069848" y="2764203"/>
            <a:ext cx="2399066" cy="1314311"/>
          </a:xfrm>
          <a:prstGeom prst="rect">
            <a:avLst/>
          </a:prstGeom>
        </p:spPr>
        <p:txBody>
          <a:bodyPr anchor="ctr">
            <a:noAutofit/>
          </a:bodyPr>
          <a:lstStyle>
            <a:lvl1pPr>
              <a:defRPr sz="4000" b="1">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46958" y="6304002"/>
            <a:ext cx="2985484" cy="553998"/>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5" name="Picture 14"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7" name="TextBox 16"/>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94232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64547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1069847" y="2764203"/>
            <a:ext cx="2413581" cy="1314311"/>
          </a:xfrm>
        </p:spPr>
        <p:txBody>
          <a:bodyPr anchor="ctr" anchorCtr="0">
            <a:noAutofit/>
          </a:bodyPr>
          <a:lstStyle>
            <a:lvl1pPr>
              <a:defRPr b="1">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Rectangle 10"/>
          <p:cNvSpPr/>
          <p:nvPr userDrawn="1"/>
        </p:nvSpPr>
        <p:spPr>
          <a:xfrm>
            <a:off x="146958" y="6304002"/>
            <a:ext cx="298548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3" name="TextBox 12"/>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8991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1069848" y="1785600"/>
            <a:ext cx="3622387" cy="3286800"/>
          </a:xfrm>
          <a:prstGeom prst="rect">
            <a:avLst/>
          </a:prstGeom>
        </p:spPr>
        <p:txBody>
          <a:bodyPr anchor="ctr">
            <a:noAutofit/>
          </a:bodyPr>
          <a:lstStyle>
            <a:lvl1pPr>
              <a:defRPr sz="4000" b="1">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46958" y="6457890"/>
            <a:ext cx="4298042"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3" name="Picture 12"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037699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8861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1069848" y="1785600"/>
            <a:ext cx="3622387" cy="3286800"/>
          </a:xfrm>
          <a:prstGeom prst="rect">
            <a:avLst/>
          </a:prstGeom>
        </p:spPr>
        <p:txBody>
          <a:bodyPr anchor="ctr">
            <a:noAutofit/>
          </a:bodyPr>
          <a:lstStyle>
            <a:lvl1pPr>
              <a:defRPr sz="4000" b="1">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Rectangle 10"/>
          <p:cNvSpPr/>
          <p:nvPr userDrawn="1"/>
        </p:nvSpPr>
        <p:spPr>
          <a:xfrm>
            <a:off x="146958" y="6457890"/>
            <a:ext cx="4298042"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7" name="TextBox 16"/>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059566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2078E32-9A8F-42AF-B046-430CA36478C1}" type="datetimeFigureOut">
              <a:rPr lang="en-US" smtClean="0"/>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p>
            <a:endParaRPr lang="en-US" dirty="0"/>
          </a:p>
        </p:txBody>
      </p:sp>
    </p:spTree>
    <p:extLst>
      <p:ext uri="{BB962C8B-B14F-4D97-AF65-F5344CB8AC3E}">
        <p14:creationId xmlns:p14="http://schemas.microsoft.com/office/powerpoint/2010/main" val="3582776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32657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46957" y="6457890"/>
            <a:ext cx="5156689"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7" name="Title 7"/>
          <p:cNvSpPr>
            <a:spLocks noGrp="1"/>
          </p:cNvSpPr>
          <p:nvPr>
            <p:ph type="title" hasCustomPrompt="1"/>
          </p:nvPr>
        </p:nvSpPr>
        <p:spPr>
          <a:xfrm>
            <a:off x="1069848" y="622800"/>
            <a:ext cx="4307974"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19" name="Picture 18"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0" name="TextBox 1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569809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85954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Rectangle 11"/>
          <p:cNvSpPr/>
          <p:nvPr userDrawn="1"/>
        </p:nvSpPr>
        <p:spPr>
          <a:xfrm>
            <a:off x="146957" y="6457890"/>
            <a:ext cx="5156689"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3" name="Title 7"/>
          <p:cNvSpPr>
            <a:spLocks noGrp="1"/>
          </p:cNvSpPr>
          <p:nvPr>
            <p:ph type="title" hasCustomPrompt="1"/>
          </p:nvPr>
        </p:nvSpPr>
        <p:spPr>
          <a:xfrm>
            <a:off x="1069848" y="622800"/>
            <a:ext cx="4307974" cy="332399"/>
          </a:xfrm>
        </p:spPr>
        <p:txBody>
          <a:bodyPr lIns="91440" rIns="91440" anchor="ctr">
            <a:noAutofit/>
          </a:bodyPr>
          <a:lstStyle>
            <a:lvl1pPr>
              <a:defRPr sz="2400" b="1">
                <a:solidFill>
                  <a:srgbClr val="FFFFFF"/>
                </a:solidFill>
                <a:latin typeface="+mj-lt"/>
                <a:ea typeface="+mj-ea"/>
                <a:cs typeface="+mj-cs"/>
                <a:sym typeface="+mj-lt"/>
              </a:defRPr>
            </a:lvl1pPr>
          </a:lstStyle>
          <a:p>
            <a:r>
              <a:rPr lang="en-US" dirty="0"/>
              <a:t>Click to add title</a:t>
            </a:r>
          </a:p>
        </p:txBody>
      </p:sp>
      <p:pic>
        <p:nvPicPr>
          <p:cNvPr id="16" name="Picture 15"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8" name="TextBox 17"/>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66362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8" name="Title 7"/>
          <p:cNvSpPr>
            <a:spLocks noGrp="1"/>
          </p:cNvSpPr>
          <p:nvPr>
            <p:ph type="title" hasCustomPrompt="1"/>
          </p:nvPr>
        </p:nvSpPr>
        <p:spPr>
          <a:xfrm>
            <a:off x="1069848" y="622800"/>
            <a:ext cx="5814648" cy="332399"/>
          </a:xfrm>
        </p:spPr>
        <p:txBody>
          <a:bodyPr lIns="91440" rIns="91440" anchor="ctr">
            <a:noAutofit/>
          </a:bodyPr>
          <a:lstStyle>
            <a:lvl1pPr>
              <a:defRPr sz="2400" b="1">
                <a:solidFill>
                  <a:schemeClr val="tx1"/>
                </a:solidFill>
                <a:latin typeface="+mj-lt"/>
                <a:ea typeface="+mj-ea"/>
                <a:cs typeface="+mj-cs"/>
                <a:sym typeface="+mj-lt"/>
              </a:defRPr>
            </a:lvl1pPr>
          </a:lstStyle>
          <a:p>
            <a:r>
              <a:rPr lang="en-US" dirty="0"/>
              <a:t>Click to add title</a:t>
            </a:r>
          </a:p>
        </p:txBody>
      </p:sp>
      <p:pic>
        <p:nvPicPr>
          <p:cNvPr id="19" name="Picture 18" descr="Blue-Squar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20" name="TextBox 1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25683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15697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2AC1F1"/>
              </a:gs>
              <a:gs pos="100000">
                <a:srgbClr val="0084B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Rectangle 10"/>
          <p:cNvSpPr/>
          <p:nvPr userDrawn="1"/>
        </p:nvSpPr>
        <p:spPr>
          <a:xfrm>
            <a:off x="146957" y="6457890"/>
            <a:ext cx="6739843" cy="400110"/>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3" name="Title 7"/>
          <p:cNvSpPr>
            <a:spLocks noGrp="1"/>
          </p:cNvSpPr>
          <p:nvPr>
            <p:ph type="title" hasCustomPrompt="1"/>
          </p:nvPr>
        </p:nvSpPr>
        <p:spPr>
          <a:xfrm>
            <a:off x="1069848" y="622800"/>
            <a:ext cx="5814648" cy="332399"/>
          </a:xfrm>
        </p:spPr>
        <p:txBody>
          <a:bodyPr lIns="91440" rIns="91440" anchor="ctr">
            <a:noAutofit/>
          </a:bodyPr>
          <a:lstStyle>
            <a:lvl1pPr>
              <a:defRPr sz="2400" b="1">
                <a:solidFill>
                  <a:srgbClr val="FFFFFF"/>
                </a:solidFill>
                <a:latin typeface="+mj-lt"/>
                <a:ea typeface="+mj-ea"/>
                <a:cs typeface="+mj-cs"/>
                <a:sym typeface="+mj-lt"/>
              </a:defRPr>
            </a:lvl1pPr>
          </a:lstStyle>
          <a:p>
            <a:r>
              <a:rPr lang="en-US" dirty="0"/>
              <a:t>Click to add title</a:t>
            </a:r>
          </a:p>
        </p:txBody>
      </p:sp>
      <p:pic>
        <p:nvPicPr>
          <p:cNvPr id="14" name="Picture 13"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5" name="TextBox 14"/>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80060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585075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25570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ts val="6000"/>
              </a:lnSpc>
              <a:spcBef>
                <a:spcPct val="0"/>
              </a:spcBef>
              <a:spcAft>
                <a:spcPct val="0"/>
              </a:spcAft>
            </a:pP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rgbClr val="2AC1F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mj-lt"/>
                <a:ea typeface="+mj-ea"/>
                <a:cs typeface="+mj-cs"/>
                <a:sym typeface="+mj-lt"/>
              </a:defRPr>
            </a:lvl1pPr>
          </a:lstStyle>
          <a:p>
            <a:r>
              <a:rPr lang="en-US" dirty="0"/>
              <a:t>Click to add big statement text</a:t>
            </a:r>
          </a:p>
        </p:txBody>
      </p:sp>
      <p:sp>
        <p:nvSpPr>
          <p:cNvPr id="10" name="Rectangle 9"/>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gradFill>
          <a:gsLst>
            <a:gs pos="0">
              <a:srgbClr val="0084B4"/>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97313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AC1F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9" name="Picture 8"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0" name="TextBox 9"/>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74194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044222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9" name="Rectangle 8"/>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sp>
        <p:nvSpPr>
          <p:cNvPr id="12" name="Title 7"/>
          <p:cNvSpPr>
            <a:spLocks noGrp="1"/>
          </p:cNvSpPr>
          <p:nvPr>
            <p:ph type="title" hasCustomPrompt="1"/>
          </p:nvPr>
        </p:nvSpPr>
        <p:spPr>
          <a:xfrm>
            <a:off x="1069848" y="622800"/>
            <a:ext cx="10493352" cy="332399"/>
          </a:xfrm>
        </p:spPr>
        <p:txBody>
          <a:bodyPr lIns="91440" rIns="91440" anchor="ctr">
            <a:noAutofit/>
          </a:bodyPr>
          <a:lstStyle>
            <a:lvl1pPr>
              <a:defRPr sz="2400" b="1">
                <a:solidFill>
                  <a:srgbClr val="FFFFFF"/>
                </a:solidFill>
                <a:latin typeface="+mj-lt"/>
                <a:ea typeface="+mj-ea"/>
                <a:cs typeface="+mj-cs"/>
                <a:sym typeface="+mj-lt"/>
              </a:defRPr>
            </a:lvl1pPr>
          </a:lstStyle>
          <a:p>
            <a:r>
              <a:rPr lang="en-US" dirty="0"/>
              <a:t>Click to add title</a:t>
            </a:r>
          </a:p>
        </p:txBody>
      </p:sp>
      <p:pic>
        <p:nvPicPr>
          <p:cNvPr id="13" name="Picture 12"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44205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3114686"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dirty="0">
                <a:solidFill>
                  <a:schemeClr val="tx1"/>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46958" y="6304002"/>
            <a:ext cx="2985484" cy="553998"/>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pic>
        <p:nvPicPr>
          <p:cNvPr id="12" name="Picture 11"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6" name="TextBox 15"/>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023909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7774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0" name="Picture 9"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2" name="TextBox 1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640827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p>
            <a:endParaRPr lang="en-US" dirty="0"/>
          </a:p>
        </p:txBody>
      </p:sp>
    </p:spTree>
    <p:extLst>
      <p:ext uri="{BB962C8B-B14F-4D97-AF65-F5344CB8AC3E}">
        <p14:creationId xmlns:p14="http://schemas.microsoft.com/office/powerpoint/2010/main" val="297288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78225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88568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Rectangle 11"/>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6337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11" name="Rectangle 10"/>
          <p:cNvSpPr/>
          <p:nvPr userDrawn="1"/>
        </p:nvSpPr>
        <p:spPr>
          <a:xfrm>
            <a:off x="0" y="5816937"/>
            <a:ext cx="12192000" cy="1015663"/>
          </a:xfrm>
          <a:prstGeom prst="rect">
            <a:avLst/>
          </a:prstGeom>
        </p:spPr>
        <p:txBody>
          <a:bodyPr wrap="square">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 The contents of this response and all related information supplied by Boston Consulting Group (BCG) are confidential and proprietary to BCG and are subject to BCG’s General Provisions provided with this response.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BCG as provided in the attached General Provisions. The information is included on all sheets of this response.</a:t>
            </a: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3592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947000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891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890338" y="1115416"/>
            <a:ext cx="2927404" cy="881780"/>
          </a:xfrm>
          <a:prstGeom prst="rect">
            <a:avLst/>
          </a:prstGeom>
          <a:noFill/>
        </p:spPr>
        <p:txBody>
          <a:bodyPr wrap="none" rtlCol="0">
            <a:spAutoFit/>
          </a:bodyPr>
          <a:lstStyle/>
          <a:p>
            <a:pPr algn="ctr" fontAlgn="auto">
              <a:lnSpc>
                <a:spcPct val="95000"/>
              </a:lnSpc>
              <a:spcBef>
                <a:spcPts val="0"/>
              </a:spcBef>
              <a:spcAft>
                <a:spcPts val="0"/>
              </a:spcAft>
            </a:pPr>
            <a:r>
              <a:rPr lang="en-US" sz="5400" b="1" dirty="0">
                <a:solidFill>
                  <a:schemeClr val="bg1"/>
                </a:solidFill>
                <a:latin typeface="+mn-lt"/>
                <a:ea typeface="+mn-ea"/>
                <a:cs typeface="+mn-cs"/>
                <a:sym typeface="+mn-lt"/>
              </a:rPr>
              <a:t>Agenda</a:t>
            </a:r>
          </a:p>
        </p:txBody>
      </p:sp>
      <p:sp>
        <p:nvSpPr>
          <p:cNvPr id="13" name="Rectangle 12"/>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4" name="Picture 13"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5" name="TextBox 14"/>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57031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39819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
        <p:nvSpPr>
          <p:cNvPr id="8" name="Rectangle 7"/>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1" name="Picture 10"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2" name="TextBox 1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372928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05347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1" name="Picture 10" descr="Blue-Squa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2" name="TextBox 1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4216077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21148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401"/>
            <a:ext cx="1968057" cy="443198"/>
          </a:xfrm>
          <a:prstGeom prst="rect">
            <a:avLst/>
          </a:prstGeom>
          <a:noFill/>
        </p:spPr>
        <p:txBody>
          <a:bodyPr wrap="square" lIns="0" tIns="0" rIns="0" bIns="0" rtlCol="0" anchor="t">
            <a:spAutoFit/>
          </a:bodyPr>
          <a:lstStyle/>
          <a:p>
            <a:pPr>
              <a:lnSpc>
                <a:spcPct val="90000"/>
              </a:lnSpc>
              <a:spcAft>
                <a:spcPts val="600"/>
              </a:spcAft>
            </a:pPr>
            <a:r>
              <a:rPr lang="en-US" sz="3200" b="1" dirty="0">
                <a:solidFill>
                  <a:schemeClr val="bg1"/>
                </a:solidFill>
                <a:latin typeface="+mn-lt"/>
                <a:ea typeface="+mn-ea"/>
                <a:cs typeface="+mn-cs"/>
                <a:sym typeface="+mn-lt"/>
              </a:rPr>
              <a:t>Agenda</a:t>
            </a:r>
          </a:p>
        </p:txBody>
      </p:sp>
      <p:sp>
        <p:nvSpPr>
          <p:cNvPr id="11" name="Rectangle 10"/>
          <p:cNvSpPr/>
          <p:nvPr userDrawn="1"/>
        </p:nvSpPr>
        <p:spPr>
          <a:xfrm>
            <a:off x="146958" y="6304002"/>
            <a:ext cx="361092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2" name="Picture 11"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8" name="TextBox 17"/>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270190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422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C1F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89100"/>
          </a:xfrm>
          <a:prstGeom prst="rect">
            <a:avLst/>
          </a:prstGeom>
          <a:noFill/>
          <a:ln>
            <a:solidFill>
              <a:srgbClr val="2AC1F1"/>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890338" y="1115416"/>
            <a:ext cx="292740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dirty="0">
                <a:solidFill>
                  <a:schemeClr val="tx1"/>
                </a:solidFill>
                <a:latin typeface="+mn-lt"/>
                <a:ea typeface="+mn-ea"/>
                <a:cs typeface="+mn-cs"/>
                <a:sym typeface="+mn-lt"/>
              </a:rPr>
              <a:t>Agenda</a:t>
            </a:r>
          </a:p>
        </p:txBody>
      </p:sp>
      <p:sp>
        <p:nvSpPr>
          <p:cNvPr id="12" name="Rectangle 11"/>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80555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
        <p:nvSpPr>
          <p:cNvPr id="6" name="Rectangle 5"/>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7627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0" name="Rectangle 9"/>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11" name="Title 4"/>
          <p:cNvSpPr>
            <a:spLocks noGrp="1"/>
          </p:cNvSpPr>
          <p:nvPr>
            <p:ph type="title" hasCustomPrompt="1"/>
          </p:nvPr>
        </p:nvSpPr>
        <p:spPr>
          <a:xfrm>
            <a:off x="1069848" y="622800"/>
            <a:ext cx="1049350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000000"/>
                </a:solidFill>
                <a:latin typeface="+mj-lt"/>
                <a:ea typeface="+mj-ea"/>
                <a:cs typeface="+mj-cs"/>
                <a:sym typeface="+mj-lt"/>
              </a:defRPr>
            </a:lvl1pPr>
          </a:lstStyle>
          <a:p>
            <a:pPr lvl="0"/>
            <a:r>
              <a:rPr lang="en-US" dirty="0"/>
              <a:t>Click to add title</a:t>
            </a:r>
          </a:p>
        </p:txBody>
      </p:sp>
      <p:pic>
        <p:nvPicPr>
          <p:cNvPr id="12" name="Picture 11" descr="Star-and-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540749"/>
            <a:ext cx="1275570" cy="635000"/>
          </a:xfrm>
          <a:prstGeom prst="rect">
            <a:avLst/>
          </a:prstGeom>
        </p:spPr>
      </p:pic>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336485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553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4000" b="1" dirty="0">
                <a:solidFill>
                  <a:schemeClr val="tx1"/>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46957" y="6611779"/>
            <a:ext cx="8651086"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68132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0" name="TextBox 9"/>
          <p:cNvSpPr txBox="1"/>
          <p:nvPr userDrawn="1"/>
        </p:nvSpPr>
        <p:spPr>
          <a:xfrm>
            <a:off x="629999" y="3262801"/>
            <a:ext cx="2287371" cy="553998"/>
          </a:xfrm>
          <a:prstGeom prst="rect">
            <a:avLst/>
          </a:prstGeom>
          <a:noFill/>
        </p:spPr>
        <p:txBody>
          <a:bodyPr wrap="square" lIns="0" tIns="0" rIns="0" bIns="0" rtlCol="0" anchor="t">
            <a:spAutoFit/>
          </a:bodyPr>
          <a:lstStyle/>
          <a:p>
            <a:pPr>
              <a:lnSpc>
                <a:spcPct val="90000"/>
              </a:lnSpc>
              <a:spcAft>
                <a:spcPts val="600"/>
              </a:spcAft>
            </a:pPr>
            <a:r>
              <a:rPr lang="en-US" sz="4000" b="1" dirty="0">
                <a:solidFill>
                  <a:schemeClr val="bg1"/>
                </a:solidFill>
                <a:latin typeface="+mn-lt"/>
                <a:ea typeface="+mn-ea"/>
                <a:cs typeface="+mn-cs"/>
                <a:sym typeface="+mn-lt"/>
              </a:rPr>
              <a:t>Agenda</a:t>
            </a:r>
          </a:p>
        </p:txBody>
      </p:sp>
      <p:sp>
        <p:nvSpPr>
          <p:cNvPr id="12" name="Rectangle 11"/>
          <p:cNvSpPr/>
          <p:nvPr userDrawn="1"/>
        </p:nvSpPr>
        <p:spPr>
          <a:xfrm>
            <a:off x="146958" y="6304001"/>
            <a:ext cx="3610924" cy="553998"/>
          </a:xfrm>
          <a:prstGeom prst="rect">
            <a:avLst/>
          </a:prstGeom>
        </p:spPr>
        <p:txBody>
          <a:bodyPr wrap="square" lIns="0" tIns="45720" rIns="91440" bIns="45720">
            <a:spAutoFit/>
          </a:bodyPr>
          <a:lstStyle/>
          <a:p>
            <a:r>
              <a:rPr lang="en-US" sz="1000" i="1" dirty="0">
                <a:solidFill>
                  <a:schemeClr val="bg1"/>
                </a:solidFill>
                <a:latin typeface="+mn-lt"/>
                <a:ea typeface="+mn-ea"/>
                <a:cs typeface="+mn-cs"/>
                <a:sym typeface="+mn-lt"/>
              </a:rPr>
              <a:t>**CONFIDENTIAL AND PROPRIETARY BCG INFORMATION SUBJECT TO PROTECTION UNDER THE TRADE SECRETS ACT AND FOIA EXEMPT**</a:t>
            </a:r>
            <a:endParaRPr lang="en-US" sz="1000" b="1" i="1" dirty="0">
              <a:solidFill>
                <a:schemeClr val="bg1"/>
              </a:solidFill>
              <a:latin typeface="+mn-lt"/>
              <a:ea typeface="+mn-ea"/>
              <a:cs typeface="+mn-cs"/>
              <a:sym typeface="+mn-lt"/>
            </a:endParaRPr>
          </a:p>
        </p:txBody>
      </p:sp>
      <p:pic>
        <p:nvPicPr>
          <p:cNvPr id="13" name="Picture 12"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4" name="TextBox 13"/>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178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rgbClr val="2AC1F1"/>
            </a:gs>
            <a:gs pos="100000">
              <a:srgbClr val="0084B4"/>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42945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3013086"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dirty="0">
                <a:solidFill>
                  <a:schemeClr val="tx1"/>
                </a:solidFill>
                <a:latin typeface="+mn-lt"/>
                <a:ea typeface="+mn-ea"/>
                <a:cs typeface="+mn-cs"/>
                <a:sym typeface="+mn-lt"/>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46958" y="6304001"/>
            <a:ext cx="3155042" cy="553998"/>
          </a:xfrm>
          <a:prstGeom prst="rect">
            <a:avLst/>
          </a:prstGeom>
        </p:spPr>
        <p:txBody>
          <a:bodyPr wrap="square" lIns="0" tIns="45720" rIns="91440" bIns="45720">
            <a:spAutoFit/>
          </a:bodyPr>
          <a:lstStyle/>
          <a:p>
            <a:pPr marL="0" algn="l" defTabSz="914400" rtl="0" eaLnBrk="1" latinLnBrk="0" hangingPunct="1"/>
            <a:r>
              <a:rPr lang="en-US" sz="1000" i="1" kern="1200" dirty="0">
                <a:solidFill>
                  <a:srgbClr val="000000"/>
                </a:solidFill>
                <a:latin typeface="+mn-lt"/>
                <a:ea typeface="+mn-ea"/>
                <a:cs typeface="+mn-cs"/>
                <a:sym typeface="+mn-lt"/>
              </a:rPr>
              <a:t>**CONFIDENTIAL AND ZPROPRIETARY BCG INFORMATION SUBJECT TO PROTECTION UNDER THE TRADE SECRETS ACT AND FOIA EXEMPT**</a:t>
            </a:r>
          </a:p>
        </p:txBody>
      </p:sp>
      <p:pic>
        <p:nvPicPr>
          <p:cNvPr id="10" name="Picture 9" descr="Blue-Squar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a:solidFill>
            <a:schemeClr val="bg1"/>
          </a:solidFill>
        </p:spPr>
      </p:pic>
      <p:sp>
        <p:nvSpPr>
          <p:cNvPr id="12" name="TextBox 1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Tree>
    <p:extLst>
      <p:ext uri="{BB962C8B-B14F-4D97-AF65-F5344CB8AC3E}">
        <p14:creationId xmlns:p14="http://schemas.microsoft.com/office/powerpoint/2010/main" val="293365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446715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160234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3575138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523008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2230708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721092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3458134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375786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739914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52890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3850995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29618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4250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326806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25592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150257" y="2093976"/>
            <a:ext cx="10412942" cy="4050466"/>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
        <p:nvSpPr>
          <p:cNvPr id="9" name="Title 4"/>
          <p:cNvSpPr>
            <a:spLocks noGrp="1"/>
          </p:cNvSpPr>
          <p:nvPr>
            <p:ph type="title" hasCustomPrompt="1"/>
          </p:nvPr>
        </p:nvSpPr>
        <p:spPr>
          <a:xfrm>
            <a:off x="1069848" y="622800"/>
            <a:ext cx="10493502" cy="470898"/>
          </a:xfrm>
          <a:prstGeom prst="rect">
            <a:avLst/>
          </a:prstGeom>
        </p:spPr>
        <p:txBody>
          <a:bodyPr vert="horz" wrap="square" lIns="91440" tIns="0" rIns="91440" bIns="0" anchor="t" anchorCtr="0">
            <a:noAutofit/>
          </a:bodyPr>
          <a:lstStyle>
            <a:lvl1pPr marL="0" indent="0" algn="l">
              <a:lnSpc>
                <a:spcPct val="90000"/>
              </a:lnSpc>
              <a:spcBef>
                <a:spcPct val="0"/>
              </a:spcBef>
              <a:spcAft>
                <a:spcPts val="0"/>
              </a:spcAft>
              <a:defRPr sz="3400" b="1" i="0" u="none" kern="1200" spc="0">
                <a:solidFill>
                  <a:srgbClr val="000000"/>
                </a:solidFill>
                <a:latin typeface="+mj-lt"/>
                <a:ea typeface="+mj-ea"/>
                <a:cs typeface="+mj-cs"/>
                <a:sym typeface="+mj-lt"/>
              </a:defRPr>
            </a:lvl1pPr>
          </a:lstStyle>
          <a:p>
            <a:pPr lvl="0"/>
            <a:r>
              <a:rPr lang="en-US" dirty="0"/>
              <a:t>Click to add title</a:t>
            </a:r>
          </a:p>
        </p:txBody>
      </p:sp>
      <p:pic>
        <p:nvPicPr>
          <p:cNvPr id="12" name="Picture 11" descr="Star-and-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540749"/>
            <a:ext cx="1275570" cy="635000"/>
          </a:xfrm>
          <a:prstGeom prst="rect">
            <a:avLst/>
          </a:prstGeom>
        </p:spPr>
      </p:pic>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59745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174876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79176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368442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96481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12" name="Rectangle 11"/>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0368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26369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8E6061F-4A2E-429D-8663-9AB09C2EAAAF}"/>
              </a:ext>
            </a:extLst>
          </p:cNvPr>
          <p:cNvPicPr>
            <a:picLocks noChangeAspect="1"/>
          </p:cNvPicPr>
          <p:nvPr userDrawn="1"/>
        </p:nvPicPr>
        <p:blipFill>
          <a:blip r:embed="rId5"/>
          <a:stretch>
            <a:fillRect/>
          </a:stretch>
        </p:blipFill>
        <p:spPr>
          <a:xfrm>
            <a:off x="2668419" y="2661631"/>
            <a:ext cx="6855163" cy="1534738"/>
          </a:xfrm>
          <a:prstGeom prst="rect">
            <a:avLst/>
          </a:prstGeom>
        </p:spPr>
      </p:pic>
      <p:sp>
        <p:nvSpPr>
          <p:cNvPr id="5" name="Rectangle 4">
            <a:extLst>
              <a:ext uri="{FF2B5EF4-FFF2-40B4-BE49-F238E27FC236}">
                <a16:creationId xmlns:a16="http://schemas.microsoft.com/office/drawing/2014/main" id="{2CE629E2-CEA7-4F9B-8D53-50F072EBE28C}"/>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904883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4443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Century Gothic" panose="020B0502020202020204" pitchFamily="34" charset="0"/>
                <a:ea typeface="+mn-ea"/>
                <a:cs typeface="+mn-cs"/>
                <a:sym typeface="Century Gothic" panose="020B0502020202020204" pitchFamily="34"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Century Gothic" panose="020B0502020202020204" pitchFamily="34" charset="0"/>
                <a:ea typeface="+mn-ea"/>
                <a:cs typeface="+mn-cs"/>
                <a:sym typeface="Century Gothic" panose="020B0502020202020204" pitchFamily="34"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a typeface="+mn-ea"/>
                  <a:cs typeface="+mn-cs"/>
                  <a:sym typeface="Century Gothic" panose="020B0502020202020204" pitchFamily="34"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sym typeface="Century Gothic" panose="020B0502020202020204" pitchFamily="34" charset="0"/>
                </a:rPr>
                <a:t>Source: Include a source for every chart that you use. Separate sources with a semicolon; EY-related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Tree>
    <p:extLst>
      <p:ext uri="{BB962C8B-B14F-4D97-AF65-F5344CB8AC3E}">
        <p14:creationId xmlns:p14="http://schemas.microsoft.com/office/powerpoint/2010/main" val="1766563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35261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6FEDD9-0572-4E6B-A61E-872CE4EC283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6"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7"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9"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23" name="Picture 22">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
        <p:nvSpPr>
          <p:cNvPr id="8" name="Rectangle 7">
            <a:extLst>
              <a:ext uri="{FF2B5EF4-FFF2-40B4-BE49-F238E27FC236}">
                <a16:creationId xmlns:a16="http://schemas.microsoft.com/office/drawing/2014/main" id="{0C9E3DDB-B4E0-4ACF-8D42-9C201EEAE8CA}"/>
              </a:ext>
            </a:extLst>
          </p:cNvPr>
          <p:cNvSpPr/>
          <p:nvPr userDrawn="1"/>
        </p:nvSpPr>
        <p:spPr>
          <a:xfrm>
            <a:off x="0" y="5816937"/>
            <a:ext cx="12192000" cy="861774"/>
          </a:xfrm>
          <a:prstGeom prst="rect">
            <a:avLst/>
          </a:prstGeom>
        </p:spPr>
        <p:txBody>
          <a:bodyPr wrap="square">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 The information shall not be duplicated, used, or disclosed-in whole or in part outside of your organization for any purpose other than to evaluate this response. The information is subject to protection under the applicable Trade Secrets Act/Law and is not subject to disclosure under any state, federal, or other Freedom of Information Act/Law, regulation, or policy. By accepting this response, you agree to keep the information included in this response confidential and to not disclose any such information to third parties outside of your organization without the prior written consent of EY as provided in the attached General Provisions. The information is included on all sheets of this response.</a:t>
            </a:r>
          </a:p>
        </p:txBody>
      </p:sp>
    </p:spTree>
    <p:extLst>
      <p:ext uri="{BB962C8B-B14F-4D97-AF65-F5344CB8AC3E}">
        <p14:creationId xmlns:p14="http://schemas.microsoft.com/office/powerpoint/2010/main" val="3929589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80061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E741B0-899E-47A8-AB92-3F61108A618A}"/>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7"/>
          <p:cNvSpPr>
            <a:spLocks noGrp="1"/>
          </p:cNvSpPr>
          <p:nvPr>
            <p:ph type="title" hasCustomPrompt="1"/>
          </p:nvPr>
        </p:nvSpPr>
        <p:spPr>
          <a:xfrm>
            <a:off x="1069848" y="484632"/>
            <a:ext cx="10493502" cy="1609344"/>
          </a:xfrm>
        </p:spPr>
        <p:txBody>
          <a:bodyPr lIns="91440" rIns="91440" anchor="ctr">
            <a:noAutofit/>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4" name="Rectangle 13"/>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11" name="Picture 10" descr="Star-and-Blue.png">
            <a:extLst>
              <a:ext uri="{FF2B5EF4-FFF2-40B4-BE49-F238E27FC236}">
                <a16:creationId xmlns:a16="http://schemas.microsoft.com/office/drawing/2014/main" id="{AF86B2F9-A4A6-4686-8DFE-948D903C2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84873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614727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F450EE-F99A-490D-98CB-EBA1448C0309}"/>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069848" y="484632"/>
            <a:ext cx="10493502" cy="1609344"/>
          </a:xfrm>
        </p:spPr>
        <p:txBody>
          <a:bodyPr/>
          <a:lstStyle>
            <a:lvl1pPr>
              <a:defRPr sz="2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069848" y="2110622"/>
            <a:ext cx="10330739" cy="4050466"/>
          </a:xfrm>
        </p:spPr>
        <p:txBody>
          <a:bodyPr/>
          <a:lstStyle>
            <a:lvl1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pic>
        <p:nvPicPr>
          <p:cNvPr id="8" name="Picture 7" descr="Star-and-Blue.png">
            <a:extLst>
              <a:ext uri="{FF2B5EF4-FFF2-40B4-BE49-F238E27FC236}">
                <a16:creationId xmlns:a16="http://schemas.microsoft.com/office/drawing/2014/main" id="{8BBE257E-E1EB-4B61-918F-42BE139B61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869435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35137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FD368-ED40-425F-A7A8-C1B33A69724D}"/>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8" name="Subtitle 2"/>
          <p:cNvSpPr>
            <a:spLocks noGrp="1"/>
          </p:cNvSpPr>
          <p:nvPr>
            <p:ph type="subTitle" idx="13" hasCustomPrompt="1"/>
          </p:nvPr>
        </p:nvSpPr>
        <p:spPr>
          <a:xfrm>
            <a:off x="1069848" y="2415760"/>
            <a:ext cx="3304152" cy="541687"/>
          </a:xfrm>
          <a:prstGeom prst="rect">
            <a:avLst/>
          </a:prstGeom>
        </p:spPr>
        <p:txBody>
          <a:bodyPr lIns="91440" tIns="0" rIns="0" bIns="0">
            <a:noAutofit/>
          </a:bodyPr>
          <a:lstStyle>
            <a:lvl1pPr marL="0" indent="0" algn="l">
              <a:buNone/>
              <a:defRPr sz="1600" b="0">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1069848" y="1227048"/>
            <a:ext cx="3304152" cy="1107996"/>
          </a:xfrm>
        </p:spPr>
        <p:txBody>
          <a:bodyPr lIns="91440" tIns="0" rIns="0" bIns="0" anchor="t">
            <a:sp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59558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9132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D1AA57-45D3-4330-87B6-0C687F0C3457}"/>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b="1" kern="1200" baseline="0" dirty="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2AC1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13" name="Rectangle 12"/>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139123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09121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mj-lt"/>
                <a:ea typeface="+mj-ea"/>
                <a:cs typeface="+mj-cs"/>
                <a:sym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mn-lt"/>
                <a:ea typeface="+mn-ea"/>
                <a:cs typeface="+mn-cs"/>
                <a:sym typeface="+mn-lt"/>
              </a:rPr>
              <a:t>**CONFIDENTIAL AND PROPRIETARY BCG INFORMATION SUBJECT TO PROTECTION UNDER THE TRADE SECRETS ACT AND FOIA EXEMPT**</a:t>
            </a:r>
            <a:endParaRPr lang="en-US" sz="1000" b="1" i="1" dirty="0">
              <a:solidFill>
                <a:srgbClr val="000000"/>
              </a:solidFill>
              <a:latin typeface="+mn-lt"/>
              <a:ea typeface="+mn-ea"/>
              <a:cs typeface="+mn-cs"/>
              <a:sym typeface="+mn-lt"/>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07658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2CAF8C-C48B-49D6-9ABE-2C439F653D4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C1F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505772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204658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CEFAD7-56BD-4824-84C6-6A79CFDE4ADE}"/>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3" name="Title 1"/>
          <p:cNvSpPr>
            <a:spLocks noGrp="1"/>
          </p:cNvSpPr>
          <p:nvPr>
            <p:ph type="ctrTitle"/>
          </p:nvPr>
        </p:nvSpPr>
        <p:spPr>
          <a:xfrm>
            <a:off x="1051560" y="1432223"/>
            <a:ext cx="9966960" cy="2847677"/>
          </a:xfrm>
          <a:solidFill>
            <a:schemeClr val="bg1">
              <a:lumMod val="95000"/>
            </a:schemeClr>
          </a:solidFill>
        </p:spPr>
        <p:txBody>
          <a:bodyPr lIns="91440" tIns="45720" rIns="91440" bIns="45720" anchor="ctr">
            <a:noAutofit/>
          </a:bodyPr>
          <a:lstStyle>
            <a:lvl1pPr algn="l">
              <a:lnSpc>
                <a:spcPct val="85000"/>
              </a:lnSpc>
              <a:defRPr sz="5400" b="1" u="none" cap="none" baseline="0">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edit Master title style</a:t>
            </a:r>
          </a:p>
        </p:txBody>
      </p:sp>
      <p:sp>
        <p:nvSpPr>
          <p:cNvPr id="16" name="Subtitle 2"/>
          <p:cNvSpPr>
            <a:spLocks noGrp="1"/>
          </p:cNvSpPr>
          <p:nvPr>
            <p:ph type="subTitle" idx="1"/>
          </p:nvPr>
        </p:nvSpPr>
        <p:spPr>
          <a:xfrm>
            <a:off x="1069848" y="4389120"/>
            <a:ext cx="7891272" cy="1069848"/>
          </a:xfrm>
        </p:spPr>
        <p:txBody>
          <a:bodyPr lIns="91440" tIns="45720" rIns="91440" bIns="45720">
            <a:normAutofit/>
          </a:bodyPr>
          <a:lstStyle>
            <a:lvl1pPr marL="0" indent="0" algn="l">
              <a:buNone/>
              <a:defRPr sz="2000" b="1">
                <a:solidFill>
                  <a:srgbClr val="005899"/>
                </a:solidFill>
                <a:latin typeface="Century Gothic" panose="020B0502020202020204" pitchFamily="34" charset="0"/>
                <a:ea typeface="+mn-ea"/>
                <a:cs typeface="+mn-cs"/>
                <a:sym typeface="Century Gothic" panose="020B0502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Date Placeholder 3"/>
          <p:cNvSpPr>
            <a:spLocks noGrp="1"/>
          </p:cNvSpPr>
          <p:nvPr>
            <p:ph type="dt" sz="half" idx="10"/>
          </p:nvPr>
        </p:nvSpPr>
        <p:spPr>
          <a:xfrm>
            <a:off x="10058399" y="5540788"/>
            <a:ext cx="1587731" cy="246221"/>
          </a:xfrm>
        </p:spPr>
        <p:txBody>
          <a:bodyPr/>
          <a:lstStyle>
            <a:lvl1pPr>
              <a:defRPr sz="1600">
                <a:latin typeface="Century Gothic" panose="020B0502020202020204" pitchFamily="34" charset="0"/>
                <a:ea typeface="+mn-ea"/>
                <a:cs typeface="+mn-cs"/>
                <a:sym typeface="Century Gothic" panose="020B0502020202020204" pitchFamily="34" charset="0"/>
              </a:defRPr>
            </a:lvl1pPr>
          </a:lstStyle>
          <a:p>
            <a:fld id="{12078E32-9A8F-42AF-B046-430CA36478C1}" type="datetimeFigureOut">
              <a:rPr lang="en-US" b="1" smtClean="0"/>
              <a:pPr/>
              <a:t>5/11/2021</a:t>
            </a:fld>
            <a:endParaRPr lang="en-US" dirty="0"/>
          </a:p>
        </p:txBody>
      </p:sp>
      <p:pic>
        <p:nvPicPr>
          <p:cNvPr id="19" name="Picture 18">
            <a:extLst>
              <a:ext uri="{FF2B5EF4-FFF2-40B4-BE49-F238E27FC236}">
                <a16:creationId xmlns:a16="http://schemas.microsoft.com/office/drawing/2014/main" id="{68E6061F-4A2E-429D-8663-9AB09C2EAAAF}"/>
              </a:ext>
            </a:extLst>
          </p:cNvPr>
          <p:cNvPicPr>
            <a:picLocks noChangeAspect="1"/>
          </p:cNvPicPr>
          <p:nvPr userDrawn="1"/>
        </p:nvPicPr>
        <p:blipFill>
          <a:blip r:embed="rId6"/>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926916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26C2669-7035-4D39-BCAE-54581FFD32B6}"/>
              </a:ext>
            </a:extLst>
          </p:cNvPr>
          <p:cNvGraphicFramePr>
            <a:graphicFrameLocks noChangeAspect="1"/>
          </p:cNvGraphicFramePr>
          <p:nvPr userDrawn="1">
            <p:custDataLst>
              <p:tags r:id="rId1"/>
            </p:custDataLst>
            <p:extLst>
              <p:ext uri="{D42A27DB-BD31-4B8C-83A1-F6EECF244321}">
                <p14:modId xmlns:p14="http://schemas.microsoft.com/office/powerpoint/2010/main" val="161888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26C2669-7035-4D39-BCAE-54581FFD32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54AD4B9-12D2-4644-84C6-D764DC682CC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1150257" y="2093976"/>
            <a:ext cx="10412943" cy="4050466"/>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5" name="Footer Placeholder 4"/>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324221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1719488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10CB17E-21F6-4C1D-8215-55E7CE7BADA5}"/>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8" name="Content Placeholder 2"/>
          <p:cNvSpPr>
            <a:spLocks noGrp="1"/>
          </p:cNvSpPr>
          <p:nvPr>
            <p:ph idx="13"/>
          </p:nvPr>
        </p:nvSpPr>
        <p:spPr>
          <a:xfrm>
            <a:off x="1069848"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9" name="Content Placeholder 2"/>
          <p:cNvSpPr>
            <a:spLocks noGrp="1"/>
          </p:cNvSpPr>
          <p:nvPr>
            <p:ph idx="14"/>
          </p:nvPr>
        </p:nvSpPr>
        <p:spPr>
          <a:xfrm>
            <a:off x="6364224" y="2194560"/>
            <a:ext cx="4754880" cy="397764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6" name="Footer Placeholder 5"/>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824110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349280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7" name="Object 1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EB261E-AEED-453F-BAC6-57A036E2D842}"/>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0" name="Title 9"/>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20" name="Content Placeholder 2"/>
          <p:cNvSpPr>
            <a:spLocks noGrp="1"/>
          </p:cNvSpPr>
          <p:nvPr>
            <p:ph idx="13"/>
          </p:nvPr>
        </p:nvSpPr>
        <p:spPr>
          <a:xfrm>
            <a:off x="1069848"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21" name="Content Placeholder 2"/>
          <p:cNvSpPr>
            <a:spLocks noGrp="1"/>
          </p:cNvSpPr>
          <p:nvPr>
            <p:ph idx="14"/>
          </p:nvPr>
        </p:nvSpPr>
        <p:spPr>
          <a:xfrm>
            <a:off x="6364224" y="2331720"/>
            <a:ext cx="4754880" cy="3703320"/>
          </a:xfrm>
        </p:spPr>
        <p:txBody>
          <a:bodyPr/>
          <a:lstStyle>
            <a:lvl1pPr marL="182880" marR="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1pPr>
            <a:lvl2pPr marL="45720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2pPr>
            <a:lvl3pPr marL="73152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3pPr>
            <a:lvl4pPr marL="100584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4pPr>
            <a:lvl5pPr marL="1280160" marR="0"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latin typeface="Century Gothic" panose="020B0502020202020204" pitchFamily="34" charset="0"/>
                <a:sym typeface="Century Gothic" panose="020B0502020202020204" pitchFamily="34" charset="0"/>
              </a:defRPr>
            </a:lvl5p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sz="2000" b="0" i="0" u="none" strike="noStrike" kern="1200" cap="none" spc="0" normalizeH="0" baseline="0" noProof="0">
                <a:ln>
                  <a:noFill/>
                </a:ln>
                <a:solidFill>
                  <a:srgbClr val="005899"/>
                </a:solidFill>
                <a:effectLst/>
                <a:uLnTx/>
                <a:uFillTx/>
                <a:latin typeface="+mn-lt"/>
                <a:ea typeface="+mn-ea"/>
                <a:cs typeface="+mn-cs"/>
              </a:rPr>
              <a:t>Click to edit Master text styles</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800" b="0" i="0" u="none" strike="noStrike" kern="1200" cap="none" spc="0" normalizeH="0" baseline="0" noProof="0">
                <a:ln>
                  <a:noFill/>
                </a:ln>
                <a:solidFill>
                  <a:srgbClr val="005899"/>
                </a:solidFill>
                <a:effectLst/>
                <a:uLnTx/>
                <a:uFillTx/>
                <a:latin typeface="+mn-lt"/>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1600" b="0" i="0" u="none" strike="noStrike" kern="1200" cap="none" spc="0" normalizeH="0" baseline="0" noProof="0">
                <a:ln>
                  <a:noFill/>
                </a:ln>
                <a:solidFill>
                  <a:srgbClr val="005899"/>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8" name="Footer Placeholder 7"/>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1512678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817779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AEA32B-D5CB-46D5-8AC8-F3D199D3E3D0}"/>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6" name="Title 5"/>
          <p:cNvSpPr>
            <a:spLocks noGrp="1"/>
          </p:cNvSpPr>
          <p:nvPr>
            <p:ph type="title"/>
          </p:nvPr>
        </p:nvSpPr>
        <p:spPr>
          <a:xfrm>
            <a:off x="1069848" y="484632"/>
            <a:ext cx="10058400" cy="1609344"/>
          </a:xfrm>
        </p:spPr>
        <p:txBody>
          <a:bodyPr/>
          <a:lstStyle>
            <a:lvl1pPr>
              <a:defRPr>
                <a:latin typeface="Century Gothic" panose="020B0502020202020204" pitchFamily="34" charset="0"/>
                <a:sym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4" name="Footer Placeholder 3"/>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35154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FF73D0-D125-4695-B0F4-0B2B62F631EE}"/>
              </a:ext>
            </a:extLst>
          </p:cNvPr>
          <p:cNvGraphicFramePr>
            <a:graphicFrameLocks noChangeAspect="1"/>
          </p:cNvGraphicFramePr>
          <p:nvPr userDrawn="1">
            <p:custDataLst>
              <p:tags r:id="rId1"/>
            </p:custDataLst>
            <p:extLst>
              <p:ext uri="{D42A27DB-BD31-4B8C-83A1-F6EECF244321}">
                <p14:modId xmlns:p14="http://schemas.microsoft.com/office/powerpoint/2010/main" val="3883277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8FF73D0-D125-4695-B0F4-0B2B62F631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atin typeface="Century Gothic" panose="020B0502020202020204" pitchFamily="34" charset="0"/>
                <a:sym typeface="Century Gothic" panose="020B0502020202020204" pitchFamily="34" charset="0"/>
              </a:defRPr>
            </a:lvl1pPr>
          </a:lstStyle>
          <a:p>
            <a:fld id="{12078E32-9A8F-42AF-B046-430CA36478C1}" type="datetimeFigureOut">
              <a:rPr lang="en-US" smtClean="0"/>
              <a:pPr/>
              <a:t>5/11/2021</a:t>
            </a:fld>
            <a:endParaRPr lang="en-US" dirty="0"/>
          </a:p>
        </p:txBody>
      </p:sp>
      <p:sp>
        <p:nvSpPr>
          <p:cNvPr id="3" name="Footer Placeholder 2"/>
          <p:cNvSpPr>
            <a:spLocks noGrp="1"/>
          </p:cNvSpPr>
          <p:nvPr>
            <p:ph type="ftr" sz="quarter" idx="11"/>
          </p:nvPr>
        </p:nvSpPr>
        <p:spPr>
          <a:xfrm>
            <a:off x="3515454" y="6272784"/>
            <a:ext cx="6327648"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lvl1pPr>
              <a:defRPr>
                <a:latin typeface="Century Gothic" panose="020B0502020202020204" pitchFamily="34" charset="0"/>
                <a:sym typeface="Century Gothic" panose="020B0502020202020204" pitchFamily="34" charset="0"/>
              </a:defRPr>
            </a:lvl1p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263010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7505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1C6817-95E3-405B-BF7D-312BEE0D8ADC}"/>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5"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11" name="Picture 10" descr="Star-and-Blue.png">
            <a:extLst>
              <a:ext uri="{FF2B5EF4-FFF2-40B4-BE49-F238E27FC236}">
                <a16:creationId xmlns:a16="http://schemas.microsoft.com/office/drawing/2014/main" id="{1E1258FA-93BD-48F6-B4DA-8C095CC8C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4091082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38486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1F43A0-FC53-4710-BEE9-C096FDF8B86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80281" y="2093976"/>
            <a:ext cx="10282918" cy="4050466"/>
          </a:xfrm>
        </p:spPr>
        <p:txBody>
          <a:bodyPr/>
          <a:lstStyle>
            <a:lvl1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1pPr>
            <a:lvl2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2pPr>
            <a:lvl3pPr>
              <a:lnSpc>
                <a:spcPct val="100000"/>
              </a:lnSpc>
              <a:spcBef>
                <a:spcPts val="0"/>
              </a:spcBef>
              <a:spcAft>
                <a:spcPts val="0"/>
              </a:spcAft>
              <a:defRPr sz="2000">
                <a:latin typeface="Century Gothic" panose="020B0502020202020204" pitchFamily="34" charset="0"/>
                <a:ea typeface="+mn-ea"/>
                <a:cs typeface="+mn-cs"/>
                <a:sym typeface="Century Gothic" panose="020B0502020202020204" pitchFamily="34" charset="0"/>
              </a:defRPr>
            </a:lvl3pPr>
            <a:lvl4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4pPr>
            <a:lvl5pPr>
              <a:lnSpc>
                <a:spcPct val="100000"/>
              </a:lnSpc>
              <a:spcBef>
                <a:spcPts val="0"/>
              </a:spcBef>
              <a:spcAft>
                <a:spcPts val="0"/>
              </a:spcAft>
              <a:defRPr sz="2800">
                <a:latin typeface="Century Gothic" panose="020B0502020202020204" pitchFamily="34" charset="0"/>
                <a:ea typeface="+mn-ea"/>
                <a:cs typeface="+mn-cs"/>
                <a:sym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
        <p:nvSpPr>
          <p:cNvPr id="13" name="Title 4"/>
          <p:cNvSpPr>
            <a:spLocks noGrp="1"/>
          </p:cNvSpPr>
          <p:nvPr>
            <p:ph type="title" hasCustomPrompt="1"/>
          </p:nvPr>
        </p:nvSpPr>
        <p:spPr>
          <a:xfrm>
            <a:off x="1069848" y="484632"/>
            <a:ext cx="10493502" cy="1609344"/>
          </a:xfrm>
          <a:prstGeom prst="rect">
            <a:avLst/>
          </a:prstGeom>
        </p:spPr>
        <p:txBody>
          <a:bodyPr vert="horz" wrap="square" lIns="91440" tIns="0" rIns="91440" bIns="0" anchor="ctr" anchorCtr="0">
            <a:noAutofit/>
          </a:bodyPr>
          <a:lstStyle>
            <a:lvl1pPr marL="0" indent="0" algn="l">
              <a:lnSpc>
                <a:spcPct val="90000"/>
              </a:lnSpc>
              <a:spcBef>
                <a:spcPct val="0"/>
              </a:spcBef>
              <a:spcAft>
                <a:spcPts val="0"/>
              </a:spcAft>
              <a:defRPr sz="2000" b="1" i="0" u="none" kern="1200" spc="0">
                <a:solidFill>
                  <a:srgbClr val="000000"/>
                </a:solidFill>
                <a:latin typeface="Century Gothic" panose="020B0502020202020204" pitchFamily="34" charset="0"/>
                <a:ea typeface="+mj-ea"/>
                <a:cs typeface="+mj-cs"/>
                <a:sym typeface="Century Gothic" panose="020B0502020202020204" pitchFamily="34" charset="0"/>
              </a:defRPr>
            </a:lvl1pPr>
          </a:lstStyle>
          <a:p>
            <a:pPr lvl="0"/>
            <a:r>
              <a:rPr lang="en-US"/>
              <a:t>Click to add title</a:t>
            </a:r>
          </a:p>
        </p:txBody>
      </p:sp>
      <p:pic>
        <p:nvPicPr>
          <p:cNvPr id="9" name="Picture 8" descr="Star-and-Blue.png">
            <a:extLst>
              <a:ext uri="{FF2B5EF4-FFF2-40B4-BE49-F238E27FC236}">
                <a16:creationId xmlns:a16="http://schemas.microsoft.com/office/drawing/2014/main" id="{23CD68BB-A325-424F-B817-3C87C19EA0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2509558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61066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D8371C-140E-455E-91F2-9F3EC78E610F}"/>
              </a:ext>
            </a:extLst>
          </p:cNvPr>
          <p:cNvSpPr/>
          <p:nvPr userDrawn="1">
            <p:custDataLst>
              <p:tags r:id="rId2"/>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Century Gothic" panose="020B0502020202020204" pitchFamily="34" charset="0"/>
              <a:ea typeface="+mn-ea"/>
              <a:cs typeface="+mn-cs"/>
              <a:sym typeface="Century Gothic" panose="020B0502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1"/>
          <p:cNvSpPr>
            <a:spLocks noGrp="1"/>
          </p:cNvSpPr>
          <p:nvPr>
            <p:ph type="title" hasCustomPrompt="1"/>
          </p:nvPr>
        </p:nvSpPr>
        <p:spPr bwMode="ltGray">
          <a:xfrm>
            <a:off x="1069848" y="1544274"/>
            <a:ext cx="3012552" cy="1495794"/>
          </a:xfrm>
          <a:noFill/>
        </p:spPr>
        <p:txBody>
          <a:bodyPr wrap="square" lIns="91440" tIns="0" rIns="320040" bIns="0" anchor="b">
            <a:noAutofit/>
          </a:bodyPr>
          <a:lstStyle>
            <a:lvl1pPr>
              <a:defRPr sz="4000" b="1">
                <a:solidFill>
                  <a:schemeClr val="tx1"/>
                </a:solidFill>
                <a:latin typeface="Century Gothic" panose="020B0502020202020204" pitchFamily="34" charset="0"/>
                <a:ea typeface="+mj-ea"/>
                <a:cs typeface="+mj-cs"/>
                <a:sym typeface="Century Gothic" panose="020B0502020202020204" pitchFamily="34" charset="0"/>
              </a:defRPr>
            </a:lvl1pPr>
          </a:lstStyle>
          <a:p>
            <a:r>
              <a:rPr lang="en-US"/>
              <a:t>Click to add title</a:t>
            </a:r>
          </a:p>
        </p:txBody>
      </p:sp>
      <p:sp>
        <p:nvSpPr>
          <p:cNvPr id="12" name="Rectangle 11"/>
          <p:cNvSpPr/>
          <p:nvPr userDrawn="1"/>
        </p:nvSpPr>
        <p:spPr>
          <a:xfrm>
            <a:off x="146957" y="6457890"/>
            <a:ext cx="4376405" cy="400110"/>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184839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oleObject" Target="../embeddings/oleObject1.bin"/><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tags" Target="../tags/tag119.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ags" Target="../tags/tag11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13.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image" Target="../media/image1.emf"/><Relationship Id="rId10" Type="http://schemas.openxmlformats.org/officeDocument/2006/relationships/slideLayout" Target="../slideLayouts/slideLayout82.xml"/><Relationship Id="rId19" Type="http://schemas.openxmlformats.org/officeDocument/2006/relationships/theme" Target="../theme/theme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oleObject" Target="../embeddings/oleObject7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tags" Target="../tags/tag15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tags" Target="../tags/tag15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image" Target="../media/image13.pn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1.emf"/><Relationship Id="rId10" Type="http://schemas.openxmlformats.org/officeDocument/2006/relationships/slideLayout" Target="../slideLayouts/slideLayout100.xml"/><Relationship Id="rId19" Type="http://schemas.openxmlformats.org/officeDocument/2006/relationships/theme" Target="../theme/theme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oleObject" Target="../embeddings/oleObject9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tags" Target="../tags/tag187.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tags" Target="../tags/tag186.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image" Target="../media/image13.png"/><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image" Target="../media/image1.emf"/><Relationship Id="rId10" Type="http://schemas.openxmlformats.org/officeDocument/2006/relationships/slideLayout" Target="../slideLayouts/slideLayout118.xml"/><Relationship Id="rId19" Type="http://schemas.openxmlformats.org/officeDocument/2006/relationships/theme" Target="../theme/theme4.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oleObject" Target="../embeddings/oleObject110.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tags" Target="../tags/tag221.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tags" Target="../tags/tag220.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image" Target="../media/image13.png"/><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image" Target="../media/image1.emf"/><Relationship Id="rId10" Type="http://schemas.openxmlformats.org/officeDocument/2006/relationships/slideLayout" Target="../slideLayouts/slideLayout136.xml"/><Relationship Id="rId19" Type="http://schemas.openxmlformats.org/officeDocument/2006/relationships/theme" Target="../theme/theme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oleObject" Target="../embeddings/oleObject129.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tags" Target="../tags/tag25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tags" Target="../tags/tag25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image" Target="../media/image13.png"/><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image" Target="../media/image1.emf"/><Relationship Id="rId10" Type="http://schemas.openxmlformats.org/officeDocument/2006/relationships/slideLayout" Target="../slideLayouts/slideLayout154.xml"/><Relationship Id="rId19" Type="http://schemas.openxmlformats.org/officeDocument/2006/relationships/theme" Target="../theme/theme6.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oleObject" Target="../embeddings/oleObject148.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21" Type="http://schemas.openxmlformats.org/officeDocument/2006/relationships/tags" Target="../tags/tag289.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tags" Target="../tags/tag28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image" Target="../media/image13.png"/><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image" Target="../media/image1.emf"/><Relationship Id="rId10" Type="http://schemas.openxmlformats.org/officeDocument/2006/relationships/slideLayout" Target="../slideLayouts/slideLayout172.xml"/><Relationship Id="rId19" Type="http://schemas.openxmlformats.org/officeDocument/2006/relationships/theme" Target="../theme/theme7.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oleObject" Target="../embeddings/oleObject167.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ags" Target="../tags/tag32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tags" Target="../tags/tag32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image" Target="../media/image13.png"/><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image" Target="../media/image1.emf"/><Relationship Id="rId10" Type="http://schemas.openxmlformats.org/officeDocument/2006/relationships/slideLayout" Target="../slideLayouts/slideLayout190.xml"/><Relationship Id="rId19" Type="http://schemas.openxmlformats.org/officeDocument/2006/relationships/theme" Target="../theme/theme8.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oleObject" Target="../embeddings/oleObject186.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21" Type="http://schemas.openxmlformats.org/officeDocument/2006/relationships/tags" Target="../tags/tag357.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tags" Target="../tags/tag356.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image" Target="../media/image13.png"/><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image" Target="../media/image1.emf"/><Relationship Id="rId10" Type="http://schemas.openxmlformats.org/officeDocument/2006/relationships/slideLayout" Target="../slideLayouts/slideLayout208.xml"/><Relationship Id="rId19" Type="http://schemas.openxmlformats.org/officeDocument/2006/relationships/theme" Target="../theme/theme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oleObject" Target="../embeddings/oleObject20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4"/>
            </p:custDataLst>
            <p:extLst>
              <p:ext uri="{D42A27DB-BD31-4B8C-83A1-F6EECF244321}">
                <p14:modId xmlns:p14="http://schemas.microsoft.com/office/powerpoint/2010/main" val="117598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6" imgW="270" imgH="270" progId="TCLayout.ActiveDocument.1">
                  <p:embed/>
                </p:oleObj>
              </mc:Choice>
              <mc:Fallback>
                <p:oleObj name="think-cell Slide" r:id="rId76" imgW="270" imgH="270" progId="TCLayout.ActiveDocument.1">
                  <p:embed/>
                  <p:pic>
                    <p:nvPicPr>
                      <p:cNvPr id="2" name="Object 1" hidden="1"/>
                      <p:cNvPicPr/>
                      <p:nvPr/>
                    </p:nvPicPr>
                    <p:blipFill>
                      <a:blip r:embed="rId77"/>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5"/>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dirty="0"/>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pic>
        <p:nvPicPr>
          <p:cNvPr id="21" name="Picture 20" descr="Blue-Square.png"/>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rgbClr val="FFFFFF"/>
                </a:solidFill>
                <a:latin typeface="Century Gothic" panose="020B0502020202020204" pitchFamily="34" charset="0"/>
                <a:ea typeface="+mn-ea"/>
                <a:cs typeface="+mn-cs"/>
                <a:sym typeface="+mn-lt"/>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rgbClr val="FFFFFF"/>
              </a:solidFill>
              <a:latin typeface="Century Gothic" panose="020B0502020202020204" pitchFamily="34" charset="0"/>
              <a:ea typeface="+mn-ea"/>
              <a:cs typeface="+mn-cs"/>
              <a:sym typeface="+mn-lt"/>
            </a:endParaRPr>
          </a:p>
        </p:txBody>
      </p:sp>
      <p:sp>
        <p:nvSpPr>
          <p:cNvPr id="10" name="Rectangle 9">
            <a:extLst>
              <a:ext uri="{FF2B5EF4-FFF2-40B4-BE49-F238E27FC236}">
                <a16:creationId xmlns:a16="http://schemas.microsoft.com/office/drawing/2014/main" id="{FBF551EB-2C78-614A-8825-7873F2A8F90D}"/>
              </a:ext>
            </a:extLst>
          </p:cNvPr>
          <p:cNvSpPr/>
          <p:nvPr userDrawn="1"/>
        </p:nvSpPr>
        <p:spPr>
          <a:xfrm>
            <a:off x="146957" y="6611779"/>
            <a:ext cx="8501300" cy="246221"/>
          </a:xfrm>
          <a:prstGeom prst="rect">
            <a:avLst/>
          </a:prstGeom>
        </p:spPr>
        <p:txBody>
          <a:bodyPr wrap="square" lIns="0" tIns="45720" rIns="91440" bIns="45720">
            <a:spAutoFit/>
          </a:bodyPr>
          <a:lstStyle/>
          <a:p>
            <a:r>
              <a:rPr lang="en-US" sz="1000" i="1" dirty="0">
                <a:solidFill>
                  <a:srgbClr val="000000"/>
                </a:solidFill>
                <a:latin typeface="Century Gothic" panose="020B0502020202020204" pitchFamily="34" charset="0"/>
                <a:ea typeface="+mn-ea"/>
                <a:cs typeface="+mn-cs"/>
                <a:sym typeface="Century Gothic" panose="020B0502020202020204" pitchFamily="34" charset="0"/>
              </a:rPr>
              <a:t>**CONFIDENTIAL AND PROPRIETARY INFORMATION SUBJECT TO PROTECTION UNDER THE TRADE SECRETS ACT AND FOIA EXEMPT**</a:t>
            </a:r>
            <a:endParaRPr lang="en-US" sz="1000" b="1" i="1" dirty="0">
              <a:solidFill>
                <a:srgbClr val="000000"/>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186" r:id="rId3"/>
    <p:sldLayoutId id="2147485187" r:id="rId4"/>
    <p:sldLayoutId id="2147485188" r:id="rId5"/>
    <p:sldLayoutId id="2147485189" r:id="rId6"/>
    <p:sldLayoutId id="2147485086" r:id="rId7"/>
    <p:sldLayoutId id="2147485183" r:id="rId8"/>
    <p:sldLayoutId id="2147485158" r:id="rId9"/>
    <p:sldLayoutId id="2147485113" r:id="rId10"/>
    <p:sldLayoutId id="2147485114" r:id="rId11"/>
    <p:sldLayoutId id="2147485154" r:id="rId12"/>
    <p:sldLayoutId id="2147485162" r:id="rId13"/>
    <p:sldLayoutId id="2147485149" r:id="rId14"/>
    <p:sldLayoutId id="2147485087" r:id="rId15"/>
    <p:sldLayoutId id="2147485112" r:id="rId16"/>
    <p:sldLayoutId id="2147485155" r:id="rId17"/>
    <p:sldLayoutId id="2147485164" r:id="rId18"/>
    <p:sldLayoutId id="2147485109" r:id="rId19"/>
    <p:sldLayoutId id="2147485165" r:id="rId20"/>
    <p:sldLayoutId id="2147485110" r:id="rId21"/>
    <p:sldLayoutId id="2147485166" r:id="rId22"/>
    <p:sldLayoutId id="2147485156" r:id="rId23"/>
    <p:sldLayoutId id="2147485167" r:id="rId24"/>
    <p:sldLayoutId id="2147485108" r:id="rId25"/>
    <p:sldLayoutId id="2147485107" r:id="rId26"/>
    <p:sldLayoutId id="2147485106" r:id="rId27"/>
    <p:sldLayoutId id="2147485090" r:id="rId28"/>
    <p:sldLayoutId id="2147485091" r:id="rId29"/>
    <p:sldLayoutId id="2147485092" r:id="rId30"/>
    <p:sldLayoutId id="2147485093" r:id="rId31"/>
    <p:sldLayoutId id="2147485116" r:id="rId32"/>
    <p:sldLayoutId id="2147485161" r:id="rId33"/>
    <p:sldLayoutId id="2147485159" r:id="rId34"/>
    <p:sldLayoutId id="2147485119" r:id="rId35"/>
    <p:sldLayoutId id="2147485184" r:id="rId36"/>
    <p:sldLayoutId id="2147485137" r:id="rId37"/>
    <p:sldLayoutId id="2147485120" r:id="rId38"/>
    <p:sldLayoutId id="2147485121" r:id="rId39"/>
    <p:sldLayoutId id="2147485141" r:id="rId40"/>
    <p:sldLayoutId id="2147485163" r:id="rId41"/>
    <p:sldLayoutId id="2147485139" r:id="rId42"/>
    <p:sldLayoutId id="2147485140" r:id="rId43"/>
    <p:sldLayoutId id="2147485122" r:id="rId44"/>
    <p:sldLayoutId id="2147485123" r:id="rId45"/>
    <p:sldLayoutId id="2147485151" r:id="rId46"/>
    <p:sldLayoutId id="2147485168" r:id="rId47"/>
    <p:sldLayoutId id="2147485127" r:id="rId48"/>
    <p:sldLayoutId id="2147485169" r:id="rId49"/>
    <p:sldLayoutId id="2147485126" r:id="rId50"/>
    <p:sldLayoutId id="2147485170" r:id="rId51"/>
    <p:sldLayoutId id="2147485153" r:id="rId52"/>
    <p:sldLayoutId id="2147485171" r:id="rId53"/>
    <p:sldLayoutId id="2147485128" r:id="rId54"/>
    <p:sldLayoutId id="2147485129" r:id="rId55"/>
    <p:sldLayoutId id="2147485130" r:id="rId56"/>
    <p:sldLayoutId id="2147485131" r:id="rId57"/>
    <p:sldLayoutId id="2147485145" r:id="rId58"/>
    <p:sldLayoutId id="2147485133" r:id="rId59"/>
    <p:sldLayoutId id="2147485144" r:id="rId60"/>
    <p:sldLayoutId id="2147485134" r:id="rId61"/>
    <p:sldLayoutId id="2147485146" r:id="rId62"/>
    <p:sldLayoutId id="2147485160" r:id="rId63"/>
    <p:sldLayoutId id="2147485172" r:id="rId64"/>
    <p:sldLayoutId id="2147485173" r:id="rId65"/>
    <p:sldLayoutId id="2147485174" r:id="rId66"/>
    <p:sldLayoutId id="2147485175" r:id="rId67"/>
    <p:sldLayoutId id="2147485176" r:id="rId68"/>
    <p:sldLayoutId id="2147485177" r:id="rId69"/>
    <p:sldLayoutId id="2147485178" r:id="rId70"/>
    <p:sldLayoutId id="2147485179" r:id="rId71"/>
    <p:sldLayoutId id="2147485180" r:id="rId7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3062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013432092"/>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417022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909614614"/>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 id="2147485223" r:id="rId14"/>
    <p:sldLayoutId id="2147485224" r:id="rId15"/>
    <p:sldLayoutId id="2147485225" r:id="rId16"/>
    <p:sldLayoutId id="2147485226" r:id="rId17"/>
    <p:sldLayoutId id="2147485227"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7121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008892396"/>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 id="2147485241" r:id="rId13"/>
    <p:sldLayoutId id="2147485242" r:id="rId14"/>
    <p:sldLayoutId id="2147485243" r:id="rId15"/>
    <p:sldLayoutId id="2147485244" r:id="rId16"/>
    <p:sldLayoutId id="2147485245" r:id="rId17"/>
    <p:sldLayoutId id="2147485246"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862721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368781484"/>
      </p:ext>
    </p:extLst>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 id="2147485260" r:id="rId13"/>
    <p:sldLayoutId id="2147485261" r:id="rId14"/>
    <p:sldLayoutId id="2147485262" r:id="rId15"/>
    <p:sldLayoutId id="2147485263" r:id="rId16"/>
    <p:sldLayoutId id="2147485264" r:id="rId17"/>
    <p:sldLayoutId id="2147485265"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9057584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465857520"/>
      </p:ext>
    </p:extLst>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73" r:id="rId7"/>
    <p:sldLayoutId id="2147485274" r:id="rId8"/>
    <p:sldLayoutId id="2147485275" r:id="rId9"/>
    <p:sldLayoutId id="2147485276" r:id="rId10"/>
    <p:sldLayoutId id="2147485277" r:id="rId11"/>
    <p:sldLayoutId id="2147485278" r:id="rId12"/>
    <p:sldLayoutId id="2147485279" r:id="rId13"/>
    <p:sldLayoutId id="2147485280" r:id="rId14"/>
    <p:sldLayoutId id="2147485281" r:id="rId15"/>
    <p:sldLayoutId id="2147485282" r:id="rId16"/>
    <p:sldLayoutId id="2147485283" r:id="rId17"/>
    <p:sldLayoutId id="2147485284"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237138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1911685905"/>
      </p:ext>
    </p:extLst>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 id="2147485298" r:id="rId13"/>
    <p:sldLayoutId id="2147485299" r:id="rId14"/>
    <p:sldLayoutId id="2147485300" r:id="rId15"/>
    <p:sldLayoutId id="2147485301" r:id="rId16"/>
    <p:sldLayoutId id="2147485302" r:id="rId17"/>
    <p:sldLayoutId id="2147485303"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57563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2843493679"/>
      </p:ext>
    </p:extLst>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 id="2147485316" r:id="rId12"/>
    <p:sldLayoutId id="2147485317" r:id="rId13"/>
    <p:sldLayoutId id="2147485318" r:id="rId14"/>
    <p:sldLayoutId id="2147485319" r:id="rId15"/>
    <p:sldLayoutId id="2147485320" r:id="rId16"/>
    <p:sldLayoutId id="2147485321" r:id="rId17"/>
    <p:sldLayoutId id="2147485322"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6317696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3C3583-379F-473A-9FF0-18BE7076E5A9}"/>
              </a:ext>
            </a:extLst>
          </p:cNvPr>
          <p:cNvSpPr/>
          <p:nvPr userDrawn="1">
            <p:custDataLst>
              <p:tags r:id="rId21"/>
            </p:custDataLst>
          </p:nvPr>
        </p:nvSpPr>
        <p:spPr>
          <a:xfrm>
            <a:off x="0" y="0"/>
            <a:ext cx="158750" cy="158750"/>
          </a:xfrm>
          <a:prstGeom prst="rect">
            <a:avLst/>
          </a:prstGeom>
          <a:solidFill>
            <a:srgbClr val="2AC1F1"/>
          </a:solidFill>
          <a:ln w="9525" cap="rnd" cmpd="sng" algn="ctr">
            <a:solidFill>
              <a:srgbClr val="2AC1F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1" i="0" baseline="0" dirty="0">
              <a:solidFill>
                <a:srgbClr val="FFFFFF"/>
              </a:solidFill>
              <a:latin typeface="Century Gothic" panose="020B0502020202020204" pitchFamily="34" charset="0"/>
              <a:ea typeface="+mj-ea"/>
              <a:cs typeface="+mj-cs"/>
              <a:sym typeface="Century Gothic" panose="020B0502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Century Gothic" panose="020B0502020202020204" pitchFamily="34" charset="0"/>
                <a:ea typeface="+mn-ea"/>
                <a:cs typeface="+mn-cs"/>
                <a:sym typeface="Century Gothic" panose="020B0502020202020204" pitchFamily="34" charset="0"/>
              </a:defRPr>
            </a:lvl1pPr>
          </a:lstStyle>
          <a:p>
            <a:endParaRPr lang="en-US" dirty="0"/>
          </a:p>
        </p:txBody>
      </p:sp>
      <p:sp>
        <p:nvSpPr>
          <p:cNvPr id="9" name="Title Placeholder 1"/>
          <p:cNvSpPr>
            <a:spLocks noGrp="1"/>
          </p:cNvSpPr>
          <p:nvPr>
            <p:ph type="title"/>
          </p:nvPr>
        </p:nvSpPr>
        <p:spPr>
          <a:xfrm>
            <a:off x="1069848" y="484632"/>
            <a:ext cx="10493502" cy="1609344"/>
          </a:xfrm>
          <a:prstGeom prst="rect">
            <a:avLst/>
          </a:prstGeom>
        </p:spPr>
        <p:txBody>
          <a:bodyPr vert="horz" wrap="square" lIns="91440" tIns="45720" rIns="91440" bIns="45720" rtlCol="0" anchor="ctr">
            <a:noAutofit/>
          </a:bodyPr>
          <a:lstStyle/>
          <a:p>
            <a:r>
              <a:rPr lang="en-US"/>
              <a:t>Click to add title</a:t>
            </a:r>
          </a:p>
        </p:txBody>
      </p:sp>
      <p:sp>
        <p:nvSpPr>
          <p:cNvPr id="4" name="Text Placeholder 3"/>
          <p:cNvSpPr>
            <a:spLocks noGrp="1"/>
          </p:cNvSpPr>
          <p:nvPr>
            <p:ph type="body" idx="1"/>
          </p:nvPr>
        </p:nvSpPr>
        <p:spPr>
          <a:xfrm>
            <a:off x="1150256" y="2093976"/>
            <a:ext cx="10412943" cy="405046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Picture 20" descr="Blue-Squar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2" name="TextBox 21"/>
          <p:cNvSpPr txBox="1"/>
          <p:nvPr userDrawn="1"/>
        </p:nvSpPr>
        <p:spPr>
          <a:xfrm>
            <a:off x="11311128" y="6272784"/>
            <a:ext cx="640080" cy="365125"/>
          </a:xfrm>
          <a:prstGeom prst="rect">
            <a:avLst/>
          </a:prstGeom>
          <a:no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1" i="0" u="none" kern="1200" spc="0" smtClean="0">
                <a:solidFill>
                  <a:schemeClr val="tx1">
                    <a:lumMod val="100000"/>
                  </a:schemeClr>
                </a:solidFill>
                <a:latin typeface="Century Gothic" panose="020B0502020202020204" pitchFamily="34" charset="0"/>
                <a:ea typeface="+mn-ea"/>
                <a:cs typeface="+mn-cs"/>
                <a:sym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b="1" i="0" u="none" kern="1200" spc="0" dirty="0">
              <a:solidFill>
                <a:schemeClr val="tx1">
                  <a:lumMod val="100000"/>
                </a:schemeClr>
              </a:solidFill>
              <a:latin typeface="Century Gothic" panose="020B0502020202020204" pitchFamily="34" charset="0"/>
              <a:ea typeface="+mn-ea"/>
              <a:cs typeface="+mn-cs"/>
              <a:sym typeface="Century Gothic" panose="020B0502020202020204" pitchFamily="34" charset="0"/>
            </a:endParaRPr>
          </a:p>
        </p:txBody>
      </p:sp>
    </p:spTree>
    <p:extLst>
      <p:ext uri="{BB962C8B-B14F-4D97-AF65-F5344CB8AC3E}">
        <p14:creationId xmlns:p14="http://schemas.microsoft.com/office/powerpoint/2010/main" val="3662310575"/>
      </p:ext>
    </p:extLst>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336" r:id="rId13"/>
    <p:sldLayoutId id="2147485337" r:id="rId14"/>
    <p:sldLayoutId id="2147485338" r:id="rId15"/>
    <p:sldLayoutId id="2147485339" r:id="rId16"/>
    <p:sldLayoutId id="2147485340" r:id="rId17"/>
    <p:sldLayoutId id="2147485341"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sym typeface="Century Gothic" panose="020B0502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199.xml"/><Relationship Id="rId1" Type="http://schemas.openxmlformats.org/officeDocument/2006/relationships/tags" Target="../tags/tag390.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tags" Target="../tags/tag400.xml"/><Relationship Id="rId7" Type="http://schemas.openxmlformats.org/officeDocument/2006/relationships/image" Target="../media/image17.emf"/><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oleObject" Target="../embeddings/oleObject225.bin"/><Relationship Id="rId5" Type="http://schemas.openxmlformats.org/officeDocument/2006/relationships/slideLayout" Target="../slideLayouts/slideLayout133.xml"/><Relationship Id="rId4" Type="http://schemas.openxmlformats.org/officeDocument/2006/relationships/tags" Target="../tags/tag40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2.xml"/><Relationship Id="rId5" Type="http://schemas.openxmlformats.org/officeDocument/2006/relationships/image" Target="../media/image30.pn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hyperlink" Target="http://www.pngall.com/school-png" TargetMode="External"/><Relationship Id="rId18" Type="http://schemas.openxmlformats.org/officeDocument/2006/relationships/image" Target="../media/image36.png"/><Relationship Id="rId3" Type="http://schemas.openxmlformats.org/officeDocument/2006/relationships/oleObject" Target="../embeddings/oleObject225.bin"/><Relationship Id="rId21" Type="http://schemas.openxmlformats.org/officeDocument/2006/relationships/hyperlink" Target="https://commons.wikimedia.org/wiki/File:Twemoji_26ea.svg" TargetMode="External"/><Relationship Id="rId7" Type="http://schemas.openxmlformats.org/officeDocument/2006/relationships/diagramQuickStyle" Target="../diagrams/quickStyle1.xml"/><Relationship Id="rId12" Type="http://schemas.openxmlformats.org/officeDocument/2006/relationships/image" Target="../media/image32.png"/><Relationship Id="rId17" Type="http://schemas.openxmlformats.org/officeDocument/2006/relationships/image" Target="../media/image35.svg"/><Relationship Id="rId2" Type="http://schemas.openxmlformats.org/officeDocument/2006/relationships/slideLayout" Target="../slideLayouts/slideLayout13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403.xml"/><Relationship Id="rId6" Type="http://schemas.openxmlformats.org/officeDocument/2006/relationships/diagramLayout" Target="../diagrams/layout1.xml"/><Relationship Id="rId11" Type="http://schemas.openxmlformats.org/officeDocument/2006/relationships/hyperlink" Target="https://commons.wikimedia.org/wiki/File:588-hospital.svg" TargetMode="External"/><Relationship Id="rId5" Type="http://schemas.openxmlformats.org/officeDocument/2006/relationships/diagramData" Target="../diagrams/data1.xml"/><Relationship Id="rId15" Type="http://schemas.openxmlformats.org/officeDocument/2006/relationships/hyperlink" Target="https://commons.wikimedia.org/wiki/File:Shop.svg" TargetMode="External"/><Relationship Id="rId23" Type="http://schemas.openxmlformats.org/officeDocument/2006/relationships/image" Target="../media/image40.svg"/><Relationship Id="rId10" Type="http://schemas.openxmlformats.org/officeDocument/2006/relationships/image" Target="../media/image31.png"/><Relationship Id="rId19" Type="http://schemas.openxmlformats.org/officeDocument/2006/relationships/image" Target="../media/image37.svg"/><Relationship Id="rId4" Type="http://schemas.openxmlformats.org/officeDocument/2006/relationships/image" Target="../media/image17.emf"/><Relationship Id="rId9" Type="http://schemas.microsoft.com/office/2007/relationships/diagramDrawing" Target="../diagrams/drawing1.xml"/><Relationship Id="rId14" Type="http://schemas.openxmlformats.org/officeDocument/2006/relationships/image" Target="../media/image33.pn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4.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5.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6.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7.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8.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09.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0.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1.xml"/><Relationship Id="rId4" Type="http://schemas.openxmlformats.org/officeDocument/2006/relationships/image" Target="../media/image1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1.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3.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4.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5.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6.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417.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5.bin"/><Relationship Id="rId7" Type="http://schemas.openxmlformats.org/officeDocument/2006/relationships/image" Target="../media/image41.png"/><Relationship Id="rId2" Type="http://schemas.openxmlformats.org/officeDocument/2006/relationships/slideLayout" Target="../slideLayouts/slideLayout133.xml"/><Relationship Id="rId1" Type="http://schemas.openxmlformats.org/officeDocument/2006/relationships/tags" Target="../tags/tag418.xml"/><Relationship Id="rId6" Type="http://schemas.openxmlformats.org/officeDocument/2006/relationships/hyperlink" Target="https://www.chicago.gov/city/en/depts/dps/isupplier/current-bids.html" TargetMode="External"/><Relationship Id="rId5" Type="http://schemas.openxmlformats.org/officeDocument/2006/relationships/hyperlink" Target="https://www.chicago.gov/city/en/depts/dps/isupplier/vendor-registration.html" TargetMode="Externa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19.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2.xml"/><Relationship Id="rId4" Type="http://schemas.openxmlformats.org/officeDocument/2006/relationships/image" Target="../media/image17.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20.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133.xml"/><Relationship Id="rId1" Type="http://schemas.openxmlformats.org/officeDocument/2006/relationships/tags" Target="../tags/tag421.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3.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4.xml"/><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0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5.xml"/><Relationship Id="rId5" Type="http://schemas.openxmlformats.org/officeDocument/2006/relationships/image" Target="../media/image24.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05.xml"/><Relationship Id="rId1" Type="http://schemas.openxmlformats.org/officeDocument/2006/relationships/tags" Target="../tags/tag39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5.bin"/><Relationship Id="rId7" Type="http://schemas.openxmlformats.org/officeDocument/2006/relationships/image" Target="../media/image29.png"/><Relationship Id="rId2" Type="http://schemas.openxmlformats.org/officeDocument/2006/relationships/slideLayout" Target="../slideLayouts/slideLayout205.xml"/><Relationship Id="rId1" Type="http://schemas.openxmlformats.org/officeDocument/2006/relationships/tags" Target="../tags/tag39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92514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0468E4-088E-44C5-8197-350FC96D8645}"/>
              </a:ext>
            </a:extLst>
          </p:cNvPr>
          <p:cNvSpPr>
            <a:spLocks noGrp="1"/>
          </p:cNvSpPr>
          <p:nvPr>
            <p:ph type="ctrTitle"/>
          </p:nvPr>
        </p:nvSpPr>
        <p:spPr/>
        <p:txBody>
          <a:bodyPr vert="horz"/>
          <a:lstStyle/>
          <a:p>
            <a:r>
              <a:rPr lang="en-US" sz="4400" dirty="0"/>
              <a:t>Protect Chicago Vaccine Equity / </a:t>
            </a:r>
            <a:br>
              <a:rPr lang="en-US" sz="4400" dirty="0"/>
            </a:br>
            <a:r>
              <a:rPr lang="en-US" sz="4400" dirty="0"/>
              <a:t>Healthy Chicago Equity Zones RFP</a:t>
            </a:r>
            <a:endParaRPr lang="en-US" sz="3200" dirty="0"/>
          </a:p>
        </p:txBody>
      </p:sp>
      <p:sp>
        <p:nvSpPr>
          <p:cNvPr id="3" name="Subtitle 2">
            <a:extLst>
              <a:ext uri="{FF2B5EF4-FFF2-40B4-BE49-F238E27FC236}">
                <a16:creationId xmlns:a16="http://schemas.microsoft.com/office/drawing/2014/main" id="{1209F4FB-9B8B-4BA1-87EB-263E67B909D3}"/>
              </a:ext>
            </a:extLst>
          </p:cNvPr>
          <p:cNvSpPr>
            <a:spLocks noGrp="1"/>
          </p:cNvSpPr>
          <p:nvPr>
            <p:ph type="subTitle" idx="1"/>
          </p:nvPr>
        </p:nvSpPr>
        <p:spPr/>
        <p:txBody>
          <a:bodyPr/>
          <a:lstStyle/>
          <a:p>
            <a:r>
              <a:rPr lang="en-US" dirty="0"/>
              <a:t>May 4, 2021</a:t>
            </a:r>
          </a:p>
        </p:txBody>
      </p:sp>
    </p:spTree>
    <p:extLst>
      <p:ext uri="{BB962C8B-B14F-4D97-AF65-F5344CB8AC3E}">
        <p14:creationId xmlns:p14="http://schemas.microsoft.com/office/powerpoint/2010/main" val="3035331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extLst>
              <p:ext uri="{D42A27DB-BD31-4B8C-83A1-F6EECF244321}">
                <p14:modId xmlns:p14="http://schemas.microsoft.com/office/powerpoint/2010/main" val="1072814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HEALTHY CHICAGO EQUITY ZONES TIMELINE</a:t>
            </a:r>
            <a:endParaRPr lang="en-US" dirty="0"/>
          </a:p>
        </p:txBody>
      </p:sp>
      <p:sp>
        <p:nvSpPr>
          <p:cNvPr id="3" name="ee4pHeader1">
            <a:extLst>
              <a:ext uri="{FF2B5EF4-FFF2-40B4-BE49-F238E27FC236}">
                <a16:creationId xmlns:a16="http://schemas.microsoft.com/office/drawing/2014/main" id="{6BEB3AE0-D3F5-489A-9A0A-38640722ADC4}"/>
              </a:ext>
            </a:extLst>
          </p:cNvPr>
          <p:cNvSpPr>
            <a:spLocks noChangeArrowheads="1"/>
          </p:cNvSpPr>
          <p:nvPr>
            <p:custDataLst>
              <p:tags r:id="rId2"/>
            </p:custDataLst>
          </p:nvPr>
        </p:nvSpPr>
        <p:spPr bwMode="gray">
          <a:xfrm>
            <a:off x="1150259" y="2184271"/>
            <a:ext cx="2289330" cy="833173"/>
          </a:xfrm>
          <a:prstGeom prst="homePlate">
            <a:avLst>
              <a:gd name="adj" fmla="val 12004"/>
            </a:avLst>
          </a:prstGeom>
          <a:solidFill>
            <a:srgbClr val="2AC1F1"/>
          </a:solidFill>
          <a:ln w="38100" cap="rnd" algn="ctr">
            <a:noFill/>
            <a:round/>
            <a:headEnd/>
            <a:tailEnd/>
          </a:ln>
        </p:spPr>
        <p:txBody>
          <a:bodyPr lIns="0" tIns="0" rIns="0" bIns="0" anchor="ctr" anchorCtr="0"/>
          <a:lstStyle/>
          <a:p>
            <a:pPr algn="ctr" eaLnBrk="0" hangingPunct="0"/>
            <a:r>
              <a:rPr lang="en-US" sz="2000" b="1" dirty="0">
                <a:solidFill>
                  <a:schemeClr val="bg1">
                    <a:lumMod val="100000"/>
                  </a:schemeClr>
                </a:solidFill>
                <a:latin typeface="Century Gothic" panose="020B0502020202020204" pitchFamily="34" charset="0"/>
                <a:sym typeface="Trebuchet MS" panose="020B0603020202020204" pitchFamily="34" charset="0"/>
              </a:rPr>
              <a:t>RFP/Contracting</a:t>
            </a:r>
            <a:br>
              <a:rPr lang="en-US" sz="2000" dirty="0">
                <a:solidFill>
                  <a:schemeClr val="bg1">
                    <a:lumMod val="100000"/>
                  </a:schemeClr>
                </a:solidFill>
                <a:latin typeface="Century Gothic" panose="020B0502020202020204" pitchFamily="34" charset="0"/>
                <a:sym typeface="Trebuchet MS" panose="020B0603020202020204" pitchFamily="34" charset="0"/>
              </a:rPr>
            </a:br>
            <a:r>
              <a:rPr lang="en-US" sz="1600" dirty="0">
                <a:solidFill>
                  <a:schemeClr val="bg1">
                    <a:lumMod val="100000"/>
                  </a:schemeClr>
                </a:solidFill>
                <a:latin typeface="Century Gothic" panose="020B0502020202020204" pitchFamily="34" charset="0"/>
                <a:sym typeface="Trebuchet MS" panose="020B0603020202020204" pitchFamily="34" charset="0"/>
              </a:rPr>
              <a:t>April – July 2021</a:t>
            </a:r>
            <a:endParaRPr lang="en-US" sz="2000" b="1" i="1" dirty="0">
              <a:solidFill>
                <a:schemeClr val="bg1">
                  <a:lumMod val="100000"/>
                </a:schemeClr>
              </a:solidFill>
              <a:latin typeface="Century Gothic" panose="020B0502020202020204" pitchFamily="34" charset="0"/>
              <a:sym typeface="Trebuchet MS" panose="020B0603020202020204" pitchFamily="34" charset="0"/>
            </a:endParaRPr>
          </a:p>
        </p:txBody>
      </p:sp>
      <p:sp>
        <p:nvSpPr>
          <p:cNvPr id="4" name="ee4pHeader2">
            <a:extLst>
              <a:ext uri="{FF2B5EF4-FFF2-40B4-BE49-F238E27FC236}">
                <a16:creationId xmlns:a16="http://schemas.microsoft.com/office/drawing/2014/main" id="{AAE85C00-F877-468C-953C-ED0675B0E6A3}"/>
              </a:ext>
            </a:extLst>
          </p:cNvPr>
          <p:cNvSpPr>
            <a:spLocks noChangeArrowheads="1"/>
          </p:cNvSpPr>
          <p:nvPr>
            <p:custDataLst>
              <p:tags r:id="rId3"/>
            </p:custDataLst>
          </p:nvPr>
        </p:nvSpPr>
        <p:spPr bwMode="gray">
          <a:xfrm>
            <a:off x="3486753" y="2184271"/>
            <a:ext cx="3279262" cy="833173"/>
          </a:xfrm>
          <a:prstGeom prst="chevron">
            <a:avLst>
              <a:gd name="adj" fmla="val 12004"/>
            </a:avLst>
          </a:prstGeom>
          <a:solidFill>
            <a:srgbClr val="2AC1F1"/>
          </a:solidFill>
          <a:ln w="38100" cap="rnd" algn="ctr">
            <a:noFill/>
            <a:round/>
            <a:headEnd/>
            <a:tailEnd/>
          </a:ln>
        </p:spPr>
        <p:txBody>
          <a:bodyPr lIns="0" tIns="0" rIns="0" bIns="0" anchor="ctr" anchorCtr="0"/>
          <a:lstStyle/>
          <a:p>
            <a:pPr algn="ctr" eaLnBrk="0" hangingPunct="0"/>
            <a:r>
              <a:rPr lang="en-US" sz="2000" b="1" dirty="0">
                <a:solidFill>
                  <a:schemeClr val="bg1">
                    <a:lumMod val="100000"/>
                  </a:schemeClr>
                </a:solidFill>
                <a:latin typeface="Century Gothic" panose="020B0502020202020204" pitchFamily="34" charset="0"/>
                <a:sym typeface="Trebuchet MS" panose="020B0603020202020204" pitchFamily="34" charset="0"/>
              </a:rPr>
              <a:t>Vaccine Equity Initiative</a:t>
            </a:r>
            <a:br>
              <a:rPr lang="en-US" sz="2000" dirty="0">
                <a:solidFill>
                  <a:schemeClr val="bg1">
                    <a:lumMod val="100000"/>
                  </a:schemeClr>
                </a:solidFill>
                <a:latin typeface="Century Gothic" panose="020B0502020202020204" pitchFamily="34" charset="0"/>
                <a:sym typeface="Trebuchet MS" panose="020B0603020202020204" pitchFamily="34" charset="0"/>
              </a:rPr>
            </a:br>
            <a:r>
              <a:rPr lang="en-US" sz="1600" dirty="0">
                <a:solidFill>
                  <a:schemeClr val="bg1">
                    <a:lumMod val="100000"/>
                  </a:schemeClr>
                </a:solidFill>
                <a:latin typeface="Century Gothic" panose="020B0502020202020204" pitchFamily="34" charset="0"/>
                <a:sym typeface="Trebuchet MS" panose="020B0603020202020204" pitchFamily="34" charset="0"/>
              </a:rPr>
              <a:t>July – December 2021</a:t>
            </a:r>
            <a:endParaRPr lang="en-US" sz="2000" i="1" dirty="0">
              <a:solidFill>
                <a:schemeClr val="bg1">
                  <a:lumMod val="100000"/>
                </a:schemeClr>
              </a:solidFill>
              <a:latin typeface="Century Gothic" panose="020B0502020202020204" pitchFamily="34" charset="0"/>
              <a:sym typeface="Trebuchet MS" panose="020B0603020202020204" pitchFamily="34" charset="0"/>
            </a:endParaRPr>
          </a:p>
        </p:txBody>
      </p:sp>
      <p:sp>
        <p:nvSpPr>
          <p:cNvPr id="5" name="ee4pHeader3">
            <a:extLst>
              <a:ext uri="{FF2B5EF4-FFF2-40B4-BE49-F238E27FC236}">
                <a16:creationId xmlns:a16="http://schemas.microsoft.com/office/drawing/2014/main" id="{E5BECA6E-60D1-4F7E-BD9C-2E9E7A4D5CFE}"/>
              </a:ext>
            </a:extLst>
          </p:cNvPr>
          <p:cNvSpPr>
            <a:spLocks noChangeArrowheads="1"/>
          </p:cNvSpPr>
          <p:nvPr>
            <p:custDataLst>
              <p:tags r:id="rId4"/>
            </p:custDataLst>
          </p:nvPr>
        </p:nvSpPr>
        <p:spPr bwMode="gray">
          <a:xfrm>
            <a:off x="6813178" y="2184271"/>
            <a:ext cx="3989789" cy="833173"/>
          </a:xfrm>
          <a:prstGeom prst="chevron">
            <a:avLst>
              <a:gd name="adj" fmla="val 12004"/>
            </a:avLst>
          </a:prstGeom>
          <a:solidFill>
            <a:srgbClr val="2AC1F1"/>
          </a:solidFill>
          <a:ln w="38100" cap="rnd" algn="ctr">
            <a:noFill/>
            <a:round/>
            <a:headEnd/>
            <a:tailEnd/>
          </a:ln>
        </p:spPr>
        <p:txBody>
          <a:bodyPr lIns="0" tIns="0" rIns="0" bIns="0" anchor="ctr" anchorCtr="0"/>
          <a:lstStyle/>
          <a:p>
            <a:pPr algn="ctr" eaLnBrk="0" hangingPunct="0"/>
            <a:r>
              <a:rPr lang="en-US" sz="2000" b="1" dirty="0">
                <a:solidFill>
                  <a:schemeClr val="bg1">
                    <a:lumMod val="100000"/>
                  </a:schemeClr>
                </a:solidFill>
                <a:latin typeface="Century Gothic" panose="020B0502020202020204" pitchFamily="34" charset="0"/>
                <a:sym typeface="Trebuchet MS" panose="020B0603020202020204" pitchFamily="34" charset="0"/>
              </a:rPr>
              <a:t>Equity Zones</a:t>
            </a:r>
            <a:br>
              <a:rPr lang="en-US" sz="2000" dirty="0">
                <a:solidFill>
                  <a:schemeClr val="bg1">
                    <a:lumMod val="100000"/>
                  </a:schemeClr>
                </a:solidFill>
                <a:latin typeface="Century Gothic" panose="020B0502020202020204" pitchFamily="34" charset="0"/>
                <a:sym typeface="Trebuchet MS" panose="020B0603020202020204" pitchFamily="34" charset="0"/>
              </a:rPr>
            </a:br>
            <a:r>
              <a:rPr lang="en-US" sz="1600" dirty="0">
                <a:solidFill>
                  <a:schemeClr val="bg1">
                    <a:lumMod val="100000"/>
                  </a:schemeClr>
                </a:solidFill>
                <a:latin typeface="Century Gothic" panose="020B0502020202020204" pitchFamily="34" charset="0"/>
                <a:sym typeface="Trebuchet MS" panose="020B0603020202020204" pitchFamily="34" charset="0"/>
              </a:rPr>
              <a:t>2021 - 2025</a:t>
            </a:r>
            <a:endParaRPr lang="en-US" sz="2000" i="1" dirty="0">
              <a:solidFill>
                <a:schemeClr val="bg1">
                  <a:lumMod val="100000"/>
                </a:schemeClr>
              </a:solidFill>
              <a:latin typeface="Century Gothic" panose="020B0502020202020204" pitchFamily="34" charset="0"/>
              <a:sym typeface="Trebuchet MS" panose="020B0603020202020204" pitchFamily="34" charset="0"/>
            </a:endParaRPr>
          </a:p>
        </p:txBody>
      </p:sp>
      <p:sp>
        <p:nvSpPr>
          <p:cNvPr id="6" name="ee4pContent1">
            <a:extLst>
              <a:ext uri="{FF2B5EF4-FFF2-40B4-BE49-F238E27FC236}">
                <a16:creationId xmlns:a16="http://schemas.microsoft.com/office/drawing/2014/main" id="{4C8C12B1-25E3-4638-9E9E-4C47EADABDED}"/>
              </a:ext>
            </a:extLst>
          </p:cNvPr>
          <p:cNvSpPr txBox="1"/>
          <p:nvPr/>
        </p:nvSpPr>
        <p:spPr>
          <a:xfrm>
            <a:off x="1074656" y="3295168"/>
            <a:ext cx="2289329" cy="254002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sz="1400" b="1" dirty="0">
              <a:solidFill>
                <a:schemeClr val="tx1"/>
              </a:solidFill>
              <a:latin typeface="Century Gothic" panose="020B0502020202020204" pitchFamily="34" charset="0"/>
            </a:endParaRPr>
          </a:p>
          <a:p>
            <a:pPr lvl="1"/>
            <a:r>
              <a:rPr lang="en-US" sz="1400" b="1" dirty="0">
                <a:solidFill>
                  <a:schemeClr val="tx1"/>
                </a:solidFill>
                <a:latin typeface="Century Gothic" panose="020B0502020202020204" pitchFamily="34" charset="0"/>
              </a:rPr>
              <a:t>May 28: </a:t>
            </a:r>
            <a:r>
              <a:rPr lang="en-US" sz="1400" dirty="0">
                <a:solidFill>
                  <a:schemeClr val="tx1"/>
                </a:solidFill>
                <a:latin typeface="Century Gothic" panose="020B0502020202020204" pitchFamily="34" charset="0"/>
              </a:rPr>
              <a:t>RFP closes</a:t>
            </a:r>
          </a:p>
          <a:p>
            <a:pPr marL="108000" lvl="1" indent="0">
              <a:buNone/>
            </a:pPr>
            <a:endParaRPr lang="en-US" sz="1400" dirty="0">
              <a:solidFill>
                <a:schemeClr val="tx1"/>
              </a:solidFill>
              <a:latin typeface="Century Gothic" panose="020B0502020202020204" pitchFamily="34" charset="0"/>
            </a:endParaRPr>
          </a:p>
          <a:p>
            <a:pPr lvl="1"/>
            <a:r>
              <a:rPr lang="en-US" sz="1400" b="1" dirty="0">
                <a:solidFill>
                  <a:schemeClr val="tx1"/>
                </a:solidFill>
                <a:latin typeface="Century Gothic" panose="020B0502020202020204" pitchFamily="34" charset="0"/>
              </a:rPr>
              <a:t>June 15: </a:t>
            </a:r>
            <a:r>
              <a:rPr lang="en-US" sz="1400" dirty="0">
                <a:solidFill>
                  <a:schemeClr val="tx1"/>
                </a:solidFill>
                <a:latin typeface="Century Gothic" panose="020B0502020202020204" pitchFamily="34" charset="0"/>
              </a:rPr>
              <a:t>Target date for award announcements</a:t>
            </a:r>
          </a:p>
          <a:p>
            <a:pPr marL="108000" lvl="1" indent="0">
              <a:buNone/>
            </a:pPr>
            <a:endParaRPr lang="en-US" sz="1400" b="1" dirty="0">
              <a:solidFill>
                <a:schemeClr val="tx1"/>
              </a:solidFill>
              <a:latin typeface="Century Gothic" panose="020B0502020202020204" pitchFamily="34" charset="0"/>
            </a:endParaRPr>
          </a:p>
          <a:p>
            <a:pPr lvl="1"/>
            <a:r>
              <a:rPr lang="en-US" sz="1400" b="1" dirty="0">
                <a:solidFill>
                  <a:schemeClr val="tx1"/>
                </a:solidFill>
                <a:latin typeface="Century Gothic" panose="020B0502020202020204" pitchFamily="34" charset="0"/>
              </a:rPr>
              <a:t>June 21: </a:t>
            </a:r>
            <a:r>
              <a:rPr lang="en-US" sz="1400" dirty="0">
                <a:solidFill>
                  <a:schemeClr val="tx1"/>
                </a:solidFill>
                <a:latin typeface="Century Gothic" panose="020B0502020202020204" pitchFamily="34" charset="0"/>
              </a:rPr>
              <a:t>Target for kickoff meetings with Regional Leads, contracting</a:t>
            </a:r>
          </a:p>
          <a:p>
            <a:pPr lvl="1"/>
            <a:endParaRPr lang="en-US" sz="1400" dirty="0">
              <a:solidFill>
                <a:schemeClr val="tx1"/>
              </a:solidFill>
              <a:latin typeface="Century Gothic" panose="020B0502020202020204" pitchFamily="34" charset="0"/>
            </a:endParaRPr>
          </a:p>
          <a:p>
            <a:pPr lvl="1"/>
            <a:r>
              <a:rPr lang="en-US" sz="1400" b="1" dirty="0">
                <a:solidFill>
                  <a:schemeClr val="tx1"/>
                </a:solidFill>
                <a:latin typeface="Century Gothic" panose="020B0502020202020204" pitchFamily="34" charset="0"/>
              </a:rPr>
              <a:t>July 1: </a:t>
            </a:r>
            <a:r>
              <a:rPr lang="en-US" sz="1400" dirty="0">
                <a:solidFill>
                  <a:schemeClr val="tx1"/>
                </a:solidFill>
                <a:latin typeface="Century Gothic" panose="020B0502020202020204" pitchFamily="34" charset="0"/>
              </a:rPr>
              <a:t>Vaccine equity initiatives under way</a:t>
            </a:r>
            <a:endParaRPr lang="en-US" sz="1400" b="1" dirty="0">
              <a:solidFill>
                <a:schemeClr val="tx1"/>
              </a:solidFill>
              <a:latin typeface="Century Gothic" panose="020B0502020202020204" pitchFamily="34" charset="0"/>
            </a:endParaRPr>
          </a:p>
          <a:p>
            <a:pPr lvl="1"/>
            <a:endParaRPr lang="en-US" sz="1400" dirty="0">
              <a:solidFill>
                <a:schemeClr val="tx1"/>
              </a:solidFill>
              <a:latin typeface="Century Gothic" panose="020B0502020202020204" pitchFamily="34" charset="0"/>
            </a:endParaRPr>
          </a:p>
        </p:txBody>
      </p:sp>
      <p:sp>
        <p:nvSpPr>
          <p:cNvPr id="7" name="ee4pContent2">
            <a:extLst>
              <a:ext uri="{FF2B5EF4-FFF2-40B4-BE49-F238E27FC236}">
                <a16:creationId xmlns:a16="http://schemas.microsoft.com/office/drawing/2014/main" id="{1D8980CD-0848-4636-8855-A8BF8ED7D955}"/>
              </a:ext>
            </a:extLst>
          </p:cNvPr>
          <p:cNvSpPr txBox="1"/>
          <p:nvPr/>
        </p:nvSpPr>
        <p:spPr>
          <a:xfrm>
            <a:off x="3486752" y="3295168"/>
            <a:ext cx="3279262" cy="249533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lgn="ctr">
              <a:buNone/>
            </a:pPr>
            <a:r>
              <a:rPr lang="en-US" sz="1400" b="1" u="sng" dirty="0">
                <a:solidFill>
                  <a:schemeClr val="tx1"/>
                </a:solidFill>
                <a:latin typeface="Century Gothic" panose="020B0502020202020204" pitchFamily="34" charset="0"/>
              </a:rPr>
              <a:t>INITIAL AWARD</a:t>
            </a:r>
          </a:p>
          <a:p>
            <a:pPr lvl="1"/>
            <a:endParaRPr lang="en-US" sz="1400" b="1"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Build/expand cross-sector community table</a:t>
            </a:r>
          </a:p>
          <a:p>
            <a:pPr marL="108000" lvl="1" indent="0">
              <a:buNone/>
            </a:pPr>
            <a:endParaRPr lang="en-US" sz="1400"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Create neighborhood engagement and communications plan</a:t>
            </a:r>
          </a:p>
          <a:p>
            <a:pPr marL="108000" lvl="1" indent="0">
              <a:buNone/>
            </a:pPr>
            <a:endParaRPr lang="en-US" sz="1400"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With community members and trusted messengers, conduct direct vaccine outreach, education, and registration activities</a:t>
            </a:r>
          </a:p>
          <a:p>
            <a:pPr marL="108000" lvl="1" indent="0">
              <a:buNone/>
            </a:pPr>
            <a:endParaRPr lang="en-US" sz="1400" dirty="0">
              <a:solidFill>
                <a:schemeClr val="tx1"/>
              </a:solidFill>
              <a:latin typeface="Century Gothic" panose="020B0502020202020204" pitchFamily="34" charset="0"/>
            </a:endParaRPr>
          </a:p>
          <a:p>
            <a:pPr marL="108000" lvl="1" indent="0">
              <a:buNone/>
            </a:pPr>
            <a:endParaRPr lang="en-US" sz="1400" dirty="0">
              <a:solidFill>
                <a:schemeClr val="tx1"/>
              </a:solidFill>
              <a:latin typeface="Century Gothic" panose="020B0502020202020204" pitchFamily="34" charset="0"/>
            </a:endParaRPr>
          </a:p>
          <a:p>
            <a:pPr marL="259200" lvl="1" indent="-172800"/>
            <a:endParaRPr lang="en-US" sz="1400" dirty="0">
              <a:solidFill>
                <a:schemeClr val="tx1"/>
              </a:solidFill>
              <a:latin typeface="Century Gothic" panose="020B0502020202020204" pitchFamily="34" charset="0"/>
            </a:endParaRPr>
          </a:p>
          <a:p>
            <a:pPr marL="259200" lvl="1" indent="-172800"/>
            <a:endParaRPr lang="en-US" sz="1400" dirty="0">
              <a:solidFill>
                <a:schemeClr val="tx1"/>
              </a:solidFill>
              <a:latin typeface="Century Gothic" panose="020B0502020202020204" pitchFamily="34" charset="0"/>
            </a:endParaRPr>
          </a:p>
        </p:txBody>
      </p:sp>
      <p:sp>
        <p:nvSpPr>
          <p:cNvPr id="8" name="ee4pContent3">
            <a:extLst>
              <a:ext uri="{FF2B5EF4-FFF2-40B4-BE49-F238E27FC236}">
                <a16:creationId xmlns:a16="http://schemas.microsoft.com/office/drawing/2014/main" id="{454CDF83-1712-443B-B6F2-D4B76D8F29D8}"/>
              </a:ext>
            </a:extLst>
          </p:cNvPr>
          <p:cNvSpPr txBox="1"/>
          <p:nvPr/>
        </p:nvSpPr>
        <p:spPr>
          <a:xfrm>
            <a:off x="6813176" y="3295168"/>
            <a:ext cx="4065394" cy="249533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lgn="ctr">
              <a:buNone/>
            </a:pPr>
            <a:r>
              <a:rPr lang="en-US" sz="1400" b="1" u="sng" dirty="0">
                <a:solidFill>
                  <a:schemeClr val="tx1"/>
                </a:solidFill>
                <a:latin typeface="Century Gothic" panose="020B0502020202020204" pitchFamily="34" charset="0"/>
              </a:rPr>
              <a:t>FUTURE AWARDS</a:t>
            </a:r>
          </a:p>
          <a:p>
            <a:pPr marL="108000" lvl="1" indent="0">
              <a:buNone/>
            </a:pPr>
            <a:endParaRPr lang="en-US" sz="1400" b="1"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Collect ana analyze local data</a:t>
            </a:r>
          </a:p>
          <a:p>
            <a:pPr marL="108000" lvl="1" indent="0">
              <a:buNone/>
            </a:pPr>
            <a:endParaRPr lang="en-US" sz="1400"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Identify community health priorities</a:t>
            </a:r>
          </a:p>
          <a:p>
            <a:pPr marL="108000" lvl="1" indent="0">
              <a:buNone/>
            </a:pPr>
            <a:endParaRPr lang="en-US" sz="1400" dirty="0">
              <a:solidFill>
                <a:schemeClr val="tx1"/>
              </a:solidFill>
              <a:latin typeface="Century Gothic" panose="020B0502020202020204" pitchFamily="34" charset="0"/>
            </a:endParaRPr>
          </a:p>
          <a:p>
            <a:pPr lvl="1"/>
            <a:r>
              <a:rPr lang="en-US" sz="1400" dirty="0">
                <a:solidFill>
                  <a:schemeClr val="tx1"/>
                </a:solidFill>
                <a:latin typeface="Century Gothic" panose="020B0502020202020204" pitchFamily="34" charset="0"/>
              </a:rPr>
              <a:t>Lead grassroots initiatives to improve health awareness, link community members with resources, and drive policy/system/environmental changes to prevent disease and address the root causes of health, including structural racism.</a:t>
            </a:r>
          </a:p>
          <a:p>
            <a:pPr lvl="1"/>
            <a:endParaRPr lang="en-US" sz="1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01476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EQUITY ZONES MAP</a:t>
            </a:r>
            <a:endParaRPr lang="en-US" dirty="0"/>
          </a:p>
        </p:txBody>
      </p:sp>
      <p:pic>
        <p:nvPicPr>
          <p:cNvPr id="10" name="Picture 9">
            <a:extLst>
              <a:ext uri="{FF2B5EF4-FFF2-40B4-BE49-F238E27FC236}">
                <a16:creationId xmlns:a16="http://schemas.microsoft.com/office/drawing/2014/main" id="{4B4345C9-CD36-4871-8625-65081CD12DE6}"/>
              </a:ext>
            </a:extLst>
          </p:cNvPr>
          <p:cNvPicPr/>
          <p:nvPr/>
        </p:nvPicPr>
        <p:blipFill rotWithShape="1">
          <a:blip r:embed="rId5"/>
          <a:srcRect l="32114" t="12349" r="30301" b="6873"/>
          <a:stretch/>
        </p:blipFill>
        <p:spPr bwMode="auto">
          <a:xfrm>
            <a:off x="5841507" y="484632"/>
            <a:ext cx="5095782" cy="6271274"/>
          </a:xfrm>
          <a:prstGeom prst="rect">
            <a:avLst/>
          </a:prstGeom>
          <a:ln>
            <a:noFill/>
          </a:ln>
          <a:extLst>
            <a:ext uri="{53640926-AAD7-44D8-BBD7-CCE9431645EC}">
              <a14:shadowObscured xmlns:a14="http://schemas.microsoft.com/office/drawing/2010/main"/>
            </a:ext>
          </a:extLst>
        </p:spPr>
      </p:pic>
      <p:sp>
        <p:nvSpPr>
          <p:cNvPr id="12" name="ee4pContent1">
            <a:extLst>
              <a:ext uri="{FF2B5EF4-FFF2-40B4-BE49-F238E27FC236}">
                <a16:creationId xmlns:a16="http://schemas.microsoft.com/office/drawing/2014/main" id="{FD23FFBF-3F30-4B8B-B586-92F7AF4D8AB4}"/>
              </a:ext>
            </a:extLst>
          </p:cNvPr>
          <p:cNvSpPr txBox="1"/>
          <p:nvPr/>
        </p:nvSpPr>
        <p:spPr>
          <a:xfrm>
            <a:off x="1074656" y="2247900"/>
            <a:ext cx="4140790"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sz="1800" dirty="0">
                <a:solidFill>
                  <a:schemeClr val="tx1"/>
                </a:solidFill>
                <a:latin typeface="Century Gothic" panose="020B0502020202020204" pitchFamily="34" charset="0"/>
              </a:rPr>
              <a:t>Six Equity Zones, covering the entire geography of Chicago </a:t>
            </a:r>
          </a:p>
          <a:p>
            <a:pPr marL="108000" lvl="1" indent="0">
              <a:buNone/>
            </a:pPr>
            <a:endParaRPr lang="en-US" sz="1800" dirty="0">
              <a:solidFill>
                <a:schemeClr val="tx1"/>
              </a:solidFill>
              <a:latin typeface="Century Gothic" panose="020B0502020202020204" pitchFamily="34" charset="0"/>
            </a:endParaRPr>
          </a:p>
          <a:p>
            <a:pPr lvl="1"/>
            <a:r>
              <a:rPr lang="en-US" sz="1800" dirty="0">
                <a:solidFill>
                  <a:schemeClr val="tx1"/>
                </a:solidFill>
                <a:latin typeface="Century Gothic" panose="020B0502020202020204" pitchFamily="34" charset="0"/>
              </a:rPr>
              <a:t>Generally track with the City’s planning regions (Dept. of Planning and Development), Family Connects</a:t>
            </a:r>
          </a:p>
          <a:p>
            <a:pPr marL="108000" lvl="1" indent="0">
              <a:buNone/>
            </a:pPr>
            <a:endParaRPr lang="en-US" sz="1800" dirty="0">
              <a:solidFill>
                <a:schemeClr val="tx1"/>
              </a:solidFill>
              <a:latin typeface="Century Gothic" panose="020B0502020202020204" pitchFamily="34" charset="0"/>
            </a:endParaRPr>
          </a:p>
          <a:p>
            <a:pPr lvl="1"/>
            <a:r>
              <a:rPr lang="en-US" sz="1800" dirty="0">
                <a:solidFill>
                  <a:schemeClr val="tx1"/>
                </a:solidFill>
                <a:latin typeface="Century Gothic" panose="020B0502020202020204" pitchFamily="34" charset="0"/>
              </a:rPr>
              <a:t>Within Equity Zones, different community areas will be prioritized based on issue – starting with COVID vulnerability</a:t>
            </a:r>
          </a:p>
          <a:p>
            <a:pPr lvl="1"/>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17819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EQUITY ZONES STRUCTURE</a:t>
            </a:r>
            <a:endParaRPr lang="en-US" dirty="0"/>
          </a:p>
        </p:txBody>
      </p:sp>
      <p:sp>
        <p:nvSpPr>
          <p:cNvPr id="12" name="ee4pContent1">
            <a:extLst>
              <a:ext uri="{FF2B5EF4-FFF2-40B4-BE49-F238E27FC236}">
                <a16:creationId xmlns:a16="http://schemas.microsoft.com/office/drawing/2014/main" id="{FD23FFBF-3F30-4B8B-B586-92F7AF4D8AB4}"/>
              </a:ext>
            </a:extLst>
          </p:cNvPr>
          <p:cNvSpPr txBox="1"/>
          <p:nvPr/>
        </p:nvSpPr>
        <p:spPr>
          <a:xfrm>
            <a:off x="6200775" y="2013008"/>
            <a:ext cx="5490972"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lgn="ctr">
              <a:buNone/>
            </a:pPr>
            <a:r>
              <a:rPr lang="en-US" sz="2400" b="1" dirty="0">
                <a:solidFill>
                  <a:schemeClr val="tx1"/>
                </a:solidFill>
                <a:latin typeface="Century Gothic" panose="020B0502020202020204" pitchFamily="34" charset="0"/>
              </a:rPr>
              <a:t>EXAMPLE: Near South Equity Zone</a:t>
            </a:r>
          </a:p>
          <a:p>
            <a:pPr marL="108000" lvl="1" indent="0">
              <a:buNone/>
            </a:pPr>
            <a:endParaRPr lang="en-US" sz="1800" b="1" dirty="0">
              <a:solidFill>
                <a:schemeClr val="tx1"/>
              </a:solidFill>
              <a:latin typeface="Century Gothic" panose="020B0502020202020204" pitchFamily="34" charset="0"/>
            </a:endParaRPr>
          </a:p>
          <a:p>
            <a:pPr lvl="1"/>
            <a:r>
              <a:rPr lang="en-US" sz="1800" b="1" u="sng" dirty="0">
                <a:solidFill>
                  <a:schemeClr val="tx1"/>
                </a:solidFill>
                <a:latin typeface="Century Gothic" panose="020B0502020202020204" pitchFamily="34" charset="0"/>
              </a:rPr>
              <a:t>1</a:t>
            </a:r>
            <a:r>
              <a:rPr lang="en-US" sz="1800" dirty="0">
                <a:solidFill>
                  <a:schemeClr val="tx1"/>
                </a:solidFill>
                <a:latin typeface="Century Gothic" panose="020B0502020202020204" pitchFamily="34" charset="0"/>
              </a:rPr>
              <a:t> Regional Lead (applicant)</a:t>
            </a:r>
          </a:p>
          <a:p>
            <a:pPr lvl="1"/>
            <a:endParaRPr lang="en-US" sz="1800" b="1" u="sng" dirty="0">
              <a:solidFill>
                <a:schemeClr val="tx1"/>
              </a:solidFill>
              <a:latin typeface="Century Gothic" panose="020B0502020202020204" pitchFamily="34" charset="0"/>
            </a:endParaRPr>
          </a:p>
          <a:p>
            <a:pPr lvl="1"/>
            <a:r>
              <a:rPr lang="en-US" sz="1800" b="1" u="sng" dirty="0">
                <a:solidFill>
                  <a:schemeClr val="tx1"/>
                </a:solidFill>
                <a:latin typeface="Century Gothic" panose="020B0502020202020204" pitchFamily="34" charset="0"/>
              </a:rPr>
              <a:t>16</a:t>
            </a:r>
            <a:r>
              <a:rPr lang="en-US" sz="1800" dirty="0">
                <a:solidFill>
                  <a:schemeClr val="tx1"/>
                </a:solidFill>
                <a:latin typeface="Century Gothic" panose="020B0502020202020204" pitchFamily="34" charset="0"/>
              </a:rPr>
              <a:t> Community Leads (designated at time of application), one for each neighborhood in the region</a:t>
            </a:r>
          </a:p>
          <a:p>
            <a:pPr lvl="1"/>
            <a:endParaRPr lang="en-US" sz="1800" dirty="0">
              <a:solidFill>
                <a:schemeClr val="tx1"/>
              </a:solidFill>
              <a:latin typeface="Century Gothic" panose="020B0502020202020204" pitchFamily="34" charset="0"/>
            </a:endParaRPr>
          </a:p>
          <a:p>
            <a:pPr lvl="1"/>
            <a:r>
              <a:rPr lang="en-US" sz="1800" dirty="0">
                <a:solidFill>
                  <a:schemeClr val="tx1"/>
                </a:solidFill>
                <a:latin typeface="Century Gothic" panose="020B0502020202020204" pitchFamily="34" charset="0"/>
              </a:rPr>
              <a:t>Each Community Lead coordinates a </a:t>
            </a:r>
            <a:r>
              <a:rPr lang="en-US" sz="1800" b="1" u="sng" dirty="0">
                <a:solidFill>
                  <a:schemeClr val="tx1"/>
                </a:solidFill>
                <a:latin typeface="Century Gothic" panose="020B0502020202020204" pitchFamily="34" charset="0"/>
              </a:rPr>
              <a:t>hyper-local network</a:t>
            </a:r>
            <a:r>
              <a:rPr lang="en-US" sz="1800" b="1" dirty="0">
                <a:solidFill>
                  <a:schemeClr val="tx1"/>
                </a:solidFill>
                <a:latin typeface="Century Gothic" panose="020B0502020202020204" pitchFamily="34" charset="0"/>
              </a:rPr>
              <a:t> </a:t>
            </a:r>
            <a:r>
              <a:rPr lang="en-US" sz="1800" dirty="0">
                <a:solidFill>
                  <a:schemeClr val="tx1"/>
                </a:solidFill>
                <a:latin typeface="Century Gothic" panose="020B0502020202020204" pitchFamily="34" charset="0"/>
              </a:rPr>
              <a:t>of partners, including:</a:t>
            </a:r>
          </a:p>
          <a:p>
            <a:pPr lvl="2"/>
            <a:r>
              <a:rPr lang="en-US" sz="1800" dirty="0">
                <a:solidFill>
                  <a:schemeClr val="tx1"/>
                </a:solidFill>
                <a:latin typeface="Century Gothic" panose="020B0502020202020204" pitchFamily="34" charset="0"/>
              </a:rPr>
              <a:t>Other community groups</a:t>
            </a:r>
          </a:p>
          <a:p>
            <a:pPr lvl="2"/>
            <a:r>
              <a:rPr lang="en-US" sz="1800" dirty="0">
                <a:solidFill>
                  <a:schemeClr val="tx1"/>
                </a:solidFill>
                <a:latin typeface="Century Gothic" panose="020B0502020202020204" pitchFamily="34" charset="0"/>
              </a:rPr>
              <a:t>Health providers</a:t>
            </a:r>
          </a:p>
          <a:p>
            <a:pPr lvl="2"/>
            <a:r>
              <a:rPr lang="en-US" sz="1800" dirty="0">
                <a:solidFill>
                  <a:schemeClr val="tx1"/>
                </a:solidFill>
                <a:latin typeface="Century Gothic" panose="020B0502020202020204" pitchFamily="34" charset="0"/>
              </a:rPr>
              <a:t>Schools</a:t>
            </a:r>
          </a:p>
          <a:p>
            <a:pPr lvl="2"/>
            <a:r>
              <a:rPr lang="en-US" sz="1800" dirty="0">
                <a:solidFill>
                  <a:schemeClr val="tx1"/>
                </a:solidFill>
                <a:latin typeface="Century Gothic" panose="020B0502020202020204" pitchFamily="34" charset="0"/>
              </a:rPr>
              <a:t>Faith-based organizations</a:t>
            </a:r>
          </a:p>
          <a:p>
            <a:pPr lvl="2"/>
            <a:r>
              <a:rPr lang="en-US" sz="1800" dirty="0">
                <a:solidFill>
                  <a:schemeClr val="tx1"/>
                </a:solidFill>
                <a:latin typeface="Century Gothic" panose="020B0502020202020204" pitchFamily="34" charset="0"/>
              </a:rPr>
              <a:t>Businesses</a:t>
            </a:r>
          </a:p>
          <a:p>
            <a:pPr lvl="2"/>
            <a:endParaRPr lang="en-US" sz="1800" dirty="0">
              <a:solidFill>
                <a:schemeClr val="tx1"/>
              </a:solidFill>
              <a:latin typeface="Century Gothic" panose="020B0502020202020204" pitchFamily="34" charset="0"/>
            </a:endParaRPr>
          </a:p>
        </p:txBody>
      </p:sp>
      <p:graphicFrame>
        <p:nvGraphicFramePr>
          <p:cNvPr id="13" name="Diagram 12">
            <a:extLst>
              <a:ext uri="{FF2B5EF4-FFF2-40B4-BE49-F238E27FC236}">
                <a16:creationId xmlns:a16="http://schemas.microsoft.com/office/drawing/2014/main" id="{A9C42EB4-883C-4EB6-A8A2-E9491FEC3CD1}"/>
              </a:ext>
            </a:extLst>
          </p:cNvPr>
          <p:cNvGraphicFramePr/>
          <p:nvPr>
            <p:extLst>
              <p:ext uri="{D42A27DB-BD31-4B8C-83A1-F6EECF244321}">
                <p14:modId xmlns:p14="http://schemas.microsoft.com/office/powerpoint/2010/main" val="919995593"/>
              </p:ext>
            </p:extLst>
          </p:nvPr>
        </p:nvGraphicFramePr>
        <p:xfrm>
          <a:off x="782040" y="1475569"/>
          <a:ext cx="4888918" cy="39068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76" name="Group 75">
            <a:extLst>
              <a:ext uri="{FF2B5EF4-FFF2-40B4-BE49-F238E27FC236}">
                <a16:creationId xmlns:a16="http://schemas.microsoft.com/office/drawing/2014/main" id="{586BA602-54C2-4BD7-A8BE-6F9D8068537D}"/>
              </a:ext>
            </a:extLst>
          </p:cNvPr>
          <p:cNvGrpSpPr/>
          <p:nvPr/>
        </p:nvGrpSpPr>
        <p:grpSpPr>
          <a:xfrm>
            <a:off x="626705" y="4879002"/>
            <a:ext cx="1516793" cy="1508651"/>
            <a:chOff x="127726" y="3668926"/>
            <a:chExt cx="2101239" cy="2143277"/>
          </a:xfrm>
        </p:grpSpPr>
        <p:grpSp>
          <p:nvGrpSpPr>
            <p:cNvPr id="77" name="Group 76">
              <a:extLst>
                <a:ext uri="{FF2B5EF4-FFF2-40B4-BE49-F238E27FC236}">
                  <a16:creationId xmlns:a16="http://schemas.microsoft.com/office/drawing/2014/main" id="{40B72F5F-42AF-490F-AA64-EB1F9D09352D}"/>
                </a:ext>
              </a:extLst>
            </p:cNvPr>
            <p:cNvGrpSpPr/>
            <p:nvPr/>
          </p:nvGrpSpPr>
          <p:grpSpPr>
            <a:xfrm>
              <a:off x="127726" y="3668926"/>
              <a:ext cx="2101239" cy="2143277"/>
              <a:chOff x="914400" y="2000250"/>
              <a:chExt cx="3048000" cy="2763775"/>
            </a:xfrm>
          </p:grpSpPr>
          <p:pic>
            <p:nvPicPr>
              <p:cNvPr id="79" name="Picture 78">
                <a:extLst>
                  <a:ext uri="{FF2B5EF4-FFF2-40B4-BE49-F238E27FC236}">
                    <a16:creationId xmlns:a16="http://schemas.microsoft.com/office/drawing/2014/main" id="{D33337EB-3D69-4B8C-8413-76D64631077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503389" y="2219410"/>
                <a:ext cx="799983" cy="799984"/>
              </a:xfrm>
              <a:prstGeom prst="rect">
                <a:avLst/>
              </a:prstGeom>
            </p:spPr>
          </p:pic>
          <p:pic>
            <p:nvPicPr>
              <p:cNvPr id="80" name="Picture 79">
                <a:extLst>
                  <a:ext uri="{FF2B5EF4-FFF2-40B4-BE49-F238E27FC236}">
                    <a16:creationId xmlns:a16="http://schemas.microsoft.com/office/drawing/2014/main" id="{81925892-1411-4451-A8DE-580263AF9316}"/>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2639432" y="3591783"/>
                <a:ext cx="770642" cy="770643"/>
              </a:xfrm>
              <a:prstGeom prst="rect">
                <a:avLst/>
              </a:prstGeom>
            </p:spPr>
          </p:pic>
          <p:pic>
            <p:nvPicPr>
              <p:cNvPr id="81" name="Picture 80">
                <a:extLst>
                  <a:ext uri="{FF2B5EF4-FFF2-40B4-BE49-F238E27FC236}">
                    <a16:creationId xmlns:a16="http://schemas.microsoft.com/office/drawing/2014/main" id="{47D90CF1-85D1-4027-B86B-4B5CBF8C153C}"/>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765902" y="2279656"/>
                <a:ext cx="602140" cy="665867"/>
              </a:xfrm>
              <a:prstGeom prst="rect">
                <a:avLst/>
              </a:prstGeom>
            </p:spPr>
          </p:pic>
          <p:sp>
            <p:nvSpPr>
              <p:cNvPr id="82" name="TextBox 81">
                <a:extLst>
                  <a:ext uri="{FF2B5EF4-FFF2-40B4-BE49-F238E27FC236}">
                    <a16:creationId xmlns:a16="http://schemas.microsoft.com/office/drawing/2014/main" id="{0252C112-0DDB-46B2-B5A1-7FDD455F078A}"/>
                  </a:ext>
                </a:extLst>
              </p:cNvPr>
              <p:cNvSpPr txBox="1"/>
              <p:nvPr/>
            </p:nvSpPr>
            <p:spPr>
              <a:xfrm>
                <a:off x="1534504" y="3022457"/>
                <a:ext cx="1927823" cy="6658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rgbClr val="FF0000"/>
                    </a:solidFill>
                  </a:rPr>
                  <a:t>Community Network</a:t>
                </a:r>
              </a:p>
            </p:txBody>
          </p:sp>
          <p:sp>
            <p:nvSpPr>
              <p:cNvPr id="83" name="Oval 82">
                <a:extLst>
                  <a:ext uri="{FF2B5EF4-FFF2-40B4-BE49-F238E27FC236}">
                    <a16:creationId xmlns:a16="http://schemas.microsoft.com/office/drawing/2014/main" id="{EBA1F0E1-821E-4D48-9B9E-C6C7251E65D1}"/>
                  </a:ext>
                </a:extLst>
              </p:cNvPr>
              <p:cNvSpPr/>
              <p:nvPr/>
            </p:nvSpPr>
            <p:spPr>
              <a:xfrm>
                <a:off x="914400" y="2000250"/>
                <a:ext cx="3048000" cy="2763775"/>
              </a:xfrm>
              <a:prstGeom prst="ellipse">
                <a:avLst/>
              </a:prstGeom>
              <a:no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FF0000"/>
                  </a:solidFill>
                </a:endParaRPr>
              </a:p>
            </p:txBody>
          </p:sp>
        </p:grpSp>
        <p:pic>
          <p:nvPicPr>
            <p:cNvPr id="78" name="Graphic 77" descr="Russian cathedral with solid fill">
              <a:extLst>
                <a:ext uri="{FF2B5EF4-FFF2-40B4-BE49-F238E27FC236}">
                  <a16:creationId xmlns:a16="http://schemas.microsoft.com/office/drawing/2014/main" id="{C8580D77-CB09-43E0-B301-900B2D95FC3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4565" y="4768870"/>
              <a:ext cx="597627" cy="597627"/>
            </a:xfrm>
            <a:prstGeom prst="rect">
              <a:avLst/>
            </a:prstGeom>
          </p:spPr>
        </p:pic>
      </p:grpSp>
      <p:grpSp>
        <p:nvGrpSpPr>
          <p:cNvPr id="85" name="Group 84">
            <a:extLst>
              <a:ext uri="{FF2B5EF4-FFF2-40B4-BE49-F238E27FC236}">
                <a16:creationId xmlns:a16="http://schemas.microsoft.com/office/drawing/2014/main" id="{23B93B99-0E7A-46DE-81B8-3664F65FCA7B}"/>
              </a:ext>
            </a:extLst>
          </p:cNvPr>
          <p:cNvGrpSpPr/>
          <p:nvPr/>
        </p:nvGrpSpPr>
        <p:grpSpPr>
          <a:xfrm>
            <a:off x="2452084" y="5269838"/>
            <a:ext cx="1516793" cy="1508651"/>
            <a:chOff x="914400" y="2000250"/>
            <a:chExt cx="3048000" cy="2763775"/>
          </a:xfrm>
        </p:grpSpPr>
        <p:pic>
          <p:nvPicPr>
            <p:cNvPr id="87" name="Picture 86">
              <a:extLst>
                <a:ext uri="{FF2B5EF4-FFF2-40B4-BE49-F238E27FC236}">
                  <a16:creationId xmlns:a16="http://schemas.microsoft.com/office/drawing/2014/main" id="{F46A2A4E-C02A-47D4-B759-D79AC481AE3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503389" y="2219410"/>
              <a:ext cx="799983" cy="799984"/>
            </a:xfrm>
            <a:prstGeom prst="rect">
              <a:avLst/>
            </a:prstGeom>
          </p:spPr>
        </p:pic>
        <p:pic>
          <p:nvPicPr>
            <p:cNvPr id="88" name="Picture 87">
              <a:extLst>
                <a:ext uri="{FF2B5EF4-FFF2-40B4-BE49-F238E27FC236}">
                  <a16:creationId xmlns:a16="http://schemas.microsoft.com/office/drawing/2014/main" id="{DEC89302-A4C5-4E8F-8B3E-311DE9CFF03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2639432" y="3591783"/>
              <a:ext cx="770642" cy="770643"/>
            </a:xfrm>
            <a:prstGeom prst="rect">
              <a:avLst/>
            </a:prstGeom>
          </p:spPr>
        </p:pic>
        <p:sp>
          <p:nvSpPr>
            <p:cNvPr id="90" name="TextBox 89">
              <a:extLst>
                <a:ext uri="{FF2B5EF4-FFF2-40B4-BE49-F238E27FC236}">
                  <a16:creationId xmlns:a16="http://schemas.microsoft.com/office/drawing/2014/main" id="{15D82798-BF67-4F92-AE9A-A804FCCF2633}"/>
                </a:ext>
              </a:extLst>
            </p:cNvPr>
            <p:cNvSpPr txBox="1"/>
            <p:nvPr/>
          </p:nvSpPr>
          <p:spPr>
            <a:xfrm>
              <a:off x="1534504" y="3022457"/>
              <a:ext cx="1927823" cy="6658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rgbClr val="FF0000"/>
                  </a:solidFill>
                </a:rPr>
                <a:t>Community Network</a:t>
              </a:r>
            </a:p>
          </p:txBody>
        </p:sp>
        <p:sp>
          <p:nvSpPr>
            <p:cNvPr id="91" name="Oval 90">
              <a:extLst>
                <a:ext uri="{FF2B5EF4-FFF2-40B4-BE49-F238E27FC236}">
                  <a16:creationId xmlns:a16="http://schemas.microsoft.com/office/drawing/2014/main" id="{20B54F10-6121-4014-907F-7D27A802ECE7}"/>
                </a:ext>
              </a:extLst>
            </p:cNvPr>
            <p:cNvSpPr/>
            <p:nvPr/>
          </p:nvSpPr>
          <p:spPr>
            <a:xfrm>
              <a:off x="914400" y="2000250"/>
              <a:ext cx="3048000" cy="2763775"/>
            </a:xfrm>
            <a:prstGeom prst="ellipse">
              <a:avLst/>
            </a:prstGeom>
            <a:no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FF0000"/>
                </a:solidFill>
              </a:endParaRPr>
            </a:p>
          </p:txBody>
        </p:sp>
      </p:grpSp>
      <p:grpSp>
        <p:nvGrpSpPr>
          <p:cNvPr id="101" name="Group 100">
            <a:extLst>
              <a:ext uri="{FF2B5EF4-FFF2-40B4-BE49-F238E27FC236}">
                <a16:creationId xmlns:a16="http://schemas.microsoft.com/office/drawing/2014/main" id="{39F4B3FA-08DF-48E5-8E84-1AF234E11BF1}"/>
              </a:ext>
            </a:extLst>
          </p:cNvPr>
          <p:cNvGrpSpPr/>
          <p:nvPr/>
        </p:nvGrpSpPr>
        <p:grpSpPr>
          <a:xfrm>
            <a:off x="4351745" y="5059503"/>
            <a:ext cx="1516793" cy="1508651"/>
            <a:chOff x="914400" y="2000250"/>
            <a:chExt cx="3048000" cy="2763775"/>
          </a:xfrm>
        </p:grpSpPr>
        <p:pic>
          <p:nvPicPr>
            <p:cNvPr id="104" name="Picture 103">
              <a:extLst>
                <a:ext uri="{FF2B5EF4-FFF2-40B4-BE49-F238E27FC236}">
                  <a16:creationId xmlns:a16="http://schemas.microsoft.com/office/drawing/2014/main" id="{BFBD9FA0-22A8-4952-85DB-56BFC1467927}"/>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317731" y="3455530"/>
              <a:ext cx="770642" cy="770643"/>
            </a:xfrm>
            <a:prstGeom prst="rect">
              <a:avLst/>
            </a:prstGeom>
          </p:spPr>
        </p:pic>
        <p:pic>
          <p:nvPicPr>
            <p:cNvPr id="105" name="Picture 104">
              <a:extLst>
                <a:ext uri="{FF2B5EF4-FFF2-40B4-BE49-F238E27FC236}">
                  <a16:creationId xmlns:a16="http://schemas.microsoft.com/office/drawing/2014/main" id="{0253F3BB-04F3-4D91-B445-0F5679669220}"/>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036508" y="2202349"/>
              <a:ext cx="602140" cy="665867"/>
            </a:xfrm>
            <a:prstGeom prst="rect">
              <a:avLst/>
            </a:prstGeom>
          </p:spPr>
        </p:pic>
        <p:sp>
          <p:nvSpPr>
            <p:cNvPr id="106" name="TextBox 105">
              <a:extLst>
                <a:ext uri="{FF2B5EF4-FFF2-40B4-BE49-F238E27FC236}">
                  <a16:creationId xmlns:a16="http://schemas.microsoft.com/office/drawing/2014/main" id="{A6A75F6F-6152-436C-AC5A-CB0A709AD8A5}"/>
                </a:ext>
              </a:extLst>
            </p:cNvPr>
            <p:cNvSpPr txBox="1"/>
            <p:nvPr/>
          </p:nvSpPr>
          <p:spPr>
            <a:xfrm>
              <a:off x="1534504" y="3022457"/>
              <a:ext cx="1927823" cy="6658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rgbClr val="FF0000"/>
                  </a:solidFill>
                </a:rPr>
                <a:t>Community Network</a:t>
              </a:r>
            </a:p>
          </p:txBody>
        </p:sp>
        <p:sp>
          <p:nvSpPr>
            <p:cNvPr id="107" name="Oval 106">
              <a:extLst>
                <a:ext uri="{FF2B5EF4-FFF2-40B4-BE49-F238E27FC236}">
                  <a16:creationId xmlns:a16="http://schemas.microsoft.com/office/drawing/2014/main" id="{C796D79C-42B4-4CA6-8D20-95699405990E}"/>
                </a:ext>
              </a:extLst>
            </p:cNvPr>
            <p:cNvSpPr/>
            <p:nvPr/>
          </p:nvSpPr>
          <p:spPr>
            <a:xfrm>
              <a:off x="914400" y="2000250"/>
              <a:ext cx="3048000" cy="2763775"/>
            </a:xfrm>
            <a:prstGeom prst="ellipse">
              <a:avLst/>
            </a:prstGeom>
            <a:no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FF0000"/>
                </a:solidFill>
              </a:endParaRPr>
            </a:p>
          </p:txBody>
        </p:sp>
      </p:grpSp>
      <p:pic>
        <p:nvPicPr>
          <p:cNvPr id="108" name="Graphic 107" descr="Drama with solid fill">
            <a:extLst>
              <a:ext uri="{FF2B5EF4-FFF2-40B4-BE49-F238E27FC236}">
                <a16:creationId xmlns:a16="http://schemas.microsoft.com/office/drawing/2014/main" id="{7D7DD2B2-4C3C-45EF-B198-01A67A704A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243315" y="5389560"/>
            <a:ext cx="398473" cy="398473"/>
          </a:xfrm>
          <a:prstGeom prst="rect">
            <a:avLst/>
          </a:prstGeom>
        </p:spPr>
      </p:pic>
      <p:pic>
        <p:nvPicPr>
          <p:cNvPr id="109" name="Picture 108">
            <a:extLst>
              <a:ext uri="{FF2B5EF4-FFF2-40B4-BE49-F238E27FC236}">
                <a16:creationId xmlns:a16="http://schemas.microsoft.com/office/drawing/2014/main" id="{33E915D2-B0EB-425B-B187-E87596E199A0}"/>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2711041" y="6047637"/>
            <a:ext cx="398101" cy="447825"/>
          </a:xfrm>
          <a:prstGeom prst="rect">
            <a:avLst/>
          </a:prstGeom>
        </p:spPr>
      </p:pic>
      <p:pic>
        <p:nvPicPr>
          <p:cNvPr id="110" name="Graphic 109" descr="Doctor female with solid fill">
            <a:extLst>
              <a:ext uri="{FF2B5EF4-FFF2-40B4-BE49-F238E27FC236}">
                <a16:creationId xmlns:a16="http://schemas.microsoft.com/office/drawing/2014/main" id="{C500054F-F03F-42F1-A051-8F79018A1E4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317389" y="5772033"/>
            <a:ext cx="499516" cy="499516"/>
          </a:xfrm>
          <a:prstGeom prst="rect">
            <a:avLst/>
          </a:prstGeom>
        </p:spPr>
      </p:pic>
    </p:spTree>
    <p:extLst>
      <p:ext uri="{BB962C8B-B14F-4D97-AF65-F5344CB8AC3E}">
        <p14:creationId xmlns:p14="http://schemas.microsoft.com/office/powerpoint/2010/main" val="167444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INITIAL ACTIVATION (2021): </a:t>
            </a:r>
            <a:r>
              <a:rPr lang="en-US" sz="3200" dirty="0">
                <a:solidFill>
                  <a:srgbClr val="00B0F0"/>
                </a:solidFill>
              </a:rPr>
              <a:t>VACCINE EQUITY</a:t>
            </a:r>
            <a:endParaRPr lang="en-US" dirty="0">
              <a:solidFill>
                <a:srgbClr val="00B0F0"/>
              </a:solidFill>
            </a:endParaRPr>
          </a:p>
        </p:txBody>
      </p:sp>
      <p:sp>
        <p:nvSpPr>
          <p:cNvPr id="6" name="ee4pContent1">
            <a:extLst>
              <a:ext uri="{FF2B5EF4-FFF2-40B4-BE49-F238E27FC236}">
                <a16:creationId xmlns:a16="http://schemas.microsoft.com/office/drawing/2014/main" id="{D8D0E96B-1360-4050-A438-1F7A4F2172E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r>
              <a:rPr lang="en-US" b="1" dirty="0">
                <a:solidFill>
                  <a:schemeClr val="tx1"/>
                </a:solidFill>
                <a:latin typeface="Century Gothic" panose="020B0502020202020204" pitchFamily="34" charset="0"/>
              </a:rPr>
              <a:t>For the first activation of the Heathy Chicago Equity Zones (Jul–Dec 2021), community organizations will receive resources to:</a:t>
            </a:r>
          </a:p>
          <a:p>
            <a:pPr marL="108000" lvl="1" indent="0">
              <a:buNone/>
            </a:pPr>
            <a:endParaRPr lang="en-US" dirty="0">
              <a:solidFill>
                <a:schemeClr val="tx1"/>
              </a:solidFill>
              <a:latin typeface="Century Gothic" panose="020B0502020202020204" pitchFamily="34" charset="0"/>
            </a:endParaRPr>
          </a:p>
          <a:p>
            <a:pPr lvl="1">
              <a:buFont typeface="Arial" panose="020B0604020202020204" pitchFamily="34" charset="0"/>
              <a:buChar char="•"/>
            </a:pPr>
            <a:r>
              <a:rPr lang="en-US" dirty="0">
                <a:solidFill>
                  <a:schemeClr val="tx1"/>
                </a:solidFill>
                <a:latin typeface="Century Gothic" panose="020B0502020202020204" pitchFamily="34" charset="0"/>
              </a:rPr>
              <a:t>Build vaccine confidence through outreach and education</a:t>
            </a:r>
          </a:p>
          <a:p>
            <a:pPr lvl="1">
              <a:buFont typeface="Arial" panose="020B0604020202020204" pitchFamily="34" charset="0"/>
              <a:buChar char="•"/>
            </a:pPr>
            <a:r>
              <a:rPr lang="en-US" dirty="0">
                <a:solidFill>
                  <a:schemeClr val="tx1"/>
                </a:solidFill>
                <a:latin typeface="Century Gothic" panose="020B0502020202020204" pitchFamily="34" charset="0"/>
              </a:rPr>
              <a:t>Coordinate and publicize local opportunities for people to get vaccinated</a:t>
            </a:r>
          </a:p>
          <a:p>
            <a:pPr lvl="1">
              <a:buFont typeface="Arial" panose="020B0604020202020204" pitchFamily="34" charset="0"/>
              <a:buChar char="•"/>
            </a:pPr>
            <a:r>
              <a:rPr lang="en-US" dirty="0">
                <a:solidFill>
                  <a:schemeClr val="tx1"/>
                </a:solidFill>
                <a:latin typeface="Century Gothic" panose="020B0502020202020204" pitchFamily="34" charset="0"/>
              </a:rPr>
              <a:t>Overcome barriers to make it easier for community members to access vaccine</a:t>
            </a:r>
          </a:p>
          <a:p>
            <a:pPr marL="108000" lvl="1" indent="0">
              <a:buNone/>
            </a:pPr>
            <a:endParaRPr lang="en-US" dirty="0">
              <a:solidFill>
                <a:schemeClr val="tx1"/>
              </a:solidFill>
              <a:latin typeface="Century Gothic" panose="020B0502020202020204" pitchFamily="34" charset="0"/>
            </a:endParaRPr>
          </a:p>
          <a:p>
            <a:pPr marL="108000" lvl="1" indent="0">
              <a:buNone/>
            </a:pPr>
            <a:r>
              <a:rPr lang="en-US" dirty="0">
                <a:solidFill>
                  <a:schemeClr val="tx1"/>
                </a:solidFill>
                <a:latin typeface="Century Gothic" panose="020B0502020202020204" pitchFamily="34" charset="0"/>
              </a:rPr>
              <a:t>…with the ultimate goal of maximizing the vaccine uptake in communities that have been disproportionately affected by COVID-19.</a:t>
            </a:r>
          </a:p>
          <a:p>
            <a:pPr marL="108000" lvl="1" indent="0">
              <a:buNone/>
            </a:pPr>
            <a:endParaRPr lang="en-US" dirty="0">
              <a:solidFill>
                <a:schemeClr val="tx1"/>
              </a:solidFill>
              <a:latin typeface="Century Gothic" panose="020B0502020202020204" pitchFamily="34" charset="0"/>
            </a:endParaRPr>
          </a:p>
          <a:p>
            <a:pPr lvl="1">
              <a:buFont typeface="Arial" panose="020B0604020202020204" pitchFamily="34" charset="0"/>
              <a:buChar char="•"/>
            </a:pPr>
            <a:endParaRPr lang="en-US" dirty="0">
              <a:solidFill>
                <a:schemeClr val="tx1"/>
              </a:solidFill>
              <a:latin typeface="Century Gothic" panose="020B0502020202020204" pitchFamily="34" charset="0"/>
            </a:endParaRPr>
          </a:p>
          <a:p>
            <a:pPr lvl="1">
              <a:buFont typeface="Arial" panose="020B0604020202020204" pitchFamily="34" charset="0"/>
              <a:buChar char="•"/>
            </a:pPr>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90029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REGIONAL LEADS</a:t>
            </a:r>
            <a:endParaRPr lang="en-US" dirty="0"/>
          </a:p>
        </p:txBody>
      </p:sp>
      <p:sp>
        <p:nvSpPr>
          <p:cNvPr id="4" name="ee4pContent1">
            <a:extLst>
              <a:ext uri="{FF2B5EF4-FFF2-40B4-BE49-F238E27FC236}">
                <a16:creationId xmlns:a16="http://schemas.microsoft.com/office/drawing/2014/main" id="{295E6719-047D-4AB0-B627-7BF08BC7141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sz="1800" dirty="0">
              <a:solidFill>
                <a:schemeClr val="tx1"/>
              </a:solidFill>
              <a:latin typeface="Century Gothic" panose="020B0502020202020204" pitchFamily="34" charset="0"/>
            </a:endParaRPr>
          </a:p>
        </p:txBody>
      </p:sp>
      <p:sp>
        <p:nvSpPr>
          <p:cNvPr id="5" name="ee4pContent1">
            <a:extLst>
              <a:ext uri="{FF2B5EF4-FFF2-40B4-BE49-F238E27FC236}">
                <a16:creationId xmlns:a16="http://schemas.microsoft.com/office/drawing/2014/main" id="{56D9AAA8-6ECE-4660-9DFC-D7C5A34B150D}"/>
              </a:ext>
            </a:extLst>
          </p:cNvPr>
          <p:cNvSpPr txBox="1"/>
          <p:nvPr/>
        </p:nvSpPr>
        <p:spPr>
          <a:xfrm>
            <a:off x="1227055" y="20399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dirty="0">
                <a:solidFill>
                  <a:schemeClr val="tx1"/>
                </a:solidFill>
                <a:latin typeface="Century Gothic" panose="020B0502020202020204" pitchFamily="34" charset="0"/>
              </a:rPr>
              <a:t>Through this RFP, the City will select </a:t>
            </a:r>
            <a:r>
              <a:rPr lang="en-US" b="1" u="sng" dirty="0">
                <a:solidFill>
                  <a:schemeClr val="tx1"/>
                </a:solidFill>
                <a:latin typeface="Century Gothic" panose="020B0502020202020204" pitchFamily="34" charset="0"/>
              </a:rPr>
              <a:t>one Regional Lead organization for each of the six Healthy Chicago Equity Zones</a:t>
            </a:r>
            <a:r>
              <a:rPr lang="en-US" dirty="0">
                <a:solidFill>
                  <a:schemeClr val="tx1"/>
                </a:solidFill>
                <a:latin typeface="Century Gothic" panose="020B0502020202020204" pitchFamily="34" charset="0"/>
              </a:rPr>
              <a:t>. </a:t>
            </a:r>
          </a:p>
          <a:p>
            <a:pPr lvl="1"/>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Regional Leads will oversee and coordinate Protect Chicago vaccine outreach and engagement in 2021, as well as support neighborhood-level planning and implementation for other health and racial equity initiatives.</a:t>
            </a:r>
          </a:p>
          <a:p>
            <a:pPr marL="108000" lvl="1" indent="0">
              <a:buNone/>
            </a:pPr>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An organization may apply to be a Regional Lead for up to two Healthy Chicago Equity Zones; however, the respondent must meet all the required competencies described for both Healthy Chicago Equity Zones and submit a separate application for each. </a:t>
            </a:r>
          </a:p>
          <a:p>
            <a:pPr marL="108000" lvl="1" indent="0">
              <a:buNone/>
            </a:pPr>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Must be a nonprofit agency in good standing with the City of Chicago. </a:t>
            </a:r>
          </a:p>
        </p:txBody>
      </p:sp>
    </p:spTree>
    <p:extLst>
      <p:ext uri="{BB962C8B-B14F-4D97-AF65-F5344CB8AC3E}">
        <p14:creationId xmlns:p14="http://schemas.microsoft.com/office/powerpoint/2010/main" val="243179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REGIONAL LEADS: CAPACITIES</a:t>
            </a:r>
            <a:endParaRPr lang="en-US" dirty="0"/>
          </a:p>
        </p:txBody>
      </p:sp>
      <p:sp>
        <p:nvSpPr>
          <p:cNvPr id="4" name="ee4pContent1">
            <a:extLst>
              <a:ext uri="{FF2B5EF4-FFF2-40B4-BE49-F238E27FC236}">
                <a16:creationId xmlns:a16="http://schemas.microsoft.com/office/drawing/2014/main" id="{295E6719-047D-4AB0-B627-7BF08BC7141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sz="1800" dirty="0">
              <a:solidFill>
                <a:schemeClr val="tx1"/>
              </a:solidFill>
              <a:latin typeface="Century Gothic" panose="020B0502020202020204" pitchFamily="34" charset="0"/>
            </a:endParaRPr>
          </a:p>
        </p:txBody>
      </p:sp>
      <p:sp>
        <p:nvSpPr>
          <p:cNvPr id="5" name="ee4pContent1">
            <a:extLst>
              <a:ext uri="{FF2B5EF4-FFF2-40B4-BE49-F238E27FC236}">
                <a16:creationId xmlns:a16="http://schemas.microsoft.com/office/drawing/2014/main" id="{56D9AAA8-6ECE-4660-9DFC-D7C5A34B150D}"/>
              </a:ext>
            </a:extLst>
          </p:cNvPr>
          <p:cNvSpPr txBox="1"/>
          <p:nvPr/>
        </p:nvSpPr>
        <p:spPr>
          <a:xfrm>
            <a:off x="1198851" y="1792497"/>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r>
              <a:rPr lang="en-US" dirty="0">
                <a:solidFill>
                  <a:schemeClr val="tx1"/>
                </a:solidFill>
                <a:latin typeface="Century Gothic" panose="020B0502020202020204" pitchFamily="34" charset="0"/>
              </a:rPr>
              <a:t>Regional Lead are responsible for developing region-wide program management systems and infrastructure, and for supporting Community Leads to carry out all program activities, including:</a:t>
            </a:r>
          </a:p>
          <a:p>
            <a:pPr marL="108000" lvl="1" indent="0">
              <a:buNone/>
            </a:pPr>
            <a:endParaRPr lang="en-US" sz="1800" dirty="0">
              <a:solidFill>
                <a:schemeClr val="tx1"/>
              </a:solidFill>
              <a:latin typeface="Century Gothic" panose="020B0502020202020204" pitchFamily="34" charset="0"/>
            </a:endParaRPr>
          </a:p>
          <a:p>
            <a:pPr lvl="2">
              <a:buFont typeface="Arial" panose="020B0604020202020204" pitchFamily="34" charset="0"/>
              <a:buChar char="•"/>
            </a:pPr>
            <a:r>
              <a:rPr lang="en-US" sz="1800" b="1" dirty="0">
                <a:solidFill>
                  <a:schemeClr val="tx1"/>
                </a:solidFill>
                <a:latin typeface="Century Gothic" panose="020B0502020202020204" pitchFamily="34" charset="0"/>
              </a:rPr>
              <a:t>Rapidly execute vaccine equity initiatives</a:t>
            </a:r>
          </a:p>
          <a:p>
            <a:pPr lvl="2">
              <a:buFont typeface="Arial" panose="020B0604020202020204" pitchFamily="34" charset="0"/>
              <a:buChar char="•"/>
            </a:pPr>
            <a:r>
              <a:rPr lang="en-US" sz="1800" dirty="0">
                <a:solidFill>
                  <a:schemeClr val="tx1"/>
                </a:solidFill>
                <a:latin typeface="Century Gothic" panose="020B0502020202020204" pitchFamily="34" charset="0"/>
              </a:rPr>
              <a:t>Manage subcontracts with Community Leads </a:t>
            </a:r>
          </a:p>
          <a:p>
            <a:pPr lvl="2">
              <a:buFont typeface="Arial" panose="020B0604020202020204" pitchFamily="34" charset="0"/>
              <a:buChar char="•"/>
            </a:pPr>
            <a:r>
              <a:rPr lang="en-US" sz="1800" dirty="0">
                <a:solidFill>
                  <a:schemeClr val="tx1"/>
                </a:solidFill>
                <a:latin typeface="Century Gothic" panose="020B0502020202020204" pitchFamily="34" charset="0"/>
              </a:rPr>
              <a:t>Support Community Leads to track expenses and submit required documentation </a:t>
            </a:r>
          </a:p>
          <a:p>
            <a:pPr lvl="2">
              <a:buFont typeface="Arial" panose="020B0604020202020204" pitchFamily="34" charset="0"/>
              <a:buChar char="•"/>
            </a:pPr>
            <a:r>
              <a:rPr lang="en-US" sz="1800" dirty="0">
                <a:solidFill>
                  <a:schemeClr val="tx1"/>
                </a:solidFill>
                <a:latin typeface="Century Gothic" panose="020B0502020202020204" pitchFamily="34" charset="0"/>
              </a:rPr>
              <a:t>Provide fiscal and administrative support/capacity building for Community Leads</a:t>
            </a:r>
          </a:p>
          <a:p>
            <a:pPr lvl="2">
              <a:buFont typeface="Arial" panose="020B0604020202020204" pitchFamily="34" charset="0"/>
              <a:buChar char="•"/>
            </a:pPr>
            <a:r>
              <a:rPr lang="en-US" sz="1800" dirty="0">
                <a:solidFill>
                  <a:schemeClr val="tx1"/>
                </a:solidFill>
                <a:latin typeface="Century Gothic" panose="020B0502020202020204" pitchFamily="34" charset="0"/>
              </a:rPr>
              <a:t>Deliver ongoing training and supportive learning to ensure all Community Leads follow program protocols, guidance, and standards</a:t>
            </a:r>
          </a:p>
          <a:p>
            <a:pPr lvl="2">
              <a:buFont typeface="Arial" panose="020B0604020202020204" pitchFamily="34" charset="0"/>
              <a:buChar char="•"/>
            </a:pPr>
            <a:r>
              <a:rPr lang="en-US" sz="1800" dirty="0">
                <a:solidFill>
                  <a:schemeClr val="tx1"/>
                </a:solidFill>
                <a:latin typeface="Century Gothic" panose="020B0502020202020204" pitchFamily="34" charset="0"/>
              </a:rPr>
              <a:t>Provide access to and encourage collaborations with cross-sector partners </a:t>
            </a:r>
          </a:p>
          <a:p>
            <a:pPr lvl="2">
              <a:buFont typeface="Arial" panose="020B0604020202020204" pitchFamily="34" charset="0"/>
              <a:buChar char="•"/>
            </a:pPr>
            <a:r>
              <a:rPr lang="en-US" sz="1800" dirty="0">
                <a:solidFill>
                  <a:schemeClr val="tx1"/>
                </a:solidFill>
                <a:latin typeface="Century Gothic" panose="020B0502020202020204" pitchFamily="34" charset="0"/>
              </a:rPr>
              <a:t>Create communication systems and platforms, convene Community Leads in a learning cohort </a:t>
            </a:r>
          </a:p>
          <a:p>
            <a:pPr lvl="2">
              <a:buFont typeface="Arial" panose="020B0604020202020204" pitchFamily="34" charset="0"/>
              <a:buChar char="•"/>
            </a:pPr>
            <a:r>
              <a:rPr lang="en-US" sz="1800" dirty="0">
                <a:solidFill>
                  <a:schemeClr val="tx1"/>
                </a:solidFill>
                <a:latin typeface="Century Gothic" panose="020B0502020202020204" pitchFamily="34" charset="0"/>
              </a:rPr>
              <a:t>Prepare and submit required program reports that summarize key performance indicators and activities</a:t>
            </a:r>
          </a:p>
        </p:txBody>
      </p:sp>
    </p:spTree>
    <p:extLst>
      <p:ext uri="{BB962C8B-B14F-4D97-AF65-F5344CB8AC3E}">
        <p14:creationId xmlns:p14="http://schemas.microsoft.com/office/powerpoint/2010/main" val="3143983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REGIONAL LEADS: CHARACTERISTICS</a:t>
            </a:r>
            <a:endParaRPr lang="en-US" dirty="0"/>
          </a:p>
        </p:txBody>
      </p:sp>
      <p:sp>
        <p:nvSpPr>
          <p:cNvPr id="4" name="ee4pContent1">
            <a:extLst>
              <a:ext uri="{FF2B5EF4-FFF2-40B4-BE49-F238E27FC236}">
                <a16:creationId xmlns:a16="http://schemas.microsoft.com/office/drawing/2014/main" id="{295E6719-047D-4AB0-B627-7BF08BC7141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sz="1800" dirty="0">
              <a:solidFill>
                <a:schemeClr val="tx1"/>
              </a:solidFill>
              <a:latin typeface="Century Gothic" panose="020B0502020202020204" pitchFamily="34" charset="0"/>
            </a:endParaRPr>
          </a:p>
        </p:txBody>
      </p:sp>
      <p:sp>
        <p:nvSpPr>
          <p:cNvPr id="5" name="ee4pContent1">
            <a:extLst>
              <a:ext uri="{FF2B5EF4-FFF2-40B4-BE49-F238E27FC236}">
                <a16:creationId xmlns:a16="http://schemas.microsoft.com/office/drawing/2014/main" id="{56D9AAA8-6ECE-4660-9DFC-D7C5A34B150D}"/>
              </a:ext>
            </a:extLst>
          </p:cNvPr>
          <p:cNvSpPr txBox="1"/>
          <p:nvPr/>
        </p:nvSpPr>
        <p:spPr>
          <a:xfrm>
            <a:off x="1198851" y="1792497"/>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Prior leadership of community-driven initiatives to address health and racial equity, preference for previous experience working in coordination with local or state government entities</a:t>
            </a:r>
          </a:p>
          <a:p>
            <a:pPr lvl="1"/>
            <a:r>
              <a:rPr lang="en-US" dirty="0">
                <a:solidFill>
                  <a:schemeClr val="tx1"/>
                </a:solidFill>
                <a:latin typeface="Century Gothic" panose="020B0502020202020204" pitchFamily="34" charset="0"/>
              </a:rPr>
              <a:t>Physical location/site and history of delivering services in the region served</a:t>
            </a:r>
          </a:p>
          <a:p>
            <a:pPr lvl="1"/>
            <a:r>
              <a:rPr lang="en-US" dirty="0">
                <a:solidFill>
                  <a:schemeClr val="tx1"/>
                </a:solidFill>
                <a:latin typeface="Century Gothic" panose="020B0502020202020204" pitchFamily="34" charset="0"/>
              </a:rPr>
              <a:t>Track record of successfully executing large-scale, multi-component programs</a:t>
            </a:r>
          </a:p>
          <a:p>
            <a:pPr lvl="1"/>
            <a:r>
              <a:rPr lang="en-US" dirty="0">
                <a:solidFill>
                  <a:schemeClr val="tx1"/>
                </a:solidFill>
                <a:latin typeface="Century Gothic" panose="020B0502020202020204" pitchFamily="34" charset="0"/>
              </a:rPr>
              <a:t>Experience serving as a community hub organization, including managing grants and distributing stipends/subawards</a:t>
            </a:r>
          </a:p>
          <a:p>
            <a:pPr lvl="1"/>
            <a:r>
              <a:rPr lang="en-US" dirty="0">
                <a:solidFill>
                  <a:schemeClr val="tx1"/>
                </a:solidFill>
                <a:latin typeface="Century Gothic" panose="020B0502020202020204" pitchFamily="34" charset="0"/>
              </a:rPr>
              <a:t>Ability to leverage existing relationships in designated community area(s)</a:t>
            </a:r>
          </a:p>
          <a:p>
            <a:pPr lvl="1"/>
            <a:r>
              <a:rPr lang="en-US" dirty="0">
                <a:solidFill>
                  <a:schemeClr val="tx1"/>
                </a:solidFill>
                <a:latin typeface="Century Gothic" panose="020B0502020202020204" pitchFamily="34" charset="0"/>
              </a:rPr>
              <a:t>Demonstrated track record of providing learning and skill-building opportunities to smaller organizations </a:t>
            </a:r>
          </a:p>
          <a:p>
            <a:pPr lvl="1"/>
            <a:r>
              <a:rPr lang="en-US" dirty="0">
                <a:solidFill>
                  <a:schemeClr val="tx1"/>
                </a:solidFill>
                <a:latin typeface="Century Gothic" panose="020B0502020202020204" pitchFamily="34" charset="0"/>
              </a:rPr>
              <a:t>Ability to interact effectively and sensitively with residents from diverse backgrounds</a:t>
            </a:r>
          </a:p>
        </p:txBody>
      </p:sp>
    </p:spTree>
    <p:extLst>
      <p:ext uri="{BB962C8B-B14F-4D97-AF65-F5344CB8AC3E}">
        <p14:creationId xmlns:p14="http://schemas.microsoft.com/office/powerpoint/2010/main" val="1887379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COMMUNITY LEADS</a:t>
            </a:r>
            <a:endParaRPr lang="en-US" dirty="0"/>
          </a:p>
        </p:txBody>
      </p:sp>
      <p:sp>
        <p:nvSpPr>
          <p:cNvPr id="4" name="ee4pContent1">
            <a:extLst>
              <a:ext uri="{FF2B5EF4-FFF2-40B4-BE49-F238E27FC236}">
                <a16:creationId xmlns:a16="http://schemas.microsoft.com/office/drawing/2014/main" id="{83DD74CF-5996-43D7-9D97-56D2D42DAA0C}"/>
              </a:ext>
            </a:extLst>
          </p:cNvPr>
          <p:cNvSpPr txBox="1"/>
          <p:nvPr/>
        </p:nvSpPr>
        <p:spPr>
          <a:xfrm>
            <a:off x="1069848" y="1790704"/>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buFont typeface="Arial" panose="020B0604020202020204" pitchFamily="34" charset="0"/>
              <a:buChar char="•"/>
            </a:pPr>
            <a:r>
              <a:rPr lang="en-US" sz="1800" dirty="0">
                <a:solidFill>
                  <a:schemeClr val="tx1"/>
                </a:solidFill>
                <a:latin typeface="Century Gothic" panose="020B0502020202020204" pitchFamily="34" charset="0"/>
              </a:rPr>
              <a:t>Each Regional Lead must subcontract with </a:t>
            </a:r>
            <a:r>
              <a:rPr lang="en-US" sz="1800" b="1" u="sng" dirty="0">
                <a:solidFill>
                  <a:schemeClr val="tx1"/>
                </a:solidFill>
                <a:latin typeface="Century Gothic" panose="020B0502020202020204" pitchFamily="34" charset="0"/>
              </a:rPr>
              <a:t>at least one community-based organization for each of the community areas within their region</a:t>
            </a:r>
            <a:r>
              <a:rPr lang="en-US" sz="1800" dirty="0">
                <a:solidFill>
                  <a:schemeClr val="tx1"/>
                </a:solidFill>
                <a:latin typeface="Century Gothic" panose="020B0502020202020204" pitchFamily="34" charset="0"/>
              </a:rPr>
              <a:t>. </a:t>
            </a:r>
          </a:p>
          <a:p>
            <a:pPr marL="108000" lvl="1" indent="0">
              <a:buNone/>
            </a:pPr>
            <a:endParaRPr lang="en-US" sz="1800" b="1" u="sng" dirty="0">
              <a:solidFill>
                <a:schemeClr val="tx1"/>
              </a:solidFill>
              <a:latin typeface="Century Gothic" panose="020B0502020202020204" pitchFamily="34" charset="0"/>
            </a:endParaRPr>
          </a:p>
          <a:p>
            <a:pPr lvl="1">
              <a:buFont typeface="Arial" panose="020B0604020202020204" pitchFamily="34" charset="0"/>
              <a:buChar char="•"/>
            </a:pPr>
            <a:r>
              <a:rPr lang="en-US" sz="1800" b="1" u="sng" dirty="0">
                <a:solidFill>
                  <a:schemeClr val="tx1"/>
                </a:solidFill>
                <a:latin typeface="Century Gothic" panose="020B0502020202020204" pitchFamily="34" charset="0"/>
              </a:rPr>
              <a:t>Regional Leads must identify an initial set of Community Leads at the time of application and describe how they were selected</a:t>
            </a:r>
            <a:r>
              <a:rPr lang="en-US" sz="1800" dirty="0">
                <a:solidFill>
                  <a:schemeClr val="tx1"/>
                </a:solidFill>
                <a:latin typeface="Century Gothic" panose="020B0502020202020204" pitchFamily="34" charset="0"/>
              </a:rPr>
              <a:t>. Going forward, the Regional Leads will be expected to maintain and grow these collaborations.</a:t>
            </a:r>
          </a:p>
          <a:p>
            <a:pPr marL="108000" lvl="1" indent="0">
              <a:buNone/>
            </a:pPr>
            <a:endParaRPr lang="en-US" sz="1800" dirty="0">
              <a:solidFill>
                <a:schemeClr val="tx1"/>
              </a:solidFill>
              <a:latin typeface="Century Gothic" panose="020B0502020202020204" pitchFamily="34" charset="0"/>
            </a:endParaRPr>
          </a:p>
          <a:p>
            <a:pPr lvl="1">
              <a:buFont typeface="Arial" panose="020B0604020202020204" pitchFamily="34" charset="0"/>
              <a:buChar char="•"/>
            </a:pPr>
            <a:r>
              <a:rPr lang="en-US" sz="1800" dirty="0">
                <a:solidFill>
                  <a:schemeClr val="tx1"/>
                </a:solidFill>
                <a:latin typeface="Century Gothic" panose="020B0502020202020204" pitchFamily="34" charset="0"/>
              </a:rPr>
              <a:t>Community-based organizations that are interested in serving as a Community Lead may choose to join one or more Regional Lead applications. </a:t>
            </a:r>
          </a:p>
          <a:p>
            <a:pPr marL="108000" lvl="1" indent="0">
              <a:buNone/>
            </a:pPr>
            <a:endParaRPr lang="en-US" sz="1800" dirty="0">
              <a:solidFill>
                <a:schemeClr val="tx1"/>
              </a:solidFill>
              <a:latin typeface="Century Gothic" panose="020B0502020202020204" pitchFamily="34" charset="0"/>
            </a:endParaRPr>
          </a:p>
          <a:p>
            <a:pPr lvl="1">
              <a:buFont typeface="Arial" panose="020B0604020202020204" pitchFamily="34" charset="0"/>
              <a:buChar char="•"/>
            </a:pPr>
            <a:r>
              <a:rPr lang="en-US" sz="1800" dirty="0">
                <a:solidFill>
                  <a:schemeClr val="tx1"/>
                </a:solidFill>
                <a:latin typeface="Century Gothic" panose="020B0502020202020204" pitchFamily="34" charset="0"/>
              </a:rPr>
              <a:t>If a Regional Lead respondent itself has locations in community areas within the region, it may additionally serve as the Community Lead organization for those neighborhoods. However, the Regional Lead respondent will be evaluated based in part on its ability to engage other local partners in its proposed scope of work. </a:t>
            </a:r>
          </a:p>
        </p:txBody>
      </p:sp>
    </p:spTree>
    <p:extLst>
      <p:ext uri="{BB962C8B-B14F-4D97-AF65-F5344CB8AC3E}">
        <p14:creationId xmlns:p14="http://schemas.microsoft.com/office/powerpoint/2010/main" val="595407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COMMUNITY LEADS: CHARACTERISTICS</a:t>
            </a:r>
            <a:endParaRPr lang="en-US" dirty="0"/>
          </a:p>
        </p:txBody>
      </p:sp>
      <p:sp>
        <p:nvSpPr>
          <p:cNvPr id="4" name="ee4pContent1">
            <a:extLst>
              <a:ext uri="{FF2B5EF4-FFF2-40B4-BE49-F238E27FC236}">
                <a16:creationId xmlns:a16="http://schemas.microsoft.com/office/drawing/2014/main" id="{83DD74CF-5996-43D7-9D97-56D2D42DAA0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dirty="0">
              <a:solidFill>
                <a:schemeClr val="tx1"/>
              </a:solidFill>
              <a:latin typeface="Century Gothic" panose="020B0502020202020204" pitchFamily="34" charset="0"/>
            </a:endParaRPr>
          </a:p>
          <a:p>
            <a:pPr lvl="1">
              <a:buFont typeface="Arial" panose="020B0604020202020204" pitchFamily="34" charset="0"/>
              <a:buChar char="•"/>
            </a:pPr>
            <a:r>
              <a:rPr lang="en-US" dirty="0">
                <a:solidFill>
                  <a:schemeClr val="tx1"/>
                </a:solidFill>
                <a:latin typeface="Century Gothic" panose="020B0502020202020204" pitchFamily="34" charset="0"/>
              </a:rPr>
              <a:t>Physical location and history of providing services in the community</a:t>
            </a:r>
          </a:p>
          <a:p>
            <a:pPr lvl="1">
              <a:buFont typeface="Arial" panose="020B0604020202020204" pitchFamily="34" charset="0"/>
              <a:buChar char="•"/>
            </a:pPr>
            <a:r>
              <a:rPr lang="en-US" dirty="0">
                <a:solidFill>
                  <a:schemeClr val="tx1"/>
                </a:solidFill>
                <a:latin typeface="Century Gothic" panose="020B0502020202020204" pitchFamily="34" charset="0"/>
              </a:rPr>
              <a:t>Ability to coordinate with local cross-sector partners </a:t>
            </a:r>
          </a:p>
          <a:p>
            <a:pPr lvl="1">
              <a:buFont typeface="Arial" panose="020B0604020202020204" pitchFamily="34" charset="0"/>
              <a:buChar char="•"/>
            </a:pPr>
            <a:r>
              <a:rPr lang="en-US" dirty="0">
                <a:solidFill>
                  <a:schemeClr val="tx1"/>
                </a:solidFill>
                <a:latin typeface="Century Gothic" panose="020B0502020202020204" pitchFamily="34" charset="0"/>
              </a:rPr>
              <a:t>Successful leadership of community planning and outreach activities </a:t>
            </a:r>
          </a:p>
          <a:p>
            <a:pPr lvl="1">
              <a:buFont typeface="Arial" panose="020B0604020202020204" pitchFamily="34" charset="0"/>
              <a:buChar char="•"/>
            </a:pPr>
            <a:r>
              <a:rPr lang="en-US" dirty="0">
                <a:solidFill>
                  <a:schemeClr val="tx1"/>
                </a:solidFill>
                <a:latin typeface="Century Gothic" panose="020B0502020202020204" pitchFamily="34" charset="0"/>
              </a:rPr>
              <a:t>Experience leading local policy, system, and environmental change strategies to address health and racial equity</a:t>
            </a:r>
          </a:p>
          <a:p>
            <a:pPr lvl="1">
              <a:buFont typeface="Arial" panose="020B0604020202020204" pitchFamily="34" charset="0"/>
              <a:buChar char="•"/>
            </a:pPr>
            <a:r>
              <a:rPr lang="en-US" dirty="0">
                <a:solidFill>
                  <a:schemeClr val="tx1"/>
                </a:solidFill>
                <a:latin typeface="Century Gothic" panose="020B0502020202020204" pitchFamily="34" charset="0"/>
              </a:rPr>
              <a:t>Ability to reach and serve residents with limited access to healthcare and/or who have other needs that may compromise health</a:t>
            </a:r>
          </a:p>
          <a:p>
            <a:pPr lvl="1">
              <a:buFont typeface="Arial" panose="020B0604020202020204" pitchFamily="34" charset="0"/>
              <a:buChar char="•"/>
            </a:pPr>
            <a:r>
              <a:rPr lang="en-US" dirty="0">
                <a:solidFill>
                  <a:schemeClr val="tx1"/>
                </a:solidFill>
                <a:latin typeface="Century Gothic" panose="020B0502020202020204" pitchFamily="34" charset="0"/>
              </a:rPr>
              <a:t>Ability to interact effectively and sensitively with residents from diverse backgrounds</a:t>
            </a:r>
          </a:p>
          <a:p>
            <a:pPr lvl="1">
              <a:buFont typeface="Arial" panose="020B0604020202020204" pitchFamily="34" charset="0"/>
              <a:buChar char="•"/>
            </a:pPr>
            <a:r>
              <a:rPr lang="en-US" dirty="0">
                <a:solidFill>
                  <a:schemeClr val="tx1"/>
                </a:solidFill>
                <a:latin typeface="Century Gothic" panose="020B0502020202020204" pitchFamily="34" charset="0"/>
              </a:rPr>
              <a:t>Interest in local data collection, analysis, interpretation and dissemination, and willingness to engage in community-based participatory research  </a:t>
            </a:r>
          </a:p>
          <a:p>
            <a:pPr lvl="1">
              <a:buFont typeface="Arial" panose="020B0604020202020204" pitchFamily="34" charset="0"/>
              <a:buChar char="•"/>
            </a:pPr>
            <a:r>
              <a:rPr lang="en-US" dirty="0">
                <a:solidFill>
                  <a:schemeClr val="tx1"/>
                </a:solidFill>
                <a:latin typeface="Century Gothic" panose="020B0502020202020204" pitchFamily="34" charset="0"/>
              </a:rPr>
              <a:t>Interest in knowledge sharing and community storytelling </a:t>
            </a:r>
          </a:p>
        </p:txBody>
      </p:sp>
    </p:spTree>
    <p:extLst>
      <p:ext uri="{BB962C8B-B14F-4D97-AF65-F5344CB8AC3E}">
        <p14:creationId xmlns:p14="http://schemas.microsoft.com/office/powerpoint/2010/main" val="3799503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COMMUNITY LEADS</a:t>
            </a:r>
            <a:endParaRPr lang="en-US" dirty="0"/>
          </a:p>
        </p:txBody>
      </p:sp>
      <p:sp>
        <p:nvSpPr>
          <p:cNvPr id="4" name="ee4pContent1">
            <a:extLst>
              <a:ext uri="{FF2B5EF4-FFF2-40B4-BE49-F238E27FC236}">
                <a16:creationId xmlns:a16="http://schemas.microsoft.com/office/drawing/2014/main" id="{83DD74CF-5996-43D7-9D97-56D2D42DAA0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buFont typeface="Arial" panose="020B0604020202020204" pitchFamily="34" charset="0"/>
              <a:buChar char="•"/>
            </a:pPr>
            <a:r>
              <a:rPr lang="en-US" dirty="0">
                <a:solidFill>
                  <a:schemeClr val="tx1"/>
                </a:solidFill>
                <a:latin typeface="Century Gothic" panose="020B0502020202020204" pitchFamily="34" charset="0"/>
              </a:rPr>
              <a:t>Four organizations are already funded as Community Leads to conduct vaccine equity initiatives in their community as participants in the Protect Chicago Plus pilot:</a:t>
            </a:r>
          </a:p>
          <a:p>
            <a:pPr marL="108000" lvl="1" indent="0">
              <a:buNone/>
            </a:pPr>
            <a:endParaRPr lang="en-US" dirty="0">
              <a:solidFill>
                <a:schemeClr val="tx1"/>
              </a:solidFill>
              <a:latin typeface="Century Gothic" panose="020B0502020202020204" pitchFamily="34" charset="0"/>
            </a:endParaRPr>
          </a:p>
          <a:p>
            <a:pPr lvl="2">
              <a:buFont typeface="Courier New" panose="02070309020205020404" pitchFamily="49" charset="0"/>
              <a:buChar char="o"/>
            </a:pPr>
            <a:r>
              <a:rPr lang="en-US" b="1" dirty="0">
                <a:solidFill>
                  <a:schemeClr val="tx1"/>
                </a:solidFill>
                <a:latin typeface="Century Gothic" panose="020B0502020202020204" pitchFamily="34" charset="0"/>
              </a:rPr>
              <a:t>Austin Coming Together </a:t>
            </a:r>
            <a:r>
              <a:rPr lang="en-US" dirty="0">
                <a:solidFill>
                  <a:schemeClr val="tx1"/>
                </a:solidFill>
                <a:latin typeface="Century Gothic" panose="020B0502020202020204" pitchFamily="34" charset="0"/>
              </a:rPr>
              <a:t>(Austin)</a:t>
            </a:r>
          </a:p>
          <a:p>
            <a:pPr lvl="2">
              <a:buFont typeface="Courier New" panose="02070309020205020404" pitchFamily="49" charset="0"/>
              <a:buChar char="o"/>
            </a:pPr>
            <a:r>
              <a:rPr lang="en-US" b="1" dirty="0">
                <a:solidFill>
                  <a:schemeClr val="tx1"/>
                </a:solidFill>
                <a:latin typeface="Century Gothic" panose="020B0502020202020204" pitchFamily="34" charset="0"/>
              </a:rPr>
              <a:t>Enlace</a:t>
            </a:r>
            <a:r>
              <a:rPr lang="en-US" dirty="0">
                <a:solidFill>
                  <a:schemeClr val="tx1"/>
                </a:solidFill>
                <a:latin typeface="Century Gothic" panose="020B0502020202020204" pitchFamily="34" charset="0"/>
              </a:rPr>
              <a:t> (South Lawndale/Little Village)</a:t>
            </a:r>
          </a:p>
          <a:p>
            <a:pPr lvl="2">
              <a:buFont typeface="Courier New" panose="02070309020205020404" pitchFamily="49" charset="0"/>
              <a:buChar char="o"/>
            </a:pPr>
            <a:r>
              <a:rPr lang="en-US" b="1" dirty="0">
                <a:solidFill>
                  <a:schemeClr val="tx1"/>
                </a:solidFill>
                <a:latin typeface="Century Gothic" panose="020B0502020202020204" pitchFamily="34" charset="0"/>
              </a:rPr>
              <a:t>Northwest Side Housing Center </a:t>
            </a:r>
            <a:r>
              <a:rPr lang="en-US" dirty="0">
                <a:solidFill>
                  <a:schemeClr val="tx1"/>
                </a:solidFill>
                <a:latin typeface="Century Gothic" panose="020B0502020202020204" pitchFamily="34" charset="0"/>
              </a:rPr>
              <a:t>(Belmont </a:t>
            </a:r>
            <a:r>
              <a:rPr lang="en-US" dirty="0" err="1">
                <a:solidFill>
                  <a:schemeClr val="tx1"/>
                </a:solidFill>
                <a:latin typeface="Century Gothic" panose="020B0502020202020204" pitchFamily="34" charset="0"/>
              </a:rPr>
              <a:t>Cragin</a:t>
            </a:r>
            <a:r>
              <a:rPr lang="en-US" dirty="0">
                <a:solidFill>
                  <a:schemeClr val="tx1"/>
                </a:solidFill>
                <a:latin typeface="Century Gothic" panose="020B0502020202020204" pitchFamily="34" charset="0"/>
              </a:rPr>
              <a:t>)</a:t>
            </a:r>
          </a:p>
          <a:p>
            <a:pPr lvl="2">
              <a:buFont typeface="Courier New" panose="02070309020205020404" pitchFamily="49" charset="0"/>
              <a:buChar char="o"/>
            </a:pPr>
            <a:r>
              <a:rPr lang="en-US" b="1" dirty="0">
                <a:solidFill>
                  <a:schemeClr val="tx1"/>
                </a:solidFill>
                <a:latin typeface="Century Gothic" panose="020B0502020202020204" pitchFamily="34" charset="0"/>
              </a:rPr>
              <a:t>Southwest Organizing Project </a:t>
            </a:r>
            <a:r>
              <a:rPr lang="en-US" dirty="0">
                <a:solidFill>
                  <a:schemeClr val="tx1"/>
                </a:solidFill>
                <a:latin typeface="Century Gothic" panose="020B0502020202020204" pitchFamily="34" charset="0"/>
              </a:rPr>
              <a:t>(Gage Park)</a:t>
            </a:r>
          </a:p>
          <a:p>
            <a:pPr marL="432000" lvl="2" indent="0">
              <a:buNone/>
            </a:pPr>
            <a:endParaRPr lang="en-US" dirty="0">
              <a:solidFill>
                <a:schemeClr val="tx1"/>
              </a:solidFill>
              <a:latin typeface="Century Gothic" panose="020B0502020202020204" pitchFamily="34" charset="0"/>
            </a:endParaRPr>
          </a:p>
          <a:p>
            <a:pPr lvl="1">
              <a:buFont typeface="Arial" panose="020B0604020202020204" pitchFamily="34" charset="0"/>
              <a:buChar char="•"/>
            </a:pPr>
            <a:r>
              <a:rPr lang="en-US" dirty="0">
                <a:solidFill>
                  <a:schemeClr val="tx1"/>
                </a:solidFill>
                <a:latin typeface="Century Gothic" panose="020B0502020202020204" pitchFamily="34" charset="0"/>
              </a:rPr>
              <a:t>The Regional Lead respondent is </a:t>
            </a:r>
            <a:r>
              <a:rPr lang="en-US" u="sng" dirty="0">
                <a:solidFill>
                  <a:schemeClr val="tx1"/>
                </a:solidFill>
                <a:latin typeface="Century Gothic" panose="020B0502020202020204" pitchFamily="34" charset="0"/>
              </a:rPr>
              <a:t>not</a:t>
            </a:r>
            <a:r>
              <a:rPr lang="en-US" dirty="0">
                <a:solidFill>
                  <a:schemeClr val="tx1"/>
                </a:solidFill>
                <a:latin typeface="Century Gothic" panose="020B0502020202020204" pitchFamily="34" charset="0"/>
              </a:rPr>
              <a:t> required to identify an additional Community Lead for these neighborhoods; however, they are required to collaborate with these organizations as they would any other Community Leads in their designated region. </a:t>
            </a:r>
          </a:p>
        </p:txBody>
      </p:sp>
    </p:spTree>
    <p:extLst>
      <p:ext uri="{BB962C8B-B14F-4D97-AF65-F5344CB8AC3E}">
        <p14:creationId xmlns:p14="http://schemas.microsoft.com/office/powerpoint/2010/main" val="3335559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HOUSEKEEPING</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074655" y="2247900"/>
            <a:ext cx="10235495"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Please put name, organization, communities served, and email in the chat.</a:t>
            </a:r>
          </a:p>
          <a:p>
            <a:pPr lvl="1"/>
            <a:r>
              <a:rPr lang="en-US" dirty="0">
                <a:solidFill>
                  <a:schemeClr val="tx1"/>
                </a:solidFill>
                <a:latin typeface="Century Gothic" panose="020B0502020202020204" pitchFamily="34" charset="0"/>
              </a:rPr>
              <a:t>Please mute throughout the presentation.</a:t>
            </a:r>
          </a:p>
          <a:p>
            <a:pPr lvl="1"/>
            <a:r>
              <a:rPr lang="en-US" dirty="0">
                <a:solidFill>
                  <a:schemeClr val="tx1"/>
                </a:solidFill>
                <a:latin typeface="Century Gothic" panose="020B0502020202020204" pitchFamily="34" charset="0"/>
              </a:rPr>
              <a:t>Place any questions for Q&amp;A in the chat and we will address at the end.</a:t>
            </a:r>
          </a:p>
          <a:p>
            <a:pPr lvl="1"/>
            <a:r>
              <a:rPr lang="en-US" dirty="0">
                <a:solidFill>
                  <a:schemeClr val="tx1"/>
                </a:solidFill>
                <a:latin typeface="Century Gothic" panose="020B0502020202020204" pitchFamily="34" charset="0"/>
              </a:rPr>
              <a:t>Please take note of any potential subcontractors or partnerships you may want to pursue with fellow attendees. CDPH will not provide a list of attendees to this bidder’s conference.</a:t>
            </a:r>
          </a:p>
          <a:p>
            <a:pPr lvl="1"/>
            <a:r>
              <a:rPr lang="en-US" dirty="0">
                <a:solidFill>
                  <a:schemeClr val="tx1"/>
                </a:solidFill>
                <a:latin typeface="Century Gothic" panose="020B0502020202020204" pitchFamily="34" charset="0"/>
              </a:rPr>
              <a:t>Note that meeting is being recorded. Presentation will be provided through FMPS after the conference.</a:t>
            </a:r>
          </a:p>
          <a:p>
            <a:pPr marL="108000" lvl="1" indent="0">
              <a:buNone/>
            </a:pPr>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97045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INITIAL ACTIVATION (2021): VACCINE EQUITY</a:t>
            </a:r>
            <a:endParaRPr lang="en-US" dirty="0"/>
          </a:p>
        </p:txBody>
      </p:sp>
      <p:sp>
        <p:nvSpPr>
          <p:cNvPr id="6" name="ee4pContent1">
            <a:extLst>
              <a:ext uri="{FF2B5EF4-FFF2-40B4-BE49-F238E27FC236}">
                <a16:creationId xmlns:a16="http://schemas.microsoft.com/office/drawing/2014/main" id="{D8D0E96B-1360-4050-A438-1F7A4F2172EC}"/>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r>
              <a:rPr lang="en-US" sz="1800" b="1" dirty="0">
                <a:solidFill>
                  <a:schemeClr val="tx1"/>
                </a:solidFill>
                <a:latin typeface="Century Gothic" panose="020B0502020202020204" pitchFamily="34" charset="0"/>
              </a:rPr>
              <a:t>From July to December 2021, Regional Leads will support Community Leads to conduct vaccine equity campaigns, </a:t>
            </a:r>
            <a:r>
              <a:rPr lang="en-US" sz="1800" dirty="0">
                <a:solidFill>
                  <a:schemeClr val="tx1"/>
                </a:solidFill>
                <a:latin typeface="Century Gothic" panose="020B0502020202020204" pitchFamily="34" charset="0"/>
              </a:rPr>
              <a:t>which may include (but is not limited to) the following activities:</a:t>
            </a:r>
          </a:p>
          <a:p>
            <a:pPr marL="432000" lvl="2" indent="0">
              <a:buNone/>
            </a:pPr>
            <a:endParaRPr lang="en-US" sz="1600" dirty="0">
              <a:solidFill>
                <a:schemeClr val="tx1"/>
              </a:solidFill>
              <a:latin typeface="Century Gothic" panose="020B0502020202020204" pitchFamily="34" charset="0"/>
            </a:endParaRPr>
          </a:p>
          <a:p>
            <a:pPr lvl="2">
              <a:buFont typeface="Arial" panose="020B0604020202020204" pitchFamily="34" charset="0"/>
              <a:buChar char="•"/>
            </a:pPr>
            <a:r>
              <a:rPr lang="en-US" sz="1600" dirty="0">
                <a:solidFill>
                  <a:schemeClr val="tx1"/>
                </a:solidFill>
                <a:latin typeface="Century Gothic" panose="020B0502020202020204" pitchFamily="34" charset="0"/>
              </a:rPr>
              <a:t>Identify and convene a community table </a:t>
            </a:r>
          </a:p>
          <a:p>
            <a:pPr lvl="2">
              <a:buFont typeface="Arial" panose="020B0604020202020204" pitchFamily="34" charset="0"/>
              <a:buChar char="•"/>
            </a:pPr>
            <a:r>
              <a:rPr lang="en-US" sz="1600" dirty="0">
                <a:solidFill>
                  <a:schemeClr val="tx1"/>
                </a:solidFill>
                <a:latin typeface="Century Gothic" panose="020B0502020202020204" pitchFamily="34" charset="0"/>
              </a:rPr>
              <a:t>Create a neighborhood profile, engagement plan, and communication materials</a:t>
            </a:r>
          </a:p>
          <a:p>
            <a:pPr lvl="2">
              <a:buFont typeface="Arial" panose="020B0604020202020204" pitchFamily="34" charset="0"/>
              <a:buChar char="•"/>
            </a:pPr>
            <a:r>
              <a:rPr lang="en-US" sz="1600" dirty="0">
                <a:solidFill>
                  <a:schemeClr val="tx1"/>
                </a:solidFill>
                <a:latin typeface="Century Gothic" panose="020B0502020202020204" pitchFamily="34" charset="0"/>
              </a:rPr>
              <a:t>Recruit and deploy community volunteers to support vaccine outreach and education, registration, transportation, etc.</a:t>
            </a:r>
          </a:p>
          <a:p>
            <a:pPr lvl="2">
              <a:buFont typeface="Arial" panose="020B0604020202020204" pitchFamily="34" charset="0"/>
              <a:buChar char="•"/>
            </a:pPr>
            <a:r>
              <a:rPr lang="en-US" sz="1600" dirty="0">
                <a:solidFill>
                  <a:schemeClr val="tx1"/>
                </a:solidFill>
                <a:latin typeface="Century Gothic" panose="020B0502020202020204" pitchFamily="34" charset="0"/>
              </a:rPr>
              <a:t>Conduct outreach activities (e.g., door knocking, distribution of marketing materials and bags, neighborhood town hall, direct mail campaign)</a:t>
            </a:r>
          </a:p>
          <a:p>
            <a:pPr lvl="2">
              <a:buFont typeface="Arial" panose="020B0604020202020204" pitchFamily="34" charset="0"/>
              <a:buChar char="•"/>
            </a:pPr>
            <a:r>
              <a:rPr lang="en-US" sz="1600" dirty="0">
                <a:solidFill>
                  <a:schemeClr val="tx1"/>
                </a:solidFill>
                <a:latin typeface="Century Gothic" panose="020B0502020202020204" pitchFamily="34" charset="0"/>
              </a:rPr>
              <a:t>Organize community events to vaccinate neighborhood residents </a:t>
            </a:r>
          </a:p>
          <a:p>
            <a:pPr lvl="2">
              <a:buFont typeface="Arial" panose="020B0604020202020204" pitchFamily="34" charset="0"/>
              <a:buChar char="•"/>
            </a:pPr>
            <a:r>
              <a:rPr lang="en-US" sz="1600" dirty="0">
                <a:solidFill>
                  <a:schemeClr val="tx1"/>
                </a:solidFill>
                <a:latin typeface="Century Gothic" panose="020B0502020202020204" pitchFamily="34" charset="0"/>
              </a:rPr>
              <a:t>Identify community members who have received the vaccine that wish to be trained as community ambassadors</a:t>
            </a:r>
          </a:p>
          <a:p>
            <a:pPr lvl="2">
              <a:buFont typeface="Arial" panose="020B0604020202020204" pitchFamily="34" charset="0"/>
              <a:buChar char="•"/>
            </a:pPr>
            <a:r>
              <a:rPr lang="en-US" sz="1600" dirty="0">
                <a:solidFill>
                  <a:schemeClr val="tx1"/>
                </a:solidFill>
                <a:latin typeface="Century Gothic" panose="020B0502020202020204" pitchFamily="34" charset="0"/>
              </a:rPr>
              <a:t>Host "community convenor" events during which trusted community members will receive the vaccine and engage others in a conversation about why they chose to get vaccinated</a:t>
            </a:r>
          </a:p>
          <a:p>
            <a:pPr lvl="2">
              <a:buFont typeface="Arial" panose="020B0604020202020204" pitchFamily="34" charset="0"/>
              <a:buChar char="•"/>
            </a:pPr>
            <a:r>
              <a:rPr lang="en-US" sz="1600" dirty="0">
                <a:solidFill>
                  <a:schemeClr val="tx1"/>
                </a:solidFill>
                <a:latin typeface="Century Gothic" panose="020B0502020202020204" pitchFamily="34" charset="0"/>
              </a:rPr>
              <a:t>Maintain and publicize a comprehensive list of neighborhood vaccination sites.</a:t>
            </a:r>
          </a:p>
          <a:p>
            <a:pPr lvl="2">
              <a:buFont typeface="Arial" panose="020B0604020202020204" pitchFamily="34" charset="0"/>
              <a:buChar char="•"/>
            </a:pPr>
            <a:r>
              <a:rPr lang="en-US" sz="1600" dirty="0">
                <a:solidFill>
                  <a:schemeClr val="tx1"/>
                </a:solidFill>
                <a:latin typeface="Century Gothic" panose="020B0502020202020204" pitchFamily="34" charset="0"/>
              </a:rPr>
              <a:t>Propose strategies that target high-risk populations throughout the Equity Zone, including essential workers, people over the age of 65, and Black and Latinx Chicagoans.</a:t>
            </a:r>
          </a:p>
          <a:p>
            <a:pPr lvl="1">
              <a:buFont typeface="Arial" panose="020B0604020202020204" pitchFamily="34" charset="0"/>
              <a:buChar char="•"/>
            </a:pPr>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385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B7C435-9FCB-4EBD-B418-1EBAB725120A}"/>
              </a:ext>
            </a:extLst>
          </p:cNvPr>
          <p:cNvGrpSpPr/>
          <p:nvPr/>
        </p:nvGrpSpPr>
        <p:grpSpPr>
          <a:xfrm>
            <a:off x="1087335" y="0"/>
            <a:ext cx="9603036" cy="6858000"/>
            <a:chOff x="1463407" y="195549"/>
            <a:chExt cx="9265186" cy="6466902"/>
          </a:xfrm>
        </p:grpSpPr>
        <p:pic>
          <p:nvPicPr>
            <p:cNvPr id="7" name="Picture 6" descr="Diagram&#10;&#10;Description automatically generated">
              <a:extLst>
                <a:ext uri="{FF2B5EF4-FFF2-40B4-BE49-F238E27FC236}">
                  <a16:creationId xmlns:a16="http://schemas.microsoft.com/office/drawing/2014/main" id="{A45ED3CC-7B8B-44B9-97A3-AAB286274965}"/>
                </a:ext>
              </a:extLst>
            </p:cNvPr>
            <p:cNvPicPr>
              <a:picLocks noChangeAspect="1"/>
            </p:cNvPicPr>
            <p:nvPr/>
          </p:nvPicPr>
          <p:blipFill rotWithShape="1">
            <a:blip r:embed="rId3">
              <a:extLst>
                <a:ext uri="{28A0092B-C50C-407E-A947-70E740481C1C}">
                  <a14:useLocalDpi xmlns:a14="http://schemas.microsoft.com/office/drawing/2010/main" val="0"/>
                </a:ext>
              </a:extLst>
            </a:blip>
            <a:srcRect l="2528" t="3550" r="868" b="2831"/>
            <a:stretch/>
          </p:blipFill>
          <p:spPr>
            <a:xfrm>
              <a:off x="1463407" y="195549"/>
              <a:ext cx="9265186" cy="6466902"/>
            </a:xfrm>
            <a:prstGeom prst="rect">
              <a:avLst/>
            </a:prstGeom>
          </p:spPr>
        </p:pic>
        <p:sp>
          <p:nvSpPr>
            <p:cNvPr id="8" name="Rectangle 7">
              <a:extLst>
                <a:ext uri="{FF2B5EF4-FFF2-40B4-BE49-F238E27FC236}">
                  <a16:creationId xmlns:a16="http://schemas.microsoft.com/office/drawing/2014/main" id="{52CE9489-DF51-4374-8546-41E2F1C70787}"/>
                </a:ext>
              </a:extLst>
            </p:cNvPr>
            <p:cNvSpPr/>
            <p:nvPr/>
          </p:nvSpPr>
          <p:spPr>
            <a:xfrm>
              <a:off x="1498294" y="5233012"/>
              <a:ext cx="3955055" cy="1399142"/>
            </a:xfrm>
            <a:prstGeom prst="rect">
              <a:avLst/>
            </a:prstGeom>
            <a:solidFill>
              <a:srgbClr val="AB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CB2C560-1729-437D-9694-BBE1B8D0D188}"/>
              </a:ext>
            </a:extLst>
          </p:cNvPr>
          <p:cNvSpPr txBox="1"/>
          <p:nvPr/>
        </p:nvSpPr>
        <p:spPr>
          <a:xfrm>
            <a:off x="0" y="5930103"/>
            <a:ext cx="986167" cy="523220"/>
          </a:xfrm>
          <a:prstGeom prst="rect">
            <a:avLst/>
          </a:prstGeom>
          <a:noFill/>
        </p:spPr>
        <p:txBody>
          <a:bodyPr wrap="none" rtlCol="0">
            <a:spAutoFit/>
          </a:bodyPr>
          <a:lstStyle/>
          <a:p>
            <a:r>
              <a:rPr lang="en-US" sz="1400" b="1" dirty="0">
                <a:solidFill>
                  <a:schemeClr val="bg1"/>
                </a:solidFill>
              </a:rPr>
              <a:t>Evaluate </a:t>
            </a:r>
            <a:br>
              <a:rPr lang="en-US" sz="1400" b="1" dirty="0">
                <a:solidFill>
                  <a:schemeClr val="bg1"/>
                </a:solidFill>
              </a:rPr>
            </a:br>
            <a:r>
              <a:rPr lang="en-US" sz="1400" b="1" dirty="0">
                <a:solidFill>
                  <a:schemeClr val="bg1"/>
                </a:solidFill>
              </a:rPr>
              <a:t>Progress</a:t>
            </a:r>
          </a:p>
        </p:txBody>
      </p:sp>
    </p:spTree>
    <p:extLst>
      <p:ext uri="{BB962C8B-B14F-4D97-AF65-F5344CB8AC3E}">
        <p14:creationId xmlns:p14="http://schemas.microsoft.com/office/powerpoint/2010/main" val="3215269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CONTINUING ACTIVATIONS (2022-2025)</a:t>
            </a:r>
            <a:endParaRPr lang="en-US" dirty="0"/>
          </a:p>
        </p:txBody>
      </p:sp>
      <p:sp>
        <p:nvSpPr>
          <p:cNvPr id="4" name="ee4pContent1">
            <a:extLst>
              <a:ext uri="{FF2B5EF4-FFF2-40B4-BE49-F238E27FC236}">
                <a16:creationId xmlns:a16="http://schemas.microsoft.com/office/drawing/2014/main" id="{FC587341-E948-4F11-8530-1D0188C8DCD8}"/>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buFont typeface="Arial" panose="020B0604020202020204" pitchFamily="34" charset="0"/>
              <a:buChar char="•"/>
            </a:pPr>
            <a:r>
              <a:rPr lang="en-US" sz="1800" dirty="0">
                <a:solidFill>
                  <a:schemeClr val="tx1"/>
                </a:solidFill>
                <a:latin typeface="Century Gothic" panose="020B0502020202020204" pitchFamily="34" charset="0"/>
              </a:rPr>
              <a:t>Expand or maintain a </a:t>
            </a:r>
            <a:r>
              <a:rPr lang="en-US" sz="1800" b="1" dirty="0">
                <a:solidFill>
                  <a:schemeClr val="tx1"/>
                </a:solidFill>
                <a:latin typeface="Century Gothic" panose="020B0502020202020204" pitchFamily="34" charset="0"/>
              </a:rPr>
              <a:t>neighborhood network </a:t>
            </a:r>
          </a:p>
          <a:p>
            <a:pPr lvl="1">
              <a:buFont typeface="Arial" panose="020B0604020202020204" pitchFamily="34" charset="0"/>
              <a:buChar char="•"/>
            </a:pPr>
            <a:r>
              <a:rPr lang="en-US" sz="1800" dirty="0">
                <a:solidFill>
                  <a:schemeClr val="tx1"/>
                </a:solidFill>
                <a:latin typeface="Century Gothic" panose="020B0502020202020204" pitchFamily="34" charset="0"/>
              </a:rPr>
              <a:t>Develop </a:t>
            </a:r>
            <a:r>
              <a:rPr lang="en-US" sz="1800" b="1" dirty="0">
                <a:solidFill>
                  <a:schemeClr val="tx1"/>
                </a:solidFill>
                <a:latin typeface="Century Gothic" panose="020B0502020202020204" pitchFamily="34" charset="0"/>
              </a:rPr>
              <a:t>assessments</a:t>
            </a:r>
            <a:r>
              <a:rPr lang="en-US" sz="1800" dirty="0">
                <a:solidFill>
                  <a:schemeClr val="tx1"/>
                </a:solidFill>
                <a:latin typeface="Century Gothic" panose="020B0502020202020204" pitchFamily="34" charset="0"/>
              </a:rPr>
              <a:t> and measurements to understand challenges and opportunities in neighborhood health</a:t>
            </a:r>
          </a:p>
          <a:p>
            <a:pPr lvl="1">
              <a:buFont typeface="Arial" panose="020B0604020202020204" pitchFamily="34" charset="0"/>
              <a:buChar char="•"/>
            </a:pPr>
            <a:r>
              <a:rPr lang="en-US" sz="1800" dirty="0">
                <a:solidFill>
                  <a:schemeClr val="tx1"/>
                </a:solidFill>
                <a:latin typeface="Century Gothic" panose="020B0502020202020204" pitchFamily="34" charset="0"/>
              </a:rPr>
              <a:t>Establish, implement, and monitor the success of health and racial equity </a:t>
            </a:r>
            <a:r>
              <a:rPr lang="en-US" sz="1800" b="1" dirty="0">
                <a:solidFill>
                  <a:schemeClr val="tx1"/>
                </a:solidFill>
                <a:latin typeface="Century Gothic" panose="020B0502020202020204" pitchFamily="34" charset="0"/>
              </a:rPr>
              <a:t>action plans</a:t>
            </a:r>
          </a:p>
          <a:p>
            <a:pPr lvl="1">
              <a:buFont typeface="Arial" panose="020B0604020202020204" pitchFamily="34" charset="0"/>
              <a:buChar char="•"/>
            </a:pPr>
            <a:r>
              <a:rPr lang="en-US" sz="1800" dirty="0">
                <a:solidFill>
                  <a:schemeClr val="tx1"/>
                </a:solidFill>
                <a:latin typeface="Century Gothic" panose="020B0502020202020204" pitchFamily="34" charset="0"/>
              </a:rPr>
              <a:t>Recruit, train, and deploy community members and trusted messengers to disseminate </a:t>
            </a:r>
            <a:r>
              <a:rPr lang="en-US" sz="1800" b="1" dirty="0">
                <a:solidFill>
                  <a:schemeClr val="tx1"/>
                </a:solidFill>
                <a:latin typeface="Century Gothic" panose="020B0502020202020204" pitchFamily="34" charset="0"/>
              </a:rPr>
              <a:t>public health materials and messages</a:t>
            </a:r>
            <a:r>
              <a:rPr lang="en-US" sz="1800" dirty="0">
                <a:solidFill>
                  <a:schemeClr val="tx1"/>
                </a:solidFill>
                <a:latin typeface="Century Gothic" panose="020B0502020202020204" pitchFamily="34" charset="0"/>
              </a:rPr>
              <a:t>, improve </a:t>
            </a:r>
            <a:r>
              <a:rPr lang="en-US" sz="1800" b="1" dirty="0">
                <a:solidFill>
                  <a:schemeClr val="tx1"/>
                </a:solidFill>
                <a:latin typeface="Century Gothic" panose="020B0502020202020204" pitchFamily="34" charset="0"/>
              </a:rPr>
              <a:t>health literacy</a:t>
            </a:r>
            <a:r>
              <a:rPr lang="en-US" sz="1800" dirty="0">
                <a:solidFill>
                  <a:schemeClr val="tx1"/>
                </a:solidFill>
                <a:latin typeface="Century Gothic" panose="020B0502020202020204" pitchFamily="34" charset="0"/>
              </a:rPr>
              <a:t>, and improve </a:t>
            </a:r>
            <a:r>
              <a:rPr lang="en-US" sz="1800" b="1" dirty="0">
                <a:solidFill>
                  <a:schemeClr val="tx1"/>
                </a:solidFill>
                <a:latin typeface="Century Gothic" panose="020B0502020202020204" pitchFamily="34" charset="0"/>
              </a:rPr>
              <a:t>health care access</a:t>
            </a:r>
            <a:r>
              <a:rPr lang="en-US" sz="1800" dirty="0">
                <a:solidFill>
                  <a:schemeClr val="tx1"/>
                </a:solidFill>
                <a:latin typeface="Century Gothic" panose="020B0502020202020204" pitchFamily="34" charset="0"/>
              </a:rPr>
              <a:t> for community members</a:t>
            </a:r>
          </a:p>
          <a:p>
            <a:pPr lvl="1">
              <a:buFont typeface="Arial" panose="020B0604020202020204" pitchFamily="34" charset="0"/>
              <a:buChar char="•"/>
            </a:pPr>
            <a:r>
              <a:rPr lang="en-US" sz="1800" dirty="0">
                <a:solidFill>
                  <a:schemeClr val="tx1"/>
                </a:solidFill>
                <a:latin typeface="Century Gothic" panose="020B0502020202020204" pitchFamily="34" charset="0"/>
              </a:rPr>
              <a:t>Coordinate outreach, education, and engagement strategies to </a:t>
            </a:r>
            <a:r>
              <a:rPr lang="en-US" sz="1800" b="1" dirty="0">
                <a:solidFill>
                  <a:schemeClr val="tx1"/>
                </a:solidFill>
                <a:latin typeface="Century Gothic" panose="020B0502020202020204" pitchFamily="34" charset="0"/>
              </a:rPr>
              <a:t>link people to health and social services</a:t>
            </a:r>
          </a:p>
          <a:p>
            <a:pPr lvl="1">
              <a:buFont typeface="Arial" panose="020B0604020202020204" pitchFamily="34" charset="0"/>
              <a:buChar char="•"/>
            </a:pPr>
            <a:r>
              <a:rPr lang="en-US" sz="1800" dirty="0">
                <a:solidFill>
                  <a:schemeClr val="tx1"/>
                </a:solidFill>
                <a:latin typeface="Century Gothic" panose="020B0502020202020204" pitchFamily="34" charset="0"/>
              </a:rPr>
              <a:t>Build local systems to regularly collect, analyze, and interpret </a:t>
            </a:r>
            <a:r>
              <a:rPr lang="en-US" sz="1800" b="1" dirty="0">
                <a:solidFill>
                  <a:schemeClr val="tx1"/>
                </a:solidFill>
                <a:latin typeface="Century Gothic" panose="020B0502020202020204" pitchFamily="34" charset="0"/>
              </a:rPr>
              <a:t>community health data</a:t>
            </a:r>
          </a:p>
          <a:p>
            <a:pPr lvl="1">
              <a:buFont typeface="Arial" panose="020B0604020202020204" pitchFamily="34" charset="0"/>
              <a:buChar char="•"/>
            </a:pPr>
            <a:r>
              <a:rPr lang="en-US" sz="1800" dirty="0">
                <a:solidFill>
                  <a:schemeClr val="tx1"/>
                </a:solidFill>
                <a:latin typeface="Century Gothic" panose="020B0502020202020204" pitchFamily="34" charset="0"/>
              </a:rPr>
              <a:t>Develop and execute a </a:t>
            </a:r>
            <a:r>
              <a:rPr lang="en-US" sz="1800" b="1" dirty="0">
                <a:solidFill>
                  <a:schemeClr val="tx1"/>
                </a:solidFill>
                <a:latin typeface="Century Gothic" panose="020B0502020202020204" pitchFamily="34" charset="0"/>
              </a:rPr>
              <a:t>community-based participatory research</a:t>
            </a:r>
            <a:r>
              <a:rPr lang="en-US" sz="1800" dirty="0">
                <a:solidFill>
                  <a:schemeClr val="tx1"/>
                </a:solidFill>
                <a:latin typeface="Century Gothic" panose="020B0502020202020204" pitchFamily="34" charset="0"/>
              </a:rPr>
              <a:t> agenda Assist in building support for </a:t>
            </a:r>
            <a:r>
              <a:rPr lang="en-US" sz="1800" b="1" dirty="0">
                <a:solidFill>
                  <a:schemeClr val="tx1"/>
                </a:solidFill>
                <a:latin typeface="Century Gothic" panose="020B0502020202020204" pitchFamily="34" charset="0"/>
              </a:rPr>
              <a:t>City-wide efforts and initiatives</a:t>
            </a:r>
          </a:p>
          <a:p>
            <a:pPr lvl="1">
              <a:buFont typeface="Arial" panose="020B0604020202020204" pitchFamily="34" charset="0"/>
              <a:buChar char="•"/>
            </a:pPr>
            <a:r>
              <a:rPr lang="en-US" sz="1800" dirty="0">
                <a:solidFill>
                  <a:schemeClr val="tx1"/>
                </a:solidFill>
                <a:latin typeface="Century Gothic" panose="020B0502020202020204" pitchFamily="34" charset="0"/>
              </a:rPr>
              <a:t>Identify and propose </a:t>
            </a:r>
            <a:r>
              <a:rPr lang="en-US" sz="1800" b="1" dirty="0">
                <a:solidFill>
                  <a:schemeClr val="tx1"/>
                </a:solidFill>
                <a:latin typeface="Century Gothic" panose="020B0502020202020204" pitchFamily="34" charset="0"/>
              </a:rPr>
              <a:t>policy and systems changes </a:t>
            </a:r>
            <a:r>
              <a:rPr lang="en-US" sz="1800" dirty="0">
                <a:solidFill>
                  <a:schemeClr val="tx1"/>
                </a:solidFill>
                <a:latin typeface="Century Gothic" panose="020B0502020202020204" pitchFamily="34" charset="0"/>
              </a:rPr>
              <a:t>that address barriers to community health and well-being</a:t>
            </a:r>
          </a:p>
          <a:p>
            <a:pPr marL="108000" lvl="1" indent="0">
              <a:buNone/>
            </a:pPr>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4375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FUNDING MODEL </a:t>
            </a:r>
            <a:endParaRPr lang="en-US" dirty="0"/>
          </a:p>
        </p:txBody>
      </p:sp>
      <p:sp>
        <p:nvSpPr>
          <p:cNvPr id="4" name="ee4pContent1">
            <a:extLst>
              <a:ext uri="{FF2B5EF4-FFF2-40B4-BE49-F238E27FC236}">
                <a16:creationId xmlns:a16="http://schemas.microsoft.com/office/drawing/2014/main" id="{A8B52B67-8CAD-45ED-ACBA-7D9501BF7342}"/>
              </a:ext>
            </a:extLst>
          </p:cNvPr>
          <p:cNvSpPr txBox="1"/>
          <p:nvPr/>
        </p:nvSpPr>
        <p:spPr>
          <a:xfrm>
            <a:off x="1074655" y="1887523"/>
            <a:ext cx="10235495" cy="394766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r>
              <a:rPr lang="en-US" dirty="0">
                <a:solidFill>
                  <a:schemeClr val="tx1"/>
                </a:solidFill>
                <a:latin typeface="Century Gothic" panose="020B0502020202020204" pitchFamily="34" charset="0"/>
              </a:rPr>
              <a:t>All funding will be awarded from CDPH to the Regional Leads, to be distributed as follows. Budget </a:t>
            </a:r>
            <a:r>
              <a:rPr lang="en-US" u="sng" dirty="0">
                <a:solidFill>
                  <a:schemeClr val="tx1"/>
                </a:solidFill>
                <a:latin typeface="Century Gothic" panose="020B0502020202020204" pitchFamily="34" charset="0"/>
              </a:rPr>
              <a:t>must</a:t>
            </a:r>
            <a:r>
              <a:rPr lang="en-US" dirty="0">
                <a:solidFill>
                  <a:schemeClr val="tx1"/>
                </a:solidFill>
                <a:latin typeface="Century Gothic" panose="020B0502020202020204" pitchFamily="34" charset="0"/>
              </a:rPr>
              <a:t> match award amount listed in the RFP for your Equity Zone.</a:t>
            </a:r>
          </a:p>
          <a:p>
            <a:pPr marL="108000" lvl="1" indent="0">
              <a:buNone/>
            </a:pPr>
            <a:endParaRPr lang="en-US" dirty="0">
              <a:solidFill>
                <a:schemeClr val="tx1"/>
              </a:solidFill>
              <a:latin typeface="Century Gothic" panose="020B0502020202020204" pitchFamily="34" charset="0"/>
            </a:endParaRPr>
          </a:p>
          <a:p>
            <a:pPr marL="108000" lvl="1" indent="0">
              <a:buNone/>
            </a:pPr>
            <a:r>
              <a:rPr lang="en-US" b="1" u="sng" dirty="0">
                <a:solidFill>
                  <a:schemeClr val="tx1"/>
                </a:solidFill>
                <a:latin typeface="Century Gothic" panose="020B0502020202020204" pitchFamily="34" charset="0"/>
              </a:rPr>
              <a:t>INITIAL FUNDING ROUND (Total: ~$9.6M)</a:t>
            </a:r>
          </a:p>
          <a:p>
            <a:pPr lvl="1"/>
            <a:r>
              <a:rPr lang="en-US" b="1" dirty="0">
                <a:solidFill>
                  <a:srgbClr val="00B0F0"/>
                </a:solidFill>
                <a:latin typeface="Century Gothic" panose="020B0502020202020204" pitchFamily="34" charset="0"/>
              </a:rPr>
              <a:t>Initial Regional Allocation </a:t>
            </a:r>
            <a:r>
              <a:rPr lang="en-US" b="1" dirty="0">
                <a:solidFill>
                  <a:schemeClr val="tx1"/>
                </a:solidFill>
                <a:latin typeface="Century Gothic" panose="020B0502020202020204" pitchFamily="34" charset="0"/>
                <a:sym typeface="Wingdings" panose="05000000000000000000" pitchFamily="2" charset="2"/>
              </a:rPr>
              <a:t> </a:t>
            </a:r>
            <a:r>
              <a:rPr lang="en-US" sz="1800" dirty="0">
                <a:solidFill>
                  <a:schemeClr val="tx1"/>
                </a:solidFill>
                <a:latin typeface="Century Gothic" panose="020B0502020202020204" pitchFamily="34" charset="0"/>
                <a:sym typeface="Wingdings" panose="05000000000000000000" pitchFamily="2" charset="2"/>
              </a:rPr>
              <a:t>Direct award to </a:t>
            </a:r>
            <a:r>
              <a:rPr lang="en-US" sz="1800" dirty="0">
                <a:solidFill>
                  <a:schemeClr val="tx1"/>
                </a:solidFill>
                <a:latin typeface="Century Gothic" panose="020B0502020202020204" pitchFamily="34" charset="0"/>
              </a:rPr>
              <a:t>Regional Lead, subcontractors</a:t>
            </a:r>
          </a:p>
          <a:p>
            <a:pPr lvl="2"/>
            <a:r>
              <a:rPr lang="en-US" sz="1600" dirty="0">
                <a:solidFill>
                  <a:schemeClr val="tx1"/>
                </a:solidFill>
                <a:latin typeface="Century Gothic" panose="020B0502020202020204" pitchFamily="34" charset="0"/>
              </a:rPr>
              <a:t>Up to </a:t>
            </a:r>
            <a:r>
              <a:rPr lang="en-US" sz="1600" b="1" u="sng" dirty="0">
                <a:solidFill>
                  <a:schemeClr val="tx1"/>
                </a:solidFill>
                <a:latin typeface="Century Gothic" panose="020B0502020202020204" pitchFamily="34" charset="0"/>
              </a:rPr>
              <a:t>$250K</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for each Regional Lead to carry out program coordination activities at </a:t>
            </a:r>
            <a:r>
              <a:rPr lang="en-US" sz="1600" u="sng" dirty="0">
                <a:solidFill>
                  <a:schemeClr val="tx1"/>
                </a:solidFill>
                <a:latin typeface="Century Gothic" panose="020B0502020202020204" pitchFamily="34" charset="0"/>
              </a:rPr>
              <a:t>regional</a:t>
            </a:r>
            <a:r>
              <a:rPr lang="en-US" sz="1600" dirty="0">
                <a:solidFill>
                  <a:schemeClr val="tx1"/>
                </a:solidFill>
                <a:latin typeface="Century Gothic" panose="020B0502020202020204" pitchFamily="34" charset="0"/>
              </a:rPr>
              <a:t> level</a:t>
            </a:r>
          </a:p>
          <a:p>
            <a:pPr marL="108000" lvl="1" indent="0" algn="ctr">
              <a:buNone/>
            </a:pPr>
            <a:endParaRPr lang="en-US" b="1" dirty="0">
              <a:solidFill>
                <a:srgbClr val="E71C57"/>
              </a:solidFill>
              <a:latin typeface="Century Gothic" panose="020B0502020202020204" pitchFamily="34" charset="0"/>
            </a:endParaRPr>
          </a:p>
          <a:p>
            <a:pPr lvl="1"/>
            <a:r>
              <a:rPr lang="en-US" b="1" dirty="0">
                <a:solidFill>
                  <a:srgbClr val="00B0F0"/>
                </a:solidFill>
                <a:latin typeface="Century Gothic" panose="020B0502020202020204" pitchFamily="34" charset="0"/>
              </a:rPr>
              <a:t>Initial Community Allocations </a:t>
            </a:r>
            <a:r>
              <a:rPr lang="en-US" b="1" dirty="0">
                <a:solidFill>
                  <a:schemeClr val="tx1"/>
                </a:solidFill>
                <a:latin typeface="Century Gothic" panose="020B0502020202020204" pitchFamily="34" charset="0"/>
                <a:sym typeface="Wingdings" panose="05000000000000000000" pitchFamily="2" charset="2"/>
              </a:rPr>
              <a:t> </a:t>
            </a:r>
            <a:r>
              <a:rPr lang="en-US" sz="1800" dirty="0" err="1">
                <a:solidFill>
                  <a:schemeClr val="tx1"/>
                </a:solidFill>
                <a:latin typeface="Century Gothic" panose="020B0502020202020204" pitchFamily="34" charset="0"/>
                <a:sym typeface="Wingdings" panose="05000000000000000000" pitchFamily="2" charset="2"/>
              </a:rPr>
              <a:t>Subawarded</a:t>
            </a:r>
            <a:r>
              <a:rPr lang="en-US" sz="1800" dirty="0">
                <a:solidFill>
                  <a:schemeClr val="tx1"/>
                </a:solidFill>
                <a:latin typeface="Century Gothic" panose="020B0502020202020204" pitchFamily="34" charset="0"/>
                <a:sym typeface="Wingdings" panose="05000000000000000000" pitchFamily="2" charset="2"/>
              </a:rPr>
              <a:t> to </a:t>
            </a:r>
            <a:r>
              <a:rPr lang="en-US" sz="1800" dirty="0">
                <a:solidFill>
                  <a:schemeClr val="tx1"/>
                </a:solidFill>
                <a:latin typeface="Century Gothic" panose="020B0502020202020204" pitchFamily="34" charset="0"/>
              </a:rPr>
              <a:t>Community Leads, subcontractors</a:t>
            </a:r>
            <a:endParaRPr lang="en-US" sz="1800" b="1" dirty="0">
              <a:solidFill>
                <a:schemeClr val="tx1"/>
              </a:solidFill>
              <a:latin typeface="Century Gothic" panose="020B0502020202020204" pitchFamily="34" charset="0"/>
            </a:endParaRPr>
          </a:p>
          <a:p>
            <a:pPr lvl="2"/>
            <a:r>
              <a:rPr lang="en-US" sz="1600" b="1" dirty="0">
                <a:solidFill>
                  <a:schemeClr val="tx1"/>
                </a:solidFill>
                <a:latin typeface="Century Gothic" panose="020B0502020202020204" pitchFamily="34" charset="0"/>
              </a:rPr>
              <a:t>Community Lead Allocation: </a:t>
            </a:r>
            <a:r>
              <a:rPr lang="en-US" sz="1600" dirty="0">
                <a:solidFill>
                  <a:schemeClr val="tx1"/>
                </a:solidFill>
                <a:latin typeface="Century Gothic" panose="020B0502020202020204" pitchFamily="34" charset="0"/>
              </a:rPr>
              <a:t>Up to </a:t>
            </a:r>
            <a:r>
              <a:rPr lang="en-US" sz="1600" b="1" u="sng" dirty="0">
                <a:solidFill>
                  <a:schemeClr val="tx1"/>
                </a:solidFill>
                <a:latin typeface="Century Gothic" panose="020B0502020202020204" pitchFamily="34" charset="0"/>
              </a:rPr>
              <a:t>$75K</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for each Community Lead in the prioritized neighborhoods to carry out program coordination activities at </a:t>
            </a:r>
            <a:r>
              <a:rPr lang="en-US" sz="1600" u="sng" dirty="0">
                <a:solidFill>
                  <a:schemeClr val="tx1"/>
                </a:solidFill>
                <a:latin typeface="Century Gothic" panose="020B0502020202020204" pitchFamily="34" charset="0"/>
              </a:rPr>
              <a:t>local</a:t>
            </a:r>
            <a:r>
              <a:rPr lang="en-US" sz="1600" dirty="0">
                <a:solidFill>
                  <a:schemeClr val="tx1"/>
                </a:solidFill>
                <a:latin typeface="Century Gothic" panose="020B0502020202020204" pitchFamily="34" charset="0"/>
              </a:rPr>
              <a:t> level</a:t>
            </a:r>
          </a:p>
          <a:p>
            <a:pPr lvl="2"/>
            <a:r>
              <a:rPr lang="en-US" sz="1600" b="1" dirty="0">
                <a:solidFill>
                  <a:schemeClr val="tx1"/>
                </a:solidFill>
                <a:latin typeface="Century Gothic" panose="020B0502020202020204" pitchFamily="34" charset="0"/>
              </a:rPr>
              <a:t>Vaccine Equity Community Activation: </a:t>
            </a:r>
            <a:r>
              <a:rPr lang="en-US" sz="1600" dirty="0">
                <a:solidFill>
                  <a:schemeClr val="tx1"/>
                </a:solidFill>
                <a:latin typeface="Century Gothic" panose="020B0502020202020204" pitchFamily="34" charset="0"/>
              </a:rPr>
              <a:t>Average </a:t>
            </a:r>
            <a:r>
              <a:rPr lang="en-US" sz="1600" b="1" u="sng" dirty="0">
                <a:solidFill>
                  <a:schemeClr val="tx1"/>
                </a:solidFill>
                <a:latin typeface="Century Gothic" panose="020B0502020202020204" pitchFamily="34" charset="0"/>
              </a:rPr>
              <a:t>$50-125K</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allocation for each of the prioritized</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neighborhoods in the region to lead vaccine equity strategies</a:t>
            </a:r>
          </a:p>
          <a:p>
            <a:pPr marL="432000" lvl="2" indent="0">
              <a:buNone/>
            </a:pPr>
            <a:endParaRPr lang="en-US" dirty="0">
              <a:solidFill>
                <a:schemeClr val="tx1"/>
              </a:solidFill>
              <a:latin typeface="Century Gothic" panose="020B0502020202020204" pitchFamily="34" charset="0"/>
            </a:endParaRPr>
          </a:p>
          <a:p>
            <a:pPr marL="108000" lvl="1" indent="0">
              <a:buNone/>
            </a:pPr>
            <a:r>
              <a:rPr lang="en-US" b="1" u="sng" dirty="0">
                <a:solidFill>
                  <a:schemeClr val="tx1"/>
                </a:solidFill>
                <a:latin typeface="Century Gothic" panose="020B0502020202020204" pitchFamily="34" charset="0"/>
              </a:rPr>
              <a:t>FUTURE FUNDING ROUNDS (Total: TBD, up to ~$10M/year)</a:t>
            </a:r>
          </a:p>
          <a:p>
            <a:pPr lvl="1"/>
            <a:r>
              <a:rPr lang="en-US" b="1" dirty="0">
                <a:solidFill>
                  <a:srgbClr val="00B0F0"/>
                </a:solidFill>
                <a:latin typeface="Century Gothic" panose="020B0502020202020204" pitchFamily="34" charset="0"/>
              </a:rPr>
              <a:t>Healthy Chicago Equity Zones Allocations</a:t>
            </a:r>
          </a:p>
          <a:p>
            <a:pPr lvl="2"/>
            <a:r>
              <a:rPr lang="en-US" sz="1600" dirty="0">
                <a:solidFill>
                  <a:schemeClr val="tx1"/>
                </a:solidFill>
                <a:latin typeface="Century Gothic" panose="020B0502020202020204" pitchFamily="34" charset="0"/>
              </a:rPr>
              <a:t>Additional regional and community allocations to improve health and racial equity</a:t>
            </a:r>
          </a:p>
        </p:txBody>
      </p:sp>
    </p:spTree>
    <p:extLst>
      <p:ext uri="{BB962C8B-B14F-4D97-AF65-F5344CB8AC3E}">
        <p14:creationId xmlns:p14="http://schemas.microsoft.com/office/powerpoint/2010/main" val="751001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IS MY ORGANIZATION A POTENTIAL REGIONAL OR COMMUNITY LEAD?</a:t>
            </a:r>
            <a:endParaRPr lang="en-US" dirty="0"/>
          </a:p>
        </p:txBody>
      </p:sp>
      <p:sp>
        <p:nvSpPr>
          <p:cNvPr id="4" name="Content Placeholder 2">
            <a:extLst>
              <a:ext uri="{FF2B5EF4-FFF2-40B4-BE49-F238E27FC236}">
                <a16:creationId xmlns:a16="http://schemas.microsoft.com/office/drawing/2014/main" id="{15FEFCC4-7A15-44DF-8AB4-9ABD76E8A3C3}"/>
              </a:ext>
            </a:extLst>
          </p:cNvPr>
          <p:cNvSpPr txBox="1">
            <a:spLocks/>
          </p:cNvSpPr>
          <p:nvPr/>
        </p:nvSpPr>
        <p:spPr>
          <a:xfrm>
            <a:off x="1069848" y="1929467"/>
            <a:ext cx="4754880" cy="4611681"/>
          </a:xfrm>
          <a:prstGeom prst="rect">
            <a:avLst/>
          </a:prstGeom>
          <a:ln>
            <a:solidFill>
              <a:srgbClr val="00B0F0"/>
            </a:solidFill>
          </a:ln>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a:lstStyle>
          <a:p>
            <a:pPr algn="ctr">
              <a:buFont typeface="Arial" panose="020B0604020202020204" pitchFamily="34" charset="0"/>
              <a:buNone/>
            </a:pPr>
            <a:r>
              <a:rPr lang="en-US" sz="1300" b="1" u="sng" dirty="0">
                <a:solidFill>
                  <a:srgbClr val="00B0F0"/>
                </a:solidFill>
              </a:rPr>
              <a:t>REGIONAL LEAD</a:t>
            </a:r>
          </a:p>
          <a:p>
            <a:r>
              <a:rPr lang="en-US" sz="1300" b="1" dirty="0"/>
              <a:t>RFP Application Required? </a:t>
            </a:r>
            <a:r>
              <a:rPr lang="en-US" sz="1300" dirty="0"/>
              <a:t>Yes.</a:t>
            </a:r>
            <a:endParaRPr lang="en-US" sz="1300" b="1" dirty="0"/>
          </a:p>
          <a:p>
            <a:r>
              <a:rPr lang="en-US" sz="1300" b="1" dirty="0"/>
              <a:t>Location? </a:t>
            </a:r>
            <a:r>
              <a:rPr lang="en-US" sz="1300" dirty="0"/>
              <a:t>Must have a physical location anywhere within the Equity Zone that the organization represents.</a:t>
            </a:r>
            <a:endParaRPr lang="en-US" sz="1300" u="sng" dirty="0"/>
          </a:p>
          <a:p>
            <a:r>
              <a:rPr lang="en-US" sz="1300" b="1" dirty="0"/>
              <a:t>Contract Relationship? </a:t>
            </a:r>
            <a:r>
              <a:rPr lang="en-US" sz="1300" dirty="0"/>
              <a:t>Contracts directly with CDPH; must be prepared to fulfill all City and grantor contract requirements (vouchering, insurance, etc.) on behalf of the organization and all subcontracted partners, including Community Leads.</a:t>
            </a:r>
            <a:endParaRPr lang="en-US" sz="1300" b="1" dirty="0"/>
          </a:p>
          <a:p>
            <a:r>
              <a:rPr lang="en-US" sz="1300" b="1" dirty="0"/>
              <a:t>Key Capacities? </a:t>
            </a:r>
            <a:r>
              <a:rPr lang="en-US" sz="1300" dirty="0"/>
              <a:t>Able to organize and support community organizations throughout the region to achieve Equity Zone deliverables, including through financial/administrative support, capacity building, and program management.  </a:t>
            </a:r>
            <a:endParaRPr lang="en-US" sz="1300" b="1" dirty="0"/>
          </a:p>
          <a:p>
            <a:r>
              <a:rPr lang="en-US" sz="1300" b="1" dirty="0"/>
              <a:t>Funding? </a:t>
            </a:r>
            <a:r>
              <a:rPr lang="en-US" sz="1300" dirty="0"/>
              <a:t>Awarded all funding for the Equity Zone. May retain up to $250K as Initial Regional Allocation. Initial Community Allocations must be sub-awarded to Community Leads and their proposed subcontractors.</a:t>
            </a:r>
            <a:endParaRPr lang="en-US" sz="1300" b="1" dirty="0"/>
          </a:p>
          <a:p>
            <a:endParaRPr lang="en-US" sz="1300" dirty="0"/>
          </a:p>
          <a:p>
            <a:endParaRPr lang="en-US" sz="1300" dirty="0"/>
          </a:p>
        </p:txBody>
      </p:sp>
      <p:sp>
        <p:nvSpPr>
          <p:cNvPr id="5" name="Content Placeholder 4">
            <a:extLst>
              <a:ext uri="{FF2B5EF4-FFF2-40B4-BE49-F238E27FC236}">
                <a16:creationId xmlns:a16="http://schemas.microsoft.com/office/drawing/2014/main" id="{37727CDA-6CDE-454F-8C7D-610F619B9E04}"/>
              </a:ext>
            </a:extLst>
          </p:cNvPr>
          <p:cNvSpPr txBox="1">
            <a:spLocks/>
          </p:cNvSpPr>
          <p:nvPr/>
        </p:nvSpPr>
        <p:spPr>
          <a:xfrm>
            <a:off x="6364224" y="1929467"/>
            <a:ext cx="4754880" cy="4611681"/>
          </a:xfrm>
          <a:prstGeom prst="rect">
            <a:avLst/>
          </a:prstGeom>
          <a:ln>
            <a:solidFill>
              <a:srgbClr val="00B0F0"/>
            </a:solidFill>
          </a:ln>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Century Gothic" panose="020B0502020202020204" pitchFamily="34" charset="0"/>
                <a:ea typeface="+mn-ea"/>
                <a:cs typeface="+mn-cs"/>
                <a:sym typeface="Century Gothic" panose="020B0502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entury Gothic" panose="020B0502020202020204" pitchFamily="34" charset="0"/>
                <a:ea typeface="+mn-ea"/>
                <a:cs typeface="+mn-cs"/>
                <a:sym typeface="Century Gothic" panose="020B0502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entury Gothic" panose="020B0502020202020204" pitchFamily="34" charset="0"/>
                <a:ea typeface="+mn-ea"/>
                <a:cs typeface="+mn-cs"/>
                <a:sym typeface="Century Gothic" panose="020B0502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Century Gothic" panose="020B0502020202020204" pitchFamily="34" charset="0"/>
                <a:ea typeface="+mn-ea"/>
                <a:cs typeface="+mn-cs"/>
                <a:sym typeface="Century Gothic" panose="020B0502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entury Gothic" panose="020B0502020202020204" pitchFamily="34" charset="0"/>
                <a:ea typeface="+mn-ea"/>
                <a:cs typeface="+mn-cs"/>
                <a:sym typeface="Century Gothic" panose="020B0502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entury Gothic" panose="020B0502020202020204" pitchFamily="34" charset="0"/>
                <a:ea typeface="+mn-ea"/>
                <a:cs typeface="+mn-cs"/>
                <a:sym typeface="Century Gothic" panose="020B0502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entury Gothic" panose="020B0502020202020204" pitchFamily="34" charset="0"/>
                <a:ea typeface="+mn-ea"/>
                <a:cs typeface="+mn-cs"/>
                <a:sym typeface="Century Gothic" panose="020B0502020202020204" pitchFamily="34" charset="0"/>
              </a:defRPr>
            </a:lvl9pPr>
          </a:lstStyle>
          <a:p>
            <a:pPr algn="ctr">
              <a:buFont typeface="Arial" panose="020B0604020202020204" pitchFamily="34" charset="0"/>
              <a:buNone/>
            </a:pPr>
            <a:r>
              <a:rPr lang="en-US" sz="1300" b="1" u="sng" dirty="0">
                <a:solidFill>
                  <a:srgbClr val="00B0F0"/>
                </a:solidFill>
              </a:rPr>
              <a:t>COMMUNITY LEAD</a:t>
            </a:r>
          </a:p>
          <a:p>
            <a:r>
              <a:rPr lang="en-US" sz="1300" b="1" dirty="0"/>
              <a:t>RFP Application Required? </a:t>
            </a:r>
            <a:r>
              <a:rPr lang="en-US" sz="1300" dirty="0"/>
              <a:t>No. Provide vaccine equity plan and letter of commitment for Regional Lead respondent in your Equity Zone.  </a:t>
            </a:r>
            <a:endParaRPr lang="en-US" sz="1300" b="1" dirty="0"/>
          </a:p>
          <a:p>
            <a:r>
              <a:rPr lang="en-US" sz="1300" b="1" dirty="0"/>
              <a:t>Location? </a:t>
            </a:r>
            <a:r>
              <a:rPr lang="en-US" sz="1300" dirty="0"/>
              <a:t>Must have a physical location in the neighborhood within the Equity Zone that the organization represents.</a:t>
            </a:r>
            <a:endParaRPr lang="en-US" sz="1300" u="sng" dirty="0"/>
          </a:p>
          <a:p>
            <a:r>
              <a:rPr lang="en-US" sz="1300" b="1" dirty="0"/>
              <a:t>Contract Relationship? </a:t>
            </a:r>
            <a:r>
              <a:rPr lang="en-US" sz="1300" dirty="0"/>
              <a:t>Subcontracts with Regional Lead.</a:t>
            </a:r>
            <a:endParaRPr lang="en-US" sz="1300" b="1" dirty="0"/>
          </a:p>
          <a:p>
            <a:r>
              <a:rPr lang="en-US" sz="1300" b="1" dirty="0"/>
              <a:t>Key Capacities? </a:t>
            </a:r>
            <a:r>
              <a:rPr lang="en-US" sz="1300" dirty="0"/>
              <a:t>Able to organize stakeholders, assess community needs, and plan/implement strategies to promote health and racial equity at the local level.</a:t>
            </a:r>
            <a:endParaRPr lang="en-US" sz="1300" b="1" dirty="0"/>
          </a:p>
          <a:p>
            <a:r>
              <a:rPr lang="en-US" sz="1300" b="1" dirty="0"/>
              <a:t>Funding? </a:t>
            </a:r>
            <a:r>
              <a:rPr lang="en-US" sz="1300" dirty="0"/>
              <a:t>Receives funding through the Regional Lead. Only Community Leads in neighborhoods that are ranked as High or Medium on the Chicago COVID-19Vulnerability Index will receive an Initial Community Allocation, which includes $75K for the Community Lead and an additional Vaccine Equity Community Allocation (varies by neighborhood size). </a:t>
            </a:r>
            <a:endParaRPr lang="en-US" sz="1300" b="1" dirty="0"/>
          </a:p>
          <a:p>
            <a:pPr algn="ctr">
              <a:buFont typeface="Arial" panose="020B0604020202020204" pitchFamily="34" charset="0"/>
              <a:buNone/>
            </a:pPr>
            <a:endParaRPr lang="en-US" sz="1300" b="1" dirty="0"/>
          </a:p>
        </p:txBody>
      </p:sp>
    </p:spTree>
    <p:extLst>
      <p:ext uri="{BB962C8B-B14F-4D97-AF65-F5344CB8AC3E}">
        <p14:creationId xmlns:p14="http://schemas.microsoft.com/office/powerpoint/2010/main" val="3750635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SUBMISSION REQUIREMENTS</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562927" y="2247900"/>
            <a:ext cx="10000423"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sz="2400" dirty="0">
              <a:solidFill>
                <a:schemeClr val="tx1"/>
              </a:solidFill>
              <a:latin typeface="Century Gothic" panose="020B0502020202020204" pitchFamily="34" charset="0"/>
            </a:endParaRPr>
          </a:p>
          <a:p>
            <a:pPr lvl="1"/>
            <a:endParaRPr lang="en-US" sz="1800" dirty="0">
              <a:solidFill>
                <a:schemeClr val="tx1"/>
              </a:solidFill>
              <a:latin typeface="Century Gothic" panose="020B0502020202020204" pitchFamily="34" charset="0"/>
            </a:endParaRPr>
          </a:p>
        </p:txBody>
      </p:sp>
      <p:sp>
        <p:nvSpPr>
          <p:cNvPr id="5" name="ee4pContent1">
            <a:extLst>
              <a:ext uri="{FF2B5EF4-FFF2-40B4-BE49-F238E27FC236}">
                <a16:creationId xmlns:a16="http://schemas.microsoft.com/office/drawing/2014/main" id="{FBAB4502-F705-4ECD-9109-362307B62BBA}"/>
              </a:ext>
            </a:extLst>
          </p:cNvPr>
          <p:cNvSpPr txBox="1"/>
          <p:nvPr/>
        </p:nvSpPr>
        <p:spPr>
          <a:xfrm>
            <a:off x="1074656" y="2247900"/>
            <a:ext cx="10488694"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dirty="0">
              <a:solidFill>
                <a:schemeClr val="tx1"/>
              </a:solidFill>
              <a:latin typeface="Century Gothic" panose="020B0502020202020204" pitchFamily="34" charset="0"/>
            </a:endParaRPr>
          </a:p>
        </p:txBody>
      </p:sp>
      <p:sp>
        <p:nvSpPr>
          <p:cNvPr id="6" name="ee4pContent1">
            <a:extLst>
              <a:ext uri="{FF2B5EF4-FFF2-40B4-BE49-F238E27FC236}">
                <a16:creationId xmlns:a16="http://schemas.microsoft.com/office/drawing/2014/main" id="{642DE050-9994-4705-AD81-BBF6BACD669C}"/>
              </a:ext>
            </a:extLst>
          </p:cNvPr>
          <p:cNvSpPr txBox="1"/>
          <p:nvPr/>
        </p:nvSpPr>
        <p:spPr>
          <a:xfrm>
            <a:off x="1227056" y="2400300"/>
            <a:ext cx="10488694"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b="1" dirty="0">
                <a:solidFill>
                  <a:schemeClr val="tx1"/>
                </a:solidFill>
                <a:latin typeface="Century Gothic" panose="020B0502020202020204" pitchFamily="34" charset="0"/>
              </a:rPr>
              <a:t>Staffing Plan</a:t>
            </a:r>
          </a:p>
          <a:p>
            <a:pPr lvl="2"/>
            <a:r>
              <a:rPr lang="en-US" sz="1600" dirty="0">
                <a:solidFill>
                  <a:schemeClr val="tx1"/>
                </a:solidFill>
                <a:latin typeface="Century Gothic" panose="020B0502020202020204" pitchFamily="34" charset="0"/>
              </a:rPr>
              <a:t>Include list of Community Leads, letters of commitment preferred</a:t>
            </a:r>
          </a:p>
          <a:p>
            <a:pPr lvl="1"/>
            <a:r>
              <a:rPr lang="en-US" b="1" dirty="0">
                <a:solidFill>
                  <a:schemeClr val="tx1"/>
                </a:solidFill>
                <a:latin typeface="Century Gothic" panose="020B0502020202020204" pitchFamily="34" charset="0"/>
              </a:rPr>
              <a:t>Budget &amp; Justification</a:t>
            </a:r>
          </a:p>
          <a:p>
            <a:pPr lvl="2"/>
            <a:r>
              <a:rPr lang="en-US" sz="1600" dirty="0">
                <a:solidFill>
                  <a:schemeClr val="tx1"/>
                </a:solidFill>
                <a:latin typeface="Century Gothic" panose="020B0502020202020204" pitchFamily="34" charset="0"/>
              </a:rPr>
              <a:t>Must reflect the Initial Regional Allocation and Initial Community Allocations for the Equity Zone</a:t>
            </a:r>
          </a:p>
          <a:p>
            <a:pPr lvl="1"/>
            <a:r>
              <a:rPr lang="en-US" b="1" dirty="0">
                <a:solidFill>
                  <a:schemeClr val="tx1"/>
                </a:solidFill>
                <a:latin typeface="Century Gothic" panose="020B0502020202020204" pitchFamily="34" charset="0"/>
              </a:rPr>
              <a:t>Operational Plan</a:t>
            </a:r>
          </a:p>
          <a:p>
            <a:pPr lvl="2"/>
            <a:r>
              <a:rPr lang="en-US" sz="1600" dirty="0">
                <a:solidFill>
                  <a:schemeClr val="tx1"/>
                </a:solidFill>
                <a:latin typeface="Century Gothic" panose="020B0502020202020204" pitchFamily="34" charset="0"/>
              </a:rPr>
              <a:t>Focus is on how Regional and Community Leads will rapidly organize to lead vaccine equity initiatives this summer</a:t>
            </a:r>
          </a:p>
          <a:p>
            <a:pPr lvl="1"/>
            <a:r>
              <a:rPr lang="en-US" b="1" dirty="0">
                <a:solidFill>
                  <a:schemeClr val="tx1"/>
                </a:solidFill>
                <a:latin typeface="Century Gothic" panose="020B0502020202020204" pitchFamily="34" charset="0"/>
              </a:rPr>
              <a:t>Required Competencies</a:t>
            </a:r>
          </a:p>
          <a:p>
            <a:pPr lvl="2"/>
            <a:r>
              <a:rPr lang="en-US" sz="1600" dirty="0">
                <a:solidFill>
                  <a:schemeClr val="tx1"/>
                </a:solidFill>
                <a:latin typeface="Century Gothic" panose="020B0502020202020204" pitchFamily="34" charset="0"/>
              </a:rPr>
              <a:t>Clearly describe how the Regional and Community Leads demonstrate competencies, especially their prior experience and relationship to the community served </a:t>
            </a:r>
          </a:p>
          <a:p>
            <a:pPr lvl="1"/>
            <a:r>
              <a:rPr lang="en-US" b="1" dirty="0">
                <a:solidFill>
                  <a:schemeClr val="tx1"/>
                </a:solidFill>
                <a:latin typeface="Century Gothic" panose="020B0502020202020204" pitchFamily="34" charset="0"/>
              </a:rPr>
              <a:t>Alignment with CDPH Principles</a:t>
            </a:r>
          </a:p>
          <a:p>
            <a:pPr lvl="2"/>
            <a:r>
              <a:rPr lang="en-US" sz="1600" dirty="0">
                <a:solidFill>
                  <a:schemeClr val="tx1"/>
                </a:solidFill>
                <a:latin typeface="Century Gothic" panose="020B0502020202020204" pitchFamily="34" charset="0"/>
              </a:rPr>
              <a:t>Clearly describe how the Regional and Community Leads demonstrate CDPH principles</a:t>
            </a:r>
            <a:endParaRPr lang="en-US" b="1"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Fiscal Capacity </a:t>
            </a:r>
          </a:p>
          <a:p>
            <a:pPr lvl="2"/>
            <a:r>
              <a:rPr lang="en-US" sz="1600" dirty="0">
                <a:solidFill>
                  <a:schemeClr val="tx1"/>
                </a:solidFill>
                <a:latin typeface="Century Gothic" panose="020B0502020202020204" pitchFamily="34" charset="0"/>
              </a:rPr>
              <a:t> Provide audited financial statements for the Regional Lead for the last three years</a:t>
            </a:r>
          </a:p>
          <a:p>
            <a:pPr lvl="1"/>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52426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EVALUATION</a:t>
            </a:r>
            <a:endParaRPr lang="en-US" dirty="0"/>
          </a:p>
        </p:txBody>
      </p:sp>
      <p:graphicFrame>
        <p:nvGraphicFramePr>
          <p:cNvPr id="3" name="Table 2">
            <a:extLst>
              <a:ext uri="{FF2B5EF4-FFF2-40B4-BE49-F238E27FC236}">
                <a16:creationId xmlns:a16="http://schemas.microsoft.com/office/drawing/2014/main" id="{F7323EFD-D53E-4C40-A9E5-0BD09A499A5B}"/>
              </a:ext>
            </a:extLst>
          </p:cNvPr>
          <p:cNvGraphicFramePr>
            <a:graphicFrameLocks noGrp="1"/>
          </p:cNvGraphicFramePr>
          <p:nvPr>
            <p:extLst>
              <p:ext uri="{D42A27DB-BD31-4B8C-83A1-F6EECF244321}">
                <p14:modId xmlns:p14="http://schemas.microsoft.com/office/powerpoint/2010/main" val="1424272506"/>
              </p:ext>
            </p:extLst>
          </p:nvPr>
        </p:nvGraphicFramePr>
        <p:xfrm>
          <a:off x="1803632" y="2093977"/>
          <a:ext cx="8170877" cy="3466725"/>
        </p:xfrm>
        <a:graphic>
          <a:graphicData uri="http://schemas.openxmlformats.org/drawingml/2006/table">
            <a:tbl>
              <a:tblPr firstRow="1" firstCol="1" bandRow="1">
                <a:tableStyleId>{5C22544A-7EE6-4342-B048-85BDC9FD1C3A}</a:tableStyleId>
              </a:tblPr>
              <a:tblGrid>
                <a:gridCol w="5025007">
                  <a:extLst>
                    <a:ext uri="{9D8B030D-6E8A-4147-A177-3AD203B41FA5}">
                      <a16:colId xmlns:a16="http://schemas.microsoft.com/office/drawing/2014/main" val="1195583256"/>
                    </a:ext>
                  </a:extLst>
                </a:gridCol>
                <a:gridCol w="3145870">
                  <a:extLst>
                    <a:ext uri="{9D8B030D-6E8A-4147-A177-3AD203B41FA5}">
                      <a16:colId xmlns:a16="http://schemas.microsoft.com/office/drawing/2014/main" val="758970466"/>
                    </a:ext>
                  </a:extLst>
                </a:gridCol>
              </a:tblGrid>
              <a:tr h="615667">
                <a:tc>
                  <a:txBody>
                    <a:bodyPr/>
                    <a:lstStyle/>
                    <a:p>
                      <a:pPr marL="0" marR="0" algn="ctr">
                        <a:lnSpc>
                          <a:spcPct val="115000"/>
                        </a:lnSpc>
                        <a:spcBef>
                          <a:spcPts val="0"/>
                        </a:spcBef>
                        <a:spcAft>
                          <a:spcPts val="0"/>
                        </a:spcAft>
                      </a:pPr>
                      <a:r>
                        <a:rPr lang="en-US" sz="2400" dirty="0">
                          <a:effectLst/>
                        </a:rPr>
                        <a:t>Category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71C57"/>
                    </a:solidFill>
                  </a:tcPr>
                </a:tc>
                <a:tc>
                  <a:txBody>
                    <a:bodyPr/>
                    <a:lstStyle/>
                    <a:p>
                      <a:pPr marL="0" marR="0" algn="ctr">
                        <a:lnSpc>
                          <a:spcPct val="115000"/>
                        </a:lnSpc>
                        <a:spcBef>
                          <a:spcPts val="0"/>
                        </a:spcBef>
                        <a:spcAft>
                          <a:spcPts val="0"/>
                        </a:spcAft>
                      </a:pPr>
                      <a:r>
                        <a:rPr lang="en-US" sz="2400" dirty="0">
                          <a:effectLst/>
                        </a:rPr>
                        <a:t>Available Points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71C57"/>
                    </a:solidFill>
                  </a:tcPr>
                </a:tc>
                <a:extLst>
                  <a:ext uri="{0D108BD9-81ED-4DB2-BD59-A6C34878D82A}">
                    <a16:rowId xmlns:a16="http://schemas.microsoft.com/office/drawing/2014/main" val="1913095307"/>
                  </a:ext>
                </a:extLst>
              </a:tr>
              <a:tr h="407294">
                <a:tc>
                  <a:txBody>
                    <a:bodyPr/>
                    <a:lstStyle/>
                    <a:p>
                      <a:pPr marL="0" marR="0" algn="ctr">
                        <a:lnSpc>
                          <a:spcPct val="115000"/>
                        </a:lnSpc>
                        <a:spcBef>
                          <a:spcPts val="0"/>
                        </a:spcBef>
                        <a:spcAft>
                          <a:spcPts val="0"/>
                        </a:spcAft>
                      </a:pPr>
                      <a:r>
                        <a:rPr lang="en-US" sz="2400">
                          <a:effectLst/>
                        </a:rPr>
                        <a:t>Staffing Plan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15 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1404359"/>
                  </a:ext>
                </a:extLst>
              </a:tr>
              <a:tr h="407294">
                <a:tc>
                  <a:txBody>
                    <a:bodyPr/>
                    <a:lstStyle/>
                    <a:p>
                      <a:pPr marL="0" marR="0" algn="ctr">
                        <a:lnSpc>
                          <a:spcPct val="115000"/>
                        </a:lnSpc>
                        <a:spcBef>
                          <a:spcPts val="0"/>
                        </a:spcBef>
                        <a:spcAft>
                          <a:spcPts val="0"/>
                        </a:spcAft>
                      </a:pPr>
                      <a:r>
                        <a:rPr lang="en-US" sz="2400">
                          <a:effectLst/>
                        </a:rPr>
                        <a:t>Budget and Justification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10 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99830"/>
                  </a:ext>
                </a:extLst>
              </a:tr>
              <a:tr h="407294">
                <a:tc>
                  <a:txBody>
                    <a:bodyPr/>
                    <a:lstStyle/>
                    <a:p>
                      <a:pPr marL="0" marR="0" algn="ctr">
                        <a:lnSpc>
                          <a:spcPct val="115000"/>
                        </a:lnSpc>
                        <a:spcBef>
                          <a:spcPts val="0"/>
                        </a:spcBef>
                        <a:spcAft>
                          <a:spcPts val="0"/>
                        </a:spcAft>
                      </a:pPr>
                      <a:r>
                        <a:rPr lang="en-US" sz="2400">
                          <a:effectLst/>
                        </a:rPr>
                        <a:t>Operational Plan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35 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2981634"/>
                  </a:ext>
                </a:extLst>
              </a:tr>
              <a:tr h="407294">
                <a:tc>
                  <a:txBody>
                    <a:bodyPr/>
                    <a:lstStyle/>
                    <a:p>
                      <a:pPr marL="0" marR="0" algn="ctr">
                        <a:lnSpc>
                          <a:spcPct val="115000"/>
                        </a:lnSpc>
                        <a:spcBef>
                          <a:spcPts val="0"/>
                        </a:spcBef>
                        <a:spcAft>
                          <a:spcPts val="0"/>
                        </a:spcAft>
                      </a:pPr>
                      <a:r>
                        <a:rPr lang="en-US" sz="2400">
                          <a:effectLst/>
                        </a:rPr>
                        <a:t>Required Competencies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15 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4999538"/>
                  </a:ext>
                </a:extLst>
              </a:tr>
              <a:tr h="407294">
                <a:tc>
                  <a:txBody>
                    <a:bodyPr/>
                    <a:lstStyle/>
                    <a:p>
                      <a:pPr marL="0" marR="0" algn="ctr">
                        <a:lnSpc>
                          <a:spcPct val="115000"/>
                        </a:lnSpc>
                        <a:spcBef>
                          <a:spcPts val="0"/>
                        </a:spcBef>
                        <a:spcAft>
                          <a:spcPts val="0"/>
                        </a:spcAft>
                      </a:pPr>
                      <a:r>
                        <a:rPr lang="en-US" sz="2400">
                          <a:effectLst/>
                        </a:rPr>
                        <a:t>Alignment with CDPH Principles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329658"/>
                  </a:ext>
                </a:extLst>
              </a:tr>
              <a:tr h="407294">
                <a:tc>
                  <a:txBody>
                    <a:bodyPr/>
                    <a:lstStyle/>
                    <a:p>
                      <a:pPr marL="0" marR="0" algn="ctr">
                        <a:lnSpc>
                          <a:spcPct val="115000"/>
                        </a:lnSpc>
                        <a:spcBef>
                          <a:spcPts val="0"/>
                        </a:spcBef>
                        <a:spcAft>
                          <a:spcPts val="0"/>
                        </a:spcAft>
                      </a:pPr>
                      <a:r>
                        <a:rPr lang="en-US" sz="2400">
                          <a:effectLst/>
                        </a:rPr>
                        <a:t>Fiscal Capacity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dirty="0">
                          <a:effectLst/>
                        </a:rPr>
                        <a:t>20 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1144736"/>
                  </a:ext>
                </a:extLst>
              </a:tr>
              <a:tr h="407294">
                <a:tc>
                  <a:txBody>
                    <a:bodyPr/>
                    <a:lstStyle/>
                    <a:p>
                      <a:pPr marL="0" marR="0" algn="ctr">
                        <a:lnSpc>
                          <a:spcPct val="115000"/>
                        </a:lnSpc>
                        <a:spcBef>
                          <a:spcPts val="0"/>
                        </a:spcBef>
                        <a:spcAft>
                          <a:spcPts val="0"/>
                        </a:spcAft>
                      </a:pPr>
                      <a:r>
                        <a:rPr lang="en-US" sz="2400" dirty="0">
                          <a:effectLst/>
                        </a:rPr>
                        <a:t>Total Points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0C1D7"/>
                    </a:solidFill>
                  </a:tcPr>
                </a:tc>
                <a:tc>
                  <a:txBody>
                    <a:bodyPr/>
                    <a:lstStyle/>
                    <a:p>
                      <a:pPr marL="0" marR="0" algn="ctr">
                        <a:lnSpc>
                          <a:spcPct val="115000"/>
                        </a:lnSpc>
                        <a:spcBef>
                          <a:spcPts val="0"/>
                        </a:spcBef>
                        <a:spcAft>
                          <a:spcPts val="0"/>
                        </a:spcAft>
                      </a:pPr>
                      <a:r>
                        <a:rPr lang="en-US" sz="2400" b="1" dirty="0">
                          <a:effectLst/>
                        </a:rPr>
                        <a:t>100</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4452051"/>
                  </a:ext>
                </a:extLst>
              </a:tr>
            </a:tbl>
          </a:graphicData>
        </a:graphic>
      </p:graphicFrame>
    </p:spTree>
    <p:extLst>
      <p:ext uri="{BB962C8B-B14F-4D97-AF65-F5344CB8AC3E}">
        <p14:creationId xmlns:p14="http://schemas.microsoft.com/office/powerpoint/2010/main" val="506539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CDPH GUIDING PRINCIPLES</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562927" y="2247900"/>
            <a:ext cx="10000423"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sz="2400" dirty="0">
              <a:solidFill>
                <a:schemeClr val="tx1"/>
              </a:solidFill>
              <a:latin typeface="Century Gothic" panose="020B0502020202020204" pitchFamily="34" charset="0"/>
            </a:endParaRPr>
          </a:p>
          <a:p>
            <a:pPr lvl="1"/>
            <a:endParaRPr lang="en-US" sz="1800" dirty="0">
              <a:solidFill>
                <a:schemeClr val="tx1"/>
              </a:solidFill>
              <a:latin typeface="Century Gothic" panose="020B0502020202020204" pitchFamily="34" charset="0"/>
            </a:endParaRPr>
          </a:p>
        </p:txBody>
      </p:sp>
      <p:sp>
        <p:nvSpPr>
          <p:cNvPr id="5" name="ee4pContent1">
            <a:extLst>
              <a:ext uri="{FF2B5EF4-FFF2-40B4-BE49-F238E27FC236}">
                <a16:creationId xmlns:a16="http://schemas.microsoft.com/office/drawing/2014/main" id="{FBAB4502-F705-4ECD-9109-362307B62BBA}"/>
              </a:ext>
            </a:extLst>
          </p:cNvPr>
          <p:cNvSpPr txBox="1"/>
          <p:nvPr/>
        </p:nvSpPr>
        <p:spPr>
          <a:xfrm>
            <a:off x="1074656" y="2247900"/>
            <a:ext cx="10488694"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b="1" dirty="0">
                <a:solidFill>
                  <a:schemeClr val="tx1"/>
                </a:solidFill>
                <a:latin typeface="Century Gothic" panose="020B0502020202020204" pitchFamily="34" charset="0"/>
              </a:rPr>
              <a:t>Deconstructing Racist Systems </a:t>
            </a:r>
            <a:r>
              <a:rPr lang="en-US" dirty="0">
                <a:solidFill>
                  <a:schemeClr val="tx1"/>
                </a:solidFill>
                <a:latin typeface="Century Gothic" panose="020B0502020202020204" pitchFamily="34" charset="0"/>
              </a:rPr>
              <a:t>– actively working to reframe and dismantle systems that perpetuate privilege, including through hiring, contracting and purchasing</a:t>
            </a:r>
          </a:p>
          <a:p>
            <a:pPr marL="108000" lvl="1" indent="0">
              <a:buNone/>
            </a:pPr>
            <a:endParaRPr lang="en-US"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Trauma Prevention and Trauma-informed Services </a:t>
            </a:r>
            <a:r>
              <a:rPr lang="en-US" dirty="0">
                <a:solidFill>
                  <a:schemeClr val="tx1"/>
                </a:solidFill>
                <a:latin typeface="Century Gothic" panose="020B0502020202020204" pitchFamily="34" charset="0"/>
              </a:rPr>
              <a:t>– services address trauma and healing</a:t>
            </a:r>
          </a:p>
          <a:p>
            <a:pPr marL="108000" lvl="1" indent="0">
              <a:buNone/>
            </a:pPr>
            <a:endParaRPr lang="en-US"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Cultural Responsiveness </a:t>
            </a:r>
            <a:r>
              <a:rPr lang="en-US" dirty="0">
                <a:solidFill>
                  <a:schemeClr val="tx1"/>
                </a:solidFill>
                <a:latin typeface="Century Gothic" panose="020B0502020202020204" pitchFamily="34" charset="0"/>
              </a:rPr>
              <a:t>– services are culturally and linguistically appropriate </a:t>
            </a:r>
          </a:p>
          <a:p>
            <a:pPr marL="108000" lvl="1" indent="0">
              <a:buNone/>
            </a:pPr>
            <a:endParaRPr lang="en-US"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Health Equity in All Communities </a:t>
            </a:r>
            <a:r>
              <a:rPr lang="en-US" dirty="0">
                <a:solidFill>
                  <a:schemeClr val="tx1"/>
                </a:solidFill>
                <a:latin typeface="Century Gothic" panose="020B0502020202020204" pitchFamily="34" charset="0"/>
              </a:rPr>
              <a:t>– allocating resources and services to people and areas with the greatest need</a:t>
            </a:r>
          </a:p>
          <a:p>
            <a:pPr lvl="1"/>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03863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HOW TO APPLY</a:t>
            </a:r>
            <a:endParaRPr lang="en-US" dirty="0"/>
          </a:p>
        </p:txBody>
      </p:sp>
      <p:sp>
        <p:nvSpPr>
          <p:cNvPr id="4" name="ee4pContent1">
            <a:extLst>
              <a:ext uri="{FF2B5EF4-FFF2-40B4-BE49-F238E27FC236}">
                <a16:creationId xmlns:a16="http://schemas.microsoft.com/office/drawing/2014/main" id="{FFAC343E-4C24-44A4-941B-CA7CF68404B0}"/>
              </a:ext>
            </a:extLst>
          </p:cNvPr>
          <p:cNvSpPr txBox="1"/>
          <p:nvPr/>
        </p:nvSpPr>
        <p:spPr>
          <a:xfrm>
            <a:off x="1074656" y="2247900"/>
            <a:ext cx="5577814"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dirty="0">
                <a:solidFill>
                  <a:schemeClr val="tx1"/>
                </a:solidFill>
                <a:latin typeface="Century Gothic" panose="020B0502020202020204" pitchFamily="34" charset="0"/>
              </a:rPr>
              <a:t>Register for </a:t>
            </a:r>
            <a:r>
              <a:rPr lang="en-US" dirty="0" err="1">
                <a:solidFill>
                  <a:schemeClr val="tx1"/>
                </a:solidFill>
                <a:latin typeface="Century Gothic" panose="020B0502020202020204" pitchFamily="34" charset="0"/>
              </a:rPr>
              <a:t>iSupplier</a:t>
            </a:r>
            <a:r>
              <a:rPr lang="en-US" dirty="0">
                <a:solidFill>
                  <a:schemeClr val="tx1"/>
                </a:solidFill>
                <a:latin typeface="Century Gothic" panose="020B0502020202020204" pitchFamily="34" charset="0"/>
              </a:rPr>
              <a:t> NOW!</a:t>
            </a:r>
          </a:p>
          <a:p>
            <a:pPr lvl="2"/>
            <a:r>
              <a:rPr lang="en-US" sz="1600" dirty="0">
                <a:solidFill>
                  <a:schemeClr val="tx1"/>
                </a:solidFill>
                <a:latin typeface="Century Gothic" panose="020B0502020202020204" pitchFamily="34" charset="0"/>
                <a:hlinkClick r:id="rId5"/>
              </a:rPr>
              <a:t>https://www.chicago.gov/city/en/depts/dps/isupplier/vendor-registration.html</a:t>
            </a:r>
            <a:endParaRPr lang="en-US" sz="1600" dirty="0">
              <a:solidFill>
                <a:schemeClr val="tx1"/>
              </a:solidFill>
              <a:latin typeface="Century Gothic" panose="020B0502020202020204" pitchFamily="34" charset="0"/>
            </a:endParaRPr>
          </a:p>
          <a:p>
            <a:pPr marL="108000" lvl="1" indent="0">
              <a:buNone/>
            </a:pPr>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Carefully review the RFP (Solicitation #8032)</a:t>
            </a:r>
          </a:p>
          <a:p>
            <a:pPr lvl="2"/>
            <a:r>
              <a:rPr lang="en-US" sz="1600" dirty="0">
                <a:solidFill>
                  <a:schemeClr val="tx1"/>
                </a:solidFill>
                <a:latin typeface="Century Gothic" panose="020B0502020202020204" pitchFamily="34" charset="0"/>
                <a:hlinkClick r:id="rId6"/>
              </a:rPr>
              <a:t>https://www.chicago.gov/city/en/depts/dps/isupplier/current-bids.html</a:t>
            </a:r>
            <a:endParaRPr lang="en-US" sz="1600" dirty="0">
              <a:solidFill>
                <a:schemeClr val="tx1"/>
              </a:solidFill>
              <a:latin typeface="Century Gothic" panose="020B0502020202020204" pitchFamily="34" charset="0"/>
            </a:endParaRPr>
          </a:p>
          <a:p>
            <a:pPr marL="432000" lvl="2" indent="0">
              <a:buNone/>
            </a:pPr>
            <a:endParaRPr lang="en-US" dirty="0">
              <a:solidFill>
                <a:schemeClr val="tx1"/>
              </a:solidFill>
              <a:latin typeface="Century Gothic" panose="020B0502020202020204" pitchFamily="34" charset="0"/>
            </a:endParaRPr>
          </a:p>
          <a:p>
            <a:pPr lvl="1"/>
            <a:r>
              <a:rPr lang="en-US" dirty="0">
                <a:solidFill>
                  <a:schemeClr val="tx1"/>
                </a:solidFill>
                <a:latin typeface="Century Gothic" panose="020B0502020202020204" pitchFamily="34" charset="0"/>
              </a:rPr>
              <a:t>Follow steps in the “How to Submit an Application in the eProcurement System” (p. 48-58 of RFP)</a:t>
            </a:r>
          </a:p>
          <a:p>
            <a:pPr marL="108000" lvl="1" indent="0">
              <a:buNone/>
            </a:pPr>
            <a:endParaRPr lang="en-US"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B1152B73-6A70-43D2-95C7-CB9472F83613}"/>
              </a:ext>
            </a:extLst>
          </p:cNvPr>
          <p:cNvPicPr>
            <a:picLocks noChangeAspect="1"/>
          </p:cNvPicPr>
          <p:nvPr/>
        </p:nvPicPr>
        <p:blipFill rotWithShape="1">
          <a:blip r:embed="rId7"/>
          <a:srcRect l="39724" t="19694" r="21119" b="10703"/>
          <a:stretch/>
        </p:blipFill>
        <p:spPr>
          <a:xfrm>
            <a:off x="7066850" y="1289304"/>
            <a:ext cx="4496500" cy="4773335"/>
          </a:xfrm>
          <a:prstGeom prst="rect">
            <a:avLst/>
          </a:prstGeom>
          <a:ln>
            <a:solidFill>
              <a:schemeClr val="tx2"/>
            </a:solidFill>
          </a:ln>
        </p:spPr>
      </p:pic>
    </p:spTree>
    <p:extLst>
      <p:ext uri="{BB962C8B-B14F-4D97-AF65-F5344CB8AC3E}">
        <p14:creationId xmlns:p14="http://schemas.microsoft.com/office/powerpoint/2010/main" val="3368389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TECHNICAL ASSISTANCE</a:t>
            </a:r>
            <a:endParaRPr lang="en-US" dirty="0"/>
          </a:p>
        </p:txBody>
      </p:sp>
      <p:sp>
        <p:nvSpPr>
          <p:cNvPr id="4" name="ee4pContent1">
            <a:extLst>
              <a:ext uri="{FF2B5EF4-FFF2-40B4-BE49-F238E27FC236}">
                <a16:creationId xmlns:a16="http://schemas.microsoft.com/office/drawing/2014/main" id="{FFAC343E-4C24-44A4-941B-CA7CF68404B0}"/>
              </a:ext>
            </a:extLst>
          </p:cNvPr>
          <p:cNvSpPr txBox="1"/>
          <p:nvPr/>
        </p:nvSpPr>
        <p:spPr>
          <a:xfrm>
            <a:off x="1074656" y="2247900"/>
            <a:ext cx="10488694"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432000" lvl="2" indent="0">
              <a:buNone/>
            </a:pPr>
            <a:endParaRPr lang="en-US"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AMPT: Advancing Nonprofits</a:t>
            </a:r>
          </a:p>
          <a:p>
            <a:pPr lvl="2"/>
            <a:r>
              <a:rPr lang="en-US" dirty="0">
                <a:solidFill>
                  <a:schemeClr val="tx1"/>
                </a:solidFill>
                <a:latin typeface="Century Gothic" panose="020B0502020202020204" pitchFamily="34" charset="0"/>
              </a:rPr>
              <a:t>Office hours to discuss RFP application requirements</a:t>
            </a:r>
          </a:p>
          <a:p>
            <a:pPr lvl="2"/>
            <a:r>
              <a:rPr lang="en-US" dirty="0">
                <a:solidFill>
                  <a:schemeClr val="tx1"/>
                </a:solidFill>
                <a:latin typeface="Century Gothic" panose="020B0502020202020204" pitchFamily="34" charset="0"/>
              </a:rPr>
              <a:t>Two sessions: </a:t>
            </a:r>
            <a:r>
              <a:rPr lang="en-US" b="1" dirty="0">
                <a:solidFill>
                  <a:schemeClr val="tx1"/>
                </a:solidFill>
                <a:latin typeface="Century Gothic" panose="020B0502020202020204" pitchFamily="34" charset="0"/>
              </a:rPr>
              <a:t>Friday, 5/14 at 2pm </a:t>
            </a:r>
            <a:r>
              <a:rPr lang="en-US" dirty="0">
                <a:solidFill>
                  <a:schemeClr val="tx1"/>
                </a:solidFill>
                <a:latin typeface="Century Gothic" panose="020B0502020202020204" pitchFamily="34" charset="0"/>
              </a:rPr>
              <a:t>and</a:t>
            </a:r>
            <a:r>
              <a:rPr lang="en-US" b="1" dirty="0">
                <a:solidFill>
                  <a:schemeClr val="tx1"/>
                </a:solidFill>
                <a:latin typeface="Century Gothic" panose="020B0502020202020204" pitchFamily="34" charset="0"/>
              </a:rPr>
              <a:t> Friday, 5/21 at 2pm </a:t>
            </a:r>
            <a:r>
              <a:rPr lang="en-US" dirty="0">
                <a:solidFill>
                  <a:schemeClr val="tx1"/>
                </a:solidFill>
                <a:latin typeface="Century Gothic" panose="020B0502020202020204" pitchFamily="34" charset="0"/>
              </a:rPr>
              <a:t>(will be recorded and posted on eProcurement</a:t>
            </a:r>
            <a:endParaRPr lang="en-US" b="1" dirty="0">
              <a:solidFill>
                <a:schemeClr val="tx1"/>
              </a:solidFill>
              <a:latin typeface="Century Gothic" panose="020B0502020202020204" pitchFamily="34" charset="0"/>
            </a:endParaRPr>
          </a:p>
          <a:p>
            <a:pPr marL="432000" lvl="2" indent="0">
              <a:buNone/>
            </a:pPr>
            <a:endParaRPr lang="en-US" b="1" dirty="0">
              <a:solidFill>
                <a:schemeClr val="tx1"/>
              </a:solidFill>
              <a:latin typeface="Century Gothic" panose="020B0502020202020204" pitchFamily="34" charset="0"/>
            </a:endParaRPr>
          </a:p>
          <a:p>
            <a:pPr lvl="4" fontAlgn="base"/>
            <a:r>
              <a:rPr lang="en-US" sz="2000" dirty="0">
                <a:solidFill>
                  <a:srgbClr val="201F1E"/>
                </a:solidFill>
                <a:latin typeface="Calibri" panose="020F0502020204030204" pitchFamily="34" charset="0"/>
              </a:rPr>
              <a:t>               Link: </a:t>
            </a:r>
            <a:r>
              <a:rPr lang="en-US" sz="2000" b="0" i="0" dirty="0">
                <a:solidFill>
                  <a:srgbClr val="201F1E"/>
                </a:solidFill>
                <a:effectLst/>
                <a:latin typeface="Calibri" panose="020F0502020204030204" pitchFamily="34" charset="0"/>
              </a:rPr>
              <a:t>https://zoom.us/j/8621310100?pwd=RUZaWVZ4Ykw2cEU2bWxrZXB0ZFpadz09 </a:t>
            </a:r>
          </a:p>
          <a:p>
            <a:pPr lvl="4" fontAlgn="base"/>
            <a:r>
              <a:rPr lang="en-US" sz="2000" i="0" dirty="0">
                <a:solidFill>
                  <a:srgbClr val="201F1E"/>
                </a:solidFill>
                <a:effectLst/>
                <a:latin typeface="Calibri" panose="020F0502020204030204" pitchFamily="34" charset="0"/>
              </a:rPr>
              <a:t>               Meeting ID: </a:t>
            </a:r>
            <a:r>
              <a:rPr lang="en-US" sz="2000" b="0" i="0" dirty="0">
                <a:solidFill>
                  <a:srgbClr val="201F1E"/>
                </a:solidFill>
                <a:effectLst/>
                <a:latin typeface="Calibri" panose="020F0502020204030204" pitchFamily="34" charset="0"/>
              </a:rPr>
              <a:t>862 131 0100</a:t>
            </a:r>
          </a:p>
          <a:p>
            <a:pPr lvl="4" fontAlgn="base"/>
            <a:r>
              <a:rPr lang="en-US" sz="2000" i="0" dirty="0">
                <a:solidFill>
                  <a:srgbClr val="201F1E"/>
                </a:solidFill>
                <a:effectLst/>
                <a:latin typeface="Calibri" panose="020F0502020204030204" pitchFamily="34" charset="0"/>
              </a:rPr>
              <a:t>               Passcode: </a:t>
            </a:r>
            <a:r>
              <a:rPr lang="en-US" sz="2000" b="0" i="0" dirty="0">
                <a:solidFill>
                  <a:srgbClr val="201F1E"/>
                </a:solidFill>
                <a:effectLst/>
                <a:latin typeface="Calibri" panose="020F0502020204030204" pitchFamily="34" charset="0"/>
              </a:rPr>
              <a:t>671750</a:t>
            </a:r>
          </a:p>
          <a:p>
            <a:pPr lvl="4" fontAlgn="base"/>
            <a:r>
              <a:rPr lang="en-US" sz="2000" dirty="0">
                <a:solidFill>
                  <a:srgbClr val="201F1E"/>
                </a:solidFill>
                <a:latin typeface="Calibri" panose="020F0502020204030204" pitchFamily="34" charset="0"/>
              </a:rPr>
              <a:t>               Dial-in: (</a:t>
            </a:r>
            <a:r>
              <a:rPr lang="en-US" sz="2000" b="0" i="0" dirty="0">
                <a:solidFill>
                  <a:srgbClr val="201F1E"/>
                </a:solidFill>
                <a:effectLst/>
                <a:latin typeface="Calibri" panose="020F0502020204030204" pitchFamily="34" charset="0"/>
              </a:rPr>
              <a:t>312) 626-6799       </a:t>
            </a:r>
            <a:endParaRPr lang="en-US" sz="2000" dirty="0">
              <a:solidFill>
                <a:schemeClr val="tx1"/>
              </a:solidFill>
              <a:latin typeface="Century Gothic" panose="020B0502020202020204" pitchFamily="34" charset="0"/>
            </a:endParaRPr>
          </a:p>
          <a:p>
            <a:pPr lvl="1">
              <a:buNone/>
            </a:pPr>
            <a:endParaRPr lang="en-U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57292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AGENDA</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074655" y="2247900"/>
            <a:ext cx="10235495"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sz="2400" b="1" dirty="0">
              <a:solidFill>
                <a:schemeClr val="tx1"/>
              </a:solidFill>
              <a:latin typeface="Century Gothic" panose="020B0502020202020204" pitchFamily="34" charset="0"/>
            </a:endParaRPr>
          </a:p>
          <a:p>
            <a:pPr lvl="1"/>
            <a:r>
              <a:rPr lang="en-US" sz="2400" b="1" dirty="0">
                <a:solidFill>
                  <a:schemeClr val="tx1"/>
                </a:solidFill>
                <a:latin typeface="Century Gothic" panose="020B0502020202020204" pitchFamily="34" charset="0"/>
              </a:rPr>
              <a:t>Introduction to Healthy Chicago 2025 and Equity Zones</a:t>
            </a:r>
          </a:p>
          <a:p>
            <a:pPr marL="108000" lvl="1" indent="0">
              <a:buNone/>
            </a:pPr>
            <a:endParaRPr lang="en-US" sz="2400" b="1" dirty="0">
              <a:solidFill>
                <a:schemeClr val="tx1"/>
              </a:solidFill>
              <a:latin typeface="Century Gothic" panose="020B0502020202020204" pitchFamily="34" charset="0"/>
            </a:endParaRPr>
          </a:p>
          <a:p>
            <a:pPr lvl="1"/>
            <a:r>
              <a:rPr lang="en-US" sz="2400" b="1" dirty="0">
                <a:solidFill>
                  <a:schemeClr val="tx1"/>
                </a:solidFill>
                <a:latin typeface="Century Gothic" panose="020B0502020202020204" pitchFamily="34" charset="0"/>
              </a:rPr>
              <a:t>Overview of RFP: Timeline, Structure, Activities, Funding</a:t>
            </a:r>
          </a:p>
          <a:p>
            <a:pPr marL="108000" lvl="1" indent="0">
              <a:buNone/>
            </a:pPr>
            <a:endParaRPr lang="en-US" sz="2400" b="1" dirty="0">
              <a:solidFill>
                <a:schemeClr val="tx1"/>
              </a:solidFill>
              <a:latin typeface="Century Gothic" panose="020B0502020202020204" pitchFamily="34" charset="0"/>
            </a:endParaRPr>
          </a:p>
          <a:p>
            <a:pPr lvl="1"/>
            <a:r>
              <a:rPr lang="en-US" sz="2400" b="1" dirty="0">
                <a:solidFill>
                  <a:schemeClr val="tx1"/>
                </a:solidFill>
                <a:latin typeface="Century Gothic" panose="020B0502020202020204" pitchFamily="34" charset="0"/>
              </a:rPr>
              <a:t>Application Requirements &amp; Evaluation</a:t>
            </a:r>
          </a:p>
          <a:p>
            <a:pPr marL="108000" lvl="1" indent="0">
              <a:buNone/>
            </a:pPr>
            <a:endParaRPr lang="en-US" sz="2400" b="1" dirty="0">
              <a:solidFill>
                <a:schemeClr val="tx1"/>
              </a:solidFill>
              <a:latin typeface="Century Gothic" panose="020B0502020202020204" pitchFamily="34" charset="0"/>
            </a:endParaRPr>
          </a:p>
          <a:p>
            <a:pPr lvl="1"/>
            <a:r>
              <a:rPr lang="en-US" sz="2400" b="1" dirty="0">
                <a:solidFill>
                  <a:schemeClr val="tx1"/>
                </a:solidFill>
                <a:latin typeface="Century Gothic" panose="020B0502020202020204" pitchFamily="34" charset="0"/>
              </a:rPr>
              <a:t>Technical Assistance Opportunities</a:t>
            </a:r>
          </a:p>
          <a:p>
            <a:pPr marL="108000" lvl="1" indent="0">
              <a:buNone/>
            </a:pPr>
            <a:endParaRPr lang="en-US" sz="2400" b="1" dirty="0">
              <a:solidFill>
                <a:schemeClr val="tx1"/>
              </a:solidFill>
              <a:latin typeface="Century Gothic" panose="020B0502020202020204" pitchFamily="34" charset="0"/>
            </a:endParaRPr>
          </a:p>
          <a:p>
            <a:pPr lvl="1"/>
            <a:r>
              <a:rPr lang="en-US" sz="2400" b="1" dirty="0">
                <a:solidFill>
                  <a:schemeClr val="tx1"/>
                </a:solidFill>
                <a:latin typeface="Century Gothic" panose="020B0502020202020204" pitchFamily="34" charset="0"/>
              </a:rPr>
              <a:t>Questions &amp; Answers</a:t>
            </a:r>
          </a:p>
          <a:p>
            <a:pPr marL="108000" lvl="1" indent="0">
              <a:buNone/>
            </a:pPr>
            <a:endParaRPr lang="en-US"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64943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REMINDERS AND KEY DATES</a:t>
            </a:r>
            <a:endParaRPr lang="en-US" dirty="0"/>
          </a:p>
        </p:txBody>
      </p:sp>
      <p:sp>
        <p:nvSpPr>
          <p:cNvPr id="6" name="ee4pContent1">
            <a:extLst>
              <a:ext uri="{FF2B5EF4-FFF2-40B4-BE49-F238E27FC236}">
                <a16:creationId xmlns:a16="http://schemas.microsoft.com/office/drawing/2014/main" id="{4C8C12B1-25E3-4638-9E9E-4C47EADABDED}"/>
              </a:ext>
            </a:extLst>
          </p:cNvPr>
          <p:cNvSpPr txBox="1"/>
          <p:nvPr/>
        </p:nvSpPr>
        <p:spPr>
          <a:xfrm>
            <a:off x="1069848" y="2093976"/>
            <a:ext cx="10052304" cy="254002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r>
              <a:rPr lang="en-US" b="1" dirty="0">
                <a:solidFill>
                  <a:schemeClr val="tx1"/>
                </a:solidFill>
                <a:latin typeface="Century Gothic" panose="020B0502020202020204" pitchFamily="34" charset="0"/>
              </a:rPr>
              <a:t>APPLICATION TIPS</a:t>
            </a:r>
          </a:p>
          <a:p>
            <a:pPr lvl="2"/>
            <a:r>
              <a:rPr lang="en-US" b="1" dirty="0">
                <a:solidFill>
                  <a:schemeClr val="tx1"/>
                </a:solidFill>
                <a:latin typeface="Century Gothic" panose="020B0502020202020204" pitchFamily="34" charset="0"/>
              </a:rPr>
              <a:t>DO NOT WAIT UNTIL THE LAST DAY TO UPLOAD MATERIALS</a:t>
            </a:r>
            <a:r>
              <a:rPr lang="en-US" dirty="0">
                <a:solidFill>
                  <a:schemeClr val="tx1"/>
                </a:solidFill>
                <a:latin typeface="Century Gothic" panose="020B0502020202020204" pitchFamily="34" charset="0"/>
              </a:rPr>
              <a:t> </a:t>
            </a:r>
          </a:p>
          <a:p>
            <a:pPr lvl="2"/>
            <a:r>
              <a:rPr lang="en-US" dirty="0">
                <a:solidFill>
                  <a:schemeClr val="tx1"/>
                </a:solidFill>
                <a:latin typeface="Century Gothic" panose="020B0502020202020204" pitchFamily="34" charset="0"/>
              </a:rPr>
              <a:t>Emphasize readiness/capacity for rapid implementation on vaccine equity</a:t>
            </a:r>
          </a:p>
          <a:p>
            <a:pPr lvl="2"/>
            <a:r>
              <a:rPr lang="en-US" dirty="0">
                <a:solidFill>
                  <a:schemeClr val="tx1"/>
                </a:solidFill>
                <a:latin typeface="Century Gothic" panose="020B0502020202020204" pitchFamily="34" charset="0"/>
              </a:rPr>
              <a:t>Respond to all questions and submit all required materials</a:t>
            </a:r>
          </a:p>
          <a:p>
            <a:pPr lvl="2"/>
            <a:r>
              <a:rPr lang="en-US" dirty="0">
                <a:solidFill>
                  <a:schemeClr val="tx1"/>
                </a:solidFill>
                <a:latin typeface="Century Gothic" panose="020B0502020202020204" pitchFamily="34" charset="0"/>
              </a:rPr>
              <a:t>Include letters of commitment from Community Leads</a:t>
            </a:r>
          </a:p>
          <a:p>
            <a:pPr lvl="2"/>
            <a:r>
              <a:rPr lang="en-US" dirty="0">
                <a:solidFill>
                  <a:schemeClr val="tx1"/>
                </a:solidFill>
                <a:latin typeface="Century Gothic" panose="020B0502020202020204" pitchFamily="34" charset="0"/>
              </a:rPr>
              <a:t>Budget must match total available for your Equity Zone</a:t>
            </a:r>
          </a:p>
          <a:p>
            <a:pPr marL="432000" lvl="2" indent="0">
              <a:buNone/>
            </a:pPr>
            <a:endParaRPr lang="en-US" dirty="0">
              <a:solidFill>
                <a:schemeClr val="tx1"/>
              </a:solidFill>
              <a:latin typeface="Century Gothic" panose="020B0502020202020204" pitchFamily="34" charset="0"/>
            </a:endParaRPr>
          </a:p>
          <a:p>
            <a:pPr lvl="1"/>
            <a:r>
              <a:rPr lang="en-US" b="1" dirty="0">
                <a:solidFill>
                  <a:schemeClr val="tx1"/>
                </a:solidFill>
                <a:latin typeface="Century Gothic" panose="020B0502020202020204" pitchFamily="34" charset="0"/>
              </a:rPr>
              <a:t>KEY DATES</a:t>
            </a:r>
          </a:p>
          <a:p>
            <a:pPr lvl="2"/>
            <a:r>
              <a:rPr lang="en-US" b="1" dirty="0">
                <a:solidFill>
                  <a:schemeClr val="tx1"/>
                </a:solidFill>
                <a:latin typeface="Century Gothic" panose="020B0502020202020204" pitchFamily="34" charset="0"/>
              </a:rPr>
              <a:t>Friday, May 7: </a:t>
            </a:r>
            <a:r>
              <a:rPr lang="en-US" dirty="0">
                <a:solidFill>
                  <a:schemeClr val="tx1"/>
                </a:solidFill>
                <a:latin typeface="Century Gothic" panose="020B0502020202020204" pitchFamily="34" charset="0"/>
              </a:rPr>
              <a:t>Written questions due</a:t>
            </a:r>
          </a:p>
          <a:p>
            <a:pPr lvl="2"/>
            <a:r>
              <a:rPr lang="en-US" b="1" dirty="0">
                <a:solidFill>
                  <a:schemeClr val="tx1"/>
                </a:solidFill>
                <a:latin typeface="Century Gothic" panose="020B0502020202020204" pitchFamily="34" charset="0"/>
              </a:rPr>
              <a:t>Friday, May 28: </a:t>
            </a:r>
            <a:r>
              <a:rPr lang="en-US" dirty="0">
                <a:solidFill>
                  <a:schemeClr val="tx1"/>
                </a:solidFill>
                <a:latin typeface="Century Gothic" panose="020B0502020202020204" pitchFamily="34" charset="0"/>
              </a:rPr>
              <a:t>RFP closes, all applications due by noon</a:t>
            </a:r>
          </a:p>
          <a:p>
            <a:pPr lvl="2"/>
            <a:r>
              <a:rPr lang="en-US" b="1" dirty="0">
                <a:solidFill>
                  <a:schemeClr val="tx1"/>
                </a:solidFill>
                <a:latin typeface="Century Gothic" panose="020B0502020202020204" pitchFamily="34" charset="0"/>
              </a:rPr>
              <a:t>June: </a:t>
            </a:r>
            <a:r>
              <a:rPr lang="en-US" dirty="0">
                <a:solidFill>
                  <a:schemeClr val="tx1"/>
                </a:solidFill>
                <a:latin typeface="Century Gothic" panose="020B0502020202020204" pitchFamily="34" charset="0"/>
              </a:rPr>
              <a:t>Award announcements, contracting, kickoff meetings</a:t>
            </a:r>
          </a:p>
          <a:p>
            <a:pPr lvl="2"/>
            <a:r>
              <a:rPr lang="en-US" b="1" dirty="0">
                <a:solidFill>
                  <a:schemeClr val="tx1"/>
                </a:solidFill>
                <a:latin typeface="Century Gothic" panose="020B0502020202020204" pitchFamily="34" charset="0"/>
              </a:rPr>
              <a:t>July 1: </a:t>
            </a:r>
            <a:r>
              <a:rPr lang="en-US" dirty="0">
                <a:solidFill>
                  <a:schemeClr val="tx1"/>
                </a:solidFill>
                <a:latin typeface="Century Gothic" panose="020B0502020202020204" pitchFamily="34" charset="0"/>
              </a:rPr>
              <a:t>Get started on vaccine equity!</a:t>
            </a:r>
          </a:p>
          <a:p>
            <a:pPr lvl="1"/>
            <a:endParaRPr lang="en-US" sz="1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57219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QUESTIONS &amp; ANSWERS</a:t>
            </a:r>
            <a:endParaRPr lang="en-US" dirty="0"/>
          </a:p>
        </p:txBody>
      </p:sp>
    </p:spTree>
    <p:extLst>
      <p:ext uri="{BB962C8B-B14F-4D97-AF65-F5344CB8AC3E}">
        <p14:creationId xmlns:p14="http://schemas.microsoft.com/office/powerpoint/2010/main" val="3291445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GOALS</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074655" y="2247900"/>
            <a:ext cx="10235495"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lvl="1"/>
            <a:endParaRPr lang="en-US" sz="2400" dirty="0">
              <a:solidFill>
                <a:schemeClr val="tx1"/>
              </a:solidFill>
              <a:latin typeface="Century Gothic" panose="020B0502020202020204" pitchFamily="34" charset="0"/>
            </a:endParaRPr>
          </a:p>
          <a:p>
            <a:pPr lvl="1"/>
            <a:r>
              <a:rPr lang="en-US" sz="2400" dirty="0">
                <a:solidFill>
                  <a:schemeClr val="tx1"/>
                </a:solidFill>
                <a:latin typeface="Century Gothic" panose="020B0502020202020204" pitchFamily="34" charset="0"/>
              </a:rPr>
              <a:t>Healthy Chicago Equity Zones will </a:t>
            </a:r>
            <a:r>
              <a:rPr lang="en-US" sz="2400" b="1" dirty="0">
                <a:solidFill>
                  <a:schemeClr val="tx1"/>
                </a:solidFill>
                <a:latin typeface="Century Gothic" panose="020B0502020202020204" pitchFamily="34" charset="0"/>
              </a:rPr>
              <a:t>lead hyper-local strategies </a:t>
            </a:r>
            <a:r>
              <a:rPr lang="en-US" sz="2400" dirty="0">
                <a:solidFill>
                  <a:schemeClr val="tx1"/>
                </a:solidFill>
                <a:latin typeface="Century Gothic" panose="020B0502020202020204" pitchFamily="34" charset="0"/>
              </a:rPr>
              <a:t>to confront the social and environmental factors that contribute to health and racial equity – with the ultimate goal of </a:t>
            </a:r>
            <a:r>
              <a:rPr lang="en-US" sz="2400" b="1" dirty="0">
                <a:solidFill>
                  <a:schemeClr val="tx1"/>
                </a:solidFill>
                <a:latin typeface="Century Gothic" panose="020B0502020202020204" pitchFamily="34" charset="0"/>
              </a:rPr>
              <a:t>closing Chicago’s life expectancy gap</a:t>
            </a:r>
            <a:r>
              <a:rPr lang="en-US" sz="2400" dirty="0">
                <a:solidFill>
                  <a:schemeClr val="tx1"/>
                </a:solidFill>
                <a:latin typeface="Century Gothic" panose="020B0502020202020204" pitchFamily="34" charset="0"/>
              </a:rPr>
              <a:t>.</a:t>
            </a:r>
          </a:p>
          <a:p>
            <a:pPr marL="108000" lvl="1" indent="0">
              <a:buNone/>
            </a:pPr>
            <a:endParaRPr lang="en-US" sz="2400" dirty="0">
              <a:solidFill>
                <a:schemeClr val="tx1"/>
              </a:solidFill>
              <a:latin typeface="Century Gothic" panose="020B0502020202020204" pitchFamily="34" charset="0"/>
            </a:endParaRPr>
          </a:p>
          <a:p>
            <a:pPr lvl="1"/>
            <a:r>
              <a:rPr lang="en-US" sz="2400" dirty="0">
                <a:solidFill>
                  <a:schemeClr val="tx1"/>
                </a:solidFill>
                <a:latin typeface="Century Gothic" panose="020B0502020202020204" pitchFamily="34" charset="0"/>
              </a:rPr>
              <a:t>Building on the successful Protect Chicago Plus vaccine equity pilot, these efforts will begin with </a:t>
            </a:r>
            <a:r>
              <a:rPr lang="en-US" sz="2400" b="1" dirty="0">
                <a:solidFill>
                  <a:schemeClr val="tx1"/>
                </a:solidFill>
                <a:latin typeface="Century Gothic" panose="020B0502020202020204" pitchFamily="34" charset="0"/>
              </a:rPr>
              <a:t>community leadership of COVID-19 vaccination campaigns</a:t>
            </a:r>
            <a:r>
              <a:rPr lang="en-US" sz="2400" dirty="0">
                <a:solidFill>
                  <a:schemeClr val="tx1"/>
                </a:solidFill>
                <a:latin typeface="Century Gothic" panose="020B0502020202020204" pitchFamily="34" charset="0"/>
              </a:rPr>
              <a:t>, including outreach and engagement during 2021. </a:t>
            </a:r>
          </a:p>
          <a:p>
            <a:pPr marL="108000" lvl="1" indent="0">
              <a:buNone/>
            </a:pPr>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6981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ee4pContent1">
            <a:extLst>
              <a:ext uri="{FF2B5EF4-FFF2-40B4-BE49-F238E27FC236}">
                <a16:creationId xmlns:a16="http://schemas.microsoft.com/office/drawing/2014/main" id="{FD23FFBF-3F30-4B8B-B586-92F7AF4D8AB4}"/>
              </a:ext>
            </a:extLst>
          </p:cNvPr>
          <p:cNvSpPr txBox="1"/>
          <p:nvPr/>
        </p:nvSpPr>
        <p:spPr>
          <a:xfrm>
            <a:off x="8061820" y="2247900"/>
            <a:ext cx="3501530" cy="383411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algn="ctr">
              <a:buNone/>
            </a:pPr>
            <a:r>
              <a:rPr lang="en-US" dirty="0">
                <a:solidFill>
                  <a:schemeClr val="tx1"/>
                </a:solidFill>
                <a:effectLst/>
                <a:ea typeface="Calibri" panose="020F0502020204030204" pitchFamily="34" charset="0"/>
              </a:rPr>
              <a:t>National projections estimate COVID-19 will reduce life expectancy in 2020 by </a:t>
            </a:r>
            <a:r>
              <a:rPr lang="en-US" b="1" u="sng" dirty="0">
                <a:solidFill>
                  <a:schemeClr val="tx1"/>
                </a:solidFill>
                <a:effectLst/>
                <a:ea typeface="Calibri" panose="020F0502020204030204" pitchFamily="34" charset="0"/>
              </a:rPr>
              <a:t>1.13 years</a:t>
            </a:r>
            <a:r>
              <a:rPr lang="en-US" dirty="0">
                <a:solidFill>
                  <a:schemeClr val="tx1"/>
                </a:solidFill>
                <a:effectLst/>
                <a:ea typeface="Calibri" panose="020F0502020204030204" pitchFamily="34" charset="0"/>
              </a:rPr>
              <a:t>,</a:t>
            </a:r>
            <a:br>
              <a:rPr lang="en-US" b="1" u="sng" dirty="0">
                <a:solidFill>
                  <a:schemeClr val="tx1"/>
                </a:solidFill>
                <a:effectLst/>
                <a:ea typeface="Calibri" panose="020F0502020204030204" pitchFamily="34" charset="0"/>
              </a:rPr>
            </a:br>
            <a:r>
              <a:rPr lang="en-US" dirty="0">
                <a:solidFill>
                  <a:schemeClr val="tx1"/>
                </a:solidFill>
                <a:effectLst/>
                <a:ea typeface="Calibri" panose="020F0502020204030204" pitchFamily="34" charset="0"/>
              </a:rPr>
              <a:t>with reductions for Black and Latinx populations at </a:t>
            </a:r>
            <a:r>
              <a:rPr lang="en-US" b="1" u="sng" dirty="0">
                <a:solidFill>
                  <a:schemeClr val="tx1"/>
                </a:solidFill>
                <a:effectLst/>
                <a:ea typeface="Calibri" panose="020F0502020204030204" pitchFamily="34" charset="0"/>
              </a:rPr>
              <a:t>3 to 4 times</a:t>
            </a:r>
            <a:r>
              <a:rPr lang="en-US" dirty="0">
                <a:solidFill>
                  <a:schemeClr val="tx1"/>
                </a:solidFill>
                <a:effectLst/>
                <a:ea typeface="Calibri" panose="020F0502020204030204" pitchFamily="34" charset="0"/>
              </a:rPr>
              <a:t> that for whites.</a:t>
            </a:r>
            <a:br>
              <a:rPr lang="en-US" sz="1600" dirty="0">
                <a:solidFill>
                  <a:schemeClr val="tx1"/>
                </a:solidFill>
                <a:effectLst/>
                <a:ea typeface="Calibri" panose="020F0502020204030204" pitchFamily="34" charset="0"/>
              </a:rPr>
            </a:br>
            <a:br>
              <a:rPr lang="en-US" sz="1000" dirty="0">
                <a:solidFill>
                  <a:schemeClr val="tx1"/>
                </a:solidFill>
                <a:effectLst/>
                <a:ea typeface="Calibri" panose="020F0502020204030204" pitchFamily="34" charset="0"/>
              </a:rPr>
            </a:br>
            <a:br>
              <a:rPr lang="en-US" sz="1000" dirty="0">
                <a:solidFill>
                  <a:schemeClr val="tx1"/>
                </a:solidFill>
                <a:effectLst/>
                <a:ea typeface="Calibri" panose="020F0502020204030204" pitchFamily="34" charset="0"/>
              </a:rPr>
            </a:br>
            <a:endParaRPr lang="en-US" sz="1000" dirty="0">
              <a:solidFill>
                <a:schemeClr val="tx1"/>
              </a:solidFill>
              <a:effectLst/>
              <a:ea typeface="Calibri" panose="020F0502020204030204" pitchFamily="34" charset="0"/>
            </a:endParaRPr>
          </a:p>
          <a:p>
            <a:pPr>
              <a:buNone/>
            </a:pPr>
            <a:endParaRPr lang="en-US" sz="1000" dirty="0">
              <a:solidFill>
                <a:schemeClr val="tx1"/>
              </a:solidFill>
              <a:ea typeface="Calibri" panose="020F0502020204030204" pitchFamily="34" charset="0"/>
            </a:endParaRPr>
          </a:p>
          <a:p>
            <a:pPr>
              <a:buNone/>
            </a:pPr>
            <a:endParaRPr lang="en-US" sz="1000" dirty="0">
              <a:solidFill>
                <a:schemeClr val="tx1"/>
              </a:solidFill>
              <a:effectLst/>
              <a:ea typeface="Calibri" panose="020F0502020204030204" pitchFamily="34" charset="0"/>
            </a:endParaRPr>
          </a:p>
          <a:p>
            <a:pPr>
              <a:buNone/>
            </a:pPr>
            <a:endParaRPr lang="en-US" sz="1000" dirty="0">
              <a:solidFill>
                <a:schemeClr val="tx1"/>
              </a:solidFill>
              <a:ea typeface="Calibri" panose="020F0502020204030204" pitchFamily="34" charset="0"/>
            </a:endParaRPr>
          </a:p>
          <a:p>
            <a:pPr>
              <a:buNone/>
            </a:pPr>
            <a:endParaRPr lang="en-US" sz="1000" dirty="0">
              <a:solidFill>
                <a:schemeClr val="tx1"/>
              </a:solidFill>
              <a:effectLst/>
              <a:ea typeface="Calibri" panose="020F0502020204030204" pitchFamily="34" charset="0"/>
            </a:endParaRPr>
          </a:p>
          <a:p>
            <a:pPr>
              <a:buNone/>
            </a:pPr>
            <a:endParaRPr lang="en-US" sz="1000" dirty="0">
              <a:solidFill>
                <a:schemeClr val="tx1"/>
              </a:solidFill>
              <a:effectLst/>
              <a:ea typeface="Calibri" panose="020F0502020204030204" pitchFamily="34" charset="0"/>
            </a:endParaRPr>
          </a:p>
          <a:p>
            <a:pPr algn="r"/>
            <a:r>
              <a:rPr lang="en-US" sz="900" dirty="0" err="1">
                <a:solidFill>
                  <a:schemeClr val="tx1"/>
                </a:solidFill>
                <a:effectLst/>
                <a:ea typeface="Calibri" panose="020F0502020204030204" pitchFamily="34" charset="0"/>
                <a:cs typeface="Arial" panose="020B0604020202020204" pitchFamily="34" charset="0"/>
              </a:rPr>
              <a:t>Andrasfay</a:t>
            </a:r>
            <a:r>
              <a:rPr lang="en-US" sz="900" dirty="0">
                <a:solidFill>
                  <a:schemeClr val="tx1"/>
                </a:solidFill>
                <a:effectLst/>
                <a:ea typeface="Calibri" panose="020F0502020204030204" pitchFamily="34" charset="0"/>
                <a:cs typeface="Arial" panose="020B0604020202020204" pitchFamily="34" charset="0"/>
              </a:rPr>
              <a:t> T, Goldman N. Reductions in 2020 US life expectancy due to COVID-19 and the disproportionate impact on the Black and Latino populations. </a:t>
            </a:r>
            <a:endParaRPr lang="en-US" sz="1000" dirty="0">
              <a:solidFill>
                <a:schemeClr val="tx1"/>
              </a:solidFill>
            </a:endParaRPr>
          </a:p>
        </p:txBody>
      </p:sp>
      <p:pic>
        <p:nvPicPr>
          <p:cNvPr id="4" name="Picture 3">
            <a:extLst>
              <a:ext uri="{FF2B5EF4-FFF2-40B4-BE49-F238E27FC236}">
                <a16:creationId xmlns:a16="http://schemas.microsoft.com/office/drawing/2014/main" id="{58F2E827-0B9D-413A-BCA5-F536016EA0AF}"/>
              </a:ext>
            </a:extLst>
          </p:cNvPr>
          <p:cNvPicPr>
            <a:picLocks noChangeAspect="1"/>
          </p:cNvPicPr>
          <p:nvPr/>
        </p:nvPicPr>
        <p:blipFill rotWithShape="1">
          <a:blip r:embed="rId5"/>
          <a:srcRect t="9901" b="-1"/>
          <a:stretch/>
        </p:blipFill>
        <p:spPr>
          <a:xfrm>
            <a:off x="1069848" y="1647171"/>
            <a:ext cx="6901160" cy="4788750"/>
          </a:xfrm>
          <a:prstGeom prst="rect">
            <a:avLst/>
          </a:prstGeom>
        </p:spPr>
      </p:pic>
      <p:sp>
        <p:nvSpPr>
          <p:cNvPr id="9" name="Title 1">
            <a:extLst>
              <a:ext uri="{FF2B5EF4-FFF2-40B4-BE49-F238E27FC236}">
                <a16:creationId xmlns:a16="http://schemas.microsoft.com/office/drawing/2014/main" id="{7C02BA4A-D30A-4953-9642-7B330FCCC5D2}"/>
              </a:ext>
            </a:extLst>
          </p:cNvPr>
          <p:cNvSpPr>
            <a:spLocks noGrp="1"/>
          </p:cNvSpPr>
          <p:nvPr>
            <p:ph type="title"/>
          </p:nvPr>
        </p:nvSpPr>
        <p:spPr>
          <a:xfrm>
            <a:off x="1069848" y="484632"/>
            <a:ext cx="10493502" cy="1609344"/>
          </a:xfrm>
        </p:spPr>
        <p:txBody>
          <a:bodyPr vert="horz"/>
          <a:lstStyle/>
          <a:p>
            <a:r>
              <a:rPr lang="en-US" sz="3200" dirty="0"/>
              <a:t>CHICAGO’S LIFE EXPECTANCY GAP, 2017</a:t>
            </a:r>
          </a:p>
        </p:txBody>
      </p:sp>
    </p:spTree>
    <p:extLst>
      <p:ext uri="{BB962C8B-B14F-4D97-AF65-F5344CB8AC3E}">
        <p14:creationId xmlns:p14="http://schemas.microsoft.com/office/powerpoint/2010/main" val="37438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50021F6-0403-44C2-BC9F-8CC9EEDA2C72}"/>
              </a:ext>
            </a:extLst>
          </p:cNvPr>
          <p:cNvSpPr/>
          <p:nvPr/>
        </p:nvSpPr>
        <p:spPr>
          <a:xfrm>
            <a:off x="0" y="0"/>
            <a:ext cx="2588964" cy="6858000"/>
          </a:xfrm>
          <a:prstGeom prst="rect">
            <a:avLst/>
          </a:prstGeom>
          <a:solidFill>
            <a:srgbClr val="30C1D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7B7C435-9FCB-4EBD-B418-1EBAB725120A}"/>
              </a:ext>
            </a:extLst>
          </p:cNvPr>
          <p:cNvGrpSpPr/>
          <p:nvPr/>
        </p:nvGrpSpPr>
        <p:grpSpPr>
          <a:xfrm>
            <a:off x="2588964" y="0"/>
            <a:ext cx="9603036" cy="6858000"/>
            <a:chOff x="1463407" y="195549"/>
            <a:chExt cx="9265186" cy="6466902"/>
          </a:xfrm>
        </p:grpSpPr>
        <p:pic>
          <p:nvPicPr>
            <p:cNvPr id="7" name="Picture 6" descr="Diagram&#10;&#10;Description automatically generated">
              <a:extLst>
                <a:ext uri="{FF2B5EF4-FFF2-40B4-BE49-F238E27FC236}">
                  <a16:creationId xmlns:a16="http://schemas.microsoft.com/office/drawing/2014/main" id="{A45ED3CC-7B8B-44B9-97A3-AAB286274965}"/>
                </a:ext>
              </a:extLst>
            </p:cNvPr>
            <p:cNvPicPr>
              <a:picLocks noChangeAspect="1"/>
            </p:cNvPicPr>
            <p:nvPr/>
          </p:nvPicPr>
          <p:blipFill rotWithShape="1">
            <a:blip r:embed="rId3">
              <a:extLst>
                <a:ext uri="{28A0092B-C50C-407E-A947-70E740481C1C}">
                  <a14:useLocalDpi xmlns:a14="http://schemas.microsoft.com/office/drawing/2010/main" val="0"/>
                </a:ext>
              </a:extLst>
            </a:blip>
            <a:srcRect l="2528" t="3550" r="868" b="2831"/>
            <a:stretch/>
          </p:blipFill>
          <p:spPr>
            <a:xfrm>
              <a:off x="1463407" y="195549"/>
              <a:ext cx="9265186" cy="6466902"/>
            </a:xfrm>
            <a:prstGeom prst="rect">
              <a:avLst/>
            </a:prstGeom>
          </p:spPr>
        </p:pic>
        <p:sp>
          <p:nvSpPr>
            <p:cNvPr id="8" name="Rectangle 7">
              <a:extLst>
                <a:ext uri="{FF2B5EF4-FFF2-40B4-BE49-F238E27FC236}">
                  <a16:creationId xmlns:a16="http://schemas.microsoft.com/office/drawing/2014/main" id="{52CE9489-DF51-4374-8546-41E2F1C70787}"/>
                </a:ext>
              </a:extLst>
            </p:cNvPr>
            <p:cNvSpPr/>
            <p:nvPr/>
          </p:nvSpPr>
          <p:spPr>
            <a:xfrm>
              <a:off x="1498294" y="5233012"/>
              <a:ext cx="3955055" cy="1399142"/>
            </a:xfrm>
            <a:prstGeom prst="rect">
              <a:avLst/>
            </a:prstGeom>
            <a:solidFill>
              <a:srgbClr val="AB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7F52F1D2-4EE0-4833-82C1-06BCC195779A}"/>
              </a:ext>
            </a:extLst>
          </p:cNvPr>
          <p:cNvSpPr txBox="1"/>
          <p:nvPr/>
        </p:nvSpPr>
        <p:spPr>
          <a:xfrm>
            <a:off x="56112" y="91405"/>
            <a:ext cx="2532852" cy="3390159"/>
          </a:xfrm>
          <a:prstGeom prst="rect">
            <a:avLst/>
          </a:prstGeom>
          <a:noFill/>
        </p:spPr>
        <p:txBody>
          <a:bodyPr wrap="square">
            <a:spAutoFit/>
          </a:bodyPr>
          <a:lstStyle/>
          <a:p>
            <a:pPr marL="57150" algn="ctr">
              <a:lnSpc>
                <a:spcPct val="90000"/>
              </a:lnSpc>
              <a:spcAft>
                <a:spcPts val="600"/>
              </a:spcAft>
            </a:pPr>
            <a:br>
              <a:rPr lang="en-US" sz="2400" b="1" dirty="0"/>
            </a:br>
            <a:r>
              <a:rPr lang="en-US" sz="3600" b="1" dirty="0"/>
              <a:t>HEALTHY CHICAGO 2025</a:t>
            </a:r>
            <a:endParaRPr lang="en-US" sz="2400" b="1" dirty="0"/>
          </a:p>
          <a:p>
            <a:pPr marL="57150" lvl="0" algn="ctr">
              <a:lnSpc>
                <a:spcPct val="90000"/>
              </a:lnSpc>
              <a:spcAft>
                <a:spcPts val="600"/>
              </a:spcAft>
            </a:pPr>
            <a:br>
              <a:rPr lang="en-US" sz="1600" i="1" dirty="0"/>
            </a:br>
            <a:br>
              <a:rPr lang="en-US" sz="1400" i="1" dirty="0"/>
            </a:br>
            <a:r>
              <a:rPr lang="en-US" sz="1600" i="1" dirty="0"/>
              <a:t>Citywide Health Improvement Plan </a:t>
            </a:r>
            <a:br>
              <a:rPr lang="en-US" sz="1600" i="1" dirty="0"/>
            </a:br>
            <a:r>
              <a:rPr lang="en-US" sz="1600" i="1" dirty="0"/>
              <a:t>To Close Our </a:t>
            </a:r>
            <a:br>
              <a:rPr lang="en-US" sz="1600" i="1" dirty="0"/>
            </a:br>
            <a:r>
              <a:rPr lang="en-US" sz="1600" i="1" dirty="0"/>
              <a:t>Life Expectancy Gap</a:t>
            </a:r>
          </a:p>
          <a:p>
            <a:pPr marL="57150" lvl="0">
              <a:lnSpc>
                <a:spcPct val="90000"/>
              </a:lnSpc>
              <a:spcAft>
                <a:spcPts val="600"/>
              </a:spcAft>
            </a:pPr>
            <a:endParaRPr lang="en-US" sz="100" dirty="0"/>
          </a:p>
        </p:txBody>
      </p:sp>
      <p:pic>
        <p:nvPicPr>
          <p:cNvPr id="3" name="Graphic 2" descr="Users with solid fill">
            <a:extLst>
              <a:ext uri="{FF2B5EF4-FFF2-40B4-BE49-F238E27FC236}">
                <a16:creationId xmlns:a16="http://schemas.microsoft.com/office/drawing/2014/main" id="{5BCB3707-16E5-4E27-B91A-34E7C8EE8F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506" y="4461669"/>
            <a:ext cx="914400" cy="914400"/>
          </a:xfrm>
          <a:prstGeom prst="rect">
            <a:avLst/>
          </a:prstGeom>
        </p:spPr>
      </p:pic>
      <p:pic>
        <p:nvPicPr>
          <p:cNvPr id="11" name="Graphic 10" descr="Arrow circle outline">
            <a:extLst>
              <a:ext uri="{FF2B5EF4-FFF2-40B4-BE49-F238E27FC236}">
                <a16:creationId xmlns:a16="http://schemas.microsoft.com/office/drawing/2014/main" id="{92DF313A-FB01-49C9-A6D1-5B3A7DEC31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647" y="3663499"/>
            <a:ext cx="3056708" cy="3056708"/>
          </a:xfrm>
          <a:prstGeom prst="rect">
            <a:avLst/>
          </a:prstGeom>
        </p:spPr>
      </p:pic>
      <p:sp>
        <p:nvSpPr>
          <p:cNvPr id="12" name="TextBox 11">
            <a:extLst>
              <a:ext uri="{FF2B5EF4-FFF2-40B4-BE49-F238E27FC236}">
                <a16:creationId xmlns:a16="http://schemas.microsoft.com/office/drawing/2014/main" id="{4E1C1A2A-11B0-4FDA-8450-5E912DE935A2}"/>
              </a:ext>
            </a:extLst>
          </p:cNvPr>
          <p:cNvSpPr txBox="1"/>
          <p:nvPr/>
        </p:nvSpPr>
        <p:spPr>
          <a:xfrm>
            <a:off x="692761" y="5216004"/>
            <a:ext cx="1051891" cy="523220"/>
          </a:xfrm>
          <a:prstGeom prst="rect">
            <a:avLst/>
          </a:prstGeom>
          <a:noFill/>
        </p:spPr>
        <p:txBody>
          <a:bodyPr wrap="none" rtlCol="0">
            <a:spAutoFit/>
          </a:bodyPr>
          <a:lstStyle/>
          <a:p>
            <a:r>
              <a:rPr lang="en-US" sz="1400" b="1" dirty="0">
                <a:solidFill>
                  <a:schemeClr val="bg1"/>
                </a:solidFill>
              </a:rPr>
              <a:t>Community</a:t>
            </a:r>
          </a:p>
          <a:p>
            <a:pPr algn="ctr"/>
            <a:r>
              <a:rPr lang="en-US" sz="1400" b="1" dirty="0">
                <a:solidFill>
                  <a:schemeClr val="bg1"/>
                </a:solidFill>
              </a:rPr>
              <a:t>Co-Led</a:t>
            </a:r>
          </a:p>
        </p:txBody>
      </p:sp>
      <p:sp>
        <p:nvSpPr>
          <p:cNvPr id="19" name="TextBox 18">
            <a:extLst>
              <a:ext uri="{FF2B5EF4-FFF2-40B4-BE49-F238E27FC236}">
                <a16:creationId xmlns:a16="http://schemas.microsoft.com/office/drawing/2014/main" id="{086BC0EF-7D36-4A80-98F4-BDA26CC096F2}"/>
              </a:ext>
            </a:extLst>
          </p:cNvPr>
          <p:cNvSpPr txBox="1"/>
          <p:nvPr/>
        </p:nvSpPr>
        <p:spPr>
          <a:xfrm>
            <a:off x="645735" y="3663499"/>
            <a:ext cx="1353606" cy="523220"/>
          </a:xfrm>
          <a:prstGeom prst="rect">
            <a:avLst/>
          </a:prstGeom>
          <a:noFill/>
        </p:spPr>
        <p:txBody>
          <a:bodyPr wrap="square" rtlCol="0">
            <a:spAutoFit/>
          </a:bodyPr>
          <a:lstStyle/>
          <a:p>
            <a:pPr algn="ctr"/>
            <a:r>
              <a:rPr lang="en-US" sz="1400" b="1" dirty="0">
                <a:solidFill>
                  <a:schemeClr val="bg1"/>
                </a:solidFill>
              </a:rPr>
              <a:t>Identify Local Priorities</a:t>
            </a:r>
          </a:p>
        </p:txBody>
      </p:sp>
      <p:sp>
        <p:nvSpPr>
          <p:cNvPr id="20" name="TextBox 19">
            <a:extLst>
              <a:ext uri="{FF2B5EF4-FFF2-40B4-BE49-F238E27FC236}">
                <a16:creationId xmlns:a16="http://schemas.microsoft.com/office/drawing/2014/main" id="{593501FA-51AC-44A5-AB0C-FF971CAF75B2}"/>
              </a:ext>
            </a:extLst>
          </p:cNvPr>
          <p:cNvSpPr txBox="1"/>
          <p:nvPr/>
        </p:nvSpPr>
        <p:spPr>
          <a:xfrm>
            <a:off x="1776816" y="5951442"/>
            <a:ext cx="753732" cy="523220"/>
          </a:xfrm>
          <a:prstGeom prst="rect">
            <a:avLst/>
          </a:prstGeom>
          <a:noFill/>
        </p:spPr>
        <p:txBody>
          <a:bodyPr wrap="none" rtlCol="0">
            <a:spAutoFit/>
          </a:bodyPr>
          <a:lstStyle/>
          <a:p>
            <a:pPr algn="ctr"/>
            <a:r>
              <a:rPr lang="en-US" sz="1400" b="1" dirty="0">
                <a:solidFill>
                  <a:schemeClr val="bg1"/>
                </a:solidFill>
              </a:rPr>
              <a:t>Take </a:t>
            </a:r>
            <a:br>
              <a:rPr lang="en-US" sz="1400" b="1" dirty="0">
                <a:solidFill>
                  <a:schemeClr val="bg1"/>
                </a:solidFill>
              </a:rPr>
            </a:br>
            <a:r>
              <a:rPr lang="en-US" sz="1400" b="1" dirty="0">
                <a:solidFill>
                  <a:schemeClr val="bg1"/>
                </a:solidFill>
              </a:rPr>
              <a:t>Action</a:t>
            </a:r>
          </a:p>
        </p:txBody>
      </p:sp>
      <p:sp>
        <p:nvSpPr>
          <p:cNvPr id="21" name="TextBox 20">
            <a:extLst>
              <a:ext uri="{FF2B5EF4-FFF2-40B4-BE49-F238E27FC236}">
                <a16:creationId xmlns:a16="http://schemas.microsoft.com/office/drawing/2014/main" id="{BCB2C560-1729-437D-9694-BBE1B8D0D188}"/>
              </a:ext>
            </a:extLst>
          </p:cNvPr>
          <p:cNvSpPr txBox="1"/>
          <p:nvPr/>
        </p:nvSpPr>
        <p:spPr>
          <a:xfrm>
            <a:off x="0" y="5930103"/>
            <a:ext cx="986167" cy="523220"/>
          </a:xfrm>
          <a:prstGeom prst="rect">
            <a:avLst/>
          </a:prstGeom>
          <a:noFill/>
        </p:spPr>
        <p:txBody>
          <a:bodyPr wrap="none" rtlCol="0">
            <a:spAutoFit/>
          </a:bodyPr>
          <a:lstStyle/>
          <a:p>
            <a:r>
              <a:rPr lang="en-US" sz="1400" b="1" dirty="0">
                <a:solidFill>
                  <a:schemeClr val="bg1"/>
                </a:solidFill>
              </a:rPr>
              <a:t>Evaluate </a:t>
            </a:r>
            <a:br>
              <a:rPr lang="en-US" sz="1400" b="1" dirty="0">
                <a:solidFill>
                  <a:schemeClr val="bg1"/>
                </a:solidFill>
              </a:rPr>
            </a:br>
            <a:r>
              <a:rPr lang="en-US" sz="1400" b="1" dirty="0">
                <a:solidFill>
                  <a:schemeClr val="bg1"/>
                </a:solidFill>
              </a:rPr>
              <a:t>Progress</a:t>
            </a:r>
          </a:p>
        </p:txBody>
      </p:sp>
    </p:spTree>
    <p:extLst>
      <p:ext uri="{BB962C8B-B14F-4D97-AF65-F5344CB8AC3E}">
        <p14:creationId xmlns:p14="http://schemas.microsoft.com/office/powerpoint/2010/main" val="3520931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RACIAL EQUITY RAPID RESPONSE</a:t>
            </a:r>
          </a:p>
        </p:txBody>
      </p:sp>
      <p:sp>
        <p:nvSpPr>
          <p:cNvPr id="12" name="ee4pContent1">
            <a:extLst>
              <a:ext uri="{FF2B5EF4-FFF2-40B4-BE49-F238E27FC236}">
                <a16:creationId xmlns:a16="http://schemas.microsoft.com/office/drawing/2014/main" id="{FD23FFBF-3F30-4B8B-B586-92F7AF4D8AB4}"/>
              </a:ext>
            </a:extLst>
          </p:cNvPr>
          <p:cNvSpPr txBox="1"/>
          <p:nvPr/>
        </p:nvSpPr>
        <p:spPr>
          <a:xfrm>
            <a:off x="1074655" y="2247900"/>
            <a:ext cx="10235495" cy="358729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E4002B"/>
              </a:buClr>
              <a:buSzPct val="100000"/>
              <a:buFont typeface="Trebuchet MS" panose="020B0603020202020204" pitchFamily="34" charset="0"/>
              <a:buChar char="​"/>
              <a:defRPr sz="2000">
                <a:solidFill>
                  <a:srgbClr val="005899"/>
                </a:solidFill>
              </a:defRPr>
            </a:lvl1pPr>
            <a:lvl2pPr marL="324000" lvl="1" indent="-216000">
              <a:buClr>
                <a:srgbClr val="E4002B"/>
              </a:buClr>
              <a:buSzPct val="100000"/>
              <a:buFont typeface="Trebuchet MS" panose="020B0603020202020204" pitchFamily="34" charset="0"/>
              <a:buChar char="•"/>
              <a:defRPr sz="2000">
                <a:solidFill>
                  <a:srgbClr val="005899"/>
                </a:solidFill>
              </a:defRPr>
            </a:lvl2pPr>
            <a:lvl3pPr marL="648000" lvl="2" indent="-216000">
              <a:buClr>
                <a:srgbClr val="E4002B"/>
              </a:buClr>
              <a:buSzPct val="100000"/>
              <a:buFont typeface="Trebuchet MS" panose="020B0603020202020204" pitchFamily="34" charset="0"/>
              <a:buChar char="–"/>
              <a:defRPr sz="2000">
                <a:solidFill>
                  <a:srgbClr val="005899"/>
                </a:solidFill>
              </a:defRPr>
            </a:lvl3pPr>
            <a:lvl4pPr marL="0" lvl="3">
              <a:buClr>
                <a:srgbClr val="E4002B"/>
              </a:buClr>
              <a:buSzPct val="100000"/>
              <a:buFont typeface="Trebuchet MS" panose="020B0603020202020204" pitchFamily="34" charset="0"/>
              <a:buChar char="​"/>
              <a:defRPr sz="2400" b="1">
                <a:solidFill>
                  <a:srgbClr val="000000"/>
                </a:solidFill>
              </a:defRPr>
            </a:lvl4pPr>
            <a:lvl5pPr marL="0" lvl="4">
              <a:buClr>
                <a:srgbClr val="E4002B"/>
              </a:buClr>
              <a:buSzPct val="100000"/>
              <a:buFont typeface="Trebuchet MS" panose="020B0603020202020204" pitchFamily="34" charset="0"/>
              <a:buChar char="​"/>
              <a:defRPr sz="2400" b="1">
                <a:solidFill>
                  <a:srgbClr val="000000"/>
                </a:solidFill>
              </a:defRPr>
            </a:lvl5pPr>
            <a:lvl6pPr marL="324000" lvl="5" indent="-216000">
              <a:buClr>
                <a:srgbClr val="E4002B"/>
              </a:buClr>
              <a:buSzPct val="100000"/>
              <a:buFont typeface="Trebuchet MS" panose="020B0603020202020204" pitchFamily="34" charset="0"/>
              <a:buChar char="•"/>
              <a:defRPr sz="2400">
                <a:solidFill>
                  <a:srgbClr val="005899"/>
                </a:solidFill>
              </a:defRPr>
            </a:lvl6pPr>
            <a:lvl7pPr marL="0" lvl="6">
              <a:buClr>
                <a:srgbClr val="E4002B"/>
              </a:buClr>
              <a:buSzPct val="100000"/>
              <a:buFont typeface="Trebuchet MS" panose="020B0603020202020204" pitchFamily="34" charset="0"/>
              <a:buChar char="​"/>
              <a:defRPr sz="5400">
                <a:solidFill>
                  <a:srgbClr val="005899"/>
                </a:solidFill>
              </a:defRPr>
            </a:lvl7pPr>
            <a:lvl8pPr marL="0" lvl="7">
              <a:buClr>
                <a:srgbClr val="E4002B"/>
              </a:buClr>
              <a:buSzPct val="100000"/>
              <a:buFont typeface="Trebuchet MS" panose="020B0603020202020204" pitchFamily="34" charset="0"/>
              <a:buChar char="​"/>
              <a:defRPr sz="6600" b="1">
                <a:solidFill>
                  <a:srgbClr val="000000"/>
                </a:solidFill>
              </a:defRPr>
            </a:lvl8pPr>
            <a:lvl9pPr marL="0" lvl="8">
              <a:buClr>
                <a:srgbClr val="E4002B"/>
              </a:buClr>
              <a:buSzPct val="100000"/>
              <a:buFont typeface="Trebuchet MS" panose="020B0603020202020204" pitchFamily="34" charset="0"/>
              <a:buChar char="​"/>
              <a:defRPr sz="4400" b="1">
                <a:solidFill>
                  <a:srgbClr val="000000"/>
                </a:solidFill>
              </a:defRPr>
            </a:lvl9pPr>
          </a:lstStyle>
          <a:p>
            <a:pPr marL="108000" lvl="1" indent="0">
              <a:buNone/>
            </a:pPr>
            <a:endParaRPr lang="en-US" sz="2400" dirty="0">
              <a:solidFill>
                <a:schemeClr val="tx1"/>
              </a:solidFill>
              <a:latin typeface="Century Gothic" panose="020B0502020202020204" pitchFamily="34" charset="0"/>
            </a:endParaRPr>
          </a:p>
          <a:p>
            <a:pPr lvl="1"/>
            <a:endParaRPr lang="en-US" sz="1800"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id="{C0DE1901-1D69-4C0D-830A-89E6EF075A22}"/>
              </a:ext>
            </a:extLst>
          </p:cNvPr>
          <p:cNvPicPr>
            <a:picLocks noChangeAspect="1"/>
          </p:cNvPicPr>
          <p:nvPr/>
        </p:nvPicPr>
        <p:blipFill>
          <a:blip r:embed="rId5"/>
          <a:stretch>
            <a:fillRect/>
          </a:stretch>
        </p:blipFill>
        <p:spPr>
          <a:xfrm>
            <a:off x="2051685" y="2093976"/>
            <a:ext cx="7600950" cy="4162425"/>
          </a:xfrm>
          <a:prstGeom prst="rect">
            <a:avLst/>
          </a:prstGeom>
        </p:spPr>
      </p:pic>
    </p:spTree>
    <p:extLst>
      <p:ext uri="{BB962C8B-B14F-4D97-AF65-F5344CB8AC3E}">
        <p14:creationId xmlns:p14="http://schemas.microsoft.com/office/powerpoint/2010/main" val="1506235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PROTECT CHICAGO PLUS</a:t>
            </a:r>
          </a:p>
        </p:txBody>
      </p:sp>
      <p:sp>
        <p:nvSpPr>
          <p:cNvPr id="6" name="TextBox 5">
            <a:extLst>
              <a:ext uri="{FF2B5EF4-FFF2-40B4-BE49-F238E27FC236}">
                <a16:creationId xmlns:a16="http://schemas.microsoft.com/office/drawing/2014/main" id="{A0000F8D-63B4-4DBA-88B3-599B455818F9}"/>
              </a:ext>
            </a:extLst>
          </p:cNvPr>
          <p:cNvSpPr txBox="1"/>
          <p:nvPr/>
        </p:nvSpPr>
        <p:spPr>
          <a:xfrm>
            <a:off x="628650" y="2093976"/>
            <a:ext cx="3649734" cy="36933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latin typeface="Century Gothic" panose="020B0502020202020204" pitchFamily="34" charset="0"/>
              </a:rPr>
              <a:t>After the first six weeks of Protect Chicago Plus implementation, vaccine coverage in priority areas increased </a:t>
            </a:r>
            <a:r>
              <a:rPr lang="en-US" b="1" dirty="0">
                <a:solidFill>
                  <a:schemeClr val="tx1"/>
                </a:solidFill>
                <a:latin typeface="Century Gothic" panose="020B0502020202020204" pitchFamily="34" charset="0"/>
              </a:rPr>
              <a:t>over 300% </a:t>
            </a:r>
            <a:r>
              <a:rPr lang="en-US" dirty="0">
                <a:solidFill>
                  <a:schemeClr val="tx1"/>
                </a:solidFill>
                <a:latin typeface="Century Gothic" panose="020B0502020202020204" pitchFamily="34" charset="0"/>
              </a:rPr>
              <a:t>– nearly twice the citywide increase in the same period. </a:t>
            </a:r>
            <a:br>
              <a:rPr lang="en-US" dirty="0">
                <a:solidFill>
                  <a:schemeClr val="tx1"/>
                </a:solidFill>
                <a:latin typeface="Century Gothic" panose="020B0502020202020204" pitchFamily="34" charset="0"/>
              </a:rPr>
            </a:b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Healthy Chicago Equity Zones will scale these successful vaccine equity partnerships across all of Chicago’s hardest hit communities.</a:t>
            </a:r>
          </a:p>
        </p:txBody>
      </p:sp>
      <p:pic>
        <p:nvPicPr>
          <p:cNvPr id="5" name="Picture 4">
            <a:extLst>
              <a:ext uri="{FF2B5EF4-FFF2-40B4-BE49-F238E27FC236}">
                <a16:creationId xmlns:a16="http://schemas.microsoft.com/office/drawing/2014/main" id="{DD51F43C-15FB-4C91-8A4B-83384B9DB17C}"/>
              </a:ext>
            </a:extLst>
          </p:cNvPr>
          <p:cNvPicPr>
            <a:picLocks noChangeAspect="1"/>
          </p:cNvPicPr>
          <p:nvPr/>
        </p:nvPicPr>
        <p:blipFill>
          <a:blip r:embed="rId5"/>
          <a:stretch>
            <a:fillRect/>
          </a:stretch>
        </p:blipFill>
        <p:spPr>
          <a:xfrm>
            <a:off x="5270202" y="3253000"/>
            <a:ext cx="4545803" cy="306004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E4375B6-6C1C-49AB-A871-73B36158A9A6}"/>
              </a:ext>
            </a:extLst>
          </p:cNvPr>
          <p:cNvPicPr>
            <a:picLocks noChangeAspect="1"/>
          </p:cNvPicPr>
          <p:nvPr/>
        </p:nvPicPr>
        <p:blipFill rotWithShape="1">
          <a:blip r:embed="rId6"/>
          <a:srcRect l="13351" t="31682" r="40827" b="13394"/>
          <a:stretch/>
        </p:blipFill>
        <p:spPr>
          <a:xfrm>
            <a:off x="7306811" y="583633"/>
            <a:ext cx="3313651" cy="2372029"/>
          </a:xfrm>
          <a:prstGeom prst="rect">
            <a:avLst/>
          </a:prstGeom>
        </p:spPr>
      </p:pic>
    </p:spTree>
    <p:extLst>
      <p:ext uri="{BB962C8B-B14F-4D97-AF65-F5344CB8AC3E}">
        <p14:creationId xmlns:p14="http://schemas.microsoft.com/office/powerpoint/2010/main" val="2540325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1633C5D-675C-4D7D-9F1F-6C240B78D5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B1633C5D-675C-4D7D-9F1F-6C240B78D5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4D046B-38C1-4528-9203-4193D143813D}"/>
              </a:ext>
            </a:extLst>
          </p:cNvPr>
          <p:cNvSpPr>
            <a:spLocks noGrp="1"/>
          </p:cNvSpPr>
          <p:nvPr>
            <p:ph type="title"/>
          </p:nvPr>
        </p:nvSpPr>
        <p:spPr/>
        <p:txBody>
          <a:bodyPr vert="horz"/>
          <a:lstStyle/>
          <a:p>
            <a:r>
              <a:rPr lang="en-US" sz="3200" dirty="0"/>
              <a:t>…BUT MORE TO DO FOR VACCINE EQUITY</a:t>
            </a:r>
          </a:p>
        </p:txBody>
      </p:sp>
      <p:pic>
        <p:nvPicPr>
          <p:cNvPr id="19" name="Picture 18" descr="Chart, line chart&#10;&#10;Description automatically generated">
            <a:extLst>
              <a:ext uri="{FF2B5EF4-FFF2-40B4-BE49-F238E27FC236}">
                <a16:creationId xmlns:a16="http://schemas.microsoft.com/office/drawing/2014/main" id="{4408887B-37D0-4491-93A2-60C50C5503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711" y="2788460"/>
            <a:ext cx="5223648" cy="2362811"/>
          </a:xfrm>
          <a:prstGeom prst="rect">
            <a:avLst/>
          </a:prstGeom>
        </p:spPr>
      </p:pic>
      <p:pic>
        <p:nvPicPr>
          <p:cNvPr id="20" name="Picture 19" descr="Chart, line chart&#10;&#10;Description automatically generated">
            <a:extLst>
              <a:ext uri="{FF2B5EF4-FFF2-40B4-BE49-F238E27FC236}">
                <a16:creationId xmlns:a16="http://schemas.microsoft.com/office/drawing/2014/main" id="{6D63EE1F-F378-4208-BD03-369A47E9B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16" y="2664174"/>
            <a:ext cx="5811607" cy="2588468"/>
          </a:xfrm>
          <a:prstGeom prst="rect">
            <a:avLst/>
          </a:prstGeom>
        </p:spPr>
      </p:pic>
      <p:sp>
        <p:nvSpPr>
          <p:cNvPr id="21" name="TextBox 20">
            <a:extLst>
              <a:ext uri="{FF2B5EF4-FFF2-40B4-BE49-F238E27FC236}">
                <a16:creationId xmlns:a16="http://schemas.microsoft.com/office/drawing/2014/main" id="{50251D86-E5E9-48D5-B489-06C9652949B2}"/>
              </a:ext>
            </a:extLst>
          </p:cNvPr>
          <p:cNvSpPr txBox="1"/>
          <p:nvPr/>
        </p:nvSpPr>
        <p:spPr>
          <a:xfrm>
            <a:off x="5858672" y="3381246"/>
            <a:ext cx="797020" cy="307777"/>
          </a:xfrm>
          <a:prstGeom prst="rect">
            <a:avLst/>
          </a:prstGeom>
          <a:noFill/>
        </p:spPr>
        <p:txBody>
          <a:bodyPr wrap="square" rtlCol="0">
            <a:spAutoFit/>
          </a:bodyPr>
          <a:lstStyle/>
          <a:p>
            <a:r>
              <a:rPr lang="en-US" sz="1400" b="1" dirty="0">
                <a:solidFill>
                  <a:srgbClr val="0092D1"/>
                </a:solidFill>
              </a:rPr>
              <a:t>34.9</a:t>
            </a:r>
          </a:p>
        </p:txBody>
      </p:sp>
      <p:sp>
        <p:nvSpPr>
          <p:cNvPr id="22" name="TextBox 21">
            <a:extLst>
              <a:ext uri="{FF2B5EF4-FFF2-40B4-BE49-F238E27FC236}">
                <a16:creationId xmlns:a16="http://schemas.microsoft.com/office/drawing/2014/main" id="{7F16269A-C56B-4831-A43B-F4C9C2B97ACB}"/>
              </a:ext>
            </a:extLst>
          </p:cNvPr>
          <p:cNvSpPr txBox="1"/>
          <p:nvPr/>
        </p:nvSpPr>
        <p:spPr>
          <a:xfrm>
            <a:off x="5841982" y="2788460"/>
            <a:ext cx="797020" cy="307777"/>
          </a:xfrm>
          <a:prstGeom prst="rect">
            <a:avLst/>
          </a:prstGeom>
          <a:noFill/>
        </p:spPr>
        <p:txBody>
          <a:bodyPr wrap="square" rtlCol="0">
            <a:spAutoFit/>
          </a:bodyPr>
          <a:lstStyle/>
          <a:p>
            <a:r>
              <a:rPr lang="en-US" sz="1400" b="1" dirty="0">
                <a:solidFill>
                  <a:srgbClr val="2E8540"/>
                </a:solidFill>
              </a:rPr>
              <a:t>48.9</a:t>
            </a:r>
          </a:p>
        </p:txBody>
      </p:sp>
      <p:sp>
        <p:nvSpPr>
          <p:cNvPr id="23" name="TextBox 22">
            <a:extLst>
              <a:ext uri="{FF2B5EF4-FFF2-40B4-BE49-F238E27FC236}">
                <a16:creationId xmlns:a16="http://schemas.microsoft.com/office/drawing/2014/main" id="{A0A4C913-AE22-4BA4-88CD-AB6331BE5D77}"/>
              </a:ext>
            </a:extLst>
          </p:cNvPr>
          <p:cNvSpPr txBox="1"/>
          <p:nvPr/>
        </p:nvSpPr>
        <p:spPr>
          <a:xfrm>
            <a:off x="5890110" y="3699160"/>
            <a:ext cx="797020" cy="307777"/>
          </a:xfrm>
          <a:prstGeom prst="rect">
            <a:avLst/>
          </a:prstGeom>
          <a:noFill/>
        </p:spPr>
        <p:txBody>
          <a:bodyPr wrap="square" rtlCol="0">
            <a:spAutoFit/>
          </a:bodyPr>
          <a:lstStyle/>
          <a:p>
            <a:r>
              <a:rPr lang="en-US" sz="1400" b="1" dirty="0">
                <a:solidFill>
                  <a:srgbClr val="4C2C92"/>
                </a:solidFill>
              </a:rPr>
              <a:t>28.8</a:t>
            </a:r>
          </a:p>
        </p:txBody>
      </p:sp>
      <p:sp>
        <p:nvSpPr>
          <p:cNvPr id="24" name="TextBox 23">
            <a:extLst>
              <a:ext uri="{FF2B5EF4-FFF2-40B4-BE49-F238E27FC236}">
                <a16:creationId xmlns:a16="http://schemas.microsoft.com/office/drawing/2014/main" id="{AB4482C2-650B-4285-8F4A-EBC020C1D9B1}"/>
              </a:ext>
            </a:extLst>
          </p:cNvPr>
          <p:cNvSpPr txBox="1"/>
          <p:nvPr/>
        </p:nvSpPr>
        <p:spPr>
          <a:xfrm>
            <a:off x="5827296" y="2613634"/>
            <a:ext cx="797020" cy="307777"/>
          </a:xfrm>
          <a:prstGeom prst="rect">
            <a:avLst/>
          </a:prstGeom>
          <a:noFill/>
        </p:spPr>
        <p:txBody>
          <a:bodyPr wrap="square" rtlCol="0">
            <a:spAutoFit/>
          </a:bodyPr>
          <a:lstStyle/>
          <a:p>
            <a:r>
              <a:rPr lang="en-US" sz="1400" b="1" dirty="0">
                <a:solidFill>
                  <a:srgbClr val="E4002B"/>
                </a:solidFill>
              </a:rPr>
              <a:t>51.2</a:t>
            </a:r>
          </a:p>
        </p:txBody>
      </p:sp>
      <p:sp>
        <p:nvSpPr>
          <p:cNvPr id="25" name="TextBox 24">
            <a:extLst>
              <a:ext uri="{FF2B5EF4-FFF2-40B4-BE49-F238E27FC236}">
                <a16:creationId xmlns:a16="http://schemas.microsoft.com/office/drawing/2014/main" id="{1CD4122C-05C4-4DF9-9CE4-56370001B713}"/>
              </a:ext>
            </a:extLst>
          </p:cNvPr>
          <p:cNvSpPr txBox="1"/>
          <p:nvPr/>
        </p:nvSpPr>
        <p:spPr>
          <a:xfrm>
            <a:off x="5859827" y="3000687"/>
            <a:ext cx="797020" cy="307777"/>
          </a:xfrm>
          <a:prstGeom prst="rect">
            <a:avLst/>
          </a:prstGeom>
          <a:noFill/>
        </p:spPr>
        <p:txBody>
          <a:bodyPr wrap="square" rtlCol="0">
            <a:spAutoFit/>
          </a:bodyPr>
          <a:lstStyle/>
          <a:p>
            <a:r>
              <a:rPr lang="en-US" sz="1400" b="1" dirty="0"/>
              <a:t>44.1</a:t>
            </a:r>
          </a:p>
        </p:txBody>
      </p:sp>
      <p:pic>
        <p:nvPicPr>
          <p:cNvPr id="26" name="Picture 25">
            <a:extLst>
              <a:ext uri="{FF2B5EF4-FFF2-40B4-BE49-F238E27FC236}">
                <a16:creationId xmlns:a16="http://schemas.microsoft.com/office/drawing/2014/main" id="{7265BB85-2882-4CD5-B2D8-9F7BFE495460}"/>
              </a:ext>
            </a:extLst>
          </p:cNvPr>
          <p:cNvPicPr>
            <a:picLocks noChangeAspect="1"/>
          </p:cNvPicPr>
          <p:nvPr/>
        </p:nvPicPr>
        <p:blipFill rotWithShape="1">
          <a:blip r:embed="rId7"/>
          <a:srcRect b="10698"/>
          <a:stretch/>
        </p:blipFill>
        <p:spPr>
          <a:xfrm>
            <a:off x="2377223" y="6243625"/>
            <a:ext cx="7458075" cy="374262"/>
          </a:xfrm>
          <a:prstGeom prst="rect">
            <a:avLst/>
          </a:prstGeom>
        </p:spPr>
      </p:pic>
      <p:sp>
        <p:nvSpPr>
          <p:cNvPr id="27" name="TextBox 26">
            <a:extLst>
              <a:ext uri="{FF2B5EF4-FFF2-40B4-BE49-F238E27FC236}">
                <a16:creationId xmlns:a16="http://schemas.microsoft.com/office/drawing/2014/main" id="{2F195E5E-76C9-4CB7-B439-8CA3F11E2736}"/>
              </a:ext>
            </a:extLst>
          </p:cNvPr>
          <p:cNvSpPr txBox="1"/>
          <p:nvPr/>
        </p:nvSpPr>
        <p:spPr>
          <a:xfrm>
            <a:off x="11692154" y="3582589"/>
            <a:ext cx="797020" cy="307777"/>
          </a:xfrm>
          <a:prstGeom prst="rect">
            <a:avLst/>
          </a:prstGeom>
          <a:noFill/>
        </p:spPr>
        <p:txBody>
          <a:bodyPr wrap="square" rtlCol="0">
            <a:spAutoFit/>
          </a:bodyPr>
          <a:lstStyle/>
          <a:p>
            <a:r>
              <a:rPr lang="en-US" sz="1400" b="1" dirty="0">
                <a:solidFill>
                  <a:srgbClr val="0092D1"/>
                </a:solidFill>
              </a:rPr>
              <a:t>23</a:t>
            </a:r>
          </a:p>
        </p:txBody>
      </p:sp>
      <p:sp>
        <p:nvSpPr>
          <p:cNvPr id="28" name="TextBox 27">
            <a:extLst>
              <a:ext uri="{FF2B5EF4-FFF2-40B4-BE49-F238E27FC236}">
                <a16:creationId xmlns:a16="http://schemas.microsoft.com/office/drawing/2014/main" id="{3C56F57A-714D-45A7-BCF2-D26AA87A1B77}"/>
              </a:ext>
            </a:extLst>
          </p:cNvPr>
          <p:cNvSpPr txBox="1"/>
          <p:nvPr/>
        </p:nvSpPr>
        <p:spPr>
          <a:xfrm>
            <a:off x="11663369" y="3080827"/>
            <a:ext cx="797020" cy="307777"/>
          </a:xfrm>
          <a:prstGeom prst="rect">
            <a:avLst/>
          </a:prstGeom>
          <a:noFill/>
        </p:spPr>
        <p:txBody>
          <a:bodyPr wrap="square" rtlCol="0">
            <a:spAutoFit/>
          </a:bodyPr>
          <a:lstStyle/>
          <a:p>
            <a:r>
              <a:rPr lang="en-US" sz="1400" b="1" dirty="0">
                <a:solidFill>
                  <a:srgbClr val="2E8540"/>
                </a:solidFill>
              </a:rPr>
              <a:t>32</a:t>
            </a:r>
          </a:p>
        </p:txBody>
      </p:sp>
      <p:sp>
        <p:nvSpPr>
          <p:cNvPr id="29" name="TextBox 28">
            <a:extLst>
              <a:ext uri="{FF2B5EF4-FFF2-40B4-BE49-F238E27FC236}">
                <a16:creationId xmlns:a16="http://schemas.microsoft.com/office/drawing/2014/main" id="{81B35677-071A-45B1-BB67-A3064C155BC2}"/>
              </a:ext>
            </a:extLst>
          </p:cNvPr>
          <p:cNvSpPr txBox="1"/>
          <p:nvPr/>
        </p:nvSpPr>
        <p:spPr>
          <a:xfrm>
            <a:off x="11690801" y="3808576"/>
            <a:ext cx="797020" cy="307777"/>
          </a:xfrm>
          <a:prstGeom prst="rect">
            <a:avLst/>
          </a:prstGeom>
          <a:noFill/>
        </p:spPr>
        <p:txBody>
          <a:bodyPr wrap="square" rtlCol="0">
            <a:spAutoFit/>
          </a:bodyPr>
          <a:lstStyle/>
          <a:p>
            <a:r>
              <a:rPr lang="en-US" sz="1400" b="1" dirty="0">
                <a:solidFill>
                  <a:srgbClr val="4C2C92"/>
                </a:solidFill>
              </a:rPr>
              <a:t>19.5</a:t>
            </a:r>
          </a:p>
        </p:txBody>
      </p:sp>
      <p:sp>
        <p:nvSpPr>
          <p:cNvPr id="30" name="TextBox 29">
            <a:extLst>
              <a:ext uri="{FF2B5EF4-FFF2-40B4-BE49-F238E27FC236}">
                <a16:creationId xmlns:a16="http://schemas.microsoft.com/office/drawing/2014/main" id="{3F654CDF-CE0A-4607-BB4B-A96264D4EE41}"/>
              </a:ext>
            </a:extLst>
          </p:cNvPr>
          <p:cNvSpPr txBox="1"/>
          <p:nvPr/>
        </p:nvSpPr>
        <p:spPr>
          <a:xfrm>
            <a:off x="11690801" y="2827513"/>
            <a:ext cx="797020" cy="307777"/>
          </a:xfrm>
          <a:prstGeom prst="rect">
            <a:avLst/>
          </a:prstGeom>
          <a:noFill/>
        </p:spPr>
        <p:txBody>
          <a:bodyPr wrap="square" rtlCol="0">
            <a:spAutoFit/>
          </a:bodyPr>
          <a:lstStyle/>
          <a:p>
            <a:r>
              <a:rPr lang="en-US" sz="1400" b="1" dirty="0">
                <a:solidFill>
                  <a:srgbClr val="E4002B"/>
                </a:solidFill>
              </a:rPr>
              <a:t>36.9</a:t>
            </a:r>
          </a:p>
        </p:txBody>
      </p:sp>
      <p:sp>
        <p:nvSpPr>
          <p:cNvPr id="31" name="TextBox 30">
            <a:extLst>
              <a:ext uri="{FF2B5EF4-FFF2-40B4-BE49-F238E27FC236}">
                <a16:creationId xmlns:a16="http://schemas.microsoft.com/office/drawing/2014/main" id="{1FEAE765-D812-430B-B478-7CC34611BAA0}"/>
              </a:ext>
            </a:extLst>
          </p:cNvPr>
          <p:cNvSpPr txBox="1"/>
          <p:nvPr/>
        </p:nvSpPr>
        <p:spPr>
          <a:xfrm>
            <a:off x="11647710" y="3289547"/>
            <a:ext cx="797020" cy="307777"/>
          </a:xfrm>
          <a:prstGeom prst="rect">
            <a:avLst/>
          </a:prstGeom>
          <a:noFill/>
        </p:spPr>
        <p:txBody>
          <a:bodyPr wrap="square" rtlCol="0">
            <a:spAutoFit/>
          </a:bodyPr>
          <a:lstStyle/>
          <a:p>
            <a:r>
              <a:rPr lang="en-US" sz="1400" b="1" dirty="0"/>
              <a:t>30.2</a:t>
            </a:r>
          </a:p>
        </p:txBody>
      </p:sp>
      <p:sp>
        <p:nvSpPr>
          <p:cNvPr id="32" name="TextBox 31">
            <a:extLst>
              <a:ext uri="{FF2B5EF4-FFF2-40B4-BE49-F238E27FC236}">
                <a16:creationId xmlns:a16="http://schemas.microsoft.com/office/drawing/2014/main" id="{DC90DD37-39A6-4FFC-8A85-EDBF10D3CDFE}"/>
              </a:ext>
            </a:extLst>
          </p:cNvPr>
          <p:cNvSpPr txBox="1"/>
          <p:nvPr/>
        </p:nvSpPr>
        <p:spPr>
          <a:xfrm>
            <a:off x="1892078" y="1659989"/>
            <a:ext cx="3637018" cy="646331"/>
          </a:xfrm>
          <a:prstGeom prst="rect">
            <a:avLst/>
          </a:prstGeom>
          <a:noFill/>
        </p:spPr>
        <p:txBody>
          <a:bodyPr wrap="square" rtlCol="0">
            <a:spAutoFit/>
          </a:bodyPr>
          <a:lstStyle/>
          <a:p>
            <a:pPr algn="ctr"/>
            <a:r>
              <a:rPr lang="en-US"/>
              <a:t>Percent of population with </a:t>
            </a:r>
          </a:p>
          <a:p>
            <a:pPr algn="ctr"/>
            <a:r>
              <a:rPr lang="en-US" b="1"/>
              <a:t>at least one dose of vaccine</a:t>
            </a:r>
          </a:p>
        </p:txBody>
      </p:sp>
      <p:sp>
        <p:nvSpPr>
          <p:cNvPr id="33" name="TextBox 32">
            <a:extLst>
              <a:ext uri="{FF2B5EF4-FFF2-40B4-BE49-F238E27FC236}">
                <a16:creationId xmlns:a16="http://schemas.microsoft.com/office/drawing/2014/main" id="{BD0BC425-31A2-4F9E-8843-9063A933E812}"/>
              </a:ext>
            </a:extLst>
          </p:cNvPr>
          <p:cNvSpPr txBox="1"/>
          <p:nvPr/>
        </p:nvSpPr>
        <p:spPr>
          <a:xfrm>
            <a:off x="7485134" y="1662750"/>
            <a:ext cx="3637018" cy="646331"/>
          </a:xfrm>
          <a:prstGeom prst="rect">
            <a:avLst/>
          </a:prstGeom>
          <a:noFill/>
        </p:spPr>
        <p:txBody>
          <a:bodyPr wrap="square" rtlCol="0">
            <a:spAutoFit/>
          </a:bodyPr>
          <a:lstStyle/>
          <a:p>
            <a:pPr algn="ctr"/>
            <a:r>
              <a:rPr lang="en-US"/>
              <a:t>Percent of population with a </a:t>
            </a:r>
            <a:r>
              <a:rPr lang="en-US" b="1"/>
              <a:t>completed series</a:t>
            </a:r>
          </a:p>
        </p:txBody>
      </p:sp>
    </p:spTree>
    <p:extLst>
      <p:ext uri="{BB962C8B-B14F-4D97-AF65-F5344CB8AC3E}">
        <p14:creationId xmlns:p14="http://schemas.microsoft.com/office/powerpoint/2010/main" val="2469779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ID" val="nW377mmA"/>
  <p:tag name="EE4P_STYLE_NAME" val="Chicago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FEqwWE4RQWCTyRk_ms6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wKmhpvkThShyVD4QQDRg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HZcTI8hT_CVPboAk.2p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5Oujkw4R6KTOJp.wX0vs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3gacB0tQoa0WxyD7Qky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tX5ynTCTvi_NA1lVuAOS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UfCOYDZSUm8t_ruqyxeX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1tljGWSByuWlXjRdt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NntlomkQA28jnNgEgRYf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CzG2ifjSsen61dTRcRnM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NHyxICKRFKA3p6mg7W5H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2a8RMGOSZSLf9Ggs7AHU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uPjWC_XSUKTGqyhMAIPF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g5cGglhSFq5TD5ZS_KlN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GfonAQ9lfG5GDjLe6xkp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NQfLVRAKE51hjg.zi4tH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NXirU6EmiUtqxxbnbvfdk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2KrAYjT1Btlw8o6VXmod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ImP7VwNG.PF1KzDH_P4wD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6BSBujWCVuPpbnzPQQAQ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iwwRX9eQcKCOWSo0DnZM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kvLjhXPPQeTKtSRu5D.xF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8nxSx3.mEIxPUzbqk3EgH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pCQgmh627A3ItWtRmOe_0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YO8XmtZK4eLiV7Iuf9N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2tnB.xT83Wm9kQNj0IuG1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3bQN9TEb4XSUZOiwG5e6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lhU0_eLaw4D28WateN4.x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1pClElQVcoGmHMkQNZzC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iWzD9RTHhngx3G6zEFvuw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_AYAO1CRTR2JKNXTPdUj1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0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Mg57GM.TmCDiN5huzhuw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5DA50smRZuGblZnWOo9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W88yxjIQseK6YeK1bYj6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9IVd41tS1OVyL6ItpB2B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I5rHIWoVR1XOQbYE_KlA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dory_OtTQaFOwDSsLJRe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2MTlJPPtelRhK0hrP6Bfj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BaZg.rVSjGW5PpFa3A_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G74yF_7SPSbZ9R7szae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FA20oCDRNqOvdH5KXewi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FPcE_eDS6uBSxqTi.Ryk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uzbrINwRPG9G09nLSO14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vmnkZbdSRujnAPdeckOM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KqIihCIROy8rEfivft4_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yBBmQXgQmmft1nLF2_dK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T.vSfvTSSK2QqHClcgru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6XH87lIQZS_9_HMaldbl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4uVso6gSoixXWmzJ2TU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jHxwMjHT8Si6niGYOTJY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8EVkyxsTOK0X1tAQ52F8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CLiv0eWSX6iceTlFnJO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j0jwn0QQ0CF.l5fS_Sgm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N5eB_U.TWW6DjVwByjjF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2ieLrh7RI2HmPSyBY0_v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3JigOthtSgqkekBhc6M1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23_qX8tQ1iCvq.aoBvWO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j1Jjks.TPyjIpdMPy1Nk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0.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2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3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4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5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7.xml><?xml version="1.0" encoding="utf-8"?>
<a:theme xmlns:a="http://schemas.openxmlformats.org/drawingml/2006/main" name="6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8.xml><?xml version="1.0" encoding="utf-8"?>
<a:theme xmlns:a="http://schemas.openxmlformats.org/drawingml/2006/main" name="7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9.xml><?xml version="1.0" encoding="utf-8"?>
<a:theme xmlns:a="http://schemas.openxmlformats.org/drawingml/2006/main" name="8_Chicago Grid 16:9">
  <a:themeElements>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AC1F1"/>
        </a:solidFill>
        <a:ln w="9525" cap="rnd" cmpd="sng" algn="ctr">
          <a:solidFill>
            <a:srgbClr val="2AC1F1"/>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A6A6A6"/>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smtClean="0">
            <a:solidFill>
              <a:srgbClr val="2AC1F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Override1.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0.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1.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2.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3.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4.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5.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6.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7.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8.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19.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0.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1.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2.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3.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4.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5.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6.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7.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8.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29.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3.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30.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31.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4.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5.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6.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7.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8.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ppt/theme/themeOverride9.xml><?xml version="1.0" encoding="utf-8"?>
<a:themeOverride xmlns:a="http://schemas.openxmlformats.org/drawingml/2006/main">
  <a:clrScheme name="Chicag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3F29D65B589B438A788A5E4E06C3DE" ma:contentTypeVersion="5" ma:contentTypeDescription="Create a new document." ma:contentTypeScope="" ma:versionID="6986afb0b21c34790e1a8ff7603ad451">
  <xsd:schema xmlns:xsd="http://www.w3.org/2001/XMLSchema" xmlns:xs="http://www.w3.org/2001/XMLSchema" xmlns:p="http://schemas.microsoft.com/office/2006/metadata/properties" xmlns:ns3="b4afb206-873c-4e7d-9904-9e7084405c1e" xmlns:ns4="60a7f694-58c2-4433-8661-fd77d3104e68" targetNamespace="http://schemas.microsoft.com/office/2006/metadata/properties" ma:root="true" ma:fieldsID="e5bc30fa4b17f7551b3d5b9e1d916df8" ns3:_="" ns4:_="">
    <xsd:import namespace="b4afb206-873c-4e7d-9904-9e7084405c1e"/>
    <xsd:import namespace="60a7f694-58c2-4433-8661-fd77d3104e6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fb206-873c-4e7d-9904-9e7084405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a7f694-58c2-4433-8661-fd77d3104e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DF4732-C412-4791-8E2A-C3CC45631DD3}">
  <ds:schemaRefs>
    <ds:schemaRef ds:uri="b4afb206-873c-4e7d-9904-9e7084405c1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a7f694-58c2-4433-8661-fd77d3104e68"/>
    <ds:schemaRef ds:uri="http://www.w3.org/XML/1998/namespace"/>
    <ds:schemaRef ds:uri="http://purl.org/dc/dcmitype/"/>
  </ds:schemaRefs>
</ds:datastoreItem>
</file>

<file path=customXml/itemProps2.xml><?xml version="1.0" encoding="utf-8"?>
<ds:datastoreItem xmlns:ds="http://schemas.openxmlformats.org/officeDocument/2006/customXml" ds:itemID="{9C3F8ECF-0C00-4FCE-9EA5-D711664E6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fb206-873c-4e7d-9904-9e7084405c1e"/>
    <ds:schemaRef ds:uri="60a7f694-58c2-4433-8661-fd77d3104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FFEC83-7DB0-4239-A795-FFF9D9F61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10520</TotalTime>
  <Words>2920</Words>
  <Application>Microsoft Office PowerPoint</Application>
  <PresentationFormat>Widescreen</PresentationFormat>
  <Paragraphs>306</Paragraphs>
  <Slides>31</Slides>
  <Notes>2</Notes>
  <HiddenSlides>0</HiddenSlides>
  <MMClips>0</MMClips>
  <ScaleCrop>false</ScaleCrop>
  <HeadingPairs>
    <vt:vector size="10"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31</vt:i4>
      </vt:variant>
      <vt:variant>
        <vt:lpstr>Custom Shows</vt:lpstr>
      </vt:variant>
      <vt:variant>
        <vt:i4>1</vt:i4>
      </vt:variant>
    </vt:vector>
  </HeadingPairs>
  <TitlesOfParts>
    <vt:vector size="47" baseType="lpstr">
      <vt:lpstr>Arial</vt:lpstr>
      <vt:lpstr>Calibri</vt:lpstr>
      <vt:lpstr>Century Gothic</vt:lpstr>
      <vt:lpstr>Courier New</vt:lpstr>
      <vt:lpstr>Trebuchet MS</vt:lpstr>
      <vt:lpstr>Chicago Grid 16:9</vt:lpstr>
      <vt:lpstr>1_Chicago Grid 16:9</vt:lpstr>
      <vt:lpstr>2_Chicago Grid 16:9</vt:lpstr>
      <vt:lpstr>3_Chicago Grid 16:9</vt:lpstr>
      <vt:lpstr>4_Chicago Grid 16:9</vt:lpstr>
      <vt:lpstr>5_Chicago Grid 16:9</vt:lpstr>
      <vt:lpstr>6_Chicago Grid 16:9</vt:lpstr>
      <vt:lpstr>7_Chicago Grid 16:9</vt:lpstr>
      <vt:lpstr>8_Chicago Grid 16:9</vt:lpstr>
      <vt:lpstr>think-cell Slide</vt:lpstr>
      <vt:lpstr>Protect Chicago Vaccine Equity /  Healthy Chicago Equity Zones RFP</vt:lpstr>
      <vt:lpstr>HOUSEKEEPING</vt:lpstr>
      <vt:lpstr>AGENDA</vt:lpstr>
      <vt:lpstr>GOALS</vt:lpstr>
      <vt:lpstr>CHICAGO’S LIFE EXPECTANCY GAP, 2017</vt:lpstr>
      <vt:lpstr>PowerPoint Presentation</vt:lpstr>
      <vt:lpstr>RACIAL EQUITY RAPID RESPONSE</vt:lpstr>
      <vt:lpstr>PROTECT CHICAGO PLUS</vt:lpstr>
      <vt:lpstr>…BUT MORE TO DO FOR VACCINE EQUITY</vt:lpstr>
      <vt:lpstr>HEALTHY CHICAGO EQUITY ZONES TIMELINE</vt:lpstr>
      <vt:lpstr>EQUITY ZONES MAP</vt:lpstr>
      <vt:lpstr>EQUITY ZONES STRUCTURE</vt:lpstr>
      <vt:lpstr>INITIAL ACTIVATION (2021): VACCINE EQUITY</vt:lpstr>
      <vt:lpstr>REGIONAL LEADS</vt:lpstr>
      <vt:lpstr>REGIONAL LEADS: CAPACITIES</vt:lpstr>
      <vt:lpstr>REGIONAL LEADS: CHARACTERISTICS</vt:lpstr>
      <vt:lpstr>COMMUNITY LEADS</vt:lpstr>
      <vt:lpstr>COMMUNITY LEADS: CHARACTERISTICS</vt:lpstr>
      <vt:lpstr>COMMUNITY LEADS</vt:lpstr>
      <vt:lpstr>INITIAL ACTIVATION (2021): VACCINE EQUITY</vt:lpstr>
      <vt:lpstr>PowerPoint Presentation</vt:lpstr>
      <vt:lpstr>CONTINUING ACTIVATIONS (2022-2025)</vt:lpstr>
      <vt:lpstr>FUNDING MODEL </vt:lpstr>
      <vt:lpstr>IS MY ORGANIZATION A POTENTIAL REGIONAL OR COMMUNITY LEAD?</vt:lpstr>
      <vt:lpstr>SUBMISSION REQUIREMENTS</vt:lpstr>
      <vt:lpstr>EVALUATION</vt:lpstr>
      <vt:lpstr>CDPH GUIDING PRINCIPLES</vt:lpstr>
      <vt:lpstr>HOW TO APPLY</vt:lpstr>
      <vt:lpstr>TECHNICAL ASSISTANCE</vt:lpstr>
      <vt:lpstr>REMINDERS AND KEY DATES</vt:lpstr>
      <vt:lpstr>QUESTIONS &amp; ANSWERS</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Monica Hernandez</cp:lastModifiedBy>
  <cp:revision>661</cp:revision>
  <cp:lastPrinted>2000-01-01T05:00:00Z</cp:lastPrinted>
  <dcterms:created xsi:type="dcterms:W3CDTF">2021-04-12T17:20:47Z</dcterms:created>
  <dcterms:modified xsi:type="dcterms:W3CDTF">2021-05-11T20:50:19Z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0x010100C13F29D65B589B438A788A5E4E06C3DE</vt:lpwstr>
  </property>
</Properties>
</file>