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3.xml" ContentType="application/vnd.openxmlformats-officedocument.them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1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  <p:sldMasterId id="2147483704" r:id="rId5"/>
  </p:sldMasterIdLst>
  <p:notesMasterIdLst>
    <p:notesMasterId r:id="rId12"/>
  </p:notesMasterIdLst>
  <p:sldIdLst>
    <p:sldId id="256" r:id="rId6"/>
    <p:sldId id="288" r:id="rId7"/>
    <p:sldId id="294" r:id="rId8"/>
    <p:sldId id="299" r:id="rId9"/>
    <p:sldId id="298" r:id="rId10"/>
    <p:sldId id="300" r:id="rId11"/>
  </p:sldIdLst>
  <p:sldSz cx="12192000" cy="6858000"/>
  <p:notesSz cx="6858000" cy="9144000"/>
  <p:custDataLst>
    <p:tags r:id="rId1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jenaba Kelly" initials="DK" lastIdx="3" clrIdx="0">
    <p:extLst>
      <p:ext uri="{19B8F6BF-5375-455C-9EA6-DF929625EA0E}">
        <p15:presenceInfo xmlns:p15="http://schemas.microsoft.com/office/powerpoint/2012/main" userId="Djenaba Kell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B6E6"/>
    <a:srgbClr val="005899"/>
    <a:srgbClr val="E400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06" autoAdjust="0"/>
    <p:restoredTop sz="89435" autoAdjust="0"/>
  </p:normalViewPr>
  <p:slideViewPr>
    <p:cSldViewPr snapToGrid="0">
      <p:cViewPr>
        <p:scale>
          <a:sx n="66" d="100"/>
          <a:sy n="66" d="100"/>
        </p:scale>
        <p:origin x="1104" y="32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81CD0C-0335-4C15-BFCD-18208825C2CE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033F0B-EBBD-4E48-AAFD-5A0836EF5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690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33F0B-EBBD-4E48-AAFD-5A0836EF5AE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754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33F0B-EBBD-4E48-AAFD-5A0836EF5AE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401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284767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5400" b="1" u="none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rgbClr val="005899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058399" y="6272784"/>
            <a:ext cx="1587731" cy="365125"/>
          </a:xfrm>
        </p:spPr>
        <p:txBody>
          <a:bodyPr/>
          <a:lstStyle>
            <a:lvl1pPr>
              <a:defRPr sz="1600"/>
            </a:lvl1pPr>
          </a:lstStyle>
          <a:p>
            <a:fld id="{8084FCEC-C7CC-40B4-800C-D309B6AF85B4}" type="datetime1">
              <a:rPr lang="en-US" b="1" smtClean="0"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8E6061F-4A2E-429D-8663-9AB09C2EAA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1560" y="421062"/>
            <a:ext cx="3190875" cy="71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831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331720"/>
            <a:ext cx="4754880" cy="370332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331720"/>
            <a:ext cx="4754880" cy="370332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C5C58-2F0E-4408-A253-5890B5F042A9}" type="datetime1">
              <a:rPr lang="en-US" smtClean="0"/>
              <a:t>4/29/2020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551920" y="6494869"/>
            <a:ext cx="640080" cy="365125"/>
          </a:xfrm>
          <a:prstGeom prst="rect">
            <a:avLst/>
          </a:prstGeom>
        </p:spPr>
        <p:txBody>
          <a:bodyPr/>
          <a:lstStyle/>
          <a:p>
            <a:fld id="{3FCCF984-64AA-42B4-8D2F-66BCDE3A50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129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911FE-B17B-467A-A822-71682B67B9A3}" type="datetime1">
              <a:rPr lang="en-US" smtClean="0"/>
              <a:t>4/29/2020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551920" y="6488683"/>
            <a:ext cx="640080" cy="365125"/>
          </a:xfrm>
          <a:prstGeom prst="rect">
            <a:avLst/>
          </a:prstGeom>
        </p:spPr>
        <p:txBody>
          <a:bodyPr/>
          <a:lstStyle/>
          <a:p>
            <a:fld id="{3FCCF984-64AA-42B4-8D2F-66BCDE3A50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21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B66A1-7B0A-4BE5-B992-68CB68AE0EB1}" type="datetime1">
              <a:rPr lang="en-US" smtClean="0"/>
              <a:t>4/29/2020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542356" y="6492875"/>
            <a:ext cx="640080" cy="365125"/>
          </a:xfrm>
          <a:prstGeom prst="rect">
            <a:avLst/>
          </a:prstGeom>
        </p:spPr>
        <p:txBody>
          <a:bodyPr/>
          <a:lstStyle/>
          <a:p>
            <a:fld id="{3FCCF984-64AA-42B4-8D2F-66BCDE3A50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808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E01D2-C2F1-4BB4-AEA7-3E0D6D6AF481}" type="datetime1">
              <a:rPr lang="en-US" smtClean="0"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AE4469-4F63-41CD-98C0-1D3250367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1920" y="6488683"/>
            <a:ext cx="640080" cy="365125"/>
          </a:xfrm>
          <a:prstGeom prst="rect">
            <a:avLst/>
          </a:prstGeom>
        </p:spPr>
        <p:txBody>
          <a:bodyPr/>
          <a:lstStyle/>
          <a:p>
            <a:fld id="{3FCCF984-64AA-42B4-8D2F-66BCDE3A50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369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51BFA-A44F-49BD-BA3D-C98E36B57414}" type="datetime1">
              <a:rPr lang="en-US" smtClean="0"/>
              <a:t>4/29/2020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552338" y="6507813"/>
            <a:ext cx="640080" cy="365125"/>
          </a:xfrm>
          <a:prstGeom prst="rect">
            <a:avLst/>
          </a:prstGeom>
        </p:spPr>
        <p:txBody>
          <a:bodyPr/>
          <a:lstStyle/>
          <a:p>
            <a:fld id="{3FCCF984-64AA-42B4-8D2F-66BCDE3A50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981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331720"/>
            <a:ext cx="4754880" cy="370332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331720"/>
            <a:ext cx="4754880" cy="370332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C5C58-2F0E-4408-A253-5890B5F042A9}" type="datetime1">
              <a:rPr lang="en-US" smtClean="0"/>
              <a:t>4/29/2020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551920" y="6494869"/>
            <a:ext cx="640080" cy="365125"/>
          </a:xfrm>
          <a:prstGeom prst="rect">
            <a:avLst/>
          </a:prstGeom>
        </p:spPr>
        <p:txBody>
          <a:bodyPr/>
          <a:lstStyle/>
          <a:p>
            <a:fld id="{3FCCF984-64AA-42B4-8D2F-66BCDE3A50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558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911FE-B17B-467A-A822-71682B67B9A3}" type="datetime1">
              <a:rPr lang="en-US" smtClean="0"/>
              <a:t>4/29/2020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551920" y="6488683"/>
            <a:ext cx="640080" cy="365125"/>
          </a:xfrm>
          <a:prstGeom prst="rect">
            <a:avLst/>
          </a:prstGeom>
        </p:spPr>
        <p:txBody>
          <a:bodyPr/>
          <a:lstStyle/>
          <a:p>
            <a:fld id="{3FCCF984-64AA-42B4-8D2F-66BCDE3A50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258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B66A1-7B0A-4BE5-B992-68CB68AE0EB1}" type="datetime1">
              <a:rPr lang="en-US" smtClean="0"/>
              <a:t>4/29/2020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542356" y="6492875"/>
            <a:ext cx="640080" cy="365125"/>
          </a:xfrm>
          <a:prstGeom prst="rect">
            <a:avLst/>
          </a:prstGeom>
        </p:spPr>
        <p:txBody>
          <a:bodyPr/>
          <a:lstStyle/>
          <a:p>
            <a:fld id="{3FCCF984-64AA-42B4-8D2F-66BCDE3A50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528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2847677"/>
          </a:xfrm>
          <a:solidFill>
            <a:schemeClr val="bg1">
              <a:lumMod val="95000"/>
            </a:schemeClr>
          </a:solidFill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5400" b="1" u="none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rgbClr val="005899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058399" y="6272784"/>
            <a:ext cx="1587731" cy="365125"/>
          </a:xfrm>
        </p:spPr>
        <p:txBody>
          <a:bodyPr/>
          <a:lstStyle>
            <a:lvl1pPr>
              <a:defRPr sz="1600"/>
            </a:lvl1pPr>
          </a:lstStyle>
          <a:p>
            <a:fld id="{8084FCEC-C7CC-40B4-800C-D309B6AF85B4}" type="datetime1">
              <a:rPr lang="en-US" b="1" smtClean="0"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8E6061F-4A2E-429D-8663-9AB09C2EAA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1560" y="421062"/>
            <a:ext cx="3190875" cy="71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861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E01D2-C2F1-4BB4-AEA7-3E0D6D6AF481}" type="datetime1">
              <a:rPr lang="en-US" smtClean="0"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AE4469-4F63-41CD-98C0-1D3250367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1920" y="6488683"/>
            <a:ext cx="640080" cy="365125"/>
          </a:xfrm>
          <a:prstGeom prst="rect">
            <a:avLst/>
          </a:prstGeom>
        </p:spPr>
        <p:txBody>
          <a:bodyPr/>
          <a:lstStyle/>
          <a:p>
            <a:fld id="{3FCCF984-64AA-42B4-8D2F-66BCDE3A50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436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51BFA-A44F-49BD-BA3D-C98E36B57414}" type="datetime1">
              <a:rPr lang="en-US" smtClean="0"/>
              <a:t>4/29/2020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552338" y="6507813"/>
            <a:ext cx="640080" cy="365125"/>
          </a:xfrm>
          <a:prstGeom prst="rect">
            <a:avLst/>
          </a:prstGeom>
        </p:spPr>
        <p:txBody>
          <a:bodyPr/>
          <a:lstStyle/>
          <a:p>
            <a:fld id="{3FCCF984-64AA-42B4-8D2F-66BCDE3A50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970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.v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0" Type="http://schemas.openxmlformats.org/officeDocument/2006/relationships/tags" Target="../tags/tag3.xml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2.xml"/><Relationship Id="rId14" Type="http://schemas.openxmlformats.org/officeDocument/2006/relationships/image" Target="../media/image4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2.v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oleObject" Target="../embeddings/oleObject1.bin"/><Relationship Id="rId5" Type="http://schemas.openxmlformats.org/officeDocument/2006/relationships/slideLayout" Target="../slideLayouts/slideLayout11.xml"/><Relationship Id="rId10" Type="http://schemas.openxmlformats.org/officeDocument/2006/relationships/tags" Target="../tags/tag5.xml"/><Relationship Id="rId4" Type="http://schemas.openxmlformats.org/officeDocument/2006/relationships/slideLayout" Target="../slideLayouts/slideLayout10.xml"/><Relationship Id="rId9" Type="http://schemas.openxmlformats.org/officeDocument/2006/relationships/tags" Target="../tags/tag4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/>
          <p:cNvGraphicFramePr>
            <a:graphicFrameLocks noChangeAspect="1"/>
          </p:cNvGraphicFramePr>
          <p:nvPr userDrawn="1">
            <p:custDataLst>
              <p:tags r:id="rId9"/>
            </p:custDataLst>
            <p:extLst>
              <p:ext uri="{D42A27DB-BD31-4B8C-83A1-F6EECF244321}">
                <p14:modId xmlns:p14="http://schemas.microsoft.com/office/powerpoint/2010/main" val="329438323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6" name="think-cell Slide" r:id="rId11" imgW="415" imgH="416" progId="TCLayout.ActiveDocument.1">
                  <p:embed/>
                </p:oleObj>
              </mc:Choice>
              <mc:Fallback>
                <p:oleObj name="think-cell Slide" r:id="rId11" imgW="415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 hidden="1"/>
          <p:cNvSpPr/>
          <p:nvPr userDrawn="1">
            <p:custDataLst>
              <p:tags r:id="rId10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n-US" sz="2800" b="1" i="0" baseline="0" dirty="0">
              <a:latin typeface="Century Gothic" panose="020B0502020202020204" pitchFamily="34" charset="0"/>
              <a:ea typeface="+mj-ea"/>
              <a:cs typeface="+mj-cs"/>
              <a:sym typeface="Century Gothic" panose="020B0502020202020204" pitchFamily="34" charset="0"/>
            </a:endParaRPr>
          </a:p>
        </p:txBody>
      </p:sp>
      <p:pic>
        <p:nvPicPr>
          <p:cNvPr id="13" name="Picture 12" descr="Blue-Square.png"/>
          <p:cNvPicPr>
            <a:picLocks noChangeAspect="1"/>
          </p:cNvPicPr>
          <p:nvPr userDrawn="1"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8892" y="6515100"/>
            <a:ext cx="342900" cy="3429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0"/>
            <a:ext cx="10058400" cy="11282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1128268"/>
            <a:ext cx="10058400" cy="5360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99192" y="6488684"/>
            <a:ext cx="11795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A3E624D2-B268-4D74-8D06-269F125785EA}" type="datetime1">
              <a:rPr lang="en-US" smtClean="0"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9848" y="64886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51920" y="64886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tx1"/>
                </a:solidFill>
                <a:latin typeface="+mj-lt"/>
              </a:defRPr>
            </a:lvl1pPr>
          </a:lstStyle>
          <a:p>
            <a:fld id="{3FCCF984-64AA-42B4-8D2F-66BCDE3A50F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 descr="Star-and-Blue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7735" y="246634"/>
            <a:ext cx="1275570" cy="6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63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700" r:id="rId3"/>
    <p:sldLayoutId id="2147483701" r:id="rId4"/>
    <p:sldLayoutId id="2147483702" r:id="rId5"/>
    <p:sldLayoutId id="2147483703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rgbClr val="E4002B"/>
        </a:buClr>
        <a:buSzPct val="90000"/>
        <a:buFont typeface="Arial"/>
        <a:buChar char="•"/>
        <a:defRPr sz="2000" kern="1200">
          <a:solidFill>
            <a:srgbClr val="005899"/>
          </a:solidFill>
          <a:latin typeface="Century Gothic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rgbClr val="E4002B"/>
        </a:buClr>
        <a:buSzPct val="90000"/>
        <a:buFont typeface="Arial"/>
        <a:buChar char="•"/>
        <a:defRPr sz="1800" kern="1200">
          <a:solidFill>
            <a:srgbClr val="005899"/>
          </a:solidFill>
          <a:latin typeface="Century Gothic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rgbClr val="E4002B"/>
        </a:buClr>
        <a:buSzPct val="90000"/>
        <a:buFont typeface="Arial"/>
        <a:buChar char="•"/>
        <a:defRPr sz="1600" kern="1200">
          <a:solidFill>
            <a:srgbClr val="005899"/>
          </a:solidFill>
          <a:latin typeface="Century Gothic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rgbClr val="E4002B"/>
        </a:buClr>
        <a:buSzPct val="90000"/>
        <a:buFont typeface="Arial"/>
        <a:buChar char="•"/>
        <a:defRPr sz="1600" kern="1200">
          <a:solidFill>
            <a:srgbClr val="005899"/>
          </a:solidFill>
          <a:latin typeface="Century Gothic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rgbClr val="E4002B"/>
        </a:buClr>
        <a:buSzPct val="90000"/>
        <a:buFont typeface="Arial"/>
        <a:buChar char="•"/>
        <a:defRPr sz="1600" kern="1200">
          <a:solidFill>
            <a:srgbClr val="005899"/>
          </a:solidFill>
          <a:latin typeface="Century Gothic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/>
          <p:cNvGraphicFramePr>
            <a:graphicFrameLocks noChangeAspect="1"/>
          </p:cNvGraphicFramePr>
          <p:nvPr userDrawn="1">
            <p:custDataLst>
              <p:tags r:id="rId9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19" name="think-cell Slide" r:id="rId11" imgW="415" imgH="416" progId="TCLayout.ActiveDocument.1">
                  <p:embed/>
                </p:oleObj>
              </mc:Choice>
              <mc:Fallback>
                <p:oleObj name="think-cell Slide" r:id="rId11" imgW="415" imgH="416" progId="TCLayout.ActiveDocument.1">
                  <p:embed/>
                  <p:pic>
                    <p:nvPicPr>
                      <p:cNvPr id="10" name="Object 9" hidden="1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 hidden="1"/>
          <p:cNvSpPr/>
          <p:nvPr userDrawn="1">
            <p:custDataLst>
              <p:tags r:id="rId10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/>
            <a:endParaRPr lang="en-US" sz="2800" b="1" i="0" baseline="0" dirty="0">
              <a:latin typeface="Century Gothic" panose="020B0502020202020204" pitchFamily="34" charset="0"/>
              <a:ea typeface="+mj-ea"/>
              <a:cs typeface="+mj-cs"/>
              <a:sym typeface="Century Gothic" panose="020B0502020202020204" pitchFamily="34" charset="0"/>
            </a:endParaRPr>
          </a:p>
        </p:txBody>
      </p:sp>
      <p:pic>
        <p:nvPicPr>
          <p:cNvPr id="13" name="Picture 12" descr="Blue-Square.png"/>
          <p:cNvPicPr>
            <a:picLocks noChangeAspect="1"/>
          </p:cNvPicPr>
          <p:nvPr userDrawn="1"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8892" y="6515100"/>
            <a:ext cx="342900" cy="3429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0"/>
            <a:ext cx="10058400" cy="11282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1128268"/>
            <a:ext cx="10058400" cy="5360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99192" y="6488684"/>
            <a:ext cx="11795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A3E624D2-B268-4D74-8D06-269F125785EA}" type="datetime1">
              <a:rPr lang="en-US" smtClean="0"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9848" y="64886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51920" y="64886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tx1"/>
                </a:solidFill>
                <a:latin typeface="+mj-lt"/>
              </a:defRPr>
            </a:lvl1pPr>
          </a:lstStyle>
          <a:p>
            <a:fld id="{3FCCF984-64AA-42B4-8D2F-66BCDE3A50F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 descr="Star-and-Blue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7735" y="246634"/>
            <a:ext cx="1275570" cy="6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69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rgbClr val="E4002B"/>
        </a:buClr>
        <a:buSzPct val="90000"/>
        <a:buFont typeface="Arial"/>
        <a:buChar char="•"/>
        <a:defRPr sz="2000" kern="1200">
          <a:solidFill>
            <a:srgbClr val="005899"/>
          </a:solidFill>
          <a:latin typeface="Century Gothic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rgbClr val="E4002B"/>
        </a:buClr>
        <a:buSzPct val="90000"/>
        <a:buFont typeface="Arial"/>
        <a:buChar char="•"/>
        <a:defRPr sz="1800" kern="1200">
          <a:solidFill>
            <a:srgbClr val="005899"/>
          </a:solidFill>
          <a:latin typeface="Century Gothic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rgbClr val="E4002B"/>
        </a:buClr>
        <a:buSzPct val="90000"/>
        <a:buFont typeface="Arial"/>
        <a:buChar char="•"/>
        <a:defRPr sz="1600" kern="1200">
          <a:solidFill>
            <a:srgbClr val="005899"/>
          </a:solidFill>
          <a:latin typeface="Century Gothic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rgbClr val="E4002B"/>
        </a:buClr>
        <a:buSzPct val="90000"/>
        <a:buFont typeface="Arial"/>
        <a:buChar char="•"/>
        <a:defRPr sz="1600" kern="1200">
          <a:solidFill>
            <a:srgbClr val="005899"/>
          </a:solidFill>
          <a:latin typeface="Century Gothic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rgbClr val="E4002B"/>
        </a:buClr>
        <a:buSzPct val="90000"/>
        <a:buFont typeface="Arial"/>
        <a:buChar char="•"/>
        <a:defRPr sz="1600" kern="1200">
          <a:solidFill>
            <a:srgbClr val="005899"/>
          </a:solidFill>
          <a:latin typeface="Century Gothic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image" Target="../media/image6.jpe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3.bin"/><Relationship Id="rId4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7" Type="http://schemas.openxmlformats.org/officeDocument/2006/relationships/image" Target="../media/image7.emf"/><Relationship Id="rId2" Type="http://schemas.openxmlformats.org/officeDocument/2006/relationships/tags" Target="../tags/tag10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4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7" Type="http://schemas.openxmlformats.org/officeDocument/2006/relationships/image" Target="../media/image8.png"/><Relationship Id="rId2" Type="http://schemas.openxmlformats.org/officeDocument/2006/relationships/tags" Target="../tags/tag1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4.bin"/><Relationship Id="rId4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4.bin"/><Relationship Id="rId4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7" Type="http://schemas.openxmlformats.org/officeDocument/2006/relationships/image" Target="../media/image7.emf"/><Relationship Id="rId2" Type="http://schemas.openxmlformats.org/officeDocument/2006/relationships/tags" Target="../tags/tag1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4826371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4" name="think-cell Slide" r:id="rId5" imgW="415" imgH="416" progId="TCLayout.ActiveDocument.1">
                  <p:embed/>
                </p:oleObj>
              </mc:Choice>
              <mc:Fallback>
                <p:oleObj name="think-cell Slide" r:id="rId5" imgW="415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en-US" sz="48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E40E39-5A1E-431C-A801-9153E01B39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2360" y="1317923"/>
            <a:ext cx="9966960" cy="2733377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sz="3600" kern="0" dirty="0" smtClean="0">
                <a:latin typeface="Arial" charset="0"/>
              </a:rPr>
              <a:t>Racial Equity Rapid Response Outreach:</a:t>
            </a:r>
            <a:br>
              <a:rPr lang="en-US" sz="3600" kern="0" dirty="0" smtClean="0">
                <a:latin typeface="Arial" charset="0"/>
              </a:rPr>
            </a:br>
            <a:r>
              <a:rPr lang="en-US" sz="3600" kern="0" dirty="0" smtClean="0">
                <a:latin typeface="Arial" charset="0"/>
              </a:rPr>
              <a:t>Suggested Practices</a:t>
            </a:r>
            <a:endParaRPr lang="en-US" sz="3600" dirty="0">
              <a:cs typeface="Futura Std Heavy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965EA5-F1A0-40C3-9B7D-7205A78A23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4241975"/>
            <a:ext cx="7891272" cy="1069848"/>
          </a:xfrm>
        </p:spPr>
        <p:txBody>
          <a:bodyPr>
            <a:noAutofit/>
          </a:bodyPr>
          <a:lstStyle/>
          <a:p>
            <a:pPr>
              <a:spcBef>
                <a:spcPct val="20000"/>
              </a:spcBef>
              <a:buClr>
                <a:srgbClr val="006973"/>
              </a:buClr>
              <a:defRPr/>
            </a:pPr>
            <a:r>
              <a:rPr lang="en-US" sz="2400" b="0" kern="0" dirty="0">
                <a:solidFill>
                  <a:schemeClr val="tx1"/>
                </a:solidFill>
                <a:latin typeface="+mj-lt"/>
              </a:rPr>
              <a:t>April </a:t>
            </a:r>
            <a:r>
              <a:rPr lang="en-US" sz="2400" b="0" kern="0" dirty="0" smtClean="0">
                <a:solidFill>
                  <a:schemeClr val="tx1"/>
                </a:solidFill>
                <a:latin typeface="+mj-lt"/>
              </a:rPr>
              <a:t>30</a:t>
            </a:r>
            <a:r>
              <a:rPr lang="en-US" sz="2400" b="0" kern="0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en-US" sz="2400" b="0" kern="0" dirty="0">
                <a:solidFill>
                  <a:schemeClr val="tx1"/>
                </a:solidFill>
                <a:latin typeface="+mj-lt"/>
              </a:rPr>
              <a:t>2020</a:t>
            </a:r>
          </a:p>
        </p:txBody>
      </p:sp>
      <p:pic>
        <p:nvPicPr>
          <p:cNvPr id="9" name="Picture 9" descr="Civic Consulting New Logo_150202.jpg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250" y="6203950"/>
            <a:ext cx="201136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312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44169287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59" name="think-cell Slide" r:id="rId5" imgW="530" imgH="531" progId="TCLayout.ActiveDocument.1">
                  <p:embed/>
                </p:oleObj>
              </mc:Choice>
              <mc:Fallback>
                <p:oleObj name="think-cell Slide" r:id="rId5" imgW="530" imgH="531" progId="TCLayout.ActiveDocument.1">
                  <p:embed/>
                  <p:pic>
                    <p:nvPicPr>
                      <p:cNvPr id="10" name="Object 9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en-US" sz="2800" b="1" dirty="0">
              <a:latin typeface="Century Gothic" panose="020B0502020202020204" pitchFamily="34" charset="0"/>
              <a:ea typeface="+mj-ea"/>
              <a:cs typeface="+mj-cs"/>
              <a:sym typeface="Century Gothic" panose="020B0502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Outreach Workflow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CF984-64AA-42B4-8D2F-66BCDE3A50F4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Can 6"/>
          <p:cNvSpPr/>
          <p:nvPr/>
        </p:nvSpPr>
        <p:spPr>
          <a:xfrm>
            <a:off x="524756" y="3027033"/>
            <a:ext cx="800336" cy="1011829"/>
          </a:xfrm>
          <a:prstGeom prst="can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34207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 smtClean="0">
                <a:solidFill>
                  <a:prstClr val="white"/>
                </a:solidFill>
                <a:latin typeface="Arial"/>
              </a:rPr>
              <a:t>Priority patient </a:t>
            </a:r>
            <a:r>
              <a:rPr lang="en-US" sz="1000" kern="0" dirty="0">
                <a:solidFill>
                  <a:prstClr val="white"/>
                </a:solidFill>
                <a:latin typeface="Arial"/>
              </a:rPr>
              <a:t>l</a:t>
            </a:r>
            <a:r>
              <a:rPr lang="en-US" sz="1000" kern="0" dirty="0" smtClean="0">
                <a:solidFill>
                  <a:prstClr val="white"/>
                </a:solidFill>
                <a:latin typeface="Arial"/>
              </a:rPr>
              <a:t>ist</a:t>
            </a: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54389" y="3122459"/>
            <a:ext cx="1312910" cy="820979"/>
          </a:xfrm>
          <a:prstGeom prst="rect">
            <a:avLst/>
          </a:prstGeom>
          <a:solidFill>
            <a:srgbClr val="41B6E6"/>
          </a:solidFill>
          <a:ln w="9525" cap="flat" cmpd="sng" algn="ctr">
            <a:solidFill>
              <a:schemeClr val="tx1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34207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Outreach team </a:t>
            </a:r>
            <a:r>
              <a:rPr lang="en-US" sz="1000" kern="0" dirty="0" smtClean="0">
                <a:solidFill>
                  <a:prstClr val="white"/>
                </a:solidFill>
                <a:latin typeface="Arial"/>
              </a:rPr>
              <a:t>performs 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patient outreach by phone</a:t>
            </a:r>
          </a:p>
        </p:txBody>
      </p:sp>
      <p:sp>
        <p:nvSpPr>
          <p:cNvPr id="9" name="Flowchart: Decision 8"/>
          <p:cNvSpPr/>
          <p:nvPr/>
        </p:nvSpPr>
        <p:spPr>
          <a:xfrm>
            <a:off x="3578436" y="2942291"/>
            <a:ext cx="1507676" cy="1181317"/>
          </a:xfrm>
          <a:prstGeom prst="flowChartDecision">
            <a:avLst/>
          </a:prstGeom>
          <a:solidFill>
            <a:srgbClr val="41B6E6"/>
          </a:solidFill>
          <a:ln w="9525" cap="flat" cmpd="sng" algn="ctr">
            <a:solidFill>
              <a:schemeClr val="tx1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34207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Did patient answer?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684227" y="4604939"/>
            <a:ext cx="1312910" cy="820979"/>
          </a:xfrm>
          <a:prstGeom prst="rect">
            <a:avLst/>
          </a:prstGeom>
          <a:solidFill>
            <a:srgbClr val="41B6E6"/>
          </a:solidFill>
          <a:ln w="9525" cap="flat" cmpd="sng" algn="ctr">
            <a:solidFill>
              <a:schemeClr val="tx1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34207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Outreach team  documents outreach and returns patient to work queue</a:t>
            </a:r>
          </a:p>
        </p:txBody>
      </p:sp>
      <p:cxnSp>
        <p:nvCxnSpPr>
          <p:cNvPr id="13" name="Straight Arrow Connector 12"/>
          <p:cNvCxnSpPr>
            <a:stCxn id="9" idx="2"/>
            <a:endCxn id="12" idx="0"/>
          </p:cNvCxnSpPr>
          <p:nvPr/>
        </p:nvCxnSpPr>
        <p:spPr>
          <a:xfrm>
            <a:off x="4332274" y="4123608"/>
            <a:ext cx="8408" cy="481331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4" name="TextBox 13"/>
          <p:cNvSpPr txBox="1"/>
          <p:nvPr/>
        </p:nvSpPr>
        <p:spPr>
          <a:xfrm>
            <a:off x="4349500" y="4202205"/>
            <a:ext cx="521567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342077"/>
            <a:r>
              <a:rPr lang="en-US" sz="1000" dirty="0">
                <a:solidFill>
                  <a:srgbClr val="080808"/>
                </a:solidFill>
                <a:latin typeface="Arial"/>
                <a:ea typeface="MS PGothic" pitchFamily="34" charset="-128"/>
              </a:rPr>
              <a:t>No</a:t>
            </a:r>
          </a:p>
        </p:txBody>
      </p:sp>
      <p:cxnSp>
        <p:nvCxnSpPr>
          <p:cNvPr id="17" name="Straight Arrow Connector 16"/>
          <p:cNvCxnSpPr>
            <a:stCxn id="7" idx="4"/>
            <a:endCxn id="8" idx="1"/>
          </p:cNvCxnSpPr>
          <p:nvPr/>
        </p:nvCxnSpPr>
        <p:spPr>
          <a:xfrm>
            <a:off x="1325092" y="3532948"/>
            <a:ext cx="429297" cy="1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8" name="Straight Arrow Connector 17"/>
          <p:cNvCxnSpPr>
            <a:stCxn id="8" idx="3"/>
            <a:endCxn id="9" idx="1"/>
          </p:cNvCxnSpPr>
          <p:nvPr/>
        </p:nvCxnSpPr>
        <p:spPr>
          <a:xfrm>
            <a:off x="3067299" y="3532949"/>
            <a:ext cx="511137" cy="1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19" name="Straight Arrow Connector 18"/>
          <p:cNvCxnSpPr>
            <a:stCxn id="9" idx="3"/>
            <a:endCxn id="42" idx="1"/>
          </p:cNvCxnSpPr>
          <p:nvPr/>
        </p:nvCxnSpPr>
        <p:spPr>
          <a:xfrm>
            <a:off x="5086112" y="3532950"/>
            <a:ext cx="592260" cy="1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5" name="TextBox 24"/>
          <p:cNvSpPr txBox="1"/>
          <p:nvPr/>
        </p:nvSpPr>
        <p:spPr>
          <a:xfrm>
            <a:off x="5115648" y="3582058"/>
            <a:ext cx="521567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342077"/>
            <a:r>
              <a:rPr lang="en-US" sz="1000" dirty="0">
                <a:solidFill>
                  <a:srgbClr val="080808"/>
                </a:solidFill>
                <a:latin typeface="Arial"/>
                <a:ea typeface="MS PGothic" pitchFamily="34" charset="-128"/>
              </a:rPr>
              <a:t>Yes</a:t>
            </a:r>
          </a:p>
        </p:txBody>
      </p:sp>
      <p:cxnSp>
        <p:nvCxnSpPr>
          <p:cNvPr id="30" name="Straight Arrow Connector 29"/>
          <p:cNvCxnSpPr>
            <a:stCxn id="12" idx="1"/>
            <a:endCxn id="7" idx="3"/>
          </p:cNvCxnSpPr>
          <p:nvPr/>
        </p:nvCxnSpPr>
        <p:spPr>
          <a:xfrm flipH="1" flipV="1">
            <a:off x="924924" y="4038862"/>
            <a:ext cx="2759303" cy="97656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1" name="Flowchart: Decision 20"/>
          <p:cNvSpPr/>
          <p:nvPr/>
        </p:nvSpPr>
        <p:spPr>
          <a:xfrm>
            <a:off x="7618472" y="2914418"/>
            <a:ext cx="1602117" cy="1237066"/>
          </a:xfrm>
          <a:prstGeom prst="flowChartDecision">
            <a:avLst/>
          </a:prstGeom>
          <a:solidFill>
            <a:srgbClr val="41B6E6"/>
          </a:solidFill>
          <a:ln w="9525" cap="flat" cmpd="sng" algn="ctr">
            <a:solidFill>
              <a:schemeClr val="tx1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34207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Did </a:t>
            </a:r>
            <a:r>
              <a:rPr lang="en-US" sz="1000" kern="0" dirty="0" smtClean="0">
                <a:solidFill>
                  <a:prstClr val="white"/>
                </a:solidFill>
                <a:latin typeface="Arial"/>
              </a:rPr>
              <a:t>screening identify issues?</a:t>
            </a: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419530" y="4202205"/>
            <a:ext cx="521567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342077"/>
            <a:r>
              <a:rPr lang="en-US" sz="1000" dirty="0">
                <a:solidFill>
                  <a:srgbClr val="080808"/>
                </a:solidFill>
                <a:latin typeface="Arial"/>
                <a:ea typeface="MS PGothic" pitchFamily="34" charset="-128"/>
              </a:rPr>
              <a:t>No</a:t>
            </a:r>
          </a:p>
        </p:txBody>
      </p:sp>
      <p:sp>
        <p:nvSpPr>
          <p:cNvPr id="26" name="Rectangle 25"/>
          <p:cNvSpPr/>
          <p:nvPr/>
        </p:nvSpPr>
        <p:spPr>
          <a:xfrm>
            <a:off x="9863938" y="3070180"/>
            <a:ext cx="1682327" cy="946825"/>
          </a:xfrm>
          <a:prstGeom prst="rect">
            <a:avLst/>
          </a:prstGeom>
          <a:solidFill>
            <a:srgbClr val="41B6E6"/>
          </a:solidFill>
          <a:ln w="9525" cap="flat" cmpd="sng" algn="ctr">
            <a:solidFill>
              <a:schemeClr val="tx1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34207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dirty="0" smtClean="0">
                <a:solidFill>
                  <a:prstClr val="white"/>
                </a:solidFill>
                <a:latin typeface="Arial"/>
              </a:rPr>
              <a:t>Patient is referred to community resources and/or provider care teams </a:t>
            </a: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</a:rPr>
              <a:t>for follow-up</a:t>
            </a:r>
          </a:p>
        </p:txBody>
      </p:sp>
      <p:cxnSp>
        <p:nvCxnSpPr>
          <p:cNvPr id="27" name="Straight Arrow Connector 26"/>
          <p:cNvCxnSpPr>
            <a:stCxn id="21" idx="2"/>
            <a:endCxn id="82" idx="0"/>
          </p:cNvCxnSpPr>
          <p:nvPr/>
        </p:nvCxnSpPr>
        <p:spPr>
          <a:xfrm flipH="1">
            <a:off x="8419530" y="4151484"/>
            <a:ext cx="1" cy="43687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9" name="TextBox 28"/>
          <p:cNvSpPr txBox="1"/>
          <p:nvPr/>
        </p:nvSpPr>
        <p:spPr>
          <a:xfrm>
            <a:off x="9210159" y="3656479"/>
            <a:ext cx="521567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342077"/>
            <a:r>
              <a:rPr lang="en-US" sz="1000" dirty="0">
                <a:solidFill>
                  <a:srgbClr val="080808"/>
                </a:solidFill>
                <a:latin typeface="Arial"/>
                <a:ea typeface="MS PGothic" pitchFamily="34" charset="-128"/>
              </a:rPr>
              <a:t>Yes</a:t>
            </a:r>
          </a:p>
        </p:txBody>
      </p:sp>
      <p:cxnSp>
        <p:nvCxnSpPr>
          <p:cNvPr id="33" name="Straight Arrow Connector 32"/>
          <p:cNvCxnSpPr>
            <a:stCxn id="21" idx="3"/>
            <a:endCxn id="26" idx="1"/>
          </p:cNvCxnSpPr>
          <p:nvPr/>
        </p:nvCxnSpPr>
        <p:spPr>
          <a:xfrm>
            <a:off x="9220589" y="3532951"/>
            <a:ext cx="643349" cy="1064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42" name="Rectangle 41"/>
          <p:cNvSpPr/>
          <p:nvPr/>
        </p:nvSpPr>
        <p:spPr>
          <a:xfrm>
            <a:off x="5678372" y="3122461"/>
            <a:ext cx="1336218" cy="820979"/>
          </a:xfrm>
          <a:prstGeom prst="rect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34207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dirty="0" smtClean="0">
                <a:solidFill>
                  <a:prstClr val="white"/>
                </a:solidFill>
                <a:latin typeface="Arial"/>
              </a:rPr>
              <a:t>Outreach team</a:t>
            </a: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completes screening</a:t>
            </a:r>
          </a:p>
        </p:txBody>
      </p:sp>
      <p:cxnSp>
        <p:nvCxnSpPr>
          <p:cNvPr id="72" name="Straight Arrow Connector 71"/>
          <p:cNvCxnSpPr>
            <a:stCxn id="42" idx="3"/>
            <a:endCxn id="21" idx="1"/>
          </p:cNvCxnSpPr>
          <p:nvPr/>
        </p:nvCxnSpPr>
        <p:spPr>
          <a:xfrm>
            <a:off x="7014590" y="3532951"/>
            <a:ext cx="603882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82" name="Rectangle 81"/>
          <p:cNvSpPr/>
          <p:nvPr/>
        </p:nvSpPr>
        <p:spPr>
          <a:xfrm>
            <a:off x="7653189" y="4588361"/>
            <a:ext cx="1532681" cy="854133"/>
          </a:xfrm>
          <a:prstGeom prst="rect">
            <a:avLst/>
          </a:prstGeom>
          <a:solidFill>
            <a:srgbClr val="41B6E6"/>
          </a:solidFill>
          <a:ln w="9525" cap="flat" cmpd="sng" algn="ctr">
            <a:solidFill>
              <a:schemeClr val="tx1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34207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0" noProof="0" dirty="0" smtClean="0">
                <a:solidFill>
                  <a:prstClr val="white"/>
                </a:solidFill>
                <a:latin typeface="Arial"/>
              </a:rPr>
              <a:t>Patient continues to receive outreach on a regular cadence</a:t>
            </a:r>
            <a:endParaRPr kumimoji="0" lang="en-US" sz="10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</a:endParaRPr>
          </a:p>
        </p:txBody>
      </p:sp>
      <p:grpSp>
        <p:nvGrpSpPr>
          <p:cNvPr id="86" name="Group 85"/>
          <p:cNvGrpSpPr/>
          <p:nvPr/>
        </p:nvGrpSpPr>
        <p:grpSpPr>
          <a:xfrm>
            <a:off x="9931540" y="1923493"/>
            <a:ext cx="2081293" cy="400110"/>
            <a:chOff x="670561" y="4870271"/>
            <a:chExt cx="2058313" cy="400110"/>
          </a:xfrm>
        </p:grpSpPr>
        <p:sp>
          <p:nvSpPr>
            <p:cNvPr id="84" name="Rectangle 83"/>
            <p:cNvSpPr/>
            <p:nvPr/>
          </p:nvSpPr>
          <p:spPr>
            <a:xfrm>
              <a:off x="670561" y="4913708"/>
              <a:ext cx="434340" cy="298371"/>
            </a:xfrm>
            <a:prstGeom prst="rect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1103620" y="4870271"/>
              <a:ext cx="162525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Additional detail provided </a:t>
              </a:r>
            </a:p>
            <a:p>
              <a:r>
                <a:rPr lang="en-US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in following slides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7" name="TextBox 86"/>
          <p:cNvSpPr txBox="1"/>
          <p:nvPr/>
        </p:nvSpPr>
        <p:spPr>
          <a:xfrm>
            <a:off x="1069848" y="861193"/>
            <a:ext cx="105898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workflow illustrated below can be customized to align with a provider’s specific operating model</a:t>
            </a:r>
            <a:endParaRPr lang="en-US" dirty="0"/>
          </a:p>
        </p:txBody>
      </p:sp>
      <p:cxnSp>
        <p:nvCxnSpPr>
          <p:cNvPr id="5" name="Straight Arrow Connector 4"/>
          <p:cNvCxnSpPr>
            <a:stCxn id="26" idx="2"/>
            <a:endCxn id="82" idx="3"/>
          </p:cNvCxnSpPr>
          <p:nvPr/>
        </p:nvCxnSpPr>
        <p:spPr>
          <a:xfrm flipH="1">
            <a:off x="9185870" y="4017005"/>
            <a:ext cx="1519232" cy="99842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037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ct 1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51898801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53" name="think-cell Slide" r:id="rId6" imgW="530" imgH="531" progId="TCLayout.ActiveDocument.1">
                  <p:embed/>
                </p:oleObj>
              </mc:Choice>
              <mc:Fallback>
                <p:oleObj name="think-cell Slide" r:id="rId6" imgW="530" imgH="531" progId="TCLayout.ActiveDocument.1">
                  <p:embed/>
                  <p:pic>
                    <p:nvPicPr>
                      <p:cNvPr id="15" name="Object 1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en-US" sz="2800" b="1" dirty="0">
              <a:latin typeface="Century Gothic" panose="020B0502020202020204" pitchFamily="34" charset="0"/>
              <a:ea typeface="+mj-ea"/>
              <a:cs typeface="+mj-cs"/>
              <a:sym typeface="Century Gothic" panose="020B0502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Priority Patient List: Suggested Criteria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CF984-64AA-42B4-8D2F-66BCDE3A50F4}" type="slidenum">
              <a:rPr lang="en-US" smtClean="0"/>
              <a:t>3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9848" y="0"/>
            <a:ext cx="10058400" cy="11282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84972" y="1695954"/>
            <a:ext cx="2686942" cy="3162154"/>
          </a:xfrm>
          <a:prstGeom prst="roundRect">
            <a:avLst/>
          </a:prstGeom>
          <a:solidFill>
            <a:srgbClr val="0058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Filter for all patients with priority 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profile:</a:t>
            </a:r>
            <a:endParaRPr lang="en-U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Race/Ethnicity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Black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LatinX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Age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65+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Chronic u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nderlying conditions*</a:t>
            </a:r>
            <a:endParaRPr lang="en-U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69848" y="832750"/>
            <a:ext cx="110173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prioritized list of patients for outreach can be developed by filtering each provider’s patient population by specific criteria</a:t>
            </a:r>
            <a:endParaRPr lang="en-US" dirty="0"/>
          </a:p>
        </p:txBody>
      </p:sp>
      <p:sp>
        <p:nvSpPr>
          <p:cNvPr id="5" name="Pentagon 4"/>
          <p:cNvSpPr/>
          <p:nvPr/>
        </p:nvSpPr>
        <p:spPr>
          <a:xfrm>
            <a:off x="7633828" y="1911774"/>
            <a:ext cx="783747" cy="2875280"/>
          </a:xfrm>
          <a:prstGeom prst="homePlate">
            <a:avLst>
              <a:gd name="adj" fmla="val 100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4584602" y="1747148"/>
            <a:ext cx="2686942" cy="3162154"/>
          </a:xfrm>
          <a:prstGeom prst="roundRect">
            <a:avLst/>
          </a:prstGeom>
          <a:solidFill>
            <a:srgbClr val="0058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Select patients in top 3-5 zip codes (with highest number of priority patients)**:</a:t>
            </a:r>
          </a:p>
          <a:p>
            <a:endParaRPr lang="en-U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Zip code #1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Zip code #2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Zip code #3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Zip code #4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Zip code #5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ross 5"/>
          <p:cNvSpPr/>
          <p:nvPr/>
        </p:nvSpPr>
        <p:spPr>
          <a:xfrm>
            <a:off x="3676748" y="2839965"/>
            <a:ext cx="626331" cy="629920"/>
          </a:xfrm>
          <a:prstGeom prst="plu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8779859" y="1768337"/>
            <a:ext cx="2686942" cy="3162154"/>
          </a:xfrm>
          <a:prstGeom prst="roundRect">
            <a:avLst/>
          </a:prstGeom>
          <a:solidFill>
            <a:srgbClr val="41B6E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PRIORITY PATIENT LIST FOR OUTREACH</a:t>
            </a:r>
          </a:p>
          <a:p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85921" y="5274465"/>
            <a:ext cx="8826254" cy="5847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*U</a:t>
            </a:r>
            <a:r>
              <a:rPr lang="en-US" sz="1600" dirty="0" smtClean="0"/>
              <a:t>nderlying </a:t>
            </a:r>
            <a:r>
              <a:rPr lang="en-US" sz="1600" dirty="0" smtClean="0"/>
              <a:t>conditions </a:t>
            </a:r>
            <a:r>
              <a:rPr lang="en-US" sz="1600" dirty="0" smtClean="0"/>
              <a:t>include diabetes, hypertension, </a:t>
            </a:r>
            <a:r>
              <a:rPr lang="en-US" sz="1600" dirty="0" smtClean="0"/>
              <a:t>chronic </a:t>
            </a:r>
            <a:r>
              <a:rPr lang="en-US" sz="1600" dirty="0" smtClean="0"/>
              <a:t>lung disease, </a:t>
            </a:r>
            <a:r>
              <a:rPr lang="en-US" sz="1600" dirty="0" smtClean="0"/>
              <a:t>asthma, </a:t>
            </a:r>
            <a:r>
              <a:rPr lang="en-US" sz="1600" dirty="0" smtClean="0"/>
              <a:t>heart </a:t>
            </a:r>
            <a:r>
              <a:rPr lang="en-US" sz="1600" dirty="0" smtClean="0"/>
              <a:t>disease, kidney disease, liver disease, obesity</a:t>
            </a:r>
            <a:r>
              <a:rPr lang="en-US" sz="1600" dirty="0" smtClean="0"/>
              <a:t>, and immunosuppression</a:t>
            </a:r>
            <a:endParaRPr lang="en-US" sz="16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643128" y="6127045"/>
            <a:ext cx="10485120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**</a:t>
            </a:r>
            <a:r>
              <a:rPr lang="en-US" sz="1200" dirty="0" smtClean="0"/>
              <a:t>Once outreach in those top zip codes has been completed, providers move on to patients in other Chicago zip codes and zip codes outside </a:t>
            </a:r>
            <a:r>
              <a:rPr lang="en-US" sz="1200" dirty="0" smtClean="0"/>
              <a:t>Chicago.</a:t>
            </a:r>
          </a:p>
          <a:p>
            <a:endParaRPr lang="en-US" sz="500" dirty="0" smtClean="0"/>
          </a:p>
          <a:p>
            <a:r>
              <a:rPr lang="en-US" sz="1200" dirty="0" smtClean="0"/>
              <a:t>Note: Sources for patient list may include EMR, Medicare lists, ER visits, etc.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3365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ular Callout 6"/>
          <p:cNvSpPr/>
          <p:nvPr/>
        </p:nvSpPr>
        <p:spPr>
          <a:xfrm>
            <a:off x="6740435" y="1616516"/>
            <a:ext cx="5120132" cy="4987096"/>
          </a:xfrm>
          <a:prstGeom prst="wedgeRoundRectCallout">
            <a:avLst>
              <a:gd name="adj1" fmla="val -100319"/>
              <a:gd name="adj2" fmla="val 42036"/>
              <a:gd name="adj3" fmla="val 16667"/>
            </a:avLst>
          </a:prstGeom>
          <a:solidFill>
            <a:srgbClr val="0058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15" name="Object 14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54" name="think-cell Slide" r:id="rId5" imgW="530" imgH="531" progId="TCLayout.ActiveDocument.1">
                  <p:embed/>
                </p:oleObj>
              </mc:Choice>
              <mc:Fallback>
                <p:oleObj name="think-cell Slide" r:id="rId5" imgW="530" imgH="531" progId="TCLayout.ActiveDocument.1">
                  <p:embed/>
                  <p:pic>
                    <p:nvPicPr>
                      <p:cNvPr id="15" name="Object 14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  <a:sym typeface="Century Gothic" panose="020B0502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Components of Screening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CCF984-64AA-42B4-8D2F-66BCDE3A50F4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9848" y="0"/>
            <a:ext cx="10058400" cy="11282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j-ea"/>
              <a:cs typeface="+mj-cs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7"/>
          <a:srcRect l="27188" t="15036" r="43281" b="32454"/>
          <a:stretch/>
        </p:blipFill>
        <p:spPr>
          <a:xfrm>
            <a:off x="7304938" y="2267319"/>
            <a:ext cx="4059230" cy="4059991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069848" y="854906"/>
            <a:ext cx="105898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</a:t>
            </a:r>
            <a:r>
              <a:rPr lang="en-US" dirty="0" smtClean="0"/>
              <a:t>ellness and chronic medical condition checks are most critical; </a:t>
            </a:r>
            <a:r>
              <a:rPr lang="en-US" dirty="0" err="1" smtClean="0"/>
              <a:t>SDoH</a:t>
            </a:r>
            <a:r>
              <a:rPr lang="en-US" dirty="0" smtClean="0"/>
              <a:t> screening should be included, but may be limited 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210487" y="1616516"/>
            <a:ext cx="5033558" cy="577873"/>
          </a:xfrm>
          <a:prstGeom prst="rect">
            <a:avLst/>
          </a:prstGeom>
          <a:solidFill>
            <a:srgbClr val="0058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Components of Screening</a:t>
            </a:r>
            <a:endParaRPr lang="en-US" sz="1600" b="1" dirty="0"/>
          </a:p>
        </p:txBody>
      </p:sp>
      <p:sp>
        <p:nvSpPr>
          <p:cNvPr id="18" name="Content Placeholder 7"/>
          <p:cNvSpPr>
            <a:spLocks noGrp="1"/>
          </p:cNvSpPr>
          <p:nvPr>
            <p:ph sz="half" idx="1"/>
          </p:nvPr>
        </p:nvSpPr>
        <p:spPr>
          <a:xfrm>
            <a:off x="1210486" y="2194389"/>
            <a:ext cx="5033559" cy="4409223"/>
          </a:xfrm>
          <a:ln>
            <a:solidFill>
              <a:srgbClr val="005899"/>
            </a:solidFill>
          </a:ln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ClrTx/>
              <a:buNone/>
            </a:pPr>
            <a:endParaRPr lang="en-US" sz="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ClrTx/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 symptom check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 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ducation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 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reduce risk of infection </a:t>
            </a:r>
            <a:endParaRPr lang="en-US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Recognizing symptoms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ppropriate 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 to 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symptoms, including when/how to contact their PCP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Medication check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Refilling chronic medications, including behavioral health medications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 management of chronic conditions, e.g.,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Supplies: Home BP monitor; glucometer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Follow-up: Internet; phone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Screening 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depression, 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anxiety, 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 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domestic violence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SDoH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screening (may be limited)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endParaRPr lang="en-US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endParaRPr lang="en-US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endParaRPr lang="en-US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endParaRPr lang="en-US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endParaRPr lang="en-US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endParaRPr lang="en-US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endParaRPr lang="en-US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endParaRPr lang="en-US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16771" y="1748263"/>
            <a:ext cx="44355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Sample Comprehensive </a:t>
            </a:r>
            <a:r>
              <a:rPr lang="en-US" sz="1600" b="1" dirty="0" err="1" smtClean="0">
                <a:solidFill>
                  <a:schemeClr val="bg1"/>
                </a:solidFill>
              </a:rPr>
              <a:t>SDoH</a:t>
            </a:r>
            <a:r>
              <a:rPr lang="en-US" sz="1600" b="1" dirty="0" smtClean="0">
                <a:solidFill>
                  <a:schemeClr val="bg1"/>
                </a:solidFill>
              </a:rPr>
              <a:t> Screening</a:t>
            </a:r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96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ct 14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77" name="think-cell Slide" r:id="rId5" imgW="530" imgH="531" progId="TCLayout.ActiveDocument.1">
                  <p:embed/>
                </p:oleObj>
              </mc:Choice>
              <mc:Fallback>
                <p:oleObj name="think-cell Slide" r:id="rId5" imgW="530" imgH="531" progId="TCLayout.ActiveDocument.1">
                  <p:embed/>
                  <p:pic>
                    <p:nvPicPr>
                      <p:cNvPr id="15" name="Object 14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en-US" sz="2800" b="1" dirty="0">
              <a:latin typeface="Century Gothic" panose="020B0502020202020204" pitchFamily="34" charset="0"/>
              <a:ea typeface="+mj-ea"/>
              <a:cs typeface="+mj-cs"/>
              <a:sym typeface="Century Gothic" panose="020B0502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Roles and Responsibilities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CF984-64AA-42B4-8D2F-66BCDE3A50F4}" type="slidenum">
              <a:rPr lang="en-US" smtClean="0"/>
              <a:t>5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9848" y="0"/>
            <a:ext cx="10058400" cy="11282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69848" y="1849132"/>
            <a:ext cx="10399547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58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Outreach Lead</a:t>
            </a:r>
          </a:p>
          <a:p>
            <a:pPr lvl="1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Outreach lead is main RERR point of contact and coordinates outreach efforts across teams. As POC, outreach lead provides regular reporting on agreed-upon metrics, as well as key trends and concerns identified during outreach.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 smtClean="0">
                <a:solidFill>
                  <a:srgbClr val="0058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Outreach </a:t>
            </a:r>
            <a:r>
              <a:rPr lang="en-US" sz="1400" b="1" dirty="0">
                <a:solidFill>
                  <a:srgbClr val="0058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</a:t>
            </a: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utreach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team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– comprised of MAs, care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anagers, CHWs, care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oordinators, etc. – conducts preliminary outreach to priority patients; once contact has been made, outreach team conducts screening. Based on screening, outreach team </a:t>
            </a:r>
            <a:r>
              <a:rPr lang="en-US" sz="140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provides patients with referrals to other care team members and connects patients to community resources.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solidFill>
                  <a:srgbClr val="0058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Nursing Team</a:t>
            </a:r>
          </a:p>
          <a:p>
            <a:pPr lvl="1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Nursing team </a:t>
            </a:r>
            <a:r>
              <a:rPr lang="en-US" sz="140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receives referrals for medication refills and for patients 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symptoms who are in need of telehealth or </a:t>
            </a:r>
            <a:r>
              <a:rPr lang="en-US" sz="1400" dirty="0" smtClean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face-to-face appointments. Nursing team may refer patients to primary care providers and others, particularly for patients who have hypertension, diabetes, asthma, COPD, and heart disease.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solidFill>
                  <a:srgbClr val="0058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Work Team</a:t>
            </a:r>
          </a:p>
          <a:p>
            <a:pPr lvl="1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Social work team receives referrals for </a:t>
            </a:r>
            <a:r>
              <a:rPr lang="en-US" sz="1400" dirty="0" smtClean="0">
                <a:solidFill>
                  <a:srgbClr val="222222"/>
                </a:solidFill>
                <a:latin typeface="Arial" panose="020B0604020202020204" pitchFamily="34" charset="0"/>
              </a:rPr>
              <a:t>patients 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</a:rPr>
              <a:t>who score high for depression or </a:t>
            </a:r>
            <a:r>
              <a:rPr lang="en-US" sz="1400" dirty="0" smtClean="0">
                <a:solidFill>
                  <a:srgbClr val="222222"/>
                </a:solidFill>
                <a:latin typeface="Arial" panose="020B0604020202020204" pitchFamily="34" charset="0"/>
              </a:rPr>
              <a:t>anxiety, 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</a:rPr>
              <a:t>or who have very complex needs that can’t be addressed </a:t>
            </a:r>
            <a:r>
              <a:rPr lang="en-US" sz="1400" dirty="0" smtClean="0">
                <a:solidFill>
                  <a:srgbClr val="222222"/>
                </a:solidFill>
                <a:latin typeface="Arial" panose="020B0604020202020204" pitchFamily="34" charset="0"/>
              </a:rPr>
              <a:t>by </a:t>
            </a:r>
            <a:r>
              <a:rPr lang="en-US" sz="1400" dirty="0">
                <a:solidFill>
                  <a:srgbClr val="222222"/>
                </a:solidFill>
                <a:latin typeface="Arial" panose="020B0604020202020204" pitchFamily="34" charset="0"/>
              </a:rPr>
              <a:t>the initial caller</a:t>
            </a:r>
            <a:r>
              <a:rPr lang="en-US" sz="1400" dirty="0" smtClean="0">
                <a:solidFill>
                  <a:srgbClr val="222222"/>
                </a:solidFill>
                <a:latin typeface="Arial" panose="020B0604020202020204" pitchFamily="34" charset="0"/>
              </a:rPr>
              <a:t>. Social work team may refer patients to behavioral health providers and others.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69848" y="861193"/>
            <a:ext cx="105898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Successful implementation of targeted outreach will require collaboration across multiple care teams, with different roles and responsibilities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11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ct 14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00" name="think-cell Slide" r:id="rId6" imgW="530" imgH="531" progId="TCLayout.ActiveDocument.1">
                  <p:embed/>
                </p:oleObj>
              </mc:Choice>
              <mc:Fallback>
                <p:oleObj name="think-cell Slide" r:id="rId6" imgW="530" imgH="531" progId="TCLayout.ActiveDocument.1">
                  <p:embed/>
                  <p:pic>
                    <p:nvPicPr>
                      <p:cNvPr id="15" name="Object 1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en-US" sz="2800" b="1" dirty="0">
              <a:latin typeface="Century Gothic" panose="020B0502020202020204" pitchFamily="34" charset="0"/>
              <a:ea typeface="+mj-ea"/>
              <a:cs typeface="+mj-cs"/>
              <a:sym typeface="Century Gothic" panose="020B0502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Metrics and Reporting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CF984-64AA-42B4-8D2F-66BCDE3A50F4}" type="slidenum">
              <a:rPr lang="en-US" smtClean="0"/>
              <a:t>6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9848" y="0"/>
            <a:ext cx="10058400" cy="11282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445880"/>
              </p:ext>
            </p:extLst>
          </p:nvPr>
        </p:nvGraphicFramePr>
        <p:xfrm>
          <a:off x="971504" y="2008511"/>
          <a:ext cx="10778042" cy="373534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80226">
                  <a:extLst>
                    <a:ext uri="{9D8B030D-6E8A-4147-A177-3AD203B41FA5}">
                      <a16:colId xmlns:a16="http://schemas.microsoft.com/office/drawing/2014/main" val="467463268"/>
                    </a:ext>
                  </a:extLst>
                </a:gridCol>
                <a:gridCol w="999727">
                  <a:extLst>
                    <a:ext uri="{9D8B030D-6E8A-4147-A177-3AD203B41FA5}">
                      <a16:colId xmlns:a16="http://schemas.microsoft.com/office/drawing/2014/main" val="3963169329"/>
                    </a:ext>
                  </a:extLst>
                </a:gridCol>
                <a:gridCol w="999727">
                  <a:extLst>
                    <a:ext uri="{9D8B030D-6E8A-4147-A177-3AD203B41FA5}">
                      <a16:colId xmlns:a16="http://schemas.microsoft.com/office/drawing/2014/main" val="2981246035"/>
                    </a:ext>
                  </a:extLst>
                </a:gridCol>
                <a:gridCol w="999727">
                  <a:extLst>
                    <a:ext uri="{9D8B030D-6E8A-4147-A177-3AD203B41FA5}">
                      <a16:colId xmlns:a16="http://schemas.microsoft.com/office/drawing/2014/main" val="3766130421"/>
                    </a:ext>
                  </a:extLst>
                </a:gridCol>
                <a:gridCol w="999727">
                  <a:extLst>
                    <a:ext uri="{9D8B030D-6E8A-4147-A177-3AD203B41FA5}">
                      <a16:colId xmlns:a16="http://schemas.microsoft.com/office/drawing/2014/main" val="3816361291"/>
                    </a:ext>
                  </a:extLst>
                </a:gridCol>
                <a:gridCol w="999727">
                  <a:extLst>
                    <a:ext uri="{9D8B030D-6E8A-4147-A177-3AD203B41FA5}">
                      <a16:colId xmlns:a16="http://schemas.microsoft.com/office/drawing/2014/main" val="1316667826"/>
                    </a:ext>
                  </a:extLst>
                </a:gridCol>
                <a:gridCol w="999727">
                  <a:extLst>
                    <a:ext uri="{9D8B030D-6E8A-4147-A177-3AD203B41FA5}">
                      <a16:colId xmlns:a16="http://schemas.microsoft.com/office/drawing/2014/main" val="2232375833"/>
                    </a:ext>
                  </a:extLst>
                </a:gridCol>
                <a:gridCol w="999727">
                  <a:extLst>
                    <a:ext uri="{9D8B030D-6E8A-4147-A177-3AD203B41FA5}">
                      <a16:colId xmlns:a16="http://schemas.microsoft.com/office/drawing/2014/main" val="2560054907"/>
                    </a:ext>
                  </a:extLst>
                </a:gridCol>
                <a:gridCol w="999727">
                  <a:extLst>
                    <a:ext uri="{9D8B030D-6E8A-4147-A177-3AD203B41FA5}">
                      <a16:colId xmlns:a16="http://schemas.microsoft.com/office/drawing/2014/main" val="2956077481"/>
                    </a:ext>
                  </a:extLst>
                </a:gridCol>
              </a:tblGrid>
              <a:tr h="709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  <a:cs typeface="Arial" panose="020B0604020202020204" pitchFamily="34" charset="0"/>
                        </a:rPr>
                        <a:t>As</a:t>
                      </a:r>
                      <a:r>
                        <a:rPr lang="en-US" sz="1200" baseline="0" dirty="0" smtClean="0">
                          <a:latin typeface="+mn-lt"/>
                          <a:cs typeface="Arial" panose="020B0604020202020204" pitchFamily="34" charset="0"/>
                        </a:rPr>
                        <a:t> of MM/DD/YY</a:t>
                      </a:r>
                      <a:endParaRPr lang="en-US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Total</a:t>
                      </a:r>
                      <a:endParaRPr lang="en-US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</a:rPr>
                        <a:t>By Race/Ethnicity</a:t>
                      </a:r>
                      <a:endParaRPr lang="en-US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  <a:cs typeface="Arial" panose="020B0604020202020204" pitchFamily="34" charset="0"/>
                        </a:rPr>
                        <a:t>By Zip Code </a:t>
                      </a:r>
                    </a:p>
                    <a:p>
                      <a:pPr algn="ctr"/>
                      <a:r>
                        <a:rPr lang="en-US" sz="1200" dirty="0" smtClean="0">
                          <a:latin typeface="+mn-lt"/>
                          <a:cs typeface="Arial" panose="020B0604020202020204" pitchFamily="34" charset="0"/>
                        </a:rPr>
                        <a:t>(Top 3-5 zip</a:t>
                      </a:r>
                      <a:r>
                        <a:rPr lang="en-US" sz="1200" baseline="0" dirty="0" smtClean="0">
                          <a:latin typeface="+mn-lt"/>
                          <a:cs typeface="Arial" panose="020B0604020202020204" pitchFamily="34" charset="0"/>
                        </a:rPr>
                        <a:t> codes for priority patients)</a:t>
                      </a:r>
                      <a:endParaRPr lang="en-US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0872631"/>
                  </a:ext>
                </a:extLst>
              </a:tr>
              <a:tr h="874259">
                <a:tc>
                  <a:txBody>
                    <a:bodyPr/>
                    <a:lstStyle/>
                    <a:p>
                      <a:endParaRPr lang="en-US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n-lt"/>
                        </a:rPr>
                        <a:t>Black</a:t>
                      </a:r>
                      <a:endParaRPr lang="en-US" sz="12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 smtClean="0">
                          <a:latin typeface="+mn-lt"/>
                        </a:rPr>
                        <a:t>LatinX</a:t>
                      </a:r>
                      <a:endParaRPr lang="en-US" sz="12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latin typeface="+mn-lt"/>
                          <a:cs typeface="Arial" panose="020B0604020202020204" pitchFamily="34" charset="0"/>
                        </a:rPr>
                        <a:t>Zip</a:t>
                      </a:r>
                      <a:r>
                        <a:rPr lang="en-US" sz="1200" b="1" baseline="0" dirty="0" smtClean="0">
                          <a:latin typeface="+mn-lt"/>
                          <a:cs typeface="Arial" panose="020B0604020202020204" pitchFamily="34" charset="0"/>
                        </a:rPr>
                        <a:t> Code #1</a:t>
                      </a:r>
                      <a:endParaRPr lang="en-US" sz="12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man Old Style"/>
                          <a:ea typeface="+mn-ea"/>
                          <a:cs typeface="Arial" panose="020B0604020202020204" pitchFamily="34" charset="0"/>
                        </a:rPr>
                        <a:t>Zip Code #2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ookman Old Style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man Old Style"/>
                          <a:ea typeface="+mn-ea"/>
                          <a:cs typeface="Arial" panose="020B0604020202020204" pitchFamily="34" charset="0"/>
                        </a:rPr>
                        <a:t>Zip Code #3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ookman Old Style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man Old Style"/>
                          <a:ea typeface="+mn-ea"/>
                          <a:cs typeface="Arial" panose="020B0604020202020204" pitchFamily="34" charset="0"/>
                        </a:rPr>
                        <a:t>Zip Code #4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ookman Old Style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man Old Style"/>
                          <a:ea typeface="+mn-ea"/>
                          <a:cs typeface="Arial" panose="020B0604020202020204" pitchFamily="34" charset="0"/>
                        </a:rPr>
                        <a:t>Zip Code #5</a:t>
                      </a: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ookman Old Style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169956"/>
                  </a:ext>
                </a:extLst>
              </a:tr>
              <a:tr h="874259">
                <a:tc>
                  <a:txBody>
                    <a:bodyPr/>
                    <a:lstStyle/>
                    <a:p>
                      <a:pPr lvl="0" algn="l"/>
                      <a:r>
                        <a:rPr lang="en-US" sz="1200" b="1" baseline="0" dirty="0" smtClean="0">
                          <a:latin typeface="+mn-lt"/>
                          <a:cs typeface="+mn-cs"/>
                        </a:rPr>
                        <a:t># of Patients on Priority List</a:t>
                      </a:r>
                    </a:p>
                    <a:p>
                      <a:pPr lvl="0" algn="l"/>
                      <a:endParaRPr lang="en-US" sz="1200" b="1" baseline="0" dirty="0" smtClean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2432204"/>
                  </a:ext>
                </a:extLst>
              </a:tr>
              <a:tr h="1277244">
                <a:tc>
                  <a:txBody>
                    <a:bodyPr/>
                    <a:lstStyle/>
                    <a:p>
                      <a:pPr lvl="0" algn="l"/>
                      <a:endParaRPr lang="en-US" sz="1200" b="1" dirty="0" smtClean="0">
                        <a:latin typeface="+mn-lt"/>
                      </a:endParaRPr>
                    </a:p>
                    <a:p>
                      <a:pPr lvl="0" algn="l"/>
                      <a:r>
                        <a:rPr lang="en-US" sz="1200" b="1" baseline="0" dirty="0" smtClean="0">
                          <a:latin typeface="+mn-lt"/>
                        </a:rPr>
                        <a:t># of Patients Reached</a:t>
                      </a:r>
                    </a:p>
                    <a:p>
                      <a:pPr lvl="0" algn="l"/>
                      <a:r>
                        <a:rPr lang="en-US" sz="1200" b="1" baseline="0" dirty="0" smtClean="0">
                          <a:latin typeface="+mn-lt"/>
                        </a:rPr>
                        <a:t>(Cumulative) </a:t>
                      </a:r>
                      <a:endParaRPr lang="en-US" sz="12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99029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69848" y="880243"/>
            <a:ext cx="107641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Outreach leads provide </a:t>
            </a:r>
            <a:r>
              <a:rPr lang="en-US" dirty="0" smtClean="0"/>
              <a:t>weekly</a:t>
            </a:r>
            <a:r>
              <a:rPr lang="en-US" dirty="0" smtClean="0"/>
              <a:t> </a:t>
            </a:r>
            <a:r>
              <a:rPr lang="en-US" dirty="0" smtClean="0"/>
              <a:t>progress </a:t>
            </a:r>
            <a:r>
              <a:rPr lang="en-US" dirty="0" smtClean="0"/>
              <a:t>reports* </a:t>
            </a:r>
            <a:r>
              <a:rPr lang="en-US" dirty="0" smtClean="0"/>
              <a:t>using metrics included in the chart below, in addition to providing qualitative feedback on key trends and concerns identified during outreach efforts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71504" y="5965463"/>
            <a:ext cx="107121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*Initial response to confirm participation in program is requested by May 8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. Weekly progress reports are requested every Friday, starting on May 15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1174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5060&quot;&gt;&lt;version val=&quot;28256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yearfmt&gt;&lt;begin val=&quot;0&quot;/&gt;&lt;end val=&quot;4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0&quot;/&gt;&lt;/m_mruColor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M.YbIShU8I_5RBGG8xaP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M.YbIShU8I_5RBGG8xaP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M.YbIShU8I_5RBGG8xaPg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M.YbIShU8I_5RBGG8xaP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B_9Snlqmn7LQVGzL1CRd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B_9Snlqmn7LQVGzL1CRd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DI4zifh8ocjxulT3nSwv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vXp4keXjfefj9DkVUzShw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84ACB6"/>
      </a:dk2>
      <a:lt2>
        <a:srgbClr val="EBE9DD"/>
      </a:lt2>
      <a:accent1>
        <a:srgbClr val="6F8183"/>
      </a:accent1>
      <a:accent2>
        <a:srgbClr val="967E96"/>
      </a:accent2>
      <a:accent3>
        <a:srgbClr val="CCC893"/>
      </a:accent3>
      <a:accent4>
        <a:srgbClr val="A54D74"/>
      </a:accent4>
      <a:accent5>
        <a:srgbClr val="949C6B"/>
      </a:accent5>
      <a:accent6>
        <a:srgbClr val="766A50"/>
      </a:accent6>
      <a:hlink>
        <a:srgbClr val="CC6600"/>
      </a:hlink>
      <a:folHlink>
        <a:srgbClr val="777777"/>
      </a:folHlink>
    </a:clrScheme>
    <a:fontScheme name="Wood Typ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8E89CD47-BF55-4DDE-B823-2283AA7E7695}"/>
    </a:ext>
  </a:extLst>
</a:theme>
</file>

<file path=ppt/theme/theme2.xml><?xml version="1.0" encoding="utf-8"?>
<a:theme xmlns:a="http://schemas.openxmlformats.org/drawingml/2006/main" name="1_Wood Type">
  <a:themeElements>
    <a:clrScheme name="Wood Type">
      <a:dk1>
        <a:sysClr val="windowText" lastClr="000000"/>
      </a:dk1>
      <a:lt1>
        <a:sysClr val="window" lastClr="FFFFFF"/>
      </a:lt1>
      <a:dk2>
        <a:srgbClr val="84ACB6"/>
      </a:dk2>
      <a:lt2>
        <a:srgbClr val="EBE9DD"/>
      </a:lt2>
      <a:accent1>
        <a:srgbClr val="6F8183"/>
      </a:accent1>
      <a:accent2>
        <a:srgbClr val="967E96"/>
      </a:accent2>
      <a:accent3>
        <a:srgbClr val="CCC893"/>
      </a:accent3>
      <a:accent4>
        <a:srgbClr val="A54D74"/>
      </a:accent4>
      <a:accent5>
        <a:srgbClr val="949C6B"/>
      </a:accent5>
      <a:accent6>
        <a:srgbClr val="766A50"/>
      </a:accent6>
      <a:hlink>
        <a:srgbClr val="CC6600"/>
      </a:hlink>
      <a:folHlink>
        <a:srgbClr val="777777"/>
      </a:folHlink>
    </a:clrScheme>
    <a:fontScheme name="Wood Typ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8E89CD47-BF55-4DDE-B823-2283AA7E7695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5F0457AE887747B9D8A21FC266EFB9" ma:contentTypeVersion="2" ma:contentTypeDescription="Create a new document." ma:contentTypeScope="" ma:versionID="ab87cd4fc194cef03bed7ecdc536ae05">
  <xsd:schema xmlns:xsd="http://www.w3.org/2001/XMLSchema" xmlns:xs="http://www.w3.org/2001/XMLSchema" xmlns:p="http://schemas.microsoft.com/office/2006/metadata/properties" xmlns:ns3="be7e29b7-63fb-461e-be13-60ed3db2d509" targetNamespace="http://schemas.microsoft.com/office/2006/metadata/properties" ma:root="true" ma:fieldsID="f4fdcb529b7736222ff6f30ec31736cd" ns3:_="">
    <xsd:import namespace="be7e29b7-63fb-461e-be13-60ed3db2d5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7e29b7-63fb-461e-be13-60ed3db2d5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3A38CF8-6459-4542-BB57-0E3BB3446E62}">
  <ds:schemaRefs>
    <ds:schemaRef ds:uri="http://purl.org/dc/terms/"/>
    <ds:schemaRef ds:uri="http://schemas.microsoft.com/office/2006/documentManagement/types"/>
    <ds:schemaRef ds:uri="be7e29b7-63fb-461e-be13-60ed3db2d509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F8E52BB-B8AF-4FE8-91EA-C5BC1A734B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e7e29b7-63fb-461e-be13-60ed3db2d5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CB9A1B8-BE31-4547-B08E-6141F56FDFC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7709</TotalTime>
  <Words>693</Words>
  <Application>Microsoft Office PowerPoint</Application>
  <PresentationFormat>Widescreen</PresentationFormat>
  <Paragraphs>113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MS PGothic</vt:lpstr>
      <vt:lpstr>Arial</vt:lpstr>
      <vt:lpstr>Bookman Old Style</vt:lpstr>
      <vt:lpstr>Calibri</vt:lpstr>
      <vt:lpstr>Century Gothic</vt:lpstr>
      <vt:lpstr>Courier New</vt:lpstr>
      <vt:lpstr>Futura Std Heavy</vt:lpstr>
      <vt:lpstr>Wingdings</vt:lpstr>
      <vt:lpstr>Wood Type</vt:lpstr>
      <vt:lpstr>1_Wood Type</vt:lpstr>
      <vt:lpstr>think-cell Slide</vt:lpstr>
      <vt:lpstr>Racial Equity Rapid Response Outreach: Suggested Practices</vt:lpstr>
      <vt:lpstr>Suggested Outreach Workflow</vt:lpstr>
      <vt:lpstr>Priority Patient List: Suggested Criteria</vt:lpstr>
      <vt:lpstr>Suggested Components of Screening</vt:lpstr>
      <vt:lpstr>Suggested Roles and Responsibilities</vt:lpstr>
      <vt:lpstr>Metrics and Reporting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Rasmus Lynnerup</dc:creator>
  <cp:lastModifiedBy>Kirsten Carroll</cp:lastModifiedBy>
  <cp:revision>329</cp:revision>
  <dcterms:created xsi:type="dcterms:W3CDTF">2019-10-28T16:54:32Z</dcterms:created>
  <dcterms:modified xsi:type="dcterms:W3CDTF">2020-04-29T22:37:58Z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0x010100F65F0457AE887747B9D8A21FC266EFB9</vt:lpwstr>
  </property>
</Properties>
</file>