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8"/>
  </p:notesMasterIdLst>
  <p:handoutMasterIdLst>
    <p:handoutMasterId r:id="rId19"/>
  </p:handoutMasterIdLst>
  <p:sldIdLst>
    <p:sldId id="256" r:id="rId5"/>
    <p:sldId id="264" r:id="rId6"/>
    <p:sldId id="265" r:id="rId7"/>
    <p:sldId id="531" r:id="rId8"/>
    <p:sldId id="532" r:id="rId9"/>
    <p:sldId id="533" r:id="rId10"/>
    <p:sldId id="534" r:id="rId11"/>
    <p:sldId id="536" r:id="rId12"/>
    <p:sldId id="535" r:id="rId13"/>
    <p:sldId id="258" r:id="rId14"/>
    <p:sldId id="537" r:id="rId15"/>
    <p:sldId id="538" r:id="rId16"/>
    <p:sldId id="261" r:id="rId17"/>
  </p:sldIdLst>
  <p:sldSz cx="12192000" cy="68580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99"/>
    <a:srgbClr val="112E51"/>
    <a:srgbClr val="005B0F"/>
    <a:srgbClr val="E1FF00"/>
    <a:srgbClr val="E4002B"/>
    <a:srgbClr val="3D84C0"/>
    <a:srgbClr val="41B6E6"/>
    <a:srgbClr val="005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73981" autoAdjust="0"/>
  </p:normalViewPr>
  <p:slideViewPr>
    <p:cSldViewPr snapToGrid="0">
      <p:cViewPr varScale="1">
        <p:scale>
          <a:sx n="48" d="100"/>
          <a:sy n="48" d="100"/>
        </p:scale>
        <p:origin x="2088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3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875E3-E599-4079-8F16-10C68353756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806AF-2FBF-4FB7-9EE7-E9580A5F9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71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B6FDC8B3-D180-47D1-AFC3-6DAA9AA3F1D9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8C3E56DB-C4F5-4CB4-B658-D50785276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05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shingtonpost.com/health/interactive/2023/american-life-expectancy-dropping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statnews.com/2022/12/22/us-life-expectancy-falls-covid-drug-overdose-deaths/" TargetMode="External"/><Relationship Id="rId4" Type="http://schemas.openxmlformats.org/officeDocument/2006/relationships/hyperlink" Target="https://www.nytimes.com/2022/08/31/health/life-expectancy-covid-pandemic.html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shingtonpost.com/health/interactive/2023/american-life-expectancy-dropping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References for quote: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effectLst/>
              </a:rPr>
              <a:t>Achenbach J, Keating D, McGinley L, Johnson A, </a:t>
            </a:r>
            <a:r>
              <a:rPr lang="en-US" err="1">
                <a:effectLst/>
              </a:rPr>
              <a:t>Chikwendiu</a:t>
            </a:r>
            <a:r>
              <a:rPr lang="en-US">
                <a:effectLst/>
              </a:rPr>
              <a:t> J. America’s epidemic of chronic illness is killing us too soon. Washington Post [Internet]. 2023 Oct 3 [cited 2024 Jul 8]; Available from: </a:t>
            </a:r>
            <a:r>
              <a:rPr lang="en-US">
                <a:effectLst/>
                <a:hlinkClick r:id="rId3"/>
              </a:rPr>
              <a:t>https://www.washingtonpost.com/health/interactive/2023/american-life-expectancy-dropping/</a:t>
            </a:r>
            <a:endParaRPr lang="en-US">
              <a:effectLst/>
            </a:endParaRPr>
          </a:p>
          <a:p>
            <a:endParaRPr lang="en-US"/>
          </a:p>
          <a:p>
            <a:r>
              <a:rPr lang="en-US"/>
              <a:t>References for images:</a:t>
            </a:r>
            <a:endParaRPr lang="en-US">
              <a:effectLst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>
                <a:effectLst/>
              </a:rPr>
              <a:t>Rabin RC. U.S. Life Expectancy Falls Again in ‘Historic’ Setback. The New York Times [Internet]. 2022 Aug 31 [cited 2024 Jul 8]; Available from: </a:t>
            </a:r>
            <a:r>
              <a:rPr lang="en-US">
                <a:effectLst/>
                <a:hlinkClick r:id="rId4"/>
              </a:rPr>
              <a:t>https://www.nytimes.com/2022/08/31/health/life-expectancy-covid-pandemic.html</a:t>
            </a:r>
            <a:endParaRPr lang="en-US">
              <a:effectLst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>
                <a:effectLst/>
              </a:rPr>
              <a:t>Castillo A. U.S. life expectancy falls for second straight year as drug overdose and Covid deaths take toll [Internet]. STAT. 2022 [cited 2023 Feb 9]. Available from: </a:t>
            </a:r>
            <a:r>
              <a:rPr lang="en-US">
                <a:effectLst/>
                <a:hlinkClick r:id="rId5"/>
              </a:rPr>
              <a:t>https://www.statnews.com/2022/12/22/us-life-expectancy-falls-covid-drug-overdose-deaths/</a:t>
            </a:r>
            <a:endParaRPr lang="en-US">
              <a:effectLst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3E56DB-C4F5-4CB4-B658-D507852765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19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3E56DB-C4F5-4CB4-B658-D507852765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6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Image and quotation from </a:t>
            </a:r>
            <a:r>
              <a:rPr lang="en-US" dirty="0">
                <a:effectLst/>
              </a:rPr>
              <a:t>Achenbach J, Keating D, McGinley L, Johnson A, </a:t>
            </a:r>
            <a:r>
              <a:rPr lang="en-US" dirty="0" err="1">
                <a:effectLst/>
              </a:rPr>
              <a:t>Chikwendiu</a:t>
            </a:r>
            <a:r>
              <a:rPr lang="en-US" dirty="0">
                <a:effectLst/>
              </a:rPr>
              <a:t> J. America’s epidemic of chronic illness is killing us too soon. Washington Post [Internet]. 2023 Oct 3 [cited 2024 Jul 8]; Available from: </a:t>
            </a:r>
            <a:r>
              <a:rPr lang="en-US" dirty="0">
                <a:effectLst/>
                <a:hlinkClick r:id="rId3"/>
              </a:rPr>
              <a:t>https://www.washingtonpost.com/health/interactive/2023/american-life-expectancy-dropping/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3E56DB-C4F5-4CB4-B658-D5078527658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43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a greater decline than the US average in 2020, Chicago’s overall LE has recovered to be comparable to the national average.</a:t>
            </a:r>
          </a:p>
          <a:p>
            <a:endParaRPr lang="en-US" dirty="0"/>
          </a:p>
          <a:p>
            <a:r>
              <a:rPr lang="en-US" dirty="0"/>
              <a:t>Multiple causes of death contributed to the loss of life expectancy during 2020, not just COVID. Top drivers of the increase from 2019-2020 include:</a:t>
            </a:r>
          </a:p>
          <a:p>
            <a:r>
              <a:rPr lang="en-US" dirty="0"/>
              <a:t>COVID-19 2.4</a:t>
            </a:r>
          </a:p>
          <a:p>
            <a:r>
              <a:rPr lang="en-US" dirty="0"/>
              <a:t>Opioid overdose 0.27</a:t>
            </a:r>
          </a:p>
          <a:p>
            <a:r>
              <a:rPr lang="en-US" dirty="0"/>
              <a:t>Homicide 0.26</a:t>
            </a:r>
          </a:p>
          <a:p>
            <a:r>
              <a:rPr lang="en-US" dirty="0"/>
              <a:t>Heart disease 0.24</a:t>
            </a:r>
          </a:p>
          <a:p>
            <a:r>
              <a:rPr lang="en-US" dirty="0"/>
              <a:t>Accidents 0.14</a:t>
            </a:r>
          </a:p>
          <a:p>
            <a:r>
              <a:rPr lang="en-US" dirty="0"/>
              <a:t>Diabetes 0.12</a:t>
            </a:r>
          </a:p>
          <a:p>
            <a:r>
              <a:rPr lang="en-US" dirty="0"/>
              <a:t>Stroke 0.10</a:t>
            </a:r>
          </a:p>
          <a:p>
            <a:endParaRPr lang="en-US" dirty="0"/>
          </a:p>
          <a:p>
            <a:r>
              <a:rPr lang="en-US" dirty="0">
                <a:cs typeface="Calibri"/>
              </a:rPr>
              <a:t>Life expectancy is a measure that summarizes the risk of dying for an entire population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Calculated from death certificate data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Based on the age at death among people who died that year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Not a prediction and does not mean we know when all Chicagoans died or will die</a:t>
            </a:r>
          </a:p>
          <a:p>
            <a:pPr marL="171450" indent="-171450">
              <a:buFontTx/>
              <a:buChar char="-"/>
            </a:pPr>
            <a:endParaRPr lang="en-US" dirty="0">
              <a:cs typeface="Calibri"/>
            </a:endParaRPr>
          </a:p>
          <a:p>
            <a:pPr marL="0" indent="0">
              <a:buFontTx/>
              <a:buNone/>
            </a:pPr>
            <a:r>
              <a:rPr lang="en-US" dirty="0">
                <a:cs typeface="Calibri"/>
              </a:rPr>
              <a:t>Most of the time, life expectancy changes slowly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According to federal data, US life expectancy decreased only 8 times between 1960-2019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The average decline was 0.4 years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A 3.6 year decline in life expectancy is a radical change that would only be seen during wars, natural disasters, or pandemics</a:t>
            </a:r>
          </a:p>
          <a:p>
            <a:r>
              <a:rPr lang="en-US" dirty="0">
                <a:cs typeface="Calibri"/>
              </a:rPr>
              <a:t>Source: https://fred.stlouisfed.org/series/SPDYNLE00INUSA#0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On average for this period, ~20K Chicagoans die every year, and each recorded death contributes to this analysis.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3E56DB-C4F5-4CB4-B658-D5078527658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19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84767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5400" b="1" u="none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rgbClr val="005B9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58399" y="6272784"/>
            <a:ext cx="1587731" cy="365125"/>
          </a:xfrm>
        </p:spPr>
        <p:txBody>
          <a:bodyPr/>
          <a:lstStyle>
            <a:lvl1pPr>
              <a:defRPr sz="1600"/>
            </a:lvl1pPr>
          </a:lstStyle>
          <a:p>
            <a:fld id="{12078E32-9A8F-42AF-B046-430CA36478C1}" type="datetimeFigureOut">
              <a:rPr lang="en-US" b="1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46D2C5-5E6D-A340-9BB3-971946348D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362316"/>
            <a:ext cx="2303655" cy="90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83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B99"/>
                </a:solidFill>
                <a:latin typeface="+mn-lt"/>
              </a:defRPr>
            </a:lvl1pPr>
            <a:lvl2pPr>
              <a:defRPr>
                <a:solidFill>
                  <a:srgbClr val="005B99"/>
                </a:solidFill>
                <a:latin typeface="+mn-lt"/>
              </a:defRPr>
            </a:lvl2pPr>
            <a:lvl3pPr>
              <a:defRPr>
                <a:solidFill>
                  <a:srgbClr val="005B99"/>
                </a:solidFill>
                <a:latin typeface="+mn-lt"/>
              </a:defRPr>
            </a:lvl3pPr>
            <a:lvl4pPr>
              <a:defRPr>
                <a:solidFill>
                  <a:srgbClr val="005B99"/>
                </a:solidFill>
                <a:latin typeface="+mn-lt"/>
              </a:defRPr>
            </a:lvl4pPr>
            <a:lvl5pPr>
              <a:defRPr>
                <a:solidFill>
                  <a:srgbClr val="005B99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8E32-9A8F-42AF-B046-430CA36478C1}" type="datetimeFigureOut">
              <a:rPr lang="en-US" smtClean="0"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E4469-4F63-41CD-98C0-1D3250367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/>
          <a:lstStyle/>
          <a:p>
            <a:fld id="{3FCCF984-64AA-42B4-8D2F-66BCDE3A5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6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8E32-9A8F-42AF-B046-430CA36478C1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/>
          <a:lstStyle/>
          <a:p>
            <a:fld id="{3FCCF984-64AA-42B4-8D2F-66BCDE3A5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81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331720"/>
            <a:ext cx="4754880" cy="370332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331720"/>
            <a:ext cx="4754880" cy="3703320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8E32-9A8F-42AF-B046-430CA36478C1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/>
          <a:lstStyle/>
          <a:p>
            <a:fld id="{3FCCF984-64AA-42B4-8D2F-66BCDE3A5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5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8E32-9A8F-42AF-B046-430CA36478C1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/>
          <a:lstStyle/>
          <a:p>
            <a:fld id="{3FCCF984-64AA-42B4-8D2F-66BCDE3A5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58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78E32-9A8F-42AF-B046-430CA36478C1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/>
          <a:lstStyle/>
          <a:p>
            <a:fld id="{3FCCF984-64AA-42B4-8D2F-66BCDE3A5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2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1560" y="1432223"/>
            <a:ext cx="9966960" cy="284767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85000"/>
              </a:lnSpc>
              <a:defRPr sz="5400" b="1" u="none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58399" y="6272784"/>
            <a:ext cx="1587731" cy="365125"/>
          </a:xfrm>
        </p:spPr>
        <p:txBody>
          <a:bodyPr/>
          <a:lstStyle>
            <a:lvl1pPr>
              <a:defRPr sz="1600"/>
            </a:lvl1pPr>
          </a:lstStyle>
          <a:p>
            <a:fld id="{12078E32-9A8F-42AF-B046-430CA36478C1}" type="datetimeFigureOut">
              <a:rPr lang="en-US" b="1" smtClean="0"/>
              <a:pPr/>
              <a:t>5/5/2025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46D2C5-5E6D-A340-9BB3-971946348D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362316"/>
            <a:ext cx="2303655" cy="9091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" y="4678692"/>
            <a:ext cx="529374" cy="52937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099" y="4681392"/>
            <a:ext cx="532064" cy="526674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 userDrawn="1"/>
        </p:nvSpPr>
        <p:spPr>
          <a:xfrm>
            <a:off x="1758358" y="5623022"/>
            <a:ext cx="4161885" cy="43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E4002B"/>
              </a:buClr>
              <a:buSzPct val="90000"/>
              <a:buFont typeface="Arial"/>
              <a:buNone/>
              <a:defRPr sz="2000" b="1" kern="1200">
                <a:solidFill>
                  <a:srgbClr val="00589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5B99"/>
                </a:solidFill>
              </a:rPr>
              <a:t>@</a:t>
            </a:r>
            <a:r>
              <a:rPr lang="en-US" dirty="0" err="1">
                <a:solidFill>
                  <a:srgbClr val="005B99"/>
                </a:solidFill>
              </a:rPr>
              <a:t>ChicagoPublicHealth</a:t>
            </a:r>
            <a:endParaRPr lang="en-US" dirty="0">
              <a:solidFill>
                <a:srgbClr val="005B99"/>
              </a:solidFill>
            </a:endParaRPr>
          </a:p>
        </p:txBody>
      </p:sp>
      <p:sp>
        <p:nvSpPr>
          <p:cNvPr id="22" name="Subtitle 2"/>
          <p:cNvSpPr txBox="1">
            <a:spLocks/>
          </p:cNvSpPr>
          <p:nvPr userDrawn="1"/>
        </p:nvSpPr>
        <p:spPr>
          <a:xfrm>
            <a:off x="6526587" y="4792114"/>
            <a:ext cx="4650931" cy="43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E4002B"/>
              </a:buClr>
              <a:buSzPct val="90000"/>
              <a:buFont typeface="Arial"/>
              <a:buNone/>
              <a:defRPr sz="2000" b="1" kern="1200">
                <a:solidFill>
                  <a:srgbClr val="00589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5B99"/>
                </a:solidFill>
              </a:rPr>
              <a:t>HealthyChicago@cityofchicago.org</a:t>
            </a:r>
          </a:p>
        </p:txBody>
      </p:sp>
      <p:sp>
        <p:nvSpPr>
          <p:cNvPr id="23" name="Subtitle 2"/>
          <p:cNvSpPr txBox="1">
            <a:spLocks/>
          </p:cNvSpPr>
          <p:nvPr userDrawn="1"/>
        </p:nvSpPr>
        <p:spPr>
          <a:xfrm>
            <a:off x="6526587" y="5619944"/>
            <a:ext cx="4161885" cy="43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E4002B"/>
              </a:buClr>
              <a:buSzPct val="90000"/>
              <a:buFont typeface="Arial"/>
              <a:buNone/>
              <a:defRPr sz="2000" b="1" kern="1200">
                <a:solidFill>
                  <a:srgbClr val="00589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5B99"/>
                </a:solidFill>
              </a:rPr>
              <a:t>@</a:t>
            </a:r>
            <a:r>
              <a:rPr lang="en-US" dirty="0" err="1">
                <a:solidFill>
                  <a:srgbClr val="005B99"/>
                </a:solidFill>
              </a:rPr>
              <a:t>ChiPublicHealth</a:t>
            </a:r>
            <a:endParaRPr lang="en-US" dirty="0">
              <a:solidFill>
                <a:srgbClr val="005B99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" y="5521908"/>
            <a:ext cx="532064" cy="5320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099" y="5527298"/>
            <a:ext cx="532064" cy="532064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 userDrawn="1"/>
        </p:nvSpPr>
        <p:spPr>
          <a:xfrm>
            <a:off x="1758358" y="4773313"/>
            <a:ext cx="4161885" cy="43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E4002B"/>
              </a:buClr>
              <a:buSzPct val="90000"/>
              <a:buFont typeface="Arial"/>
              <a:buNone/>
              <a:defRPr sz="2000" b="1" kern="1200">
                <a:solidFill>
                  <a:srgbClr val="00589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rgbClr val="E4002B"/>
              </a:buClr>
              <a:buSzPct val="90000"/>
              <a:buFont typeface="Arial"/>
              <a:buNone/>
              <a:defRPr sz="2000" kern="1200">
                <a:solidFill>
                  <a:srgbClr val="005899"/>
                </a:solidFill>
                <a:latin typeface="Century Gothic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5B99"/>
                </a:solidFill>
              </a:rPr>
              <a:t>Chicago.gov/Health</a:t>
            </a:r>
          </a:p>
        </p:txBody>
      </p:sp>
    </p:spTree>
    <p:extLst>
      <p:ext uri="{BB962C8B-B14F-4D97-AF65-F5344CB8AC3E}">
        <p14:creationId xmlns:p14="http://schemas.microsoft.com/office/powerpoint/2010/main" val="350703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lue-Square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100" y="6299200"/>
            <a:ext cx="342900" cy="34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0" y="6272784"/>
            <a:ext cx="1179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12078E32-9A8F-42AF-B046-430CA36478C1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5454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fld id="{3FCCF984-64AA-42B4-8D2F-66BCDE3A50F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Star-and-Blue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735" y="977900"/>
            <a:ext cx="127557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rgbClr val="E4002B"/>
        </a:buClr>
        <a:buSzPct val="90000"/>
        <a:buFont typeface="Arial"/>
        <a:buChar char="•"/>
        <a:defRPr sz="2000" kern="1200">
          <a:solidFill>
            <a:srgbClr val="005B99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rgbClr val="E4002B"/>
        </a:buClr>
        <a:buSzPct val="90000"/>
        <a:buFont typeface="Arial"/>
        <a:buChar char="•"/>
        <a:defRPr sz="1800" kern="1200">
          <a:solidFill>
            <a:srgbClr val="005B99"/>
          </a:solidFill>
          <a:latin typeface="Century Gothic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rgbClr val="E4002B"/>
        </a:buClr>
        <a:buSzPct val="90000"/>
        <a:buFont typeface="Arial"/>
        <a:buChar char="•"/>
        <a:defRPr sz="1600" kern="1200">
          <a:solidFill>
            <a:srgbClr val="005B99"/>
          </a:solidFill>
          <a:latin typeface="Century Gothic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rgbClr val="E4002B"/>
        </a:buClr>
        <a:buSzPct val="90000"/>
        <a:buFont typeface="Arial"/>
        <a:buChar char="•"/>
        <a:defRPr sz="1600" kern="1200">
          <a:solidFill>
            <a:srgbClr val="005B99"/>
          </a:solidFill>
          <a:latin typeface="Century Gothic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rgbClr val="E4002B"/>
        </a:buClr>
        <a:buSzPct val="90000"/>
        <a:buFont typeface="Arial"/>
        <a:buChar char="•"/>
        <a:defRPr sz="1600" kern="1200">
          <a:solidFill>
            <a:srgbClr val="005B99"/>
          </a:solidFill>
          <a:latin typeface="Century Gothic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Expectancy Methodology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2024</a:t>
            </a:r>
          </a:p>
        </p:txBody>
      </p:sp>
    </p:spTree>
    <p:extLst>
      <p:ext uri="{BB962C8B-B14F-4D97-AF65-F5344CB8AC3E}">
        <p14:creationId xmlns:p14="http://schemas.microsoft.com/office/powerpoint/2010/main" val="2161995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Life Expectancy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 notation is similar across implementations</a:t>
            </a:r>
          </a:p>
          <a:p>
            <a:pPr lvl="1"/>
            <a:r>
              <a:rPr lang="en-US" dirty="0"/>
              <a:t>Subscripts refer to row numbers</a:t>
            </a:r>
          </a:p>
          <a:p>
            <a:pPr lvl="1"/>
            <a:r>
              <a:rPr lang="en-US" dirty="0"/>
              <a:t>May see x used as a subscript</a:t>
            </a:r>
          </a:p>
          <a:p>
            <a:r>
              <a:rPr lang="en-US" dirty="0"/>
              <a:t>Model notation is not case sensitive</a:t>
            </a:r>
          </a:p>
          <a:p>
            <a:r>
              <a:rPr lang="en-US" dirty="0"/>
              <a:t>May see multiple or lagged values of Li especially in SAS programs or output</a:t>
            </a:r>
          </a:p>
          <a:p>
            <a:r>
              <a:rPr lang="en-US" dirty="0"/>
              <a:t>Age-specific or conditional life expectancies can be calculated for every age group</a:t>
            </a:r>
          </a:p>
          <a:p>
            <a:r>
              <a:rPr lang="en-US" dirty="0"/>
              <a:t>Life expectancy at birth is the easiest LE to calculate from your table because the denominator is the radix population you selected</a:t>
            </a:r>
          </a:p>
          <a:p>
            <a:r>
              <a:rPr lang="en-US" dirty="0"/>
              <a:t>The parameters and approach used at CDPH (Chiang abridged with 5-year categories, top-coded at 85) is widely used and minimizes bias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09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A71EA-B4BA-8562-586C-BA3FFE34A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Expectancy Interpretation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16428C-FDF4-F202-C52B-8C8179597C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average age of death of a theoretical population member who experienced this year’s age-specific mortality rate, every year of their life</a:t>
            </a:r>
          </a:p>
          <a:p>
            <a:r>
              <a:rPr lang="en-US" dirty="0"/>
              <a:t>A summary of how long Chicagoans are living right now</a:t>
            </a:r>
          </a:p>
          <a:p>
            <a:r>
              <a:rPr lang="en-US" dirty="0"/>
              <a:t>Expectancy in the statistical sense of an “expected value”</a:t>
            </a:r>
          </a:p>
          <a:p>
            <a:r>
              <a:rPr lang="en-US" dirty="0"/>
              <a:t>Deaths at younger ages are more influential</a:t>
            </a:r>
          </a:p>
          <a:p>
            <a:r>
              <a:rPr lang="en-US" dirty="0"/>
              <a:t>Under normal circumstances, life expectancy will change slowly</a:t>
            </a:r>
          </a:p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15A8C9-41A0-C124-499A-396E3507310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659558" y="0"/>
            <a:ext cx="5339442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3DA7D-F0F8-108B-1E77-BC780C8B74C4}"/>
              </a:ext>
            </a:extLst>
          </p:cNvPr>
          <p:cNvSpPr txBox="1"/>
          <p:nvPr/>
        </p:nvSpPr>
        <p:spPr>
          <a:xfrm>
            <a:off x="0" y="6513062"/>
            <a:ext cx="5824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Washington Post, October 2023</a:t>
            </a:r>
          </a:p>
        </p:txBody>
      </p:sp>
    </p:spTree>
    <p:extLst>
      <p:ext uri="{BB962C8B-B14F-4D97-AF65-F5344CB8AC3E}">
        <p14:creationId xmlns:p14="http://schemas.microsoft.com/office/powerpoint/2010/main" val="134626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E5E5AE-2A5F-3C10-0E35-7765B7177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Chicago compare?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24E947E-DEEE-DAB8-A9FC-E144F350C6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49641" y="2093976"/>
            <a:ext cx="8761807" cy="47640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D5537-25AD-D74A-137B-C8B029BF789F}"/>
              </a:ext>
            </a:extLst>
          </p:cNvPr>
          <p:cNvSpPr txBox="1"/>
          <p:nvPr/>
        </p:nvSpPr>
        <p:spPr>
          <a:xfrm>
            <a:off x="1749641" y="6684685"/>
            <a:ext cx="8070764" cy="173315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Source: Illinois Department of Public Health (IDPH), Division</a:t>
            </a:r>
            <a:r>
              <a:rPr lang="en-US" sz="1050" baseline="0"/>
              <a:t> of Vital Records, Death Certificate Data Files, 2010-2022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222633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4095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BC41-28D5-ADF0-7947-C27FFB9EB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9C6CC-C465-B75B-0131-D0E456E6F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Life Expectancy: What and Why</a:t>
            </a:r>
          </a:p>
          <a:p>
            <a:r>
              <a:rPr lang="en-US" dirty="0"/>
              <a:t>Announcements</a:t>
            </a:r>
          </a:p>
          <a:p>
            <a:r>
              <a:rPr lang="en-US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679462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1C78F6-957D-D811-B507-D4EC9ABE1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life expectancy?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8EA0C1-F6B7-F648-FC7B-5CFE9D4CAC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“A singular benchmark of a nation’s success” – </a:t>
            </a:r>
            <a:r>
              <a:rPr lang="en-US" i="1"/>
              <a:t>Washington Post</a:t>
            </a:r>
          </a:p>
          <a:p>
            <a:r>
              <a:rPr lang="en-US"/>
              <a:t>Standardized and widely used</a:t>
            </a:r>
          </a:p>
          <a:p>
            <a:r>
              <a:rPr lang="en-US"/>
              <a:t>Summarizes the mortality risk of an entire population</a:t>
            </a:r>
          </a:p>
          <a:p>
            <a:r>
              <a:rPr lang="en-US"/>
              <a:t>Used to set priorities</a:t>
            </a:r>
          </a:p>
          <a:p>
            <a:pPr lvl="1"/>
            <a:r>
              <a:rPr lang="en-US"/>
              <a:t>Common causes of death</a:t>
            </a:r>
          </a:p>
          <a:p>
            <a:pPr lvl="1"/>
            <a:r>
              <a:rPr lang="en-US"/>
              <a:t>Avoidable causes of death</a:t>
            </a:r>
          </a:p>
          <a:p>
            <a:pPr lvl="1"/>
            <a:r>
              <a:rPr lang="en-US"/>
              <a:t>Unfair differences between groups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62F8423-9F32-205F-84CF-79D7E3E307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4288" y="2345306"/>
            <a:ext cx="4754562" cy="3675512"/>
          </a:xfrm>
        </p:spPr>
      </p:pic>
    </p:spTree>
    <p:extLst>
      <p:ext uri="{BB962C8B-B14F-4D97-AF65-F5344CB8AC3E}">
        <p14:creationId xmlns:p14="http://schemas.microsoft.com/office/powerpoint/2010/main" val="424083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1C78F6-957D-D811-B507-D4EC9ABE1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life expectancy?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8EA0C1-F6B7-F648-FC7B-5CFE9D4CAC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“A singular benchmark of a nation’s success” – </a:t>
            </a:r>
            <a:r>
              <a:rPr lang="en-US" i="1"/>
              <a:t>Washington Post</a:t>
            </a:r>
          </a:p>
          <a:p>
            <a:r>
              <a:rPr lang="en-US"/>
              <a:t>Standardized and widely used</a:t>
            </a:r>
          </a:p>
          <a:p>
            <a:r>
              <a:rPr lang="en-US"/>
              <a:t>Summarizes the mortality risk of an entire population</a:t>
            </a:r>
          </a:p>
          <a:p>
            <a:r>
              <a:rPr lang="en-US"/>
              <a:t>Used to set priorities</a:t>
            </a:r>
          </a:p>
          <a:p>
            <a:pPr lvl="1"/>
            <a:r>
              <a:rPr lang="en-US"/>
              <a:t>Common causes of death</a:t>
            </a:r>
          </a:p>
          <a:p>
            <a:pPr lvl="1"/>
            <a:r>
              <a:rPr lang="en-US"/>
              <a:t>Avoidable causes of death</a:t>
            </a:r>
          </a:p>
          <a:p>
            <a:pPr lvl="1"/>
            <a:r>
              <a:rPr lang="en-US"/>
              <a:t>Unfair differences between groups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00094FA-2DB1-08AD-C9B9-7E68FA1230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87440" y="1213774"/>
            <a:ext cx="4934712" cy="5644226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EF9556-411F-2BB3-A35A-C64CB980D6F2}"/>
              </a:ext>
            </a:extLst>
          </p:cNvPr>
          <p:cNvSpPr txBox="1"/>
          <p:nvPr/>
        </p:nvSpPr>
        <p:spPr>
          <a:xfrm>
            <a:off x="0" y="6488668"/>
            <a:ext cx="618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Image: New York Times 31 August 2022 </a:t>
            </a:r>
          </a:p>
        </p:txBody>
      </p:sp>
    </p:spTree>
    <p:extLst>
      <p:ext uri="{BB962C8B-B14F-4D97-AF65-F5344CB8AC3E}">
        <p14:creationId xmlns:p14="http://schemas.microsoft.com/office/powerpoint/2010/main" val="2653606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1C78F6-957D-D811-B507-D4EC9ABE1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life expectancy?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8EA0C1-F6B7-F648-FC7B-5CFE9D4CAC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“A singular benchmark of a nation’s success” – </a:t>
            </a:r>
            <a:r>
              <a:rPr lang="en-US" i="1"/>
              <a:t>Washington Post</a:t>
            </a:r>
          </a:p>
          <a:p>
            <a:r>
              <a:rPr lang="en-US"/>
              <a:t>Standardized and widely used</a:t>
            </a:r>
          </a:p>
          <a:p>
            <a:r>
              <a:rPr lang="en-US"/>
              <a:t>Summarizes the mortality risk of an entire population</a:t>
            </a:r>
          </a:p>
          <a:p>
            <a:r>
              <a:rPr lang="en-US"/>
              <a:t>Used to set priorities</a:t>
            </a:r>
          </a:p>
          <a:p>
            <a:pPr lvl="1"/>
            <a:r>
              <a:rPr lang="en-US"/>
              <a:t>Common causes of death</a:t>
            </a:r>
          </a:p>
          <a:p>
            <a:pPr lvl="1"/>
            <a:r>
              <a:rPr lang="en-US"/>
              <a:t>Avoidable causes of death</a:t>
            </a:r>
          </a:p>
          <a:p>
            <a:pPr lvl="1"/>
            <a:r>
              <a:rPr lang="en-US"/>
              <a:t>Unfair differences between groups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33B18F3-C972-CB80-FF64-7A5C661C4A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23121" y="1723767"/>
            <a:ext cx="5601624" cy="5134233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53B072-25D9-1567-4E97-131E4EED1945}"/>
              </a:ext>
            </a:extLst>
          </p:cNvPr>
          <p:cNvSpPr txBox="1"/>
          <p:nvPr/>
        </p:nvSpPr>
        <p:spPr>
          <a:xfrm>
            <a:off x="0" y="6488668"/>
            <a:ext cx="5877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Image: </a:t>
            </a:r>
            <a:r>
              <a:rPr lang="en-US" err="1"/>
              <a:t>StatNews</a:t>
            </a:r>
            <a:r>
              <a:rPr lang="en-US"/>
              <a:t>, 22 December 2022</a:t>
            </a:r>
          </a:p>
        </p:txBody>
      </p:sp>
    </p:spTree>
    <p:extLst>
      <p:ext uri="{BB962C8B-B14F-4D97-AF65-F5344CB8AC3E}">
        <p14:creationId xmlns:p14="http://schemas.microsoft.com/office/powerpoint/2010/main" val="207664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D76BC50-8B91-0D38-E60D-3D08EC832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Expectancy Model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1024B99-5BE5-9AB1-98F1-1F3FF848E7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900341"/>
              </p:ext>
            </p:extLst>
          </p:nvPr>
        </p:nvGraphicFramePr>
        <p:xfrm>
          <a:off x="1069975" y="2120900"/>
          <a:ext cx="100584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999802707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19748761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98155466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5508771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154218472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16016840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Age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654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Row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Descriptive label</a:t>
                      </a:r>
                    </a:p>
                    <a:p>
                      <a:r>
                        <a:rPr lang="en-US" dirty="0"/>
                        <a:t>Complete life tables use single years</a:t>
                      </a:r>
                    </a:p>
                    <a:p>
                      <a:r>
                        <a:rPr lang="en-US" dirty="0"/>
                        <a:t>Abridged life tables use age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Minimum age of group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 of group interval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Assumed fraction of a year lived by decedents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Radix population</a:t>
                      </a:r>
                    </a:p>
                    <a:p>
                      <a:r>
                        <a:rPr lang="en-US" dirty="0"/>
                        <a:t>Typical choices are:</a:t>
                      </a:r>
                    </a:p>
                    <a:p>
                      <a:r>
                        <a:rPr lang="en-US" dirty="0"/>
                        <a:t>10,000</a:t>
                      </a:r>
                    </a:p>
                    <a:p>
                      <a:r>
                        <a:rPr lang="en-US" dirty="0"/>
                        <a:t>100,000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43281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56A1B4E-24A4-3E3C-FC68-B6645C5AFDDE}"/>
              </a:ext>
            </a:extLst>
          </p:cNvPr>
          <p:cNvSpPr txBox="1"/>
          <p:nvPr/>
        </p:nvSpPr>
        <p:spPr>
          <a:xfrm>
            <a:off x="1063625" y="1751568"/>
            <a:ext cx="502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Parameters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5A03F9-FAC3-BA79-775B-629D12A7D525}"/>
              </a:ext>
            </a:extLst>
          </p:cNvPr>
          <p:cNvSpPr txBox="1"/>
          <p:nvPr/>
        </p:nvSpPr>
        <p:spPr>
          <a:xfrm>
            <a:off x="1069848" y="4804664"/>
            <a:ext cx="1854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43F95FA-516B-BC46-CC62-B8AB73B96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734564"/>
              </p:ext>
            </p:extLst>
          </p:nvPr>
        </p:nvGraphicFramePr>
        <p:xfrm>
          <a:off x="1063625" y="5200920"/>
          <a:ext cx="339068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628">
                  <a:extLst>
                    <a:ext uri="{9D8B030D-6E8A-4147-A177-3AD203B41FA5}">
                      <a16:colId xmlns:a16="http://schemas.microsoft.com/office/drawing/2014/main" val="2268498385"/>
                    </a:ext>
                  </a:extLst>
                </a:gridCol>
                <a:gridCol w="1702052">
                  <a:extLst>
                    <a:ext uri="{9D8B030D-6E8A-4147-A177-3AD203B41FA5}">
                      <a16:colId xmlns:a16="http://schemas.microsoft.com/office/drawing/2014/main" val="19498254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210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Count of deaths in age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Count of population in age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096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60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BE8DA-506E-A66A-7AA4-8EB190B39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Expectancy Model Continued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5146C2-7787-B658-3342-AF6D8A35B9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446183"/>
              </p:ext>
            </p:extLst>
          </p:nvPr>
        </p:nvGraphicFramePr>
        <p:xfrm>
          <a:off x="1069974" y="2120900"/>
          <a:ext cx="10790068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345">
                  <a:extLst>
                    <a:ext uri="{9D8B030D-6E8A-4147-A177-3AD203B41FA5}">
                      <a16:colId xmlns:a16="http://schemas.microsoft.com/office/drawing/2014/main" val="4170730399"/>
                    </a:ext>
                  </a:extLst>
                </a:gridCol>
                <a:gridCol w="2133240">
                  <a:extLst>
                    <a:ext uri="{9D8B030D-6E8A-4147-A177-3AD203B41FA5}">
                      <a16:colId xmlns:a16="http://schemas.microsoft.com/office/drawing/2014/main" val="3611467282"/>
                    </a:ext>
                  </a:extLst>
                </a:gridCol>
                <a:gridCol w="1463448">
                  <a:extLst>
                    <a:ext uri="{9D8B030D-6E8A-4147-A177-3AD203B41FA5}">
                      <a16:colId xmlns:a16="http://schemas.microsoft.com/office/drawing/2014/main" val="1446399395"/>
                    </a:ext>
                  </a:extLst>
                </a:gridCol>
                <a:gridCol w="1798345">
                  <a:extLst>
                    <a:ext uri="{9D8B030D-6E8A-4147-A177-3AD203B41FA5}">
                      <a16:colId xmlns:a16="http://schemas.microsoft.com/office/drawing/2014/main" val="3169234029"/>
                    </a:ext>
                  </a:extLst>
                </a:gridCol>
                <a:gridCol w="1798345">
                  <a:extLst>
                    <a:ext uri="{9D8B030D-6E8A-4147-A177-3AD203B41FA5}">
                      <a16:colId xmlns:a16="http://schemas.microsoft.com/office/drawing/2014/main" val="2968446859"/>
                    </a:ext>
                  </a:extLst>
                </a:gridCol>
                <a:gridCol w="1798345">
                  <a:extLst>
                    <a:ext uri="{9D8B030D-6E8A-4147-A177-3AD203B41FA5}">
                      <a16:colId xmlns:a16="http://schemas.microsoft.com/office/drawing/2014/main" val="20664729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173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Interpretation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Probability of dying in the interval</a:t>
                      </a:r>
                    </a:p>
                    <a:p>
                      <a:r>
                        <a:rPr lang="en-US" dirty="0"/>
                        <a:t>Age-specific death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Probability of dying in the interval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Probability of surviving the interval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deaths in the interval for the radix population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survivors in the interval for the radix population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5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Formula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Count/Population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(Ni*Mi)/</a:t>
                      </a:r>
                    </a:p>
                    <a:p>
                      <a:r>
                        <a:rPr lang="it-IT" dirty="0"/>
                        <a:t>(1+(1-ai) *Ni*Mi)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1-Qi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Li*Qi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Li-Di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6276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F093A5E-D282-E9BC-5A41-D983F626E6EF}"/>
              </a:ext>
            </a:extLst>
          </p:cNvPr>
          <p:cNvSpPr txBox="1"/>
          <p:nvPr/>
        </p:nvSpPr>
        <p:spPr>
          <a:xfrm>
            <a:off x="1063752" y="1738106"/>
            <a:ext cx="3800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Calculated Values</a:t>
            </a:r>
          </a:p>
        </p:txBody>
      </p:sp>
    </p:spTree>
    <p:extLst>
      <p:ext uri="{BB962C8B-B14F-4D97-AF65-F5344CB8AC3E}">
        <p14:creationId xmlns:p14="http://schemas.microsoft.com/office/powerpoint/2010/main" val="106113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59400-2A07-B868-3A8D-CE5290880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Expectancy Model Continued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116AC21-BACD-AABA-1F65-3CDC43CB4D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959187"/>
              </p:ext>
            </p:extLst>
          </p:nvPr>
        </p:nvGraphicFramePr>
        <p:xfrm>
          <a:off x="1069975" y="2120900"/>
          <a:ext cx="10058400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3247732155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30406319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3861112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Life Expectancy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887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Interpretation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number of life table years lived beyond birth in the radix cohort</a:t>
                      </a:r>
                    </a:p>
                    <a:p>
                      <a:r>
                        <a:rPr lang="en-US" dirty="0"/>
                        <a:t>The sum of all R</a:t>
                      </a:r>
                      <a:r>
                        <a:rPr lang="en-US" baseline="-25000" dirty="0"/>
                        <a:t>i</a:t>
                      </a:r>
                      <a:r>
                        <a:rPr lang="en-US" dirty="0"/>
                        <a:t> in the table</a:t>
                      </a:r>
                    </a:p>
                    <a:p>
                      <a:r>
                        <a:rPr lang="en-US" dirty="0"/>
                        <a:t>The numerator of life expectancy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Row 1: Life expectancy at birth</a:t>
                      </a:r>
                    </a:p>
                    <a:p>
                      <a:r>
                        <a:rPr lang="en-US" dirty="0"/>
                        <a:t>Row 2+: Expected years of life remaining among age group 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027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Formula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Σ</a:t>
                      </a:r>
                      <a:r>
                        <a:rPr lang="en-US" dirty="0"/>
                        <a:t>(R</a:t>
                      </a:r>
                      <a:r>
                        <a:rPr lang="en-US" baseline="-25000" dirty="0"/>
                        <a:t>i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i</a:t>
                      </a:r>
                      <a:r>
                        <a:rPr lang="en-US" dirty="0"/>
                        <a:t>/L</a:t>
                      </a:r>
                      <a:r>
                        <a:rPr lang="en-US" baseline="-25000" dirty="0"/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08664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F230989-611F-FA09-2856-84EF167EA1B6}"/>
              </a:ext>
            </a:extLst>
          </p:cNvPr>
          <p:cNvSpPr txBox="1"/>
          <p:nvPr/>
        </p:nvSpPr>
        <p:spPr>
          <a:xfrm>
            <a:off x="1063752" y="1724644"/>
            <a:ext cx="434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Results: the values you did all this for</a:t>
            </a:r>
          </a:p>
        </p:txBody>
      </p:sp>
    </p:spTree>
    <p:extLst>
      <p:ext uri="{BB962C8B-B14F-4D97-AF65-F5344CB8AC3E}">
        <p14:creationId xmlns:p14="http://schemas.microsoft.com/office/powerpoint/2010/main" val="3451913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36000-0096-FB33-A659-CCC0E18B1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Expectancy Model: Putting it all together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ACF86DF-2EB9-F3B1-C913-B2C0A7A278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934056"/>
              </p:ext>
            </p:extLst>
          </p:nvPr>
        </p:nvGraphicFramePr>
        <p:xfrm>
          <a:off x="1069975" y="2120900"/>
          <a:ext cx="10923032" cy="46630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59077">
                  <a:extLst>
                    <a:ext uri="{9D8B030D-6E8A-4147-A177-3AD203B41FA5}">
                      <a16:colId xmlns:a16="http://schemas.microsoft.com/office/drawing/2014/main" val="810575992"/>
                    </a:ext>
                  </a:extLst>
                </a:gridCol>
                <a:gridCol w="332258">
                  <a:extLst>
                    <a:ext uri="{9D8B030D-6E8A-4147-A177-3AD203B41FA5}">
                      <a16:colId xmlns:a16="http://schemas.microsoft.com/office/drawing/2014/main" val="2370600484"/>
                    </a:ext>
                  </a:extLst>
                </a:gridCol>
                <a:gridCol w="436090">
                  <a:extLst>
                    <a:ext uri="{9D8B030D-6E8A-4147-A177-3AD203B41FA5}">
                      <a16:colId xmlns:a16="http://schemas.microsoft.com/office/drawing/2014/main" val="629666390"/>
                    </a:ext>
                  </a:extLst>
                </a:gridCol>
                <a:gridCol w="768349">
                  <a:extLst>
                    <a:ext uri="{9D8B030D-6E8A-4147-A177-3AD203B41FA5}">
                      <a16:colId xmlns:a16="http://schemas.microsoft.com/office/drawing/2014/main" val="2799571542"/>
                    </a:ext>
                  </a:extLst>
                </a:gridCol>
                <a:gridCol w="819834">
                  <a:extLst>
                    <a:ext uri="{9D8B030D-6E8A-4147-A177-3AD203B41FA5}">
                      <a16:colId xmlns:a16="http://schemas.microsoft.com/office/drawing/2014/main" val="3995491294"/>
                    </a:ext>
                  </a:extLst>
                </a:gridCol>
                <a:gridCol w="882995">
                  <a:extLst>
                    <a:ext uri="{9D8B030D-6E8A-4147-A177-3AD203B41FA5}">
                      <a16:colId xmlns:a16="http://schemas.microsoft.com/office/drawing/2014/main" val="1359585131"/>
                    </a:ext>
                  </a:extLst>
                </a:gridCol>
                <a:gridCol w="934481">
                  <a:extLst>
                    <a:ext uri="{9D8B030D-6E8A-4147-A177-3AD203B41FA5}">
                      <a16:colId xmlns:a16="http://schemas.microsoft.com/office/drawing/2014/main" val="2888528069"/>
                    </a:ext>
                  </a:extLst>
                </a:gridCol>
                <a:gridCol w="934481">
                  <a:extLst>
                    <a:ext uri="{9D8B030D-6E8A-4147-A177-3AD203B41FA5}">
                      <a16:colId xmlns:a16="http://schemas.microsoft.com/office/drawing/2014/main" val="3460468091"/>
                    </a:ext>
                  </a:extLst>
                </a:gridCol>
                <a:gridCol w="768349">
                  <a:extLst>
                    <a:ext uri="{9D8B030D-6E8A-4147-A177-3AD203B41FA5}">
                      <a16:colId xmlns:a16="http://schemas.microsoft.com/office/drawing/2014/main" val="2550976695"/>
                    </a:ext>
                  </a:extLst>
                </a:gridCol>
                <a:gridCol w="664520">
                  <a:extLst>
                    <a:ext uri="{9D8B030D-6E8A-4147-A177-3AD203B41FA5}">
                      <a16:colId xmlns:a16="http://schemas.microsoft.com/office/drawing/2014/main" val="1985200254"/>
                    </a:ext>
                  </a:extLst>
                </a:gridCol>
                <a:gridCol w="872181">
                  <a:extLst>
                    <a:ext uri="{9D8B030D-6E8A-4147-A177-3AD203B41FA5}">
                      <a16:colId xmlns:a16="http://schemas.microsoft.com/office/drawing/2014/main" val="1716788291"/>
                    </a:ext>
                  </a:extLst>
                </a:gridCol>
                <a:gridCol w="872181">
                  <a:extLst>
                    <a:ext uri="{9D8B030D-6E8A-4147-A177-3AD203B41FA5}">
                      <a16:colId xmlns:a16="http://schemas.microsoft.com/office/drawing/2014/main" val="2844363487"/>
                    </a:ext>
                  </a:extLst>
                </a:gridCol>
                <a:gridCol w="1578236">
                  <a:extLst>
                    <a:ext uri="{9D8B030D-6E8A-4147-A177-3AD203B41FA5}">
                      <a16:colId xmlns:a16="http://schemas.microsoft.com/office/drawing/2014/main" val="2556896941"/>
                    </a:ext>
                  </a:extLst>
                </a:gridCol>
              </a:tblGrid>
              <a:tr h="347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Age group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Ni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ai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Pop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Deaths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qi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Ii</a:t>
                      </a:r>
                      <a:endParaRPr lang="en-US" sz="1100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chemeClr val="bg1"/>
                          </a:solidFill>
                          <a:effectLst/>
                        </a:rPr>
                        <a:t>Life expectancy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3167128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78892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100000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99596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7527300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75.3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15560403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1-4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292882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99551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398045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7427704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74.6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7692273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5-9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332154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99472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497224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7029659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70.7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1807561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10-14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328932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99418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496833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6532435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65.7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0280527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15-19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365866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99315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495516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6035603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60.8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9912076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20-24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446054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98891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493028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5540087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56.0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3946162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25-29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552278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98320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489887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5047059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51.3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7610873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30-34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478824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97635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485831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4557172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46.7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9017990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35-39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401016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96697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1136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480647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4071341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42.1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6419226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40-44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355262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1137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95561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474014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3590694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37.6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1130585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45-49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343724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94044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2004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465210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3116681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33.1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0838304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50-54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333750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2185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92040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2964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452788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2651471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28.8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9033719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55-59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289222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3029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89075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4545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434014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2198683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24.7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6467707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60-64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236476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4228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0.018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0.914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84530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7233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404567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1764670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20.9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8809866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65-69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170140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4757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0.131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0.869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77297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10100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361234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1360103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17.6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7520946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70-74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132050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4952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0.171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0.829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67197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11520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307185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998869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14.9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8550867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75-79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101400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4575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0.203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0.797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55677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11287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250168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691684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12.4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8634917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80-84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78208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4502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0.252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0.748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44390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11169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194027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441516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501513"/>
                  </a:ext>
                </a:extLst>
              </a:tr>
              <a:tr h="2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85+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u="none" strike="noStrike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74066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9942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0.134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1.000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0.000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33221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33221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247489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solidFill>
                            <a:srgbClr val="000000"/>
                          </a:solidFill>
                          <a:effectLst/>
                        </a:rPr>
                        <a:t>247489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1794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890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Custom 2">
      <a:dk1>
        <a:sysClr val="windowText" lastClr="000000"/>
      </a:dk1>
      <a:lt1>
        <a:sysClr val="window" lastClr="FFFFFF"/>
      </a:lt1>
      <a:dk2>
        <a:srgbClr val="A4D5EE"/>
      </a:dk2>
      <a:lt2>
        <a:srgbClr val="DCE4EF"/>
      </a:lt2>
      <a:accent1>
        <a:srgbClr val="5B616B"/>
      </a:accent1>
      <a:accent2>
        <a:srgbClr val="CC393E"/>
      </a:accent2>
      <a:accent3>
        <a:srgbClr val="FAD980"/>
      </a:accent3>
      <a:accent4>
        <a:srgbClr val="E59393"/>
      </a:accent4>
      <a:accent5>
        <a:srgbClr val="4AA564"/>
      </a:accent5>
      <a:accent6>
        <a:srgbClr val="005B99"/>
      </a:accent6>
      <a:hlink>
        <a:srgbClr val="0075BB"/>
      </a:hlink>
      <a:folHlink>
        <a:srgbClr val="4C2C92"/>
      </a:folHlink>
    </a:clrScheme>
    <a:fontScheme name="Custom 1">
      <a:majorFont>
        <a:latin typeface="Big Shoulders Display"/>
        <a:ea typeface=""/>
        <a:cs typeface=""/>
      </a:majorFont>
      <a:minorFont>
        <a:latin typeface="Roboto"/>
        <a:ea typeface=""/>
        <a:cs typeface="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PH PPT Template" id="{683B4FB1-9A2E-4690-BE40-6E54CCDF18E6}" vid="{7C3ECB24-6E78-4728-8617-4BB9D64467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122FE4E2D4154C80D4221A2952CEFE" ma:contentTypeVersion="15" ma:contentTypeDescription="Create a new document." ma:contentTypeScope="" ma:versionID="8233912c725b90fc5a809c69c7ce0194">
  <xsd:schema xmlns:xsd="http://www.w3.org/2001/XMLSchema" xmlns:xs="http://www.w3.org/2001/XMLSchema" xmlns:p="http://schemas.microsoft.com/office/2006/metadata/properties" xmlns:ns2="eb723a44-3fc1-4be5-803e-457283511239" xmlns:ns3="69110b68-c30a-422e-8112-eb0c9f9c28c1" targetNamespace="http://schemas.microsoft.com/office/2006/metadata/properties" ma:root="true" ma:fieldsID="acb679be289bf0bb8d6e604a50b1a86c" ns2:_="" ns3:_="">
    <xsd:import namespace="eb723a44-3fc1-4be5-803e-457283511239"/>
    <xsd:import namespace="69110b68-c30a-422e-8112-eb0c9f9c28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Creat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23a44-3fc1-4be5-803e-4572835112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bf0d1f32-acc0-4b18-a898-8579d5c61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Creator" ma:index="21" nillable="true" ma:displayName="Creator" ma:format="Dropdown" ma:internalName="Creator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110b68-c30a-422e-8112-eb0c9f9c28c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652e69b-8643-4ee4-91b5-49815a5e14c2}" ma:internalName="TaxCatchAll" ma:showField="CatchAllData" ma:web="69110b68-c30a-422e-8112-eb0c9f9c28c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23a44-3fc1-4be5-803e-457283511239">
      <Terms xmlns="http://schemas.microsoft.com/office/infopath/2007/PartnerControls"/>
    </lcf76f155ced4ddcb4097134ff3c332f>
    <TaxCatchAll xmlns="69110b68-c30a-422e-8112-eb0c9f9c28c1" xsi:nil="true"/>
    <Creator xmlns="eb723a44-3fc1-4be5-803e-457283511239" xsi:nil="true"/>
  </documentManagement>
</p:properties>
</file>

<file path=customXml/itemProps1.xml><?xml version="1.0" encoding="utf-8"?>
<ds:datastoreItem xmlns:ds="http://schemas.openxmlformats.org/officeDocument/2006/customXml" ds:itemID="{4BF60C42-39D5-4047-9913-2153B28697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723a44-3fc1-4be5-803e-457283511239"/>
    <ds:schemaRef ds:uri="69110b68-c30a-422e-8112-eb0c9f9c28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B9A1B8-BE31-4547-B08E-6141F56FDF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A38CF8-6459-4542-BB57-0E3BB3446E62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69110b68-c30a-422e-8112-eb0c9f9c28c1"/>
    <ds:schemaRef ds:uri="http://purl.org/dc/terms/"/>
    <ds:schemaRef ds:uri="http://schemas.microsoft.com/office/2006/documentManagement/types"/>
    <ds:schemaRef ds:uri="eb723a44-3fc1-4be5-803e-457283511239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CDPH PPT Template</Template>
  <TotalTime>736</TotalTime>
  <Words>1285</Words>
  <Application>Microsoft Office PowerPoint</Application>
  <PresentationFormat>Widescreen</PresentationFormat>
  <Paragraphs>403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Big Shoulders Display</vt:lpstr>
      <vt:lpstr>Calibri</vt:lpstr>
      <vt:lpstr>Century Gothic</vt:lpstr>
      <vt:lpstr>Roboto</vt:lpstr>
      <vt:lpstr>Wingdings</vt:lpstr>
      <vt:lpstr>Wood Type</vt:lpstr>
      <vt:lpstr>Life Expectancy Methodology Working Group</vt:lpstr>
      <vt:lpstr>Agenda</vt:lpstr>
      <vt:lpstr>Why life expectancy?</vt:lpstr>
      <vt:lpstr>Why life expectancy?</vt:lpstr>
      <vt:lpstr>Why life expectancy?</vt:lpstr>
      <vt:lpstr>Life Expectancy Model</vt:lpstr>
      <vt:lpstr>Life Expectancy Model Continued</vt:lpstr>
      <vt:lpstr>Life Expectancy Model Continued</vt:lpstr>
      <vt:lpstr>Life Expectancy Model: Putting it all together</vt:lpstr>
      <vt:lpstr>Notes on Life Expectancy Model</vt:lpstr>
      <vt:lpstr>Life Expectancy Interpretation</vt:lpstr>
      <vt:lpstr>How does Chicago compare?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 Boylan</dc:creator>
  <cp:lastModifiedBy>Emma Boylan</cp:lastModifiedBy>
  <cp:revision>5</cp:revision>
  <cp:lastPrinted>2020-03-03T14:42:20Z</cp:lastPrinted>
  <dcterms:created xsi:type="dcterms:W3CDTF">2024-07-22T14:23:22Z</dcterms:created>
  <dcterms:modified xsi:type="dcterms:W3CDTF">2025-05-05T21:50:56Z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0x010100A2122FE4E2D4154C80D4221A2952CEFE</vt:lpwstr>
  </property>
  <property fmtid="{D5CDD505-2E9C-101B-9397-08002B2CF9AE}" pid="3" name="MediaServiceImageTags">
    <vt:lpwstr/>
  </property>
</Properties>
</file>