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2.xml" ContentType="application/vnd.openxmlformats-officedocument.drawingml.chartshape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4"/>
  </p:sldMasterIdLst>
  <p:notesMasterIdLst>
    <p:notesMasterId r:id="rId20"/>
  </p:notesMasterIdLst>
  <p:handoutMasterIdLst>
    <p:handoutMasterId r:id="rId21"/>
  </p:handoutMasterIdLst>
  <p:sldIdLst>
    <p:sldId id="256" r:id="rId5"/>
    <p:sldId id="528" r:id="rId6"/>
    <p:sldId id="529" r:id="rId7"/>
    <p:sldId id="527" r:id="rId8"/>
    <p:sldId id="530" r:id="rId9"/>
    <p:sldId id="262" r:id="rId10"/>
    <p:sldId id="531" r:id="rId11"/>
    <p:sldId id="532" r:id="rId12"/>
    <p:sldId id="533" r:id="rId13"/>
    <p:sldId id="534" r:id="rId14"/>
    <p:sldId id="258" r:id="rId15"/>
    <p:sldId id="263" r:id="rId16"/>
    <p:sldId id="535" r:id="rId17"/>
    <p:sldId id="537" r:id="rId18"/>
    <p:sldId id="261" r:id="rId19"/>
  </p:sldIdLst>
  <p:sldSz cx="12192000" cy="6858000"/>
  <p:notesSz cx="6950075"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952CE1D-25E3-F88F-9E08-042D9748DEF5}" name="Emma Boylan" initials="EB" userId="S::Emma.Boylan@cityofchicago.org::00b1f357-d84d-4885-8518-2bd93adecb5a" providerId="AD"/>
  <p188:author id="{8048BB2D-6A46-A445-92DF-0F9973F6CAFC}" name="Tessa Day" initials="TD" userId="S::tessa.day@cityofchicago.org::9c8b648f-aa11-4233-a16e-d36034c54446" providerId="AD"/>
  <p188:author id="{73FF5F46-1DF1-388B-8F5C-B78116C0F2AC}" name="Mervin Dino" initials="MD" userId="S::mervin.dino@cityofchicago.org::c341da48-8053-4de0-840a-9b4a12cca04c" providerId="AD"/>
  <p188:author id="{3A7A4461-A148-5954-A297-18151766D341}" name="Darlene Nolasco Magana" initials="DM" userId="S::darlene.nolascomagana@cityofchicago.org::b1d222cf-5c78-458e-b869-05294bc057ac" providerId="AD"/>
  <p188:author id="{002CCB72-8BB6-B6CB-F4EC-FE6607985792}" name="Hannah Matzke" initials="HM" userId="S::hannah.matzke@cityofchicago.org::82a54595-830e-411b-b944-fd5a53ff256b" providerId="AD"/>
  <p188:author id="{78CCAF86-CCBF-E979-DFF4-D506A47539E8}" name="Emma Boylan" initials="EB" userId="S::emma.boylan@cityofchicago.org::00b1f357-d84d-4885-8518-2bd93adecb5a" providerId="AD"/>
  <p188:author id="{79D6E6B0-B78B-C572-9258-8D8696322FF6}" name="Kyle Sullivan" initials="KS" userId="S::kyle.sullivan@cityofchicago.org::5d566a67-e925-408b-8b30-e9b1523fc0cc" providerId="AD"/>
  <p188:author id="{735F69B2-25CA-9BE7-66CD-8119C0054B4B}" name="Tessa Day" initials="TD" userId="S::Tessa.Day@cityofchicago.org::9c8b648f-aa11-4233-a16e-d36034c54446" providerId="AD"/>
  <p188:author id="{1CBE2FBC-7206-545C-B1F9-31343E298B11}" name="Meghan Marth" initials="MM" userId="S::meghan.marth@cityofchicago.org::b225cef6-710f-498a-9e16-69d805ecc96f" providerId="AD"/>
  <p188:author id="{44486BCD-0845-5070-99A2-D6CCB8252810}" name="Genese Turner" initials="GT" userId="S::genese.turner@cityofchicago.org::19426600-6108-4045-9698-673f30c3635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B99"/>
    <a:srgbClr val="112E51"/>
    <a:srgbClr val="005B0F"/>
    <a:srgbClr val="E1FF00"/>
    <a:srgbClr val="E4002B"/>
    <a:srgbClr val="3D84C0"/>
    <a:srgbClr val="41B6E6"/>
    <a:srgbClr val="0058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5D8E74D-0773-408F-9990-BF06B63993A0}" v="1483" dt="2024-07-10T20:47:06.655"/>
    <p1510:client id="{E363103E-E908-3326-8241-16277344A007}" v="2" dt="2024-07-10T18:45:02.19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3840"/>
      </p:guideLst>
    </p:cSldViewPr>
  </p:slideViewPr>
  <p:notesViewPr>
    <p:cSldViewPr snapToGrid="0">
      <p:cViewPr>
        <p:scale>
          <a:sx n="1" d="2"/>
          <a:sy n="1" d="2"/>
        </p:scale>
        <p:origin x="0" y="0"/>
      </p:cViewPr>
      <p:guideLst/>
    </p:cSldViewPr>
  </p:notes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4.xml" Id="rId8" /><Relationship Type="http://schemas.openxmlformats.org/officeDocument/2006/relationships/slide" Target="slides/slide9.xml" Id="rId13" /><Relationship Type="http://schemas.openxmlformats.org/officeDocument/2006/relationships/slide" Target="slides/slide14.xml" Id="rId18" /><Relationship Type="http://schemas.openxmlformats.org/officeDocument/2006/relationships/customXml" Target="../customXml/item3.xml" Id="rId3" /><Relationship Type="http://schemas.openxmlformats.org/officeDocument/2006/relationships/handoutMaster" Target="handoutMasters/handoutMaster1.xml" Id="rId21" /><Relationship Type="http://schemas.openxmlformats.org/officeDocument/2006/relationships/slide" Target="slides/slide3.xml" Id="rId7" /><Relationship Type="http://schemas.openxmlformats.org/officeDocument/2006/relationships/slide" Target="slides/slide8.xml" Id="rId12" /><Relationship Type="http://schemas.openxmlformats.org/officeDocument/2006/relationships/slide" Target="slides/slide13.xml" Id="rId17" /><Relationship Type="http://schemas.openxmlformats.org/officeDocument/2006/relationships/tableStyles" Target="tableStyles.xml" Id="rId25" /><Relationship Type="http://schemas.openxmlformats.org/officeDocument/2006/relationships/customXml" Target="../customXml/item2.xml" Id="rId2" /><Relationship Type="http://schemas.openxmlformats.org/officeDocument/2006/relationships/slide" Target="slides/slide12.xml" Id="rId16" /><Relationship Type="http://schemas.openxmlformats.org/officeDocument/2006/relationships/notesMaster" Target="notesMasters/notesMaster1.xml" Id="rId20" /><Relationship Type="http://schemas.openxmlformats.org/officeDocument/2006/relationships/customXml" Target="../customXml/item1.xml" Id="rId1" /><Relationship Type="http://schemas.openxmlformats.org/officeDocument/2006/relationships/slide" Target="slides/slide2.xml" Id="rId6" /><Relationship Type="http://schemas.openxmlformats.org/officeDocument/2006/relationships/slide" Target="slides/slide7.xml" Id="rId11" /><Relationship Type="http://schemas.openxmlformats.org/officeDocument/2006/relationships/theme" Target="theme/theme1.xml" Id="rId24" /><Relationship Type="http://schemas.openxmlformats.org/officeDocument/2006/relationships/slide" Target="slides/slide1.xml" Id="rId5" /><Relationship Type="http://schemas.openxmlformats.org/officeDocument/2006/relationships/slide" Target="slides/slide11.xml" Id="rId15" /><Relationship Type="http://schemas.openxmlformats.org/officeDocument/2006/relationships/viewProps" Target="viewProps.xml" Id="rId23" /><Relationship Type="http://schemas.microsoft.com/office/2018/10/relationships/authors" Target="authors.xml" Id="rId28" /><Relationship Type="http://schemas.openxmlformats.org/officeDocument/2006/relationships/slide" Target="slides/slide6.xml" Id="rId10" /><Relationship Type="http://schemas.openxmlformats.org/officeDocument/2006/relationships/slide" Target="slides/slide15.xml" Id="rId19" /><Relationship Type="http://schemas.openxmlformats.org/officeDocument/2006/relationships/slideMaster" Target="slideMasters/slideMaster1.xml" Id="rId4" /><Relationship Type="http://schemas.openxmlformats.org/officeDocument/2006/relationships/slide" Target="slides/slide5.xml" Id="rId9" /><Relationship Type="http://schemas.openxmlformats.org/officeDocument/2006/relationships/slide" Target="slides/slide10.xml" Id="rId14" /><Relationship Type="http://schemas.openxmlformats.org/officeDocument/2006/relationships/presProps" Target="presProps.xml" Id="rId22" /><Relationship Type="http://schemas.microsoft.com/office/2015/10/relationships/revisionInfo" Target="revisionInfo.xml" Id="rId27" /></Relationships>
</file>

<file path=ppt/charts/_rels/chart1.xml.rels><?xml version="1.0" encoding="UTF-8" standalone="yes"?>
<Relationships xmlns="http://schemas.openxmlformats.org/package/2006/relationships"><Relationship Id="rId3" Type="http://schemas.openxmlformats.org/officeDocument/2006/relationships/oleObject" Target="https://chicagogov.sharepoint.com/sites/EpiTeam/Shared%20Documents/General/Life%20Expectancy/2022%20Life%20Expectancy%20Visual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chicagogov.sharepoint.com/sites/EpiTeam/Shared%20Documents/General/Life%20Expectancy/2022%20Life%20Expectancy%20Visuals.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3" Type="http://schemas.openxmlformats.org/officeDocument/2006/relationships/oleObject" Target="https://chicagogov.sharepoint.com/sites/EpiTeam/Shared%20Documents/General/Life%20Expectancy/2022%20Life%20Expectancy%20Visual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https://chicagogov.sharepoint.com/sites/EpiTeam/Shared%20Documents/General/Life%20Expectancy/2022%20Life%20Expectancy%20Visuals.xlsx" TargetMode="Externa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000">
                <a:latin typeface="Big Shoulders Display" pitchFamily="2" charset="0"/>
              </a:rPr>
              <a:t> Life</a:t>
            </a:r>
            <a:r>
              <a:rPr lang="en-US" sz="2000" baseline="0">
                <a:latin typeface="Big Shoulders Display" pitchFamily="2" charset="0"/>
              </a:rPr>
              <a:t> expectancy of all Chicagoans from 2010 to 2022</a:t>
            </a:r>
            <a:endParaRPr lang="en-US" sz="2000">
              <a:latin typeface="Big Shoulders Display" pitchFamily="2" charset="0"/>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2104037709139158"/>
          <c:y val="0.12391339181050924"/>
          <c:w val="0.85962195483932302"/>
          <c:h val="0.7713932725704562"/>
        </c:manualLayout>
      </c:layout>
      <c:lineChart>
        <c:grouping val="standard"/>
        <c:varyColors val="0"/>
        <c:ser>
          <c:idx val="0"/>
          <c:order val="0"/>
          <c:spPr>
            <a:ln w="28575" cap="rnd">
              <a:solidFill>
                <a:schemeClr val="bg2">
                  <a:lumMod val="25000"/>
                </a:schemeClr>
              </a:solidFill>
              <a:round/>
            </a:ln>
            <a:effectLst/>
          </c:spPr>
          <c:marker>
            <c:symbol val="none"/>
          </c:marker>
          <c:dPt>
            <c:idx val="0"/>
            <c:marker>
              <c:symbol val="circle"/>
              <c:size val="8"/>
              <c:spPr>
                <a:solidFill>
                  <a:schemeClr val="bg2">
                    <a:lumMod val="25000"/>
                  </a:schemeClr>
                </a:solidFill>
                <a:ln w="9525">
                  <a:noFill/>
                </a:ln>
                <a:effectLst/>
              </c:spPr>
            </c:marker>
            <c:bubble3D val="0"/>
            <c:extLst>
              <c:ext xmlns:c16="http://schemas.microsoft.com/office/drawing/2014/chart" uri="{C3380CC4-5D6E-409C-BE32-E72D297353CC}">
                <c16:uniqueId val="{00000000-CB46-4746-A726-B6E324585515}"/>
              </c:ext>
            </c:extLst>
          </c:dPt>
          <c:dPt>
            <c:idx val="9"/>
            <c:marker>
              <c:symbol val="circle"/>
              <c:size val="8"/>
              <c:spPr>
                <a:solidFill>
                  <a:schemeClr val="bg2">
                    <a:lumMod val="25000"/>
                  </a:schemeClr>
                </a:solidFill>
                <a:ln w="9525">
                  <a:noFill/>
                </a:ln>
                <a:effectLst/>
              </c:spPr>
            </c:marker>
            <c:bubble3D val="0"/>
            <c:extLst>
              <c:ext xmlns:c16="http://schemas.microsoft.com/office/drawing/2014/chart" uri="{C3380CC4-5D6E-409C-BE32-E72D297353CC}">
                <c16:uniqueId val="{00000001-CB46-4746-A726-B6E324585515}"/>
              </c:ext>
            </c:extLst>
          </c:dPt>
          <c:dPt>
            <c:idx val="10"/>
            <c:marker>
              <c:symbol val="circle"/>
              <c:size val="8"/>
              <c:spPr>
                <a:solidFill>
                  <a:schemeClr val="bg2">
                    <a:lumMod val="25000"/>
                  </a:schemeClr>
                </a:solidFill>
                <a:ln w="9525">
                  <a:noFill/>
                </a:ln>
                <a:effectLst/>
              </c:spPr>
            </c:marker>
            <c:bubble3D val="0"/>
            <c:extLst>
              <c:ext xmlns:c16="http://schemas.microsoft.com/office/drawing/2014/chart" uri="{C3380CC4-5D6E-409C-BE32-E72D297353CC}">
                <c16:uniqueId val="{00000002-CB46-4746-A726-B6E324585515}"/>
              </c:ext>
            </c:extLst>
          </c:dPt>
          <c:dPt>
            <c:idx val="11"/>
            <c:marker>
              <c:symbol val="circle"/>
              <c:size val="8"/>
              <c:spPr>
                <a:solidFill>
                  <a:schemeClr val="bg2">
                    <a:lumMod val="25000"/>
                  </a:schemeClr>
                </a:solidFill>
                <a:ln w="9525">
                  <a:noFill/>
                </a:ln>
                <a:effectLst/>
              </c:spPr>
            </c:marker>
            <c:bubble3D val="0"/>
            <c:extLst>
              <c:ext xmlns:c16="http://schemas.microsoft.com/office/drawing/2014/chart" uri="{C3380CC4-5D6E-409C-BE32-E72D297353CC}">
                <c16:uniqueId val="{00000003-CB46-4746-A726-B6E324585515}"/>
              </c:ext>
            </c:extLst>
          </c:dPt>
          <c:dPt>
            <c:idx val="12"/>
            <c:marker>
              <c:symbol val="circle"/>
              <c:size val="8"/>
              <c:spPr>
                <a:solidFill>
                  <a:schemeClr val="bg2">
                    <a:lumMod val="25000"/>
                  </a:schemeClr>
                </a:solidFill>
                <a:ln w="9525">
                  <a:noFill/>
                </a:ln>
                <a:effectLst/>
              </c:spPr>
            </c:marker>
            <c:bubble3D val="0"/>
            <c:extLst>
              <c:ext xmlns:c16="http://schemas.microsoft.com/office/drawing/2014/chart" uri="{C3380CC4-5D6E-409C-BE32-E72D297353CC}">
                <c16:uniqueId val="{00000004-CB46-4746-A726-B6E324585515}"/>
              </c:ext>
            </c:extLst>
          </c:dPt>
          <c:dLbls>
            <c:dLbl>
              <c:idx val="1"/>
              <c:delete val="1"/>
              <c:extLst>
                <c:ext xmlns:c15="http://schemas.microsoft.com/office/drawing/2012/chart" uri="{CE6537A1-D6FC-4f65-9D91-7224C49458BB}"/>
                <c:ext xmlns:c16="http://schemas.microsoft.com/office/drawing/2014/chart" uri="{C3380CC4-5D6E-409C-BE32-E72D297353CC}">
                  <c16:uniqueId val="{00000005-CB46-4746-A726-B6E324585515}"/>
                </c:ext>
              </c:extLst>
            </c:dLbl>
            <c:dLbl>
              <c:idx val="2"/>
              <c:delete val="1"/>
              <c:extLst>
                <c:ext xmlns:c15="http://schemas.microsoft.com/office/drawing/2012/chart" uri="{CE6537A1-D6FC-4f65-9D91-7224C49458BB}"/>
                <c:ext xmlns:c16="http://schemas.microsoft.com/office/drawing/2014/chart" uri="{C3380CC4-5D6E-409C-BE32-E72D297353CC}">
                  <c16:uniqueId val="{00000006-CB46-4746-A726-B6E324585515}"/>
                </c:ext>
              </c:extLst>
            </c:dLbl>
            <c:dLbl>
              <c:idx val="3"/>
              <c:delete val="1"/>
              <c:extLst>
                <c:ext xmlns:c15="http://schemas.microsoft.com/office/drawing/2012/chart" uri="{CE6537A1-D6FC-4f65-9D91-7224C49458BB}"/>
                <c:ext xmlns:c16="http://schemas.microsoft.com/office/drawing/2014/chart" uri="{C3380CC4-5D6E-409C-BE32-E72D297353CC}">
                  <c16:uniqueId val="{00000007-CB46-4746-A726-B6E324585515}"/>
                </c:ext>
              </c:extLst>
            </c:dLbl>
            <c:dLbl>
              <c:idx val="4"/>
              <c:delete val="1"/>
              <c:extLst>
                <c:ext xmlns:c15="http://schemas.microsoft.com/office/drawing/2012/chart" uri="{CE6537A1-D6FC-4f65-9D91-7224C49458BB}"/>
                <c:ext xmlns:c16="http://schemas.microsoft.com/office/drawing/2014/chart" uri="{C3380CC4-5D6E-409C-BE32-E72D297353CC}">
                  <c16:uniqueId val="{00000008-CB46-4746-A726-B6E324585515}"/>
                </c:ext>
              </c:extLst>
            </c:dLbl>
            <c:dLbl>
              <c:idx val="5"/>
              <c:delete val="1"/>
              <c:extLst>
                <c:ext xmlns:c15="http://schemas.microsoft.com/office/drawing/2012/chart" uri="{CE6537A1-D6FC-4f65-9D91-7224C49458BB}"/>
                <c:ext xmlns:c16="http://schemas.microsoft.com/office/drawing/2014/chart" uri="{C3380CC4-5D6E-409C-BE32-E72D297353CC}">
                  <c16:uniqueId val="{00000009-CB46-4746-A726-B6E324585515}"/>
                </c:ext>
              </c:extLst>
            </c:dLbl>
            <c:dLbl>
              <c:idx val="6"/>
              <c:delete val="1"/>
              <c:extLst>
                <c:ext xmlns:c15="http://schemas.microsoft.com/office/drawing/2012/chart" uri="{CE6537A1-D6FC-4f65-9D91-7224C49458BB}"/>
                <c:ext xmlns:c16="http://schemas.microsoft.com/office/drawing/2014/chart" uri="{C3380CC4-5D6E-409C-BE32-E72D297353CC}">
                  <c16:uniqueId val="{0000000A-CB46-4746-A726-B6E324585515}"/>
                </c:ext>
              </c:extLst>
            </c:dLbl>
            <c:dLbl>
              <c:idx val="7"/>
              <c:delete val="1"/>
              <c:extLst>
                <c:ext xmlns:c15="http://schemas.microsoft.com/office/drawing/2012/chart" uri="{CE6537A1-D6FC-4f65-9D91-7224C49458BB}"/>
                <c:ext xmlns:c16="http://schemas.microsoft.com/office/drawing/2014/chart" uri="{C3380CC4-5D6E-409C-BE32-E72D297353CC}">
                  <c16:uniqueId val="{0000000B-CB46-4746-A726-B6E324585515}"/>
                </c:ext>
              </c:extLst>
            </c:dLbl>
            <c:dLbl>
              <c:idx val="8"/>
              <c:delete val="1"/>
              <c:extLst>
                <c:ext xmlns:c15="http://schemas.microsoft.com/office/drawing/2012/chart" uri="{CE6537A1-D6FC-4f65-9D91-7224C49458BB}"/>
                <c:ext xmlns:c16="http://schemas.microsoft.com/office/drawing/2014/chart" uri="{C3380CC4-5D6E-409C-BE32-E72D297353CC}">
                  <c16:uniqueId val="{0000000C-CB46-4746-A726-B6E324585515}"/>
                </c:ext>
              </c:extLst>
            </c:dLbl>
            <c:dLbl>
              <c:idx val="10"/>
              <c:layout>
                <c:manualLayout>
                  <c:x val="-3.9688208543902877E-2"/>
                  <c:y val="5.109717324917517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CB46-4746-A726-B6E324585515}"/>
                </c:ext>
              </c:extLst>
            </c:dLbl>
            <c:dLbl>
              <c:idx val="11"/>
              <c:layout>
                <c:manualLayout>
                  <c:x val="-3.2350443566448443E-2"/>
                  <c:y val="5.109717324917506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CB46-4746-A726-B6E324585515}"/>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2">
                        <a:lumMod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'[2022 Life Expectancy Visuals.xlsx]Chicago'!$A$3:$A$15</c:f>
              <c:numCache>
                <c:formatCode>General</c:formatCode>
                <c:ptCount val="13"/>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numCache>
            </c:numRef>
          </c:cat>
          <c:val>
            <c:numRef>
              <c:f>'[2022 Life Expectancy Visuals.xlsx]Chicago'!$B$3:$B$15</c:f>
              <c:numCache>
                <c:formatCode>0.0</c:formatCode>
                <c:ptCount val="13"/>
                <c:pt idx="0">
                  <c:v>78.010000000000005</c:v>
                </c:pt>
                <c:pt idx="1">
                  <c:v>78.06</c:v>
                </c:pt>
                <c:pt idx="2">
                  <c:v>78.09</c:v>
                </c:pt>
                <c:pt idx="3">
                  <c:v>78.47</c:v>
                </c:pt>
                <c:pt idx="4">
                  <c:v>78.42</c:v>
                </c:pt>
                <c:pt idx="5">
                  <c:v>78.290000000000006</c:v>
                </c:pt>
                <c:pt idx="6">
                  <c:v>78.010000000000005</c:v>
                </c:pt>
                <c:pt idx="7">
                  <c:v>78.28</c:v>
                </c:pt>
                <c:pt idx="8">
                  <c:v>78.53</c:v>
                </c:pt>
                <c:pt idx="9">
                  <c:v>78.8</c:v>
                </c:pt>
                <c:pt idx="10">
                  <c:v>75.180000000000007</c:v>
                </c:pt>
                <c:pt idx="11">
                  <c:v>76.56</c:v>
                </c:pt>
                <c:pt idx="12">
                  <c:v>77.239308870000002</c:v>
                </c:pt>
              </c:numCache>
            </c:numRef>
          </c:val>
          <c:smooth val="1"/>
          <c:extLst>
            <c:ext xmlns:c16="http://schemas.microsoft.com/office/drawing/2014/chart" uri="{C3380CC4-5D6E-409C-BE32-E72D297353CC}">
              <c16:uniqueId val="{0000000D-CB46-4746-A726-B6E324585515}"/>
            </c:ext>
          </c:extLst>
        </c:ser>
        <c:dLbls>
          <c:showLegendKey val="0"/>
          <c:showVal val="0"/>
          <c:showCatName val="0"/>
          <c:showSerName val="0"/>
          <c:showPercent val="0"/>
          <c:showBubbleSize val="0"/>
        </c:dLbls>
        <c:smooth val="0"/>
        <c:axId val="1068085384"/>
        <c:axId val="1068091504"/>
      </c:lineChart>
      <c:catAx>
        <c:axId val="1068085384"/>
        <c:scaling>
          <c:orientation val="minMax"/>
        </c:scaling>
        <c:delete val="0"/>
        <c:axPos val="b"/>
        <c:numFmt formatCode="General" sourceLinked="1"/>
        <c:majorTickMark val="none"/>
        <c:minorTickMark val="none"/>
        <c:tickLblPos val="nextTo"/>
        <c:spPr>
          <a:noFill/>
          <a:ln w="9525" cap="flat" cmpd="sng" algn="ctr">
            <a:solidFill>
              <a:schemeClr val="bg2">
                <a:lumMod val="25000"/>
              </a:schemeClr>
            </a:solidFill>
            <a:round/>
          </a:ln>
          <a:effectLst/>
        </c:spPr>
        <c:txPr>
          <a:bodyPr rot="-60000000" spcFirstLastPara="1" vertOverflow="ellipsis" vert="horz" wrap="square" anchor="ctr" anchorCtr="1"/>
          <a:lstStyle/>
          <a:p>
            <a:pPr>
              <a:defRPr sz="1200" b="0" i="0" u="none" strike="noStrike" kern="1200" baseline="0">
                <a:solidFill>
                  <a:schemeClr val="bg2">
                    <a:lumMod val="25000"/>
                  </a:schemeClr>
                </a:solidFill>
                <a:latin typeface="Roboto" panose="02000000000000000000" pitchFamily="2" charset="0"/>
                <a:ea typeface="Roboto" panose="02000000000000000000" pitchFamily="2" charset="0"/>
                <a:cs typeface="+mn-cs"/>
              </a:defRPr>
            </a:pPr>
            <a:endParaRPr lang="en-US"/>
          </a:p>
        </c:txPr>
        <c:crossAx val="1068091504"/>
        <c:crosses val="autoZero"/>
        <c:auto val="1"/>
        <c:lblAlgn val="ctr"/>
        <c:lblOffset val="100"/>
        <c:noMultiLvlLbl val="0"/>
      </c:catAx>
      <c:valAx>
        <c:axId val="1068091504"/>
        <c:scaling>
          <c:orientation val="minMax"/>
          <c:max val="88"/>
          <c:min val="70"/>
        </c:scaling>
        <c:delete val="0"/>
        <c:axPos val="l"/>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Roboto" panose="02000000000000000000" pitchFamily="2" charset="0"/>
                    <a:ea typeface="Roboto" panose="02000000000000000000" pitchFamily="2" charset="0"/>
                    <a:cs typeface="+mn-cs"/>
                  </a:defRPr>
                </a:pPr>
                <a:r>
                  <a:rPr lang="en-US" sz="1200">
                    <a:solidFill>
                      <a:schemeClr val="bg2">
                        <a:lumMod val="25000"/>
                      </a:schemeClr>
                    </a:solidFill>
                    <a:latin typeface="Roboto" panose="02000000000000000000" pitchFamily="2" charset="0"/>
                    <a:ea typeface="Roboto" panose="02000000000000000000" pitchFamily="2" charset="0"/>
                  </a:rPr>
                  <a:t>Life</a:t>
                </a:r>
                <a:r>
                  <a:rPr lang="en-US" sz="1200" baseline="0">
                    <a:solidFill>
                      <a:schemeClr val="bg2">
                        <a:lumMod val="25000"/>
                      </a:schemeClr>
                    </a:solidFill>
                    <a:latin typeface="Roboto" panose="02000000000000000000" pitchFamily="2" charset="0"/>
                    <a:ea typeface="Roboto" panose="02000000000000000000" pitchFamily="2" charset="0"/>
                  </a:rPr>
                  <a:t> Expectancy (years)</a:t>
                </a:r>
                <a:endParaRPr lang="en-US" sz="1200">
                  <a:solidFill>
                    <a:schemeClr val="bg2">
                      <a:lumMod val="25000"/>
                    </a:schemeClr>
                  </a:solidFill>
                  <a:latin typeface="Roboto" panose="02000000000000000000" pitchFamily="2" charset="0"/>
                  <a:ea typeface="Roboto" panose="02000000000000000000" pitchFamily="2" charset="0"/>
                </a:endParaRPr>
              </a:p>
            </c:rich>
          </c:tx>
          <c:layout>
            <c:manualLayout>
              <c:xMode val="edge"/>
              <c:yMode val="edge"/>
              <c:x val="2.0809362659709355E-2"/>
              <c:y val="0.31718723662929571"/>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Roboto" panose="02000000000000000000" pitchFamily="2" charset="0"/>
                  <a:ea typeface="Roboto" panose="02000000000000000000" pitchFamily="2" charset="0"/>
                  <a:cs typeface="+mn-cs"/>
                </a:defRPr>
              </a:pPr>
              <a:endParaRPr lang="en-US"/>
            </a:p>
          </c:txPr>
        </c:title>
        <c:numFmt formatCode="0" sourceLinked="0"/>
        <c:majorTickMark val="none"/>
        <c:minorTickMark val="none"/>
        <c:tickLblPos val="nextTo"/>
        <c:spPr>
          <a:noFill/>
          <a:ln>
            <a:solidFill>
              <a:schemeClr val="bg2">
                <a:lumMod val="25000"/>
              </a:schemeClr>
            </a:solidFill>
          </a:ln>
          <a:effectLst/>
        </c:spPr>
        <c:txPr>
          <a:bodyPr rot="-60000000" spcFirstLastPara="1" vertOverflow="ellipsis" vert="horz" wrap="square" anchor="ctr" anchorCtr="1"/>
          <a:lstStyle/>
          <a:p>
            <a:pPr>
              <a:defRPr sz="1200" b="0" i="0" u="none" strike="noStrike" kern="1200" baseline="0">
                <a:solidFill>
                  <a:schemeClr val="bg2">
                    <a:lumMod val="25000"/>
                  </a:schemeClr>
                </a:solidFill>
                <a:latin typeface="Roboto" panose="02000000000000000000" pitchFamily="2" charset="0"/>
                <a:ea typeface="Roboto" panose="02000000000000000000" pitchFamily="2" charset="0"/>
                <a:cs typeface="+mn-cs"/>
              </a:defRPr>
            </a:pPr>
            <a:endParaRPr lang="en-US"/>
          </a:p>
        </c:txPr>
        <c:crossAx val="10680853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t" anchorCtr="1"/>
          <a:lstStyle/>
          <a:p>
            <a:pPr>
              <a:defRPr sz="1400" b="0" i="0" u="none" strike="noStrike" kern="1200" spc="0" baseline="0">
                <a:solidFill>
                  <a:schemeClr val="tx1">
                    <a:lumMod val="65000"/>
                    <a:lumOff val="35000"/>
                  </a:schemeClr>
                </a:solidFill>
                <a:latin typeface="+mn-lt"/>
                <a:ea typeface="+mn-ea"/>
                <a:cs typeface="+mn-cs"/>
              </a:defRPr>
            </a:pPr>
            <a:r>
              <a:rPr lang="en-US" sz="2000" b="0">
                <a:latin typeface="Big Shoulders Display" pitchFamily="2" charset="0"/>
              </a:rPr>
              <a:t>Life</a:t>
            </a:r>
            <a:r>
              <a:rPr lang="en-US" sz="2000" b="0" baseline="0">
                <a:latin typeface="Big Shoulders Display" pitchFamily="2" charset="0"/>
              </a:rPr>
              <a:t> Expectancy of Chicagoans at Birth by Race and Ethnicity, 2010 to 2022 </a:t>
            </a:r>
            <a:endParaRPr lang="en-US" sz="2000" b="0">
              <a:latin typeface="Big Shoulders Display" pitchFamily="2" charset="0"/>
            </a:endParaRPr>
          </a:p>
        </c:rich>
      </c:tx>
      <c:layout>
        <c:manualLayout>
          <c:xMode val="edge"/>
          <c:yMode val="edge"/>
          <c:x val="0.25083900150779026"/>
          <c:y val="2.0579094279881683E-2"/>
        </c:manualLayout>
      </c:layout>
      <c:overlay val="0"/>
      <c:spPr>
        <a:noFill/>
        <a:ln>
          <a:noFill/>
        </a:ln>
        <a:effectLst/>
      </c:spPr>
      <c:txPr>
        <a:bodyPr rot="0" spcFirstLastPara="1" vertOverflow="ellipsis" vert="horz" wrap="square" anchor="t"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5.2404841682023792E-2"/>
          <c:y val="0.10079868991641062"/>
          <c:w val="0.76600293181437429"/>
          <c:h val="0.78317896457424896"/>
        </c:manualLayout>
      </c:layout>
      <c:lineChart>
        <c:grouping val="standard"/>
        <c:varyColors val="0"/>
        <c:ser>
          <c:idx val="0"/>
          <c:order val="0"/>
          <c:tx>
            <c:v>C</c:v>
          </c:tx>
          <c:spPr>
            <a:ln w="28575" cap="rnd">
              <a:solidFill>
                <a:schemeClr val="bg2">
                  <a:lumMod val="25000"/>
                </a:schemeClr>
              </a:solidFill>
              <a:round/>
            </a:ln>
            <a:effectLst/>
          </c:spPr>
          <c:marker>
            <c:symbol val="circle"/>
            <c:size val="10"/>
            <c:spPr>
              <a:solidFill>
                <a:schemeClr val="bg2">
                  <a:lumMod val="25000"/>
                </a:schemeClr>
              </a:solidFill>
              <a:ln w="9525">
                <a:noFill/>
              </a:ln>
              <a:effectLst/>
            </c:spPr>
          </c:marker>
          <c:dPt>
            <c:idx val="0"/>
            <c:marker>
              <c:symbol val="circle"/>
              <c:size val="25"/>
              <c:spPr>
                <a:solidFill>
                  <a:schemeClr val="bg2">
                    <a:lumMod val="25000"/>
                  </a:schemeClr>
                </a:solidFill>
                <a:ln w="9525">
                  <a:noFill/>
                </a:ln>
                <a:effectLst/>
              </c:spPr>
            </c:marker>
            <c:bubble3D val="0"/>
            <c:extLst>
              <c:ext xmlns:c16="http://schemas.microsoft.com/office/drawing/2014/chart" uri="{C3380CC4-5D6E-409C-BE32-E72D297353CC}">
                <c16:uniqueId val="{00000000-7B63-45A2-99CC-C5BB328F3894}"/>
              </c:ext>
            </c:extLst>
          </c:dPt>
          <c:dPt>
            <c:idx val="1"/>
            <c:marker>
              <c:symbol val="none"/>
            </c:marker>
            <c:bubble3D val="0"/>
            <c:extLst>
              <c:ext xmlns:c16="http://schemas.microsoft.com/office/drawing/2014/chart" uri="{C3380CC4-5D6E-409C-BE32-E72D297353CC}">
                <c16:uniqueId val="{00000001-7B63-45A2-99CC-C5BB328F3894}"/>
              </c:ext>
            </c:extLst>
          </c:dPt>
          <c:dPt>
            <c:idx val="2"/>
            <c:marker>
              <c:symbol val="none"/>
            </c:marker>
            <c:bubble3D val="0"/>
            <c:extLst>
              <c:ext xmlns:c16="http://schemas.microsoft.com/office/drawing/2014/chart" uri="{C3380CC4-5D6E-409C-BE32-E72D297353CC}">
                <c16:uniqueId val="{00000002-7B63-45A2-99CC-C5BB328F3894}"/>
              </c:ext>
            </c:extLst>
          </c:dPt>
          <c:dPt>
            <c:idx val="3"/>
            <c:marker>
              <c:symbol val="none"/>
            </c:marker>
            <c:bubble3D val="0"/>
            <c:extLst>
              <c:ext xmlns:c16="http://schemas.microsoft.com/office/drawing/2014/chart" uri="{C3380CC4-5D6E-409C-BE32-E72D297353CC}">
                <c16:uniqueId val="{00000003-7B63-45A2-99CC-C5BB328F3894}"/>
              </c:ext>
            </c:extLst>
          </c:dPt>
          <c:dPt>
            <c:idx val="4"/>
            <c:marker>
              <c:symbol val="none"/>
            </c:marker>
            <c:bubble3D val="0"/>
            <c:extLst>
              <c:ext xmlns:c16="http://schemas.microsoft.com/office/drawing/2014/chart" uri="{C3380CC4-5D6E-409C-BE32-E72D297353CC}">
                <c16:uniqueId val="{00000004-7B63-45A2-99CC-C5BB328F3894}"/>
              </c:ext>
            </c:extLst>
          </c:dPt>
          <c:dPt>
            <c:idx val="5"/>
            <c:marker>
              <c:symbol val="none"/>
            </c:marker>
            <c:bubble3D val="0"/>
            <c:extLst>
              <c:ext xmlns:c16="http://schemas.microsoft.com/office/drawing/2014/chart" uri="{C3380CC4-5D6E-409C-BE32-E72D297353CC}">
                <c16:uniqueId val="{00000005-7B63-45A2-99CC-C5BB328F3894}"/>
              </c:ext>
            </c:extLst>
          </c:dPt>
          <c:dPt>
            <c:idx val="6"/>
            <c:marker>
              <c:symbol val="none"/>
            </c:marker>
            <c:bubble3D val="0"/>
            <c:extLst>
              <c:ext xmlns:c16="http://schemas.microsoft.com/office/drawing/2014/chart" uri="{C3380CC4-5D6E-409C-BE32-E72D297353CC}">
                <c16:uniqueId val="{00000006-7B63-45A2-99CC-C5BB328F3894}"/>
              </c:ext>
            </c:extLst>
          </c:dPt>
          <c:dPt>
            <c:idx val="7"/>
            <c:marker>
              <c:symbol val="none"/>
            </c:marker>
            <c:bubble3D val="0"/>
            <c:extLst>
              <c:ext xmlns:c16="http://schemas.microsoft.com/office/drawing/2014/chart" uri="{C3380CC4-5D6E-409C-BE32-E72D297353CC}">
                <c16:uniqueId val="{00000007-7B63-45A2-99CC-C5BB328F3894}"/>
              </c:ext>
            </c:extLst>
          </c:dPt>
          <c:dPt>
            <c:idx val="8"/>
            <c:marker>
              <c:symbol val="none"/>
            </c:marker>
            <c:bubble3D val="0"/>
            <c:extLst>
              <c:ext xmlns:c16="http://schemas.microsoft.com/office/drawing/2014/chart" uri="{C3380CC4-5D6E-409C-BE32-E72D297353CC}">
                <c16:uniqueId val="{00000008-7B63-45A2-99CC-C5BB328F3894}"/>
              </c:ext>
            </c:extLst>
          </c:dPt>
          <c:dPt>
            <c:idx val="9"/>
            <c:marker>
              <c:symbol val="circle"/>
              <c:size val="20"/>
              <c:spPr>
                <a:solidFill>
                  <a:schemeClr val="bg2">
                    <a:lumMod val="25000"/>
                  </a:schemeClr>
                </a:solidFill>
                <a:ln w="9525">
                  <a:noFill/>
                </a:ln>
                <a:effectLst/>
              </c:spPr>
            </c:marker>
            <c:bubble3D val="0"/>
            <c:extLst>
              <c:ext xmlns:c16="http://schemas.microsoft.com/office/drawing/2014/chart" uri="{C3380CC4-5D6E-409C-BE32-E72D297353CC}">
                <c16:uniqueId val="{00000009-7B63-45A2-99CC-C5BB328F3894}"/>
              </c:ext>
            </c:extLst>
          </c:dPt>
          <c:dPt>
            <c:idx val="10"/>
            <c:marker>
              <c:symbol val="circle"/>
              <c:size val="20"/>
              <c:spPr>
                <a:solidFill>
                  <a:schemeClr val="bg2">
                    <a:lumMod val="25000"/>
                  </a:schemeClr>
                </a:solidFill>
                <a:ln w="9525">
                  <a:noFill/>
                </a:ln>
                <a:effectLst/>
              </c:spPr>
            </c:marker>
            <c:bubble3D val="0"/>
            <c:extLst>
              <c:ext xmlns:c16="http://schemas.microsoft.com/office/drawing/2014/chart" uri="{C3380CC4-5D6E-409C-BE32-E72D297353CC}">
                <c16:uniqueId val="{0000000A-7B63-45A2-99CC-C5BB328F3894}"/>
              </c:ext>
            </c:extLst>
          </c:dPt>
          <c:dPt>
            <c:idx val="11"/>
            <c:marker>
              <c:symbol val="circle"/>
              <c:size val="20"/>
              <c:spPr>
                <a:solidFill>
                  <a:schemeClr val="bg2">
                    <a:lumMod val="25000"/>
                  </a:schemeClr>
                </a:solidFill>
                <a:ln w="9525">
                  <a:noFill/>
                </a:ln>
                <a:effectLst/>
              </c:spPr>
            </c:marker>
            <c:bubble3D val="0"/>
            <c:extLst>
              <c:ext xmlns:c16="http://schemas.microsoft.com/office/drawing/2014/chart" uri="{C3380CC4-5D6E-409C-BE32-E72D297353CC}">
                <c16:uniqueId val="{0000000B-7B63-45A2-99CC-C5BB328F3894}"/>
              </c:ext>
            </c:extLst>
          </c:dPt>
          <c:dPt>
            <c:idx val="12"/>
            <c:marker>
              <c:symbol val="circle"/>
              <c:size val="25"/>
              <c:spPr>
                <a:solidFill>
                  <a:schemeClr val="bg2">
                    <a:lumMod val="25000"/>
                  </a:schemeClr>
                </a:solidFill>
                <a:ln w="9525">
                  <a:noFill/>
                </a:ln>
                <a:effectLst/>
              </c:spPr>
            </c:marker>
            <c:bubble3D val="0"/>
            <c:extLst>
              <c:ext xmlns:c16="http://schemas.microsoft.com/office/drawing/2014/chart" uri="{C3380CC4-5D6E-409C-BE32-E72D297353CC}">
                <c16:uniqueId val="{0000000C-7B63-45A2-99CC-C5BB328F3894}"/>
              </c:ext>
            </c:extLst>
          </c:dPt>
          <c:dLbls>
            <c:dLbl>
              <c:idx val="1"/>
              <c:delete val="1"/>
              <c:extLst>
                <c:ext xmlns:c15="http://schemas.microsoft.com/office/drawing/2012/chart" uri="{CE6537A1-D6FC-4f65-9D91-7224C49458BB}"/>
                <c:ext xmlns:c16="http://schemas.microsoft.com/office/drawing/2014/chart" uri="{C3380CC4-5D6E-409C-BE32-E72D297353CC}">
                  <c16:uniqueId val="{00000001-7B63-45A2-99CC-C5BB328F3894}"/>
                </c:ext>
              </c:extLst>
            </c:dLbl>
            <c:dLbl>
              <c:idx val="2"/>
              <c:delete val="1"/>
              <c:extLst>
                <c:ext xmlns:c15="http://schemas.microsoft.com/office/drawing/2012/chart" uri="{CE6537A1-D6FC-4f65-9D91-7224C49458BB}"/>
                <c:ext xmlns:c16="http://schemas.microsoft.com/office/drawing/2014/chart" uri="{C3380CC4-5D6E-409C-BE32-E72D297353CC}">
                  <c16:uniqueId val="{00000002-7B63-45A2-99CC-C5BB328F3894}"/>
                </c:ext>
              </c:extLst>
            </c:dLbl>
            <c:dLbl>
              <c:idx val="3"/>
              <c:delete val="1"/>
              <c:extLst>
                <c:ext xmlns:c15="http://schemas.microsoft.com/office/drawing/2012/chart" uri="{CE6537A1-D6FC-4f65-9D91-7224C49458BB}"/>
                <c:ext xmlns:c16="http://schemas.microsoft.com/office/drawing/2014/chart" uri="{C3380CC4-5D6E-409C-BE32-E72D297353CC}">
                  <c16:uniqueId val="{00000003-7B63-45A2-99CC-C5BB328F3894}"/>
                </c:ext>
              </c:extLst>
            </c:dLbl>
            <c:dLbl>
              <c:idx val="4"/>
              <c:delete val="1"/>
              <c:extLst>
                <c:ext xmlns:c15="http://schemas.microsoft.com/office/drawing/2012/chart" uri="{CE6537A1-D6FC-4f65-9D91-7224C49458BB}"/>
                <c:ext xmlns:c16="http://schemas.microsoft.com/office/drawing/2014/chart" uri="{C3380CC4-5D6E-409C-BE32-E72D297353CC}">
                  <c16:uniqueId val="{00000004-7B63-45A2-99CC-C5BB328F3894}"/>
                </c:ext>
              </c:extLst>
            </c:dLbl>
            <c:dLbl>
              <c:idx val="5"/>
              <c:delete val="1"/>
              <c:extLst>
                <c:ext xmlns:c15="http://schemas.microsoft.com/office/drawing/2012/chart" uri="{CE6537A1-D6FC-4f65-9D91-7224C49458BB}"/>
                <c:ext xmlns:c16="http://schemas.microsoft.com/office/drawing/2014/chart" uri="{C3380CC4-5D6E-409C-BE32-E72D297353CC}">
                  <c16:uniqueId val="{00000005-7B63-45A2-99CC-C5BB328F3894}"/>
                </c:ext>
              </c:extLst>
            </c:dLbl>
            <c:dLbl>
              <c:idx val="6"/>
              <c:delete val="1"/>
              <c:extLst>
                <c:ext xmlns:c15="http://schemas.microsoft.com/office/drawing/2012/chart" uri="{CE6537A1-D6FC-4f65-9D91-7224C49458BB}"/>
                <c:ext xmlns:c16="http://schemas.microsoft.com/office/drawing/2014/chart" uri="{C3380CC4-5D6E-409C-BE32-E72D297353CC}">
                  <c16:uniqueId val="{00000006-7B63-45A2-99CC-C5BB328F3894}"/>
                </c:ext>
              </c:extLst>
            </c:dLbl>
            <c:dLbl>
              <c:idx val="7"/>
              <c:delete val="1"/>
              <c:extLst>
                <c:ext xmlns:c15="http://schemas.microsoft.com/office/drawing/2012/chart" uri="{CE6537A1-D6FC-4f65-9D91-7224C49458BB}"/>
                <c:ext xmlns:c16="http://schemas.microsoft.com/office/drawing/2014/chart" uri="{C3380CC4-5D6E-409C-BE32-E72D297353CC}">
                  <c16:uniqueId val="{00000007-7B63-45A2-99CC-C5BB328F3894}"/>
                </c:ext>
              </c:extLst>
            </c:dLbl>
            <c:dLbl>
              <c:idx val="8"/>
              <c:delete val="1"/>
              <c:extLst>
                <c:ext xmlns:c15="http://schemas.microsoft.com/office/drawing/2012/chart" uri="{CE6537A1-D6FC-4f65-9D91-7224C49458BB}"/>
                <c:ext xmlns:c16="http://schemas.microsoft.com/office/drawing/2014/chart" uri="{C3380CC4-5D6E-409C-BE32-E72D297353CC}">
                  <c16:uniqueId val="{00000008-7B63-45A2-99CC-C5BB328F3894}"/>
                </c:ext>
              </c:extLst>
            </c:dLbl>
            <c:dLbl>
              <c:idx val="9"/>
              <c:numFmt formatCode="#,##0.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extLst>
                <c:ext xmlns:c16="http://schemas.microsoft.com/office/drawing/2014/chart" uri="{C3380CC4-5D6E-409C-BE32-E72D297353CC}">
                  <c16:uniqueId val="{00000009-7B63-45A2-99CC-C5BB328F3894}"/>
                </c:ext>
              </c:extLst>
            </c:dLbl>
            <c:dLbl>
              <c:idx val="10"/>
              <c:numFmt formatCode="#,##0.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extLst>
                <c:ext xmlns:c16="http://schemas.microsoft.com/office/drawing/2014/chart" uri="{C3380CC4-5D6E-409C-BE32-E72D297353CC}">
                  <c16:uniqueId val="{0000000A-7B63-45A2-99CC-C5BB328F3894}"/>
                </c:ext>
              </c:extLst>
            </c:dLbl>
            <c:dLbl>
              <c:idx val="11"/>
              <c:numFmt formatCode="#,##0.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extLst>
                <c:ext xmlns:c16="http://schemas.microsoft.com/office/drawing/2014/chart" uri="{C3380CC4-5D6E-409C-BE32-E72D297353CC}">
                  <c16:uniqueId val="{0000000B-7B63-45A2-99CC-C5BB328F3894}"/>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Lit>
              <c:ptCount val="13"/>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strLit>
          </c:cat>
          <c:val>
            <c:numLit>
              <c:formatCode>General</c:formatCode>
              <c:ptCount val="13"/>
              <c:pt idx="0">
                <c:v>78.010000000000005</c:v>
              </c:pt>
              <c:pt idx="1">
                <c:v>78.06</c:v>
              </c:pt>
              <c:pt idx="2">
                <c:v>78.09</c:v>
              </c:pt>
              <c:pt idx="3">
                <c:v>78.47</c:v>
              </c:pt>
              <c:pt idx="4">
                <c:v>78.42</c:v>
              </c:pt>
              <c:pt idx="5">
                <c:v>78.290000000000006</c:v>
              </c:pt>
              <c:pt idx="6">
                <c:v>78.010000000000005</c:v>
              </c:pt>
              <c:pt idx="7">
                <c:v>78.28</c:v>
              </c:pt>
              <c:pt idx="8">
                <c:v>78.53</c:v>
              </c:pt>
              <c:pt idx="9">
                <c:v>78.8</c:v>
              </c:pt>
              <c:pt idx="10">
                <c:v>75.180000000000007</c:v>
              </c:pt>
              <c:pt idx="11">
                <c:v>76.56</c:v>
              </c:pt>
              <c:pt idx="12">
                <c:v>77.239308870000002</c:v>
              </c:pt>
            </c:numLit>
          </c:val>
          <c:smooth val="1"/>
          <c:extLst>
            <c:ext xmlns:c16="http://schemas.microsoft.com/office/drawing/2014/chart" uri="{C3380CC4-5D6E-409C-BE32-E72D297353CC}">
              <c16:uniqueId val="{0000000D-7B63-45A2-99CC-C5BB328F3894}"/>
            </c:ext>
          </c:extLst>
        </c:ser>
        <c:ser>
          <c:idx val="1"/>
          <c:order val="1"/>
          <c:tx>
            <c:v>L</c:v>
          </c:tx>
          <c:spPr>
            <a:ln w="28575" cap="rnd">
              <a:solidFill>
                <a:srgbClr val="0075BB"/>
              </a:solidFill>
              <a:round/>
            </a:ln>
            <a:effectLst/>
          </c:spPr>
          <c:marker>
            <c:symbol val="circle"/>
            <c:size val="9"/>
            <c:spPr>
              <a:solidFill>
                <a:srgbClr val="0075BB"/>
              </a:solidFill>
              <a:ln w="9525">
                <a:noFill/>
              </a:ln>
              <a:effectLst/>
            </c:spPr>
          </c:marker>
          <c:dPt>
            <c:idx val="0"/>
            <c:marker>
              <c:symbol val="circle"/>
              <c:size val="24"/>
              <c:spPr>
                <a:solidFill>
                  <a:srgbClr val="0075BB"/>
                </a:solidFill>
                <a:ln w="9525">
                  <a:noFill/>
                </a:ln>
                <a:effectLst/>
              </c:spPr>
            </c:marker>
            <c:bubble3D val="0"/>
            <c:extLst>
              <c:ext xmlns:c16="http://schemas.microsoft.com/office/drawing/2014/chart" uri="{C3380CC4-5D6E-409C-BE32-E72D297353CC}">
                <c16:uniqueId val="{0000000E-7B63-45A2-99CC-C5BB328F3894}"/>
              </c:ext>
            </c:extLst>
          </c:dPt>
          <c:dPt>
            <c:idx val="1"/>
            <c:marker>
              <c:symbol val="none"/>
            </c:marker>
            <c:bubble3D val="0"/>
            <c:extLst>
              <c:ext xmlns:c16="http://schemas.microsoft.com/office/drawing/2014/chart" uri="{C3380CC4-5D6E-409C-BE32-E72D297353CC}">
                <c16:uniqueId val="{0000000F-7B63-45A2-99CC-C5BB328F3894}"/>
              </c:ext>
            </c:extLst>
          </c:dPt>
          <c:dPt>
            <c:idx val="2"/>
            <c:marker>
              <c:symbol val="none"/>
            </c:marker>
            <c:bubble3D val="0"/>
            <c:extLst>
              <c:ext xmlns:c16="http://schemas.microsoft.com/office/drawing/2014/chart" uri="{C3380CC4-5D6E-409C-BE32-E72D297353CC}">
                <c16:uniqueId val="{00000010-7B63-45A2-99CC-C5BB328F3894}"/>
              </c:ext>
            </c:extLst>
          </c:dPt>
          <c:dPt>
            <c:idx val="3"/>
            <c:marker>
              <c:symbol val="none"/>
            </c:marker>
            <c:bubble3D val="0"/>
            <c:extLst>
              <c:ext xmlns:c16="http://schemas.microsoft.com/office/drawing/2014/chart" uri="{C3380CC4-5D6E-409C-BE32-E72D297353CC}">
                <c16:uniqueId val="{00000011-7B63-45A2-99CC-C5BB328F3894}"/>
              </c:ext>
            </c:extLst>
          </c:dPt>
          <c:dPt>
            <c:idx val="4"/>
            <c:marker>
              <c:symbol val="none"/>
            </c:marker>
            <c:bubble3D val="0"/>
            <c:extLst>
              <c:ext xmlns:c16="http://schemas.microsoft.com/office/drawing/2014/chart" uri="{C3380CC4-5D6E-409C-BE32-E72D297353CC}">
                <c16:uniqueId val="{00000012-7B63-45A2-99CC-C5BB328F3894}"/>
              </c:ext>
            </c:extLst>
          </c:dPt>
          <c:dPt>
            <c:idx val="5"/>
            <c:marker>
              <c:symbol val="none"/>
            </c:marker>
            <c:bubble3D val="0"/>
            <c:extLst>
              <c:ext xmlns:c16="http://schemas.microsoft.com/office/drawing/2014/chart" uri="{C3380CC4-5D6E-409C-BE32-E72D297353CC}">
                <c16:uniqueId val="{00000013-7B63-45A2-99CC-C5BB328F3894}"/>
              </c:ext>
            </c:extLst>
          </c:dPt>
          <c:dPt>
            <c:idx val="6"/>
            <c:marker>
              <c:symbol val="none"/>
            </c:marker>
            <c:bubble3D val="0"/>
            <c:extLst>
              <c:ext xmlns:c16="http://schemas.microsoft.com/office/drawing/2014/chart" uri="{C3380CC4-5D6E-409C-BE32-E72D297353CC}">
                <c16:uniqueId val="{00000014-7B63-45A2-99CC-C5BB328F3894}"/>
              </c:ext>
            </c:extLst>
          </c:dPt>
          <c:dPt>
            <c:idx val="7"/>
            <c:marker>
              <c:symbol val="none"/>
            </c:marker>
            <c:bubble3D val="0"/>
            <c:extLst>
              <c:ext xmlns:c16="http://schemas.microsoft.com/office/drawing/2014/chart" uri="{C3380CC4-5D6E-409C-BE32-E72D297353CC}">
                <c16:uniqueId val="{00000015-7B63-45A2-99CC-C5BB328F3894}"/>
              </c:ext>
            </c:extLst>
          </c:dPt>
          <c:dPt>
            <c:idx val="8"/>
            <c:marker>
              <c:symbol val="none"/>
            </c:marker>
            <c:bubble3D val="0"/>
            <c:extLst>
              <c:ext xmlns:c16="http://schemas.microsoft.com/office/drawing/2014/chart" uri="{C3380CC4-5D6E-409C-BE32-E72D297353CC}">
                <c16:uniqueId val="{00000016-7B63-45A2-99CC-C5BB328F3894}"/>
              </c:ext>
            </c:extLst>
          </c:dPt>
          <c:dPt>
            <c:idx val="9"/>
            <c:marker>
              <c:symbol val="circle"/>
              <c:size val="20"/>
              <c:spPr>
                <a:solidFill>
                  <a:srgbClr val="0075BB"/>
                </a:solidFill>
                <a:ln w="9525">
                  <a:noFill/>
                </a:ln>
                <a:effectLst/>
              </c:spPr>
            </c:marker>
            <c:bubble3D val="0"/>
            <c:extLst>
              <c:ext xmlns:c16="http://schemas.microsoft.com/office/drawing/2014/chart" uri="{C3380CC4-5D6E-409C-BE32-E72D297353CC}">
                <c16:uniqueId val="{00000017-7B63-45A2-99CC-C5BB328F3894}"/>
              </c:ext>
            </c:extLst>
          </c:dPt>
          <c:dPt>
            <c:idx val="10"/>
            <c:marker>
              <c:symbol val="circle"/>
              <c:size val="19"/>
              <c:spPr>
                <a:solidFill>
                  <a:srgbClr val="0075BB"/>
                </a:solidFill>
                <a:ln w="9525">
                  <a:noFill/>
                </a:ln>
                <a:effectLst/>
              </c:spPr>
            </c:marker>
            <c:bubble3D val="0"/>
            <c:extLst>
              <c:ext xmlns:c16="http://schemas.microsoft.com/office/drawing/2014/chart" uri="{C3380CC4-5D6E-409C-BE32-E72D297353CC}">
                <c16:uniqueId val="{00000018-7B63-45A2-99CC-C5BB328F3894}"/>
              </c:ext>
            </c:extLst>
          </c:dPt>
          <c:dPt>
            <c:idx val="11"/>
            <c:marker>
              <c:symbol val="circle"/>
              <c:size val="20"/>
              <c:spPr>
                <a:solidFill>
                  <a:srgbClr val="0075BB"/>
                </a:solidFill>
                <a:ln w="9525">
                  <a:noFill/>
                </a:ln>
                <a:effectLst/>
              </c:spPr>
            </c:marker>
            <c:bubble3D val="0"/>
            <c:extLst>
              <c:ext xmlns:c16="http://schemas.microsoft.com/office/drawing/2014/chart" uri="{C3380CC4-5D6E-409C-BE32-E72D297353CC}">
                <c16:uniqueId val="{00000019-7B63-45A2-99CC-C5BB328F3894}"/>
              </c:ext>
            </c:extLst>
          </c:dPt>
          <c:dPt>
            <c:idx val="12"/>
            <c:marker>
              <c:symbol val="circle"/>
              <c:size val="25"/>
              <c:spPr>
                <a:solidFill>
                  <a:srgbClr val="0075BB"/>
                </a:solidFill>
                <a:ln w="9525">
                  <a:noFill/>
                </a:ln>
                <a:effectLst/>
              </c:spPr>
            </c:marker>
            <c:bubble3D val="0"/>
            <c:extLst>
              <c:ext xmlns:c16="http://schemas.microsoft.com/office/drawing/2014/chart" uri="{C3380CC4-5D6E-409C-BE32-E72D297353CC}">
                <c16:uniqueId val="{0000001A-7B63-45A2-99CC-C5BB328F3894}"/>
              </c:ext>
            </c:extLst>
          </c:dPt>
          <c:dLbls>
            <c:dLbl>
              <c:idx val="0"/>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7B63-45A2-99CC-C5BB328F3894}"/>
                </c:ext>
              </c:extLst>
            </c:dLbl>
            <c:dLbl>
              <c:idx val="9"/>
              <c:numFmt formatCode="#,##0.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7-7B63-45A2-99CC-C5BB328F3894}"/>
                </c:ext>
              </c:extLst>
            </c:dLbl>
            <c:dLbl>
              <c:idx val="10"/>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8-7B63-45A2-99CC-C5BB328F3894}"/>
                </c:ext>
              </c:extLst>
            </c:dLbl>
            <c:dLbl>
              <c:idx val="11"/>
              <c:numFmt formatCode="#,##0.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9-7B63-45A2-99CC-C5BB328F3894}"/>
                </c:ext>
              </c:extLst>
            </c:dLbl>
            <c:dLbl>
              <c:idx val="12"/>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A-7B63-45A2-99CC-C5BB328F3894}"/>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bg1"/>
                    </a:solidFill>
                    <a:latin typeface="+mn-lt"/>
                    <a:ea typeface="+mn-ea"/>
                    <a:cs typeface="+mn-cs"/>
                  </a:defRPr>
                </a:pPr>
                <a:endParaRPr lang="en-US"/>
              </a:p>
            </c:txPr>
            <c:dLblPos val="ct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Lit>
              <c:ptCount val="13"/>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strLit>
          </c:cat>
          <c:val>
            <c:numLit>
              <c:formatCode>General</c:formatCode>
              <c:ptCount val="13"/>
              <c:pt idx="0">
                <c:v>84.65</c:v>
              </c:pt>
              <c:pt idx="1">
                <c:v>84.56</c:v>
              </c:pt>
              <c:pt idx="2">
                <c:v>84.34</c:v>
              </c:pt>
              <c:pt idx="3">
                <c:v>84.63</c:v>
              </c:pt>
              <c:pt idx="4">
                <c:v>85.28</c:v>
              </c:pt>
              <c:pt idx="5">
                <c:v>84.69</c:v>
              </c:pt>
              <c:pt idx="6">
                <c:v>84.33</c:v>
              </c:pt>
              <c:pt idx="7">
                <c:v>84.22</c:v>
              </c:pt>
              <c:pt idx="8">
                <c:v>84.01</c:v>
              </c:pt>
              <c:pt idx="9">
                <c:v>84.45</c:v>
              </c:pt>
              <c:pt idx="10">
                <c:v>78.239999999999995</c:v>
              </c:pt>
              <c:pt idx="11">
                <c:v>80.95</c:v>
              </c:pt>
              <c:pt idx="12">
                <c:v>81.409170259999996</c:v>
              </c:pt>
            </c:numLit>
          </c:val>
          <c:smooth val="1"/>
          <c:extLst>
            <c:ext xmlns:c16="http://schemas.microsoft.com/office/drawing/2014/chart" uri="{C3380CC4-5D6E-409C-BE32-E72D297353CC}">
              <c16:uniqueId val="{0000001B-7B63-45A2-99CC-C5BB328F3894}"/>
            </c:ext>
          </c:extLst>
        </c:ser>
        <c:ser>
          <c:idx val="2"/>
          <c:order val="2"/>
          <c:tx>
            <c:v>API</c:v>
          </c:tx>
          <c:spPr>
            <a:ln w="28575" cap="rnd">
              <a:solidFill>
                <a:srgbClr val="2E8540"/>
              </a:solidFill>
              <a:round/>
            </a:ln>
            <a:effectLst/>
          </c:spPr>
          <c:marker>
            <c:symbol val="circle"/>
            <c:size val="10"/>
            <c:spPr>
              <a:solidFill>
                <a:srgbClr val="2E8540"/>
              </a:solidFill>
              <a:ln w="9525">
                <a:noFill/>
              </a:ln>
              <a:effectLst/>
            </c:spPr>
          </c:marker>
          <c:dPt>
            <c:idx val="0"/>
            <c:marker>
              <c:symbol val="circle"/>
              <c:size val="25"/>
              <c:spPr>
                <a:solidFill>
                  <a:srgbClr val="2E8540"/>
                </a:solidFill>
                <a:ln w="9525">
                  <a:noFill/>
                </a:ln>
                <a:effectLst/>
              </c:spPr>
            </c:marker>
            <c:bubble3D val="0"/>
            <c:extLst>
              <c:ext xmlns:c16="http://schemas.microsoft.com/office/drawing/2014/chart" uri="{C3380CC4-5D6E-409C-BE32-E72D297353CC}">
                <c16:uniqueId val="{0000001C-7B63-45A2-99CC-C5BB328F3894}"/>
              </c:ext>
            </c:extLst>
          </c:dPt>
          <c:dPt>
            <c:idx val="1"/>
            <c:marker>
              <c:symbol val="none"/>
            </c:marker>
            <c:bubble3D val="0"/>
            <c:extLst>
              <c:ext xmlns:c16="http://schemas.microsoft.com/office/drawing/2014/chart" uri="{C3380CC4-5D6E-409C-BE32-E72D297353CC}">
                <c16:uniqueId val="{0000001D-7B63-45A2-99CC-C5BB328F3894}"/>
              </c:ext>
            </c:extLst>
          </c:dPt>
          <c:dPt>
            <c:idx val="2"/>
            <c:marker>
              <c:symbol val="none"/>
            </c:marker>
            <c:bubble3D val="0"/>
            <c:extLst>
              <c:ext xmlns:c16="http://schemas.microsoft.com/office/drawing/2014/chart" uri="{C3380CC4-5D6E-409C-BE32-E72D297353CC}">
                <c16:uniqueId val="{0000001E-7B63-45A2-99CC-C5BB328F3894}"/>
              </c:ext>
            </c:extLst>
          </c:dPt>
          <c:dPt>
            <c:idx val="3"/>
            <c:marker>
              <c:symbol val="none"/>
            </c:marker>
            <c:bubble3D val="0"/>
            <c:extLst>
              <c:ext xmlns:c16="http://schemas.microsoft.com/office/drawing/2014/chart" uri="{C3380CC4-5D6E-409C-BE32-E72D297353CC}">
                <c16:uniqueId val="{0000001F-7B63-45A2-99CC-C5BB328F3894}"/>
              </c:ext>
            </c:extLst>
          </c:dPt>
          <c:dPt>
            <c:idx val="4"/>
            <c:marker>
              <c:symbol val="none"/>
            </c:marker>
            <c:bubble3D val="0"/>
            <c:extLst>
              <c:ext xmlns:c16="http://schemas.microsoft.com/office/drawing/2014/chart" uri="{C3380CC4-5D6E-409C-BE32-E72D297353CC}">
                <c16:uniqueId val="{00000020-7B63-45A2-99CC-C5BB328F3894}"/>
              </c:ext>
            </c:extLst>
          </c:dPt>
          <c:dPt>
            <c:idx val="5"/>
            <c:marker>
              <c:symbol val="none"/>
            </c:marker>
            <c:bubble3D val="0"/>
            <c:extLst>
              <c:ext xmlns:c16="http://schemas.microsoft.com/office/drawing/2014/chart" uri="{C3380CC4-5D6E-409C-BE32-E72D297353CC}">
                <c16:uniqueId val="{00000021-7B63-45A2-99CC-C5BB328F3894}"/>
              </c:ext>
            </c:extLst>
          </c:dPt>
          <c:dPt>
            <c:idx val="6"/>
            <c:marker>
              <c:symbol val="none"/>
            </c:marker>
            <c:bubble3D val="0"/>
            <c:extLst>
              <c:ext xmlns:c16="http://schemas.microsoft.com/office/drawing/2014/chart" uri="{C3380CC4-5D6E-409C-BE32-E72D297353CC}">
                <c16:uniqueId val="{00000022-7B63-45A2-99CC-C5BB328F3894}"/>
              </c:ext>
            </c:extLst>
          </c:dPt>
          <c:dPt>
            <c:idx val="7"/>
            <c:marker>
              <c:symbol val="none"/>
            </c:marker>
            <c:bubble3D val="0"/>
            <c:extLst>
              <c:ext xmlns:c16="http://schemas.microsoft.com/office/drawing/2014/chart" uri="{C3380CC4-5D6E-409C-BE32-E72D297353CC}">
                <c16:uniqueId val="{00000023-7B63-45A2-99CC-C5BB328F3894}"/>
              </c:ext>
            </c:extLst>
          </c:dPt>
          <c:dPt>
            <c:idx val="8"/>
            <c:marker>
              <c:symbol val="none"/>
            </c:marker>
            <c:bubble3D val="0"/>
            <c:extLst>
              <c:ext xmlns:c16="http://schemas.microsoft.com/office/drawing/2014/chart" uri="{C3380CC4-5D6E-409C-BE32-E72D297353CC}">
                <c16:uniqueId val="{00000024-7B63-45A2-99CC-C5BB328F3894}"/>
              </c:ext>
            </c:extLst>
          </c:dPt>
          <c:dPt>
            <c:idx val="9"/>
            <c:marker>
              <c:symbol val="circle"/>
              <c:size val="20"/>
              <c:spPr>
                <a:solidFill>
                  <a:srgbClr val="2E8540"/>
                </a:solidFill>
                <a:ln w="9525">
                  <a:noFill/>
                </a:ln>
                <a:effectLst/>
              </c:spPr>
            </c:marker>
            <c:bubble3D val="0"/>
            <c:extLst>
              <c:ext xmlns:c16="http://schemas.microsoft.com/office/drawing/2014/chart" uri="{C3380CC4-5D6E-409C-BE32-E72D297353CC}">
                <c16:uniqueId val="{00000025-7B63-45A2-99CC-C5BB328F3894}"/>
              </c:ext>
            </c:extLst>
          </c:dPt>
          <c:dPt>
            <c:idx val="10"/>
            <c:marker>
              <c:symbol val="circle"/>
              <c:size val="20"/>
              <c:spPr>
                <a:solidFill>
                  <a:srgbClr val="2E8540"/>
                </a:solidFill>
                <a:ln w="9525">
                  <a:noFill/>
                </a:ln>
                <a:effectLst/>
              </c:spPr>
            </c:marker>
            <c:bubble3D val="0"/>
            <c:extLst>
              <c:ext xmlns:c16="http://schemas.microsoft.com/office/drawing/2014/chart" uri="{C3380CC4-5D6E-409C-BE32-E72D297353CC}">
                <c16:uniqueId val="{00000026-7B63-45A2-99CC-C5BB328F3894}"/>
              </c:ext>
            </c:extLst>
          </c:dPt>
          <c:dPt>
            <c:idx val="11"/>
            <c:marker>
              <c:symbol val="circle"/>
              <c:size val="20"/>
              <c:spPr>
                <a:solidFill>
                  <a:srgbClr val="2E8540"/>
                </a:solidFill>
                <a:ln w="9525">
                  <a:noFill/>
                </a:ln>
                <a:effectLst/>
              </c:spPr>
            </c:marker>
            <c:bubble3D val="0"/>
            <c:extLst>
              <c:ext xmlns:c16="http://schemas.microsoft.com/office/drawing/2014/chart" uri="{C3380CC4-5D6E-409C-BE32-E72D297353CC}">
                <c16:uniqueId val="{00000027-7B63-45A2-99CC-C5BB328F3894}"/>
              </c:ext>
            </c:extLst>
          </c:dPt>
          <c:dPt>
            <c:idx val="12"/>
            <c:marker>
              <c:symbol val="circle"/>
              <c:size val="25"/>
              <c:spPr>
                <a:solidFill>
                  <a:srgbClr val="2E8540"/>
                </a:solidFill>
                <a:ln w="9525">
                  <a:noFill/>
                </a:ln>
                <a:effectLst/>
              </c:spPr>
            </c:marker>
            <c:bubble3D val="0"/>
            <c:extLst>
              <c:ext xmlns:c16="http://schemas.microsoft.com/office/drawing/2014/chart" uri="{C3380CC4-5D6E-409C-BE32-E72D297353CC}">
                <c16:uniqueId val="{00000028-7B63-45A2-99CC-C5BB328F3894}"/>
              </c:ext>
            </c:extLst>
          </c:dPt>
          <c:dLbls>
            <c:dLbl>
              <c:idx val="0"/>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C-7B63-45A2-99CC-C5BB328F3894}"/>
                </c:ext>
              </c:extLst>
            </c:dLbl>
            <c:dLbl>
              <c:idx val="9"/>
              <c:numFmt formatCode="#,##0.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5-7B63-45A2-99CC-C5BB328F3894}"/>
                </c:ext>
              </c:extLst>
            </c:dLbl>
            <c:dLbl>
              <c:idx val="10"/>
              <c:numFmt formatCode="#,##0.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6-7B63-45A2-99CC-C5BB328F3894}"/>
                </c:ext>
              </c:extLst>
            </c:dLbl>
            <c:dLbl>
              <c:idx val="11"/>
              <c:numFmt formatCode="#,##0.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7-7B63-45A2-99CC-C5BB328F3894}"/>
                </c:ext>
              </c:extLst>
            </c:dLbl>
            <c:dLbl>
              <c:idx val="12"/>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8-7B63-45A2-99CC-C5BB328F3894}"/>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bg1"/>
                    </a:solidFill>
                    <a:latin typeface="+mn-lt"/>
                    <a:ea typeface="+mn-ea"/>
                    <a:cs typeface="+mn-cs"/>
                  </a:defRPr>
                </a:pPr>
                <a:endParaRPr lang="en-US"/>
              </a:p>
            </c:txPr>
            <c:dLblPos val="ct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Lit>
              <c:ptCount val="13"/>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strLit>
          </c:cat>
          <c:val>
            <c:numRef>
              <c:f>'Life expectancy 2010-2022'!$D$3:$D$15</c:f>
              <c:numCache>
                <c:formatCode>0.0</c:formatCode>
                <c:ptCount val="13"/>
                <c:pt idx="0">
                  <c:v>86.74</c:v>
                </c:pt>
                <c:pt idx="1">
                  <c:v>85.95</c:v>
                </c:pt>
                <c:pt idx="2">
                  <c:v>87.12</c:v>
                </c:pt>
                <c:pt idx="3">
                  <c:v>85.82</c:v>
                </c:pt>
                <c:pt idx="4">
                  <c:v>85.79</c:v>
                </c:pt>
                <c:pt idx="5">
                  <c:v>85.74</c:v>
                </c:pt>
                <c:pt idx="6">
                  <c:v>85.9</c:v>
                </c:pt>
                <c:pt idx="7">
                  <c:v>86.94</c:v>
                </c:pt>
                <c:pt idx="8">
                  <c:v>86.98</c:v>
                </c:pt>
                <c:pt idx="9">
                  <c:v>87.15</c:v>
                </c:pt>
                <c:pt idx="10">
                  <c:v>83.18</c:v>
                </c:pt>
                <c:pt idx="11">
                  <c:v>84.43</c:v>
                </c:pt>
                <c:pt idx="12">
                  <c:v>85.535697089243399</c:v>
                </c:pt>
              </c:numCache>
            </c:numRef>
          </c:val>
          <c:smooth val="1"/>
          <c:extLst>
            <c:ext xmlns:c16="http://schemas.microsoft.com/office/drawing/2014/chart" uri="{C3380CC4-5D6E-409C-BE32-E72D297353CC}">
              <c16:uniqueId val="{00000029-7B63-45A2-99CC-C5BB328F3894}"/>
            </c:ext>
          </c:extLst>
        </c:ser>
        <c:ser>
          <c:idx val="3"/>
          <c:order val="3"/>
          <c:tx>
            <c:v>W</c:v>
          </c:tx>
          <c:spPr>
            <a:ln w="28575" cap="rnd">
              <a:solidFill>
                <a:srgbClr val="CC393E"/>
              </a:solidFill>
              <a:round/>
            </a:ln>
            <a:effectLst/>
          </c:spPr>
          <c:marker>
            <c:symbol val="circle"/>
            <c:size val="10"/>
            <c:spPr>
              <a:solidFill>
                <a:srgbClr val="CC393E"/>
              </a:solidFill>
              <a:ln w="9525">
                <a:noFill/>
              </a:ln>
              <a:effectLst/>
            </c:spPr>
          </c:marker>
          <c:dPt>
            <c:idx val="0"/>
            <c:marker>
              <c:symbol val="circle"/>
              <c:size val="25"/>
              <c:spPr>
                <a:solidFill>
                  <a:srgbClr val="CC393E"/>
                </a:solidFill>
                <a:ln w="9525">
                  <a:noFill/>
                </a:ln>
                <a:effectLst/>
              </c:spPr>
            </c:marker>
            <c:bubble3D val="0"/>
            <c:extLst>
              <c:ext xmlns:c16="http://schemas.microsoft.com/office/drawing/2014/chart" uri="{C3380CC4-5D6E-409C-BE32-E72D297353CC}">
                <c16:uniqueId val="{0000002A-7B63-45A2-99CC-C5BB328F3894}"/>
              </c:ext>
            </c:extLst>
          </c:dPt>
          <c:dPt>
            <c:idx val="1"/>
            <c:marker>
              <c:symbol val="none"/>
            </c:marker>
            <c:bubble3D val="0"/>
            <c:extLst>
              <c:ext xmlns:c16="http://schemas.microsoft.com/office/drawing/2014/chart" uri="{C3380CC4-5D6E-409C-BE32-E72D297353CC}">
                <c16:uniqueId val="{0000002B-7B63-45A2-99CC-C5BB328F3894}"/>
              </c:ext>
            </c:extLst>
          </c:dPt>
          <c:dPt>
            <c:idx val="2"/>
            <c:marker>
              <c:symbol val="none"/>
            </c:marker>
            <c:bubble3D val="0"/>
            <c:extLst>
              <c:ext xmlns:c16="http://schemas.microsoft.com/office/drawing/2014/chart" uri="{C3380CC4-5D6E-409C-BE32-E72D297353CC}">
                <c16:uniqueId val="{0000002C-7B63-45A2-99CC-C5BB328F3894}"/>
              </c:ext>
            </c:extLst>
          </c:dPt>
          <c:dPt>
            <c:idx val="3"/>
            <c:marker>
              <c:symbol val="none"/>
            </c:marker>
            <c:bubble3D val="0"/>
            <c:extLst>
              <c:ext xmlns:c16="http://schemas.microsoft.com/office/drawing/2014/chart" uri="{C3380CC4-5D6E-409C-BE32-E72D297353CC}">
                <c16:uniqueId val="{0000002D-7B63-45A2-99CC-C5BB328F3894}"/>
              </c:ext>
            </c:extLst>
          </c:dPt>
          <c:dPt>
            <c:idx val="4"/>
            <c:marker>
              <c:symbol val="none"/>
            </c:marker>
            <c:bubble3D val="0"/>
            <c:extLst>
              <c:ext xmlns:c16="http://schemas.microsoft.com/office/drawing/2014/chart" uri="{C3380CC4-5D6E-409C-BE32-E72D297353CC}">
                <c16:uniqueId val="{0000002E-7B63-45A2-99CC-C5BB328F3894}"/>
              </c:ext>
            </c:extLst>
          </c:dPt>
          <c:dPt>
            <c:idx val="5"/>
            <c:marker>
              <c:symbol val="none"/>
            </c:marker>
            <c:bubble3D val="0"/>
            <c:extLst>
              <c:ext xmlns:c16="http://schemas.microsoft.com/office/drawing/2014/chart" uri="{C3380CC4-5D6E-409C-BE32-E72D297353CC}">
                <c16:uniqueId val="{0000002F-7B63-45A2-99CC-C5BB328F3894}"/>
              </c:ext>
            </c:extLst>
          </c:dPt>
          <c:dPt>
            <c:idx val="6"/>
            <c:marker>
              <c:symbol val="none"/>
            </c:marker>
            <c:bubble3D val="0"/>
            <c:extLst>
              <c:ext xmlns:c16="http://schemas.microsoft.com/office/drawing/2014/chart" uri="{C3380CC4-5D6E-409C-BE32-E72D297353CC}">
                <c16:uniqueId val="{00000030-7B63-45A2-99CC-C5BB328F3894}"/>
              </c:ext>
            </c:extLst>
          </c:dPt>
          <c:dPt>
            <c:idx val="7"/>
            <c:marker>
              <c:symbol val="none"/>
            </c:marker>
            <c:bubble3D val="0"/>
            <c:extLst>
              <c:ext xmlns:c16="http://schemas.microsoft.com/office/drawing/2014/chart" uri="{C3380CC4-5D6E-409C-BE32-E72D297353CC}">
                <c16:uniqueId val="{00000031-7B63-45A2-99CC-C5BB328F3894}"/>
              </c:ext>
            </c:extLst>
          </c:dPt>
          <c:dPt>
            <c:idx val="8"/>
            <c:marker>
              <c:symbol val="none"/>
            </c:marker>
            <c:bubble3D val="0"/>
            <c:extLst>
              <c:ext xmlns:c16="http://schemas.microsoft.com/office/drawing/2014/chart" uri="{C3380CC4-5D6E-409C-BE32-E72D297353CC}">
                <c16:uniqueId val="{00000032-7B63-45A2-99CC-C5BB328F3894}"/>
              </c:ext>
            </c:extLst>
          </c:dPt>
          <c:dPt>
            <c:idx val="9"/>
            <c:marker>
              <c:symbol val="circle"/>
              <c:size val="20"/>
              <c:spPr>
                <a:solidFill>
                  <a:srgbClr val="CC393E"/>
                </a:solidFill>
                <a:ln w="9525">
                  <a:noFill/>
                </a:ln>
                <a:effectLst/>
              </c:spPr>
            </c:marker>
            <c:bubble3D val="0"/>
            <c:extLst>
              <c:ext xmlns:c16="http://schemas.microsoft.com/office/drawing/2014/chart" uri="{C3380CC4-5D6E-409C-BE32-E72D297353CC}">
                <c16:uniqueId val="{00000033-7B63-45A2-99CC-C5BB328F3894}"/>
              </c:ext>
            </c:extLst>
          </c:dPt>
          <c:dPt>
            <c:idx val="10"/>
            <c:marker>
              <c:symbol val="circle"/>
              <c:size val="20"/>
              <c:spPr>
                <a:solidFill>
                  <a:srgbClr val="CC393E"/>
                </a:solidFill>
                <a:ln w="9525">
                  <a:noFill/>
                </a:ln>
                <a:effectLst/>
              </c:spPr>
            </c:marker>
            <c:bubble3D val="0"/>
            <c:extLst>
              <c:ext xmlns:c16="http://schemas.microsoft.com/office/drawing/2014/chart" uri="{C3380CC4-5D6E-409C-BE32-E72D297353CC}">
                <c16:uniqueId val="{00000034-7B63-45A2-99CC-C5BB328F3894}"/>
              </c:ext>
            </c:extLst>
          </c:dPt>
          <c:dPt>
            <c:idx val="11"/>
            <c:marker>
              <c:symbol val="circle"/>
              <c:size val="20"/>
              <c:spPr>
                <a:solidFill>
                  <a:srgbClr val="CC393E"/>
                </a:solidFill>
                <a:ln w="9525">
                  <a:noFill/>
                </a:ln>
                <a:effectLst/>
              </c:spPr>
            </c:marker>
            <c:bubble3D val="0"/>
            <c:extLst>
              <c:ext xmlns:c16="http://schemas.microsoft.com/office/drawing/2014/chart" uri="{C3380CC4-5D6E-409C-BE32-E72D297353CC}">
                <c16:uniqueId val="{00000035-7B63-45A2-99CC-C5BB328F3894}"/>
              </c:ext>
            </c:extLst>
          </c:dPt>
          <c:dPt>
            <c:idx val="12"/>
            <c:marker>
              <c:symbol val="circle"/>
              <c:size val="25"/>
              <c:spPr>
                <a:solidFill>
                  <a:srgbClr val="CC393E"/>
                </a:solidFill>
                <a:ln w="9525">
                  <a:noFill/>
                </a:ln>
                <a:effectLst/>
              </c:spPr>
            </c:marker>
            <c:bubble3D val="0"/>
            <c:extLst>
              <c:ext xmlns:c16="http://schemas.microsoft.com/office/drawing/2014/chart" uri="{C3380CC4-5D6E-409C-BE32-E72D297353CC}">
                <c16:uniqueId val="{00000036-7B63-45A2-99CC-C5BB328F3894}"/>
              </c:ext>
            </c:extLst>
          </c:dPt>
          <c:dLbls>
            <c:dLbl>
              <c:idx val="0"/>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A-7B63-45A2-99CC-C5BB328F3894}"/>
                </c:ext>
              </c:extLst>
            </c:dLbl>
            <c:dLbl>
              <c:idx val="9"/>
              <c:numFmt formatCode="#,##0.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3-7B63-45A2-99CC-C5BB328F3894}"/>
                </c:ext>
              </c:extLst>
            </c:dLbl>
            <c:dLbl>
              <c:idx val="10"/>
              <c:numFmt formatCode="#,##0.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4-7B63-45A2-99CC-C5BB328F3894}"/>
                </c:ext>
              </c:extLst>
            </c:dLbl>
            <c:dLbl>
              <c:idx val="11"/>
              <c:numFmt formatCode="#,##0.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5-7B63-45A2-99CC-C5BB328F3894}"/>
                </c:ext>
              </c:extLst>
            </c:dLbl>
            <c:dLbl>
              <c:idx val="12"/>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6-7B63-45A2-99CC-C5BB328F3894}"/>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bg1"/>
                    </a:solidFill>
                    <a:latin typeface="+mn-lt"/>
                    <a:ea typeface="+mn-ea"/>
                    <a:cs typeface="+mn-cs"/>
                  </a:defRPr>
                </a:pPr>
                <a:endParaRPr lang="en-US"/>
              </a:p>
            </c:txPr>
            <c:dLblPos val="ct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Lit>
              <c:ptCount val="13"/>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strLit>
          </c:cat>
          <c:val>
            <c:numLit>
              <c:formatCode>General</c:formatCode>
              <c:ptCount val="13"/>
              <c:pt idx="0">
                <c:v>79.44</c:v>
              </c:pt>
              <c:pt idx="1">
                <c:v>79.81</c:v>
              </c:pt>
              <c:pt idx="2">
                <c:v>79.73</c:v>
              </c:pt>
              <c:pt idx="3">
                <c:v>80</c:v>
              </c:pt>
              <c:pt idx="4">
                <c:v>79.88</c:v>
              </c:pt>
              <c:pt idx="5">
                <c:v>79.88</c:v>
              </c:pt>
              <c:pt idx="6">
                <c:v>80.16</c:v>
              </c:pt>
              <c:pt idx="7">
                <c:v>80.150000000000006</c:v>
              </c:pt>
              <c:pt idx="8">
                <c:v>80.88</c:v>
              </c:pt>
              <c:pt idx="9">
                <c:v>80.760000000000005</c:v>
              </c:pt>
              <c:pt idx="10">
                <c:v>78.91</c:v>
              </c:pt>
              <c:pt idx="11">
                <c:v>80.14</c:v>
              </c:pt>
              <c:pt idx="12">
                <c:v>80.293656490000004</c:v>
              </c:pt>
            </c:numLit>
          </c:val>
          <c:smooth val="1"/>
          <c:extLst>
            <c:ext xmlns:c16="http://schemas.microsoft.com/office/drawing/2014/chart" uri="{C3380CC4-5D6E-409C-BE32-E72D297353CC}">
              <c16:uniqueId val="{00000037-7B63-45A2-99CC-C5BB328F3894}"/>
            </c:ext>
          </c:extLst>
        </c:ser>
        <c:ser>
          <c:idx val="4"/>
          <c:order val="4"/>
          <c:tx>
            <c:v>B</c:v>
          </c:tx>
          <c:spPr>
            <a:ln w="28575" cap="rnd">
              <a:solidFill>
                <a:srgbClr val="7030A0"/>
              </a:solidFill>
              <a:round/>
            </a:ln>
            <a:effectLst/>
          </c:spPr>
          <c:marker>
            <c:symbol val="circle"/>
            <c:size val="10"/>
            <c:spPr>
              <a:solidFill>
                <a:srgbClr val="7030A0"/>
              </a:solidFill>
              <a:ln w="9525">
                <a:noFill/>
              </a:ln>
              <a:effectLst/>
            </c:spPr>
          </c:marker>
          <c:dPt>
            <c:idx val="0"/>
            <c:marker>
              <c:symbol val="circle"/>
              <c:size val="25"/>
              <c:spPr>
                <a:solidFill>
                  <a:srgbClr val="7030A0"/>
                </a:solidFill>
                <a:ln w="9525">
                  <a:noFill/>
                </a:ln>
                <a:effectLst/>
              </c:spPr>
            </c:marker>
            <c:bubble3D val="0"/>
            <c:extLst>
              <c:ext xmlns:c16="http://schemas.microsoft.com/office/drawing/2014/chart" uri="{C3380CC4-5D6E-409C-BE32-E72D297353CC}">
                <c16:uniqueId val="{00000038-7B63-45A2-99CC-C5BB328F3894}"/>
              </c:ext>
            </c:extLst>
          </c:dPt>
          <c:dPt>
            <c:idx val="1"/>
            <c:marker>
              <c:symbol val="none"/>
            </c:marker>
            <c:bubble3D val="0"/>
            <c:extLst>
              <c:ext xmlns:c16="http://schemas.microsoft.com/office/drawing/2014/chart" uri="{C3380CC4-5D6E-409C-BE32-E72D297353CC}">
                <c16:uniqueId val="{00000039-7B63-45A2-99CC-C5BB328F3894}"/>
              </c:ext>
            </c:extLst>
          </c:dPt>
          <c:dPt>
            <c:idx val="2"/>
            <c:marker>
              <c:symbol val="none"/>
            </c:marker>
            <c:bubble3D val="0"/>
            <c:extLst>
              <c:ext xmlns:c16="http://schemas.microsoft.com/office/drawing/2014/chart" uri="{C3380CC4-5D6E-409C-BE32-E72D297353CC}">
                <c16:uniqueId val="{0000003A-7B63-45A2-99CC-C5BB328F3894}"/>
              </c:ext>
            </c:extLst>
          </c:dPt>
          <c:dPt>
            <c:idx val="3"/>
            <c:marker>
              <c:symbol val="none"/>
            </c:marker>
            <c:bubble3D val="0"/>
            <c:extLst>
              <c:ext xmlns:c16="http://schemas.microsoft.com/office/drawing/2014/chart" uri="{C3380CC4-5D6E-409C-BE32-E72D297353CC}">
                <c16:uniqueId val="{0000003B-7B63-45A2-99CC-C5BB328F3894}"/>
              </c:ext>
            </c:extLst>
          </c:dPt>
          <c:dPt>
            <c:idx val="4"/>
            <c:marker>
              <c:symbol val="none"/>
            </c:marker>
            <c:bubble3D val="0"/>
            <c:extLst>
              <c:ext xmlns:c16="http://schemas.microsoft.com/office/drawing/2014/chart" uri="{C3380CC4-5D6E-409C-BE32-E72D297353CC}">
                <c16:uniqueId val="{0000003C-7B63-45A2-99CC-C5BB328F3894}"/>
              </c:ext>
            </c:extLst>
          </c:dPt>
          <c:dPt>
            <c:idx val="5"/>
            <c:marker>
              <c:symbol val="none"/>
            </c:marker>
            <c:bubble3D val="0"/>
            <c:extLst>
              <c:ext xmlns:c16="http://schemas.microsoft.com/office/drawing/2014/chart" uri="{C3380CC4-5D6E-409C-BE32-E72D297353CC}">
                <c16:uniqueId val="{0000003D-7B63-45A2-99CC-C5BB328F3894}"/>
              </c:ext>
            </c:extLst>
          </c:dPt>
          <c:dPt>
            <c:idx val="6"/>
            <c:marker>
              <c:symbol val="none"/>
            </c:marker>
            <c:bubble3D val="0"/>
            <c:extLst>
              <c:ext xmlns:c16="http://schemas.microsoft.com/office/drawing/2014/chart" uri="{C3380CC4-5D6E-409C-BE32-E72D297353CC}">
                <c16:uniqueId val="{0000003E-7B63-45A2-99CC-C5BB328F3894}"/>
              </c:ext>
            </c:extLst>
          </c:dPt>
          <c:dPt>
            <c:idx val="7"/>
            <c:marker>
              <c:symbol val="none"/>
            </c:marker>
            <c:bubble3D val="0"/>
            <c:extLst>
              <c:ext xmlns:c16="http://schemas.microsoft.com/office/drawing/2014/chart" uri="{C3380CC4-5D6E-409C-BE32-E72D297353CC}">
                <c16:uniqueId val="{0000003F-7B63-45A2-99CC-C5BB328F3894}"/>
              </c:ext>
            </c:extLst>
          </c:dPt>
          <c:dPt>
            <c:idx val="8"/>
            <c:marker>
              <c:symbol val="none"/>
            </c:marker>
            <c:bubble3D val="0"/>
            <c:extLst>
              <c:ext xmlns:c16="http://schemas.microsoft.com/office/drawing/2014/chart" uri="{C3380CC4-5D6E-409C-BE32-E72D297353CC}">
                <c16:uniqueId val="{00000040-7B63-45A2-99CC-C5BB328F3894}"/>
              </c:ext>
            </c:extLst>
          </c:dPt>
          <c:dPt>
            <c:idx val="9"/>
            <c:marker>
              <c:symbol val="circle"/>
              <c:size val="20"/>
              <c:spPr>
                <a:solidFill>
                  <a:srgbClr val="7030A0"/>
                </a:solidFill>
                <a:ln w="9525">
                  <a:noFill/>
                </a:ln>
                <a:effectLst/>
              </c:spPr>
            </c:marker>
            <c:bubble3D val="0"/>
            <c:extLst>
              <c:ext xmlns:c16="http://schemas.microsoft.com/office/drawing/2014/chart" uri="{C3380CC4-5D6E-409C-BE32-E72D297353CC}">
                <c16:uniqueId val="{00000041-7B63-45A2-99CC-C5BB328F3894}"/>
              </c:ext>
            </c:extLst>
          </c:dPt>
          <c:dPt>
            <c:idx val="10"/>
            <c:marker>
              <c:symbol val="circle"/>
              <c:size val="20"/>
              <c:spPr>
                <a:solidFill>
                  <a:srgbClr val="7030A0"/>
                </a:solidFill>
                <a:ln w="9525">
                  <a:noFill/>
                </a:ln>
                <a:effectLst/>
              </c:spPr>
            </c:marker>
            <c:bubble3D val="0"/>
            <c:extLst>
              <c:ext xmlns:c16="http://schemas.microsoft.com/office/drawing/2014/chart" uri="{C3380CC4-5D6E-409C-BE32-E72D297353CC}">
                <c16:uniqueId val="{00000042-7B63-45A2-99CC-C5BB328F3894}"/>
              </c:ext>
            </c:extLst>
          </c:dPt>
          <c:dPt>
            <c:idx val="11"/>
            <c:marker>
              <c:symbol val="circle"/>
              <c:size val="20"/>
              <c:spPr>
                <a:solidFill>
                  <a:srgbClr val="7030A0"/>
                </a:solidFill>
                <a:ln w="9525">
                  <a:noFill/>
                </a:ln>
                <a:effectLst/>
              </c:spPr>
            </c:marker>
            <c:bubble3D val="0"/>
            <c:extLst>
              <c:ext xmlns:c16="http://schemas.microsoft.com/office/drawing/2014/chart" uri="{C3380CC4-5D6E-409C-BE32-E72D297353CC}">
                <c16:uniqueId val="{00000043-7B63-45A2-99CC-C5BB328F3894}"/>
              </c:ext>
            </c:extLst>
          </c:dPt>
          <c:dPt>
            <c:idx val="12"/>
            <c:marker>
              <c:symbol val="circle"/>
              <c:size val="25"/>
              <c:spPr>
                <a:solidFill>
                  <a:srgbClr val="7030A0"/>
                </a:solidFill>
                <a:ln w="9525">
                  <a:noFill/>
                </a:ln>
                <a:effectLst/>
              </c:spPr>
            </c:marker>
            <c:bubble3D val="0"/>
            <c:extLst>
              <c:ext xmlns:c16="http://schemas.microsoft.com/office/drawing/2014/chart" uri="{C3380CC4-5D6E-409C-BE32-E72D297353CC}">
                <c16:uniqueId val="{00000044-7B63-45A2-99CC-C5BB328F3894}"/>
              </c:ext>
            </c:extLst>
          </c:dPt>
          <c:dLbls>
            <c:dLbl>
              <c:idx val="0"/>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8-7B63-45A2-99CC-C5BB328F3894}"/>
                </c:ext>
              </c:extLst>
            </c:dLbl>
            <c:dLbl>
              <c:idx val="9"/>
              <c:numFmt formatCode="#,##0.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1-7B63-45A2-99CC-C5BB328F3894}"/>
                </c:ext>
              </c:extLst>
            </c:dLbl>
            <c:dLbl>
              <c:idx val="10"/>
              <c:numFmt formatCode="#,##0.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2-7B63-45A2-99CC-C5BB328F3894}"/>
                </c:ext>
              </c:extLst>
            </c:dLbl>
            <c:dLbl>
              <c:idx val="11"/>
              <c:numFmt formatCode="#,##0.0" sourceLinked="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3-7B63-45A2-99CC-C5BB328F3894}"/>
                </c:ext>
              </c:extLst>
            </c:dLbl>
            <c:dLbl>
              <c:idx val="12"/>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4-7B63-45A2-99CC-C5BB328F3894}"/>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bg1"/>
                    </a:solidFill>
                    <a:latin typeface="+mn-lt"/>
                    <a:ea typeface="+mn-ea"/>
                    <a:cs typeface="+mn-cs"/>
                  </a:defRPr>
                </a:pPr>
                <a:endParaRPr lang="en-US"/>
              </a:p>
            </c:txPr>
            <c:dLblPos val="ct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Lit>
              <c:ptCount val="13"/>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strLit>
          </c:cat>
          <c:val>
            <c:numLit>
              <c:formatCode>General</c:formatCode>
              <c:ptCount val="13"/>
              <c:pt idx="0">
                <c:v>72.73</c:v>
              </c:pt>
              <c:pt idx="1">
                <c:v>72.67</c:v>
              </c:pt>
              <c:pt idx="2">
                <c:v>72.760000000000005</c:v>
              </c:pt>
              <c:pt idx="3">
                <c:v>73.02</c:v>
              </c:pt>
              <c:pt idx="4">
                <c:v>72.86</c:v>
              </c:pt>
              <c:pt idx="5">
                <c:v>72.25</c:v>
              </c:pt>
              <c:pt idx="6">
                <c:v>71.319999999999993</c:v>
              </c:pt>
              <c:pt idx="7">
                <c:v>71.73</c:v>
              </c:pt>
              <c:pt idx="8">
                <c:v>71.59</c:v>
              </c:pt>
              <c:pt idx="9">
                <c:v>72.3</c:v>
              </c:pt>
              <c:pt idx="10">
                <c:v>67.69</c:v>
              </c:pt>
              <c:pt idx="11">
                <c:v>68.260000000000005</c:v>
              </c:pt>
              <c:pt idx="12">
                <c:v>69.815550680000001</c:v>
              </c:pt>
            </c:numLit>
          </c:val>
          <c:smooth val="1"/>
          <c:extLst>
            <c:ext xmlns:c16="http://schemas.microsoft.com/office/drawing/2014/chart" uri="{C3380CC4-5D6E-409C-BE32-E72D297353CC}">
              <c16:uniqueId val="{00000045-7B63-45A2-99CC-C5BB328F3894}"/>
            </c:ext>
          </c:extLst>
        </c:ser>
        <c:ser>
          <c:idx val="5"/>
          <c:order val="5"/>
          <c:tx>
            <c:v>Chicago</c:v>
          </c:tx>
          <c:spPr>
            <a:ln w="28575" cap="rnd">
              <a:solidFill>
                <a:schemeClr val="accent6"/>
              </a:solidFill>
              <a:round/>
            </a:ln>
            <a:effectLst/>
          </c:spPr>
          <c:marker>
            <c:symbol val="none"/>
          </c:marker>
          <c:dLbls>
            <c:dLbl>
              <c:idx val="11"/>
              <c:layout>
                <c:manualLayout>
                  <c:x val="2.066401493048306E-2"/>
                  <c:y val="-1.7981565072947812E-3"/>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46-7B63-45A2-99CC-C5BB328F3894}"/>
                </c:ext>
              </c:extLst>
            </c:dLbl>
            <c:dLbl>
              <c:idx val="12"/>
              <c:layout>
                <c:manualLayout>
                  <c:x val="8.5825388079005648E-3"/>
                  <c:y val="-3.7887749041096873E-3"/>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47-7B63-45A2-99CC-C5BB328F3894}"/>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cat>
            <c:strLit>
              <c:ptCount val="13"/>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strLit>
          </c:cat>
          <c:val>
            <c:numLit>
              <c:formatCode>General</c:formatCode>
              <c:ptCount val="13"/>
              <c:pt idx="12">
                <c:v>77.239308870000002</c:v>
              </c:pt>
            </c:numLit>
          </c:val>
          <c:smooth val="0"/>
          <c:extLst>
            <c:ext xmlns:c16="http://schemas.microsoft.com/office/drawing/2014/chart" uri="{C3380CC4-5D6E-409C-BE32-E72D297353CC}">
              <c16:uniqueId val="{00000048-7B63-45A2-99CC-C5BB328F3894}"/>
            </c:ext>
          </c:extLst>
        </c:ser>
        <c:ser>
          <c:idx val="6"/>
          <c:order val="6"/>
          <c:tx>
            <c:v>Latinx</c:v>
          </c:tx>
          <c:spPr>
            <a:ln w="28575" cap="rnd">
              <a:solidFill>
                <a:schemeClr val="accent1">
                  <a:lumMod val="60000"/>
                </a:schemeClr>
              </a:solidFill>
              <a:round/>
            </a:ln>
            <a:effectLst/>
          </c:spPr>
          <c:marker>
            <c:symbol val="none"/>
          </c:marker>
          <c:dLbls>
            <c:dLbl>
              <c:idx val="11"/>
              <c:layout>
                <c:manualLayout>
                  <c:x val="1.9425331396918249E-2"/>
                  <c:y val="0"/>
                </c:manualLayout>
              </c:layout>
              <c:dLblPos val="r"/>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49-7B63-45A2-99CC-C5BB328F3894}"/>
                </c:ext>
              </c:extLst>
            </c:dLbl>
            <c:dLbl>
              <c:idx val="12"/>
              <c:layout>
                <c:manualLayout>
                  <c:x val="8.5825388079005648E-3"/>
                  <c:y val="-3.7887749041096873E-3"/>
                </c:manualLayout>
              </c:layout>
              <c:dLblPos val="r"/>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4A-7B63-45A2-99CC-C5BB328F3894}"/>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0075BB"/>
                    </a:solidFill>
                    <a:latin typeface="+mn-lt"/>
                    <a:ea typeface="+mn-ea"/>
                    <a:cs typeface="+mn-cs"/>
                  </a:defRPr>
                </a:pPr>
                <a:endParaRPr lang="en-US"/>
              </a:p>
            </c:txPr>
            <c:dLblPos val="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cat>
            <c:strLit>
              <c:ptCount val="13"/>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strLit>
          </c:cat>
          <c:val>
            <c:numLit>
              <c:formatCode>General</c:formatCode>
              <c:ptCount val="13"/>
              <c:pt idx="12">
                <c:v>81.409170259999996</c:v>
              </c:pt>
            </c:numLit>
          </c:val>
          <c:smooth val="0"/>
          <c:extLst>
            <c:ext xmlns:c16="http://schemas.microsoft.com/office/drawing/2014/chart" uri="{C3380CC4-5D6E-409C-BE32-E72D297353CC}">
              <c16:uniqueId val="{0000004B-7B63-45A2-99CC-C5BB328F3894}"/>
            </c:ext>
          </c:extLst>
        </c:ser>
        <c:ser>
          <c:idx val="7"/>
          <c:order val="7"/>
          <c:tx>
            <c:v>Asian or Pacific Islander, Non-Latinx</c:v>
          </c:tx>
          <c:spPr>
            <a:ln w="28575" cap="rnd">
              <a:solidFill>
                <a:schemeClr val="accent2">
                  <a:lumMod val="60000"/>
                </a:schemeClr>
              </a:solidFill>
              <a:round/>
            </a:ln>
            <a:effectLst/>
          </c:spPr>
          <c:marker>
            <c:symbol val="none"/>
          </c:marker>
          <c:dLbls>
            <c:dLbl>
              <c:idx val="11"/>
              <c:layout>
                <c:manualLayout>
                  <c:x val="1.5108591086492096E-2"/>
                  <c:y val="-1.7981565072948142E-3"/>
                </c:manualLayout>
              </c:layout>
              <c:dLblPos val="r"/>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4C-7B63-45A2-99CC-C5BB328F3894}"/>
                </c:ext>
              </c:extLst>
            </c:dLbl>
            <c:dLbl>
              <c:idx val="12"/>
              <c:layout>
                <c:manualLayout>
                  <c:x val="9.6570884999139378E-3"/>
                  <c:y val="8.0800575408843126E-2"/>
                </c:manualLayout>
              </c:layout>
              <c:dLblPos val="r"/>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4D-7B63-45A2-99CC-C5BB328F3894}"/>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2E8540"/>
                    </a:solidFill>
                    <a:latin typeface="+mn-lt"/>
                    <a:ea typeface="+mn-ea"/>
                    <a:cs typeface="+mn-cs"/>
                  </a:defRPr>
                </a:pPr>
                <a:endParaRPr lang="en-US"/>
              </a:p>
            </c:txPr>
            <c:dLblPos val="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cat>
            <c:strLit>
              <c:ptCount val="13"/>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strLit>
          </c:cat>
          <c:val>
            <c:numLit>
              <c:formatCode>General</c:formatCode>
              <c:ptCount val="13"/>
              <c:pt idx="12">
                <c:v>88.168657870000004</c:v>
              </c:pt>
            </c:numLit>
          </c:val>
          <c:smooth val="0"/>
          <c:extLst>
            <c:ext xmlns:c16="http://schemas.microsoft.com/office/drawing/2014/chart" uri="{C3380CC4-5D6E-409C-BE32-E72D297353CC}">
              <c16:uniqueId val="{0000004E-7B63-45A2-99CC-C5BB328F3894}"/>
            </c:ext>
          </c:extLst>
        </c:ser>
        <c:ser>
          <c:idx val="8"/>
          <c:order val="8"/>
          <c:tx>
            <c:v>White, Non-Latinx</c:v>
          </c:tx>
          <c:spPr>
            <a:ln w="28575" cap="rnd">
              <a:solidFill>
                <a:schemeClr val="accent3">
                  <a:lumMod val="60000"/>
                </a:schemeClr>
              </a:solidFill>
              <a:round/>
            </a:ln>
            <a:effectLst/>
          </c:spPr>
          <c:marker>
            <c:symbol val="none"/>
          </c:marker>
          <c:dLbls>
            <c:dLbl>
              <c:idx val="11"/>
              <c:layout>
                <c:manualLayout>
                  <c:x val="1.9425331396918249E-2"/>
                  <c:y val="0"/>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4F-7B63-45A2-99CC-C5BB328F3894}"/>
                </c:ext>
              </c:extLst>
            </c:dLbl>
            <c:dLbl>
              <c:idx val="12"/>
              <c:layout>
                <c:manualLayout>
                  <c:x val="6.436904105925581E-3"/>
                  <c:y val="-3.7887749041097566E-3"/>
                </c:manualLayout>
              </c:layout>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CC393E"/>
                      </a:solidFill>
                      <a:latin typeface="+mn-lt"/>
                      <a:ea typeface="+mn-ea"/>
                      <a:cs typeface="+mn-cs"/>
                    </a:defRPr>
                  </a:pPr>
                  <a:endParaRPr lang="en-US"/>
                </a:p>
              </c:txPr>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50-7B63-45A2-99CC-C5BB328F3894}"/>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cat>
            <c:strLit>
              <c:ptCount val="13"/>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strLit>
          </c:cat>
          <c:val>
            <c:numLit>
              <c:formatCode>General</c:formatCode>
              <c:ptCount val="13"/>
              <c:pt idx="12">
                <c:v>80.293656490000004</c:v>
              </c:pt>
            </c:numLit>
          </c:val>
          <c:smooth val="0"/>
          <c:extLst>
            <c:ext xmlns:c16="http://schemas.microsoft.com/office/drawing/2014/chart" uri="{C3380CC4-5D6E-409C-BE32-E72D297353CC}">
              <c16:uniqueId val="{00000051-7B63-45A2-99CC-C5BB328F3894}"/>
            </c:ext>
          </c:extLst>
        </c:ser>
        <c:ser>
          <c:idx val="9"/>
          <c:order val="9"/>
          <c:tx>
            <c:v>Black, Non-Latinx</c:v>
          </c:tx>
          <c:spPr>
            <a:ln w="28575" cap="rnd">
              <a:solidFill>
                <a:schemeClr val="accent4">
                  <a:lumMod val="60000"/>
                </a:schemeClr>
              </a:solidFill>
              <a:round/>
            </a:ln>
            <a:effectLst/>
          </c:spPr>
          <c:marker>
            <c:symbol val="none"/>
          </c:marker>
          <c:dLbls>
            <c:dLbl>
              <c:idx val="11"/>
              <c:layout>
                <c:manualLayout>
                  <c:x val="1.726696124170525E-2"/>
                  <c:y val="-1.7981565072947812E-3"/>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52-7B63-45A2-99CC-C5BB328F3894}"/>
                </c:ext>
              </c:extLst>
            </c:dLbl>
            <c:dLbl>
              <c:idx val="12"/>
              <c:layout>
                <c:manualLayout>
                  <c:x val="7.5102996971477542E-3"/>
                  <c:y val="-1.8970689509420415E-3"/>
                </c:manualLayout>
              </c:layout>
              <c:showLegendKey val="0"/>
              <c:showVal val="0"/>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53-7B63-45A2-99CC-C5BB328F3894}"/>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7030A0"/>
                    </a:solidFill>
                    <a:latin typeface="+mn-lt"/>
                    <a:ea typeface="+mn-ea"/>
                    <a:cs typeface="+mn-cs"/>
                  </a:defRPr>
                </a:pPr>
                <a:endParaRPr lang="en-US"/>
              </a:p>
            </c:txPr>
            <c:showLegendKey val="0"/>
            <c:showVal val="0"/>
            <c:showCatName val="0"/>
            <c:showSerName val="1"/>
            <c:showPercent val="0"/>
            <c:showBubbleSize val="0"/>
            <c:showLeaderLines val="0"/>
            <c:extLst>
              <c:ext xmlns:c15="http://schemas.microsoft.com/office/drawing/2012/chart" uri="{CE6537A1-D6FC-4f65-9D91-7224C49458BB}">
                <c15:showLeaderLines val="0"/>
              </c:ext>
            </c:extLst>
          </c:dLbls>
          <c:cat>
            <c:strLit>
              <c:ptCount val="13"/>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strLit>
          </c:cat>
          <c:val>
            <c:numLit>
              <c:formatCode>General</c:formatCode>
              <c:ptCount val="13"/>
              <c:pt idx="12">
                <c:v>69.815550680000001</c:v>
              </c:pt>
            </c:numLit>
          </c:val>
          <c:smooth val="0"/>
          <c:extLst>
            <c:ext xmlns:c16="http://schemas.microsoft.com/office/drawing/2014/chart" uri="{C3380CC4-5D6E-409C-BE32-E72D297353CC}">
              <c16:uniqueId val="{00000054-7B63-45A2-99CC-C5BB328F3894}"/>
            </c:ext>
          </c:extLst>
        </c:ser>
        <c:dLbls>
          <c:showLegendKey val="0"/>
          <c:showVal val="0"/>
          <c:showCatName val="0"/>
          <c:showSerName val="0"/>
          <c:showPercent val="0"/>
          <c:showBubbleSize val="0"/>
        </c:dLbls>
        <c:marker val="1"/>
        <c:smooth val="0"/>
        <c:axId val="792144704"/>
        <c:axId val="792138584"/>
      </c:lineChart>
      <c:catAx>
        <c:axId val="792144704"/>
        <c:scaling>
          <c:orientation val="minMax"/>
        </c:scaling>
        <c:delete val="0"/>
        <c:axPos val="b"/>
        <c:numFmt formatCode="General" sourceLinked="1"/>
        <c:majorTickMark val="none"/>
        <c:minorTickMark val="none"/>
        <c:tickLblPos val="nextTo"/>
        <c:spPr>
          <a:noFill/>
          <a:ln w="9525" cap="flat" cmpd="sng" algn="ctr">
            <a:solidFill>
              <a:schemeClr val="tx1">
                <a:lumMod val="85000"/>
                <a:lumOff val="1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Roboto" panose="02000000000000000000" pitchFamily="2" charset="0"/>
                <a:ea typeface="Roboto" panose="02000000000000000000" pitchFamily="2" charset="0"/>
                <a:cs typeface="+mn-cs"/>
              </a:defRPr>
            </a:pPr>
            <a:endParaRPr lang="en-US"/>
          </a:p>
        </c:txPr>
        <c:crossAx val="792138584"/>
        <c:crosses val="autoZero"/>
        <c:auto val="1"/>
        <c:lblAlgn val="ctr"/>
        <c:lblOffset val="100"/>
        <c:noMultiLvlLbl val="0"/>
      </c:catAx>
      <c:valAx>
        <c:axId val="792138584"/>
        <c:scaling>
          <c:orientation val="minMax"/>
          <c:max val="90"/>
          <c:min val="66"/>
        </c:scaling>
        <c:delete val="0"/>
        <c:axPos val="l"/>
        <c:title>
          <c:tx>
            <c:rich>
              <a:bodyPr rot="-5400000" spcFirstLastPara="1" vertOverflow="ellipsis" vert="horz" wrap="square" anchor="ctr" anchorCtr="1"/>
              <a:lstStyle/>
              <a:p>
                <a:pPr>
                  <a:defRPr sz="1050" b="0" i="0" u="none" strike="noStrike" kern="1200" baseline="0">
                    <a:solidFill>
                      <a:schemeClr val="bg2">
                        <a:lumMod val="25000"/>
                      </a:schemeClr>
                    </a:solidFill>
                    <a:latin typeface="+mn-lt"/>
                    <a:ea typeface="+mn-ea"/>
                    <a:cs typeface="+mn-cs"/>
                  </a:defRPr>
                </a:pPr>
                <a:r>
                  <a:rPr lang="en-US" sz="1200">
                    <a:solidFill>
                      <a:schemeClr val="bg2">
                        <a:lumMod val="25000"/>
                      </a:schemeClr>
                    </a:solidFill>
                    <a:latin typeface="Roboto" panose="02000000000000000000" pitchFamily="2" charset="0"/>
                    <a:ea typeface="Roboto" panose="02000000000000000000" pitchFamily="2" charset="0"/>
                  </a:rPr>
                  <a:t>Life</a:t>
                </a:r>
                <a:r>
                  <a:rPr lang="en-US" sz="1200" baseline="0">
                    <a:solidFill>
                      <a:schemeClr val="bg2">
                        <a:lumMod val="25000"/>
                      </a:schemeClr>
                    </a:solidFill>
                    <a:latin typeface="Roboto" panose="02000000000000000000" pitchFamily="2" charset="0"/>
                    <a:ea typeface="Roboto" panose="02000000000000000000" pitchFamily="2" charset="0"/>
                  </a:rPr>
                  <a:t> Expectancy (years)</a:t>
                </a:r>
                <a:endParaRPr lang="en-US" sz="1200">
                  <a:solidFill>
                    <a:schemeClr val="bg2">
                      <a:lumMod val="25000"/>
                    </a:schemeClr>
                  </a:solidFill>
                  <a:latin typeface="Roboto" panose="02000000000000000000" pitchFamily="2" charset="0"/>
                  <a:ea typeface="Roboto" panose="02000000000000000000" pitchFamily="2" charset="0"/>
                </a:endParaRPr>
              </a:p>
            </c:rich>
          </c:tx>
          <c:overlay val="0"/>
          <c:spPr>
            <a:noFill/>
            <a:ln>
              <a:noFill/>
            </a:ln>
            <a:effectLst/>
          </c:spPr>
          <c:txPr>
            <a:bodyPr rot="-5400000" spcFirstLastPara="1" vertOverflow="ellipsis" vert="horz" wrap="square" anchor="ctr" anchorCtr="1"/>
            <a:lstStyle/>
            <a:p>
              <a:pPr>
                <a:defRPr sz="1050" b="0" i="0" u="none" strike="noStrike" kern="1200" baseline="0">
                  <a:solidFill>
                    <a:schemeClr val="bg2">
                      <a:lumMod val="25000"/>
                    </a:schemeClr>
                  </a:solidFill>
                  <a:latin typeface="+mn-lt"/>
                  <a:ea typeface="+mn-ea"/>
                  <a:cs typeface="+mn-cs"/>
                </a:defRPr>
              </a:pPr>
              <a:endParaRPr lang="en-US"/>
            </a:p>
          </c:txPr>
        </c:title>
        <c:numFmt formatCode="0" sourceLinked="0"/>
        <c:majorTickMark val="none"/>
        <c:minorTickMark val="none"/>
        <c:tickLblPos val="nextTo"/>
        <c:spPr>
          <a:noFill/>
          <a:ln>
            <a:solidFill>
              <a:schemeClr val="tx1">
                <a:lumMod val="85000"/>
                <a:lumOff val="15000"/>
              </a:schemeClr>
            </a:solid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Roboto" panose="02000000000000000000" pitchFamily="2" charset="0"/>
                <a:ea typeface="Roboto" panose="02000000000000000000" pitchFamily="2" charset="0"/>
                <a:cs typeface="+mn-cs"/>
              </a:defRPr>
            </a:pPr>
            <a:endParaRPr lang="en-US"/>
          </a:p>
        </c:txPr>
        <c:crossAx val="792144704"/>
        <c:crosses val="autoZero"/>
        <c:crossBetween val="between"/>
        <c:majorUnit val="4"/>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800" b="0" i="0" u="none" strike="noStrike" kern="1200" spc="0" baseline="0">
                <a:solidFill>
                  <a:sysClr val="windowText" lastClr="000000">
                    <a:lumMod val="65000"/>
                    <a:lumOff val="35000"/>
                  </a:sysClr>
                </a:solidFill>
                <a:latin typeface="+mn-lt"/>
                <a:ea typeface="+mn-ea"/>
                <a:cs typeface="+mn-cs"/>
              </a:defRPr>
            </a:pPr>
            <a:r>
              <a:rPr lang="en-US" sz="1800" b="0" i="0" u="none" strike="noStrike" kern="1200" spc="0" baseline="0">
                <a:solidFill>
                  <a:sysClr val="windowText" lastClr="000000">
                    <a:lumMod val="65000"/>
                    <a:lumOff val="35000"/>
                  </a:sysClr>
                </a:solidFill>
                <a:latin typeface="+mj-lt"/>
              </a:rPr>
              <a:t>Life expectancy gap in years between Black and non-Black in Chicago and United States</a:t>
            </a:r>
          </a:p>
        </c:rich>
      </c:tx>
      <c:layout>
        <c:manualLayout>
          <c:xMode val="edge"/>
          <c:yMode val="edge"/>
          <c:x val="0.12677155412391636"/>
          <c:y val="1.8720904401056452E-2"/>
        </c:manualLayout>
      </c:layout>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800" b="0" i="0" u="none" strike="noStrike" kern="1200" spc="0" baseline="0">
              <a:solidFill>
                <a:sysClr val="windowText" lastClr="000000">
                  <a:lumMod val="65000"/>
                  <a:lumOff val="35000"/>
                </a:sysClr>
              </a:solidFill>
              <a:latin typeface="+mn-lt"/>
              <a:ea typeface="+mn-ea"/>
              <a:cs typeface="+mn-cs"/>
            </a:defRPr>
          </a:pPr>
          <a:endParaRPr lang="en-US"/>
        </a:p>
      </c:txPr>
    </c:title>
    <c:autoTitleDeleted val="0"/>
    <c:plotArea>
      <c:layout>
        <c:manualLayout>
          <c:layoutTarget val="inner"/>
          <c:xMode val="edge"/>
          <c:yMode val="edge"/>
          <c:x val="2.7069234773555439E-2"/>
          <c:y val="0.16256345116951088"/>
          <c:w val="0.95419052576782926"/>
          <c:h val="0.7508535109248442"/>
        </c:manualLayout>
      </c:layout>
      <c:lineChart>
        <c:grouping val="standard"/>
        <c:varyColors val="0"/>
        <c:ser>
          <c:idx val="0"/>
          <c:order val="0"/>
          <c:tx>
            <c:strRef>
              <c:f>'[2022 Life Expectancy Visuals.xlsx]Black-NonBlack Gap US v Chi '!$B$1</c:f>
              <c:strCache>
                <c:ptCount val="1"/>
                <c:pt idx="0">
                  <c:v>Chicago Gap</c:v>
                </c:pt>
              </c:strCache>
            </c:strRef>
          </c:tx>
          <c:spPr>
            <a:ln w="28575" cap="rnd">
              <a:solidFill>
                <a:srgbClr val="00B0F0"/>
              </a:solidFill>
              <a:round/>
            </a:ln>
            <a:effectLst/>
          </c:spPr>
          <c:marker>
            <c:symbol val="circle"/>
            <c:size val="8"/>
            <c:spPr>
              <a:solidFill>
                <a:srgbClr val="00B0F0"/>
              </a:solidFill>
              <a:ln w="9525">
                <a:noFill/>
              </a:ln>
              <a:effectLst/>
            </c:spPr>
          </c:marker>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00B0F0"/>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'[2022 Life Expectancy Visuals.xlsx]Black-NonBlack Gap US v Chi '!$A$2:$A$5</c:f>
              <c:numCache>
                <c:formatCode>General</c:formatCode>
                <c:ptCount val="4"/>
                <c:pt idx="0">
                  <c:v>2019</c:v>
                </c:pt>
                <c:pt idx="1">
                  <c:v>2020</c:v>
                </c:pt>
                <c:pt idx="2">
                  <c:v>2021</c:v>
                </c:pt>
                <c:pt idx="3">
                  <c:v>2022</c:v>
                </c:pt>
              </c:numCache>
            </c:numRef>
          </c:cat>
          <c:val>
            <c:numRef>
              <c:f>'[2022 Life Expectancy Visuals.xlsx]Black-NonBlack Gap US v Chi '!$B$2:$B$5</c:f>
              <c:numCache>
                <c:formatCode>0.0</c:formatCode>
                <c:ptCount val="4"/>
                <c:pt idx="0">
                  <c:v>10.090551574919374</c:v>
                </c:pt>
                <c:pt idx="1">
                  <c:v>11.383922249859907</c:v>
                </c:pt>
                <c:pt idx="2">
                  <c:v>12.68107508631627</c:v>
                </c:pt>
                <c:pt idx="3">
                  <c:v>11.419443782764219</c:v>
                </c:pt>
              </c:numCache>
            </c:numRef>
          </c:val>
          <c:smooth val="1"/>
          <c:extLst>
            <c:ext xmlns:c16="http://schemas.microsoft.com/office/drawing/2014/chart" uri="{C3380CC4-5D6E-409C-BE32-E72D297353CC}">
              <c16:uniqueId val="{00000000-BB19-43CA-9090-B9D8A2406091}"/>
            </c:ext>
          </c:extLst>
        </c:ser>
        <c:ser>
          <c:idx val="1"/>
          <c:order val="1"/>
          <c:tx>
            <c:strRef>
              <c:f>'[2022 Life Expectancy Visuals.xlsx]Black-NonBlack Gap US v Chi '!$C$1</c:f>
              <c:strCache>
                <c:ptCount val="1"/>
                <c:pt idx="0">
                  <c:v>US Gap* </c:v>
                </c:pt>
              </c:strCache>
            </c:strRef>
          </c:tx>
          <c:spPr>
            <a:ln w="28575" cap="rnd">
              <a:solidFill>
                <a:srgbClr val="FF0000"/>
              </a:solidFill>
              <a:round/>
            </a:ln>
            <a:effectLst/>
          </c:spPr>
          <c:marker>
            <c:symbol val="circle"/>
            <c:size val="8"/>
            <c:spPr>
              <a:solidFill>
                <a:srgbClr val="FF0000"/>
              </a:solidFill>
              <a:ln w="9525">
                <a:noFill/>
              </a:ln>
              <a:effectLst/>
            </c:spPr>
          </c:marker>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'[2022 Life Expectancy Visuals.xlsx]Black-NonBlack Gap US v Chi '!$A$2:$A$5</c:f>
              <c:numCache>
                <c:formatCode>General</c:formatCode>
                <c:ptCount val="4"/>
                <c:pt idx="0">
                  <c:v>2019</c:v>
                </c:pt>
                <c:pt idx="1">
                  <c:v>2020</c:v>
                </c:pt>
                <c:pt idx="2">
                  <c:v>2021</c:v>
                </c:pt>
                <c:pt idx="3">
                  <c:v>2022</c:v>
                </c:pt>
              </c:numCache>
            </c:numRef>
          </c:cat>
          <c:val>
            <c:numRef>
              <c:f>'[2022 Life Expectancy Visuals.xlsx]Black-NonBlack Gap US v Chi '!$C$2:$C$5</c:f>
              <c:numCache>
                <c:formatCode>0.0</c:formatCode>
                <c:ptCount val="4"/>
                <c:pt idx="0">
                  <c:v>5.0718662895513944</c:v>
                </c:pt>
                <c:pt idx="1">
                  <c:v>6.3529934439150963</c:v>
                </c:pt>
                <c:pt idx="2">
                  <c:v>6.1275990201237249</c:v>
                </c:pt>
                <c:pt idx="3">
                  <c:v>5.6832419926543878</c:v>
                </c:pt>
              </c:numCache>
            </c:numRef>
          </c:val>
          <c:smooth val="1"/>
          <c:extLst>
            <c:ext xmlns:c16="http://schemas.microsoft.com/office/drawing/2014/chart" uri="{C3380CC4-5D6E-409C-BE32-E72D297353CC}">
              <c16:uniqueId val="{00000001-BB19-43CA-9090-B9D8A2406091}"/>
            </c:ext>
          </c:extLst>
        </c:ser>
        <c:dLbls>
          <c:dLblPos val="t"/>
          <c:showLegendKey val="0"/>
          <c:showVal val="1"/>
          <c:showCatName val="0"/>
          <c:showSerName val="0"/>
          <c:showPercent val="0"/>
          <c:showBubbleSize val="0"/>
        </c:dLbls>
        <c:marker val="1"/>
        <c:smooth val="0"/>
        <c:axId val="517081944"/>
        <c:axId val="517080504"/>
      </c:lineChart>
      <c:catAx>
        <c:axId val="5170819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2">
                    <a:lumMod val="25000"/>
                  </a:schemeClr>
                </a:solidFill>
                <a:latin typeface="+mn-lt"/>
                <a:ea typeface="+mn-ea"/>
                <a:cs typeface="+mn-cs"/>
              </a:defRPr>
            </a:pPr>
            <a:endParaRPr lang="en-US"/>
          </a:p>
        </c:txPr>
        <c:crossAx val="517080504"/>
        <c:crosses val="autoZero"/>
        <c:auto val="1"/>
        <c:lblAlgn val="ctr"/>
        <c:lblOffset val="100"/>
        <c:noMultiLvlLbl val="0"/>
      </c:catAx>
      <c:valAx>
        <c:axId val="517080504"/>
        <c:scaling>
          <c:orientation val="minMax"/>
        </c:scaling>
        <c:delete val="1"/>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200" baseline="0"/>
                  <a:t>Difference in Life Expectancy in Years</a:t>
                </a:r>
                <a:endParaRPr lang="en-US" sz="120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 sourceLinked="1"/>
        <c:majorTickMark val="none"/>
        <c:minorTickMark val="none"/>
        <c:tickLblPos val="nextTo"/>
        <c:crossAx val="5170819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en-US" sz="1800" b="0" i="0" u="none" strike="noStrike" kern="1200" spc="0" baseline="0">
                <a:solidFill>
                  <a:sysClr val="windowText" lastClr="000000">
                    <a:lumMod val="65000"/>
                    <a:lumOff val="35000"/>
                  </a:sysClr>
                </a:solidFill>
                <a:latin typeface="Big Shoulders Display" pitchFamily="2" charset="0"/>
              </a:rPr>
              <a:t>Number of years contributed to the Black/non-Black life expectancy gap by the top 5 contributing causes of death, 2010-2022</a:t>
            </a: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en-US"/>
        </a:p>
      </c:txPr>
    </c:title>
    <c:autoTitleDeleted val="0"/>
    <c:plotArea>
      <c:layout>
        <c:manualLayout>
          <c:layoutTarget val="inner"/>
          <c:xMode val="edge"/>
          <c:yMode val="edge"/>
          <c:x val="4.4122277372587372E-2"/>
          <c:y val="7.5089708465304134E-2"/>
          <c:w val="0.79451625109337887"/>
          <c:h val="0.84506611222687533"/>
        </c:manualLayout>
      </c:layout>
      <c:lineChart>
        <c:grouping val="standard"/>
        <c:varyColors val="0"/>
        <c:ser>
          <c:idx val="0"/>
          <c:order val="0"/>
          <c:tx>
            <c:strRef>
              <c:f>Sheet1!$C$1</c:f>
              <c:strCache>
                <c:ptCount val="1"/>
                <c:pt idx="0">
                  <c:v>C01 Heart disease</c:v>
                </c:pt>
              </c:strCache>
            </c:strRef>
          </c:tx>
          <c:spPr>
            <a:ln w="28575" cap="rnd">
              <a:solidFill>
                <a:srgbClr val="981B1E"/>
              </a:solidFill>
              <a:round/>
            </a:ln>
            <a:effectLst/>
          </c:spPr>
          <c:marker>
            <c:symbol val="none"/>
          </c:marker>
          <c:dPt>
            <c:idx val="0"/>
            <c:marker>
              <c:symbol val="circle"/>
              <c:size val="20"/>
              <c:spPr>
                <a:solidFill>
                  <a:srgbClr val="981B1E"/>
                </a:solidFill>
                <a:ln w="9525">
                  <a:noFill/>
                </a:ln>
                <a:effectLst/>
              </c:spPr>
            </c:marker>
            <c:bubble3D val="0"/>
            <c:extLst>
              <c:ext xmlns:c16="http://schemas.microsoft.com/office/drawing/2014/chart" uri="{C3380CC4-5D6E-409C-BE32-E72D297353CC}">
                <c16:uniqueId val="{00000000-2813-4179-A324-EF1DE9BA78FD}"/>
              </c:ext>
            </c:extLst>
          </c:dPt>
          <c:dLbls>
            <c:dLbl>
              <c:idx val="0"/>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2813-4179-A324-EF1DE9BA78FD}"/>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mn-lt"/>
                    <a:ea typeface="+mn-ea"/>
                    <a:cs typeface="+mn-cs"/>
                  </a:defRPr>
                </a:pPr>
                <a:endParaRPr lang="en-US"/>
              </a:p>
            </c:txPr>
            <c:dLblPos val="ct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Sheet1!$A$2:$A$14</c:f>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f>Sheet1!$C$2:$C$14</c:f>
              <c:numCache>
                <c:formatCode>General</c:formatCode>
                <c:ptCount val="13"/>
                <c:pt idx="0">
                  <c:v>1.931079854</c:v>
                </c:pt>
                <c:pt idx="1">
                  <c:v>2.0412863140000002</c:v>
                </c:pt>
                <c:pt idx="2">
                  <c:v>1.840339709</c:v>
                </c:pt>
                <c:pt idx="3">
                  <c:v>2.03015502</c:v>
                </c:pt>
                <c:pt idx="4">
                  <c:v>2.161809592</c:v>
                </c:pt>
                <c:pt idx="5">
                  <c:v>1.6826151149999999</c:v>
                </c:pt>
                <c:pt idx="6">
                  <c:v>1.7844520939999999</c:v>
                </c:pt>
                <c:pt idx="7">
                  <c:v>1.7948369909999999</c:v>
                </c:pt>
                <c:pt idx="8">
                  <c:v>1.864391712</c:v>
                </c:pt>
                <c:pt idx="9">
                  <c:v>1.8252972489999999</c:v>
                </c:pt>
                <c:pt idx="10">
                  <c:v>1.9012427000000001</c:v>
                </c:pt>
                <c:pt idx="11">
                  <c:v>1.6155287220000001</c:v>
                </c:pt>
                <c:pt idx="12">
                  <c:v>1.933242533</c:v>
                </c:pt>
              </c:numCache>
            </c:numRef>
          </c:val>
          <c:smooth val="1"/>
          <c:extLst>
            <c:ext xmlns:c16="http://schemas.microsoft.com/office/drawing/2014/chart" uri="{C3380CC4-5D6E-409C-BE32-E72D297353CC}">
              <c16:uniqueId val="{00000001-2813-4179-A324-EF1DE9BA78FD}"/>
            </c:ext>
          </c:extLst>
        </c:ser>
        <c:ser>
          <c:idx val="7"/>
          <c:order val="7"/>
          <c:tx>
            <c:strRef>
              <c:f>Sheet1!$J$1</c:f>
              <c:strCache>
                <c:ptCount val="1"/>
                <c:pt idx="0">
                  <c:v>ALL CANCER</c:v>
                </c:pt>
              </c:strCache>
            </c:strRef>
          </c:tx>
          <c:spPr>
            <a:ln w="28575" cap="rnd">
              <a:solidFill>
                <a:srgbClr val="F9C642"/>
              </a:solidFill>
              <a:round/>
            </a:ln>
            <a:effectLst/>
          </c:spPr>
          <c:marker>
            <c:symbol val="none"/>
          </c:marker>
          <c:dPt>
            <c:idx val="0"/>
            <c:marker>
              <c:symbol val="circle"/>
              <c:size val="20"/>
              <c:spPr>
                <a:solidFill>
                  <a:srgbClr val="F9C642"/>
                </a:solidFill>
                <a:ln w="9525">
                  <a:noFill/>
                </a:ln>
                <a:effectLst/>
              </c:spPr>
            </c:marker>
            <c:bubble3D val="0"/>
            <c:extLst>
              <c:ext xmlns:c16="http://schemas.microsoft.com/office/drawing/2014/chart" uri="{C3380CC4-5D6E-409C-BE32-E72D297353CC}">
                <c16:uniqueId val="{00000002-2813-4179-A324-EF1DE9BA78FD}"/>
              </c:ext>
            </c:extLst>
          </c:dPt>
          <c:dLbls>
            <c:dLbl>
              <c:idx val="0"/>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2813-4179-A324-EF1DE9BA78FD}"/>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mn-lt"/>
                    <a:ea typeface="+mn-ea"/>
                    <a:cs typeface="+mn-cs"/>
                  </a:defRPr>
                </a:pPr>
                <a:endParaRPr lang="en-US"/>
              </a:p>
            </c:txPr>
            <c:dLblPos val="ct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Sheet1!$A$2:$A$14</c:f>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f>Sheet1!$J$2:$J$14</c:f>
              <c:numCache>
                <c:formatCode>General</c:formatCode>
                <c:ptCount val="13"/>
                <c:pt idx="0">
                  <c:v>1.0780948809999999</c:v>
                </c:pt>
                <c:pt idx="1">
                  <c:v>1.0198877550000001</c:v>
                </c:pt>
                <c:pt idx="2">
                  <c:v>0.98742062399999997</c:v>
                </c:pt>
                <c:pt idx="3">
                  <c:v>1.4702995059999999</c:v>
                </c:pt>
                <c:pt idx="4">
                  <c:v>1.3409092739999999</c:v>
                </c:pt>
                <c:pt idx="5">
                  <c:v>1.3827229649999999</c:v>
                </c:pt>
                <c:pt idx="6">
                  <c:v>1.596583691</c:v>
                </c:pt>
                <c:pt idx="7">
                  <c:v>1.6181609530000001</c:v>
                </c:pt>
                <c:pt idx="8">
                  <c:v>1.541978625</c:v>
                </c:pt>
                <c:pt idx="9">
                  <c:v>1.5186724819999999</c:v>
                </c:pt>
                <c:pt idx="10">
                  <c:v>1.5781066130000001</c:v>
                </c:pt>
                <c:pt idx="11">
                  <c:v>1.45329321</c:v>
                </c:pt>
                <c:pt idx="12">
                  <c:v>1.597428101</c:v>
                </c:pt>
              </c:numCache>
            </c:numRef>
          </c:val>
          <c:smooth val="1"/>
          <c:extLst>
            <c:ext xmlns:c16="http://schemas.microsoft.com/office/drawing/2014/chart" uri="{C3380CC4-5D6E-409C-BE32-E72D297353CC}">
              <c16:uniqueId val="{00000003-2813-4179-A324-EF1DE9BA78FD}"/>
            </c:ext>
          </c:extLst>
        </c:ser>
        <c:ser>
          <c:idx val="15"/>
          <c:order val="15"/>
          <c:tx>
            <c:strRef>
              <c:f>Sheet1!$R$1</c:f>
              <c:strCache>
                <c:ptCount val="1"/>
                <c:pt idx="0">
                  <c:v>C15 Homicide</c:v>
                </c:pt>
              </c:strCache>
            </c:strRef>
          </c:tx>
          <c:spPr>
            <a:ln w="28575" cap="rnd">
              <a:solidFill>
                <a:srgbClr val="005B99"/>
              </a:solidFill>
              <a:round/>
            </a:ln>
            <a:effectLst/>
          </c:spPr>
          <c:marker>
            <c:symbol val="none"/>
          </c:marker>
          <c:dPt>
            <c:idx val="0"/>
            <c:marker>
              <c:symbol val="circle"/>
              <c:size val="20"/>
              <c:spPr>
                <a:solidFill>
                  <a:srgbClr val="005B99"/>
                </a:solidFill>
                <a:ln w="9525">
                  <a:noFill/>
                </a:ln>
                <a:effectLst/>
              </c:spPr>
            </c:marker>
            <c:bubble3D val="0"/>
            <c:extLst>
              <c:ext xmlns:c16="http://schemas.microsoft.com/office/drawing/2014/chart" uri="{C3380CC4-5D6E-409C-BE32-E72D297353CC}">
                <c16:uniqueId val="{00000004-2813-4179-A324-EF1DE9BA78FD}"/>
              </c:ext>
            </c:extLst>
          </c:dPt>
          <c:dPt>
            <c:idx val="12"/>
            <c:marker>
              <c:symbol val="none"/>
            </c:marker>
            <c:bubble3D val="0"/>
            <c:extLst>
              <c:ext xmlns:c16="http://schemas.microsoft.com/office/drawing/2014/chart" uri="{C3380CC4-5D6E-409C-BE32-E72D297353CC}">
                <c16:uniqueId val="{00000005-2813-4179-A324-EF1DE9BA78FD}"/>
              </c:ext>
            </c:extLst>
          </c:dPt>
          <c:dLbls>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2813-4179-A324-EF1DE9BA78F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Sheet1!$A$2:$A$14</c:f>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f>Sheet1!$R$2:$R$14</c:f>
              <c:numCache>
                <c:formatCode>General</c:formatCode>
                <c:ptCount val="13"/>
                <c:pt idx="0">
                  <c:v>2.0633906209999999</c:v>
                </c:pt>
                <c:pt idx="1">
                  <c:v>2.6485975910000001</c:v>
                </c:pt>
                <c:pt idx="2">
                  <c:v>2.2811371070000002</c:v>
                </c:pt>
                <c:pt idx="3">
                  <c:v>1.6825237639999999</c:v>
                </c:pt>
                <c:pt idx="4">
                  <c:v>1.7989360459999999</c:v>
                </c:pt>
                <c:pt idx="5">
                  <c:v>2.0946286590000001</c:v>
                </c:pt>
                <c:pt idx="6">
                  <c:v>2.3173127029999998</c:v>
                </c:pt>
                <c:pt idx="7">
                  <c:v>1.584507337</c:v>
                </c:pt>
                <c:pt idx="8">
                  <c:v>1.326873924</c:v>
                </c:pt>
                <c:pt idx="9">
                  <c:v>1.2731067250000001</c:v>
                </c:pt>
                <c:pt idx="10">
                  <c:v>1.358525878</c:v>
                </c:pt>
                <c:pt idx="11">
                  <c:v>1.136331172</c:v>
                </c:pt>
                <c:pt idx="12">
                  <c:v>1.2257787600000001</c:v>
                </c:pt>
              </c:numCache>
            </c:numRef>
          </c:val>
          <c:smooth val="1"/>
          <c:extLst>
            <c:ext xmlns:c16="http://schemas.microsoft.com/office/drawing/2014/chart" uri="{C3380CC4-5D6E-409C-BE32-E72D297353CC}">
              <c16:uniqueId val="{00000006-2813-4179-A324-EF1DE9BA78FD}"/>
            </c:ext>
          </c:extLst>
        </c:ser>
        <c:ser>
          <c:idx val="16"/>
          <c:order val="16"/>
          <c:tx>
            <c:strRef>
              <c:f>Sheet1!$S$1</c:f>
              <c:strCache>
                <c:ptCount val="1"/>
                <c:pt idx="0">
                  <c:v>C16 Accidents</c:v>
                </c:pt>
              </c:strCache>
            </c:strRef>
          </c:tx>
          <c:spPr>
            <a:ln w="28575" cap="rnd">
              <a:solidFill>
                <a:srgbClr val="A4D5EE"/>
              </a:solidFill>
              <a:round/>
            </a:ln>
            <a:effectLst/>
          </c:spPr>
          <c:marker>
            <c:symbol val="none"/>
          </c:marker>
          <c:dPt>
            <c:idx val="0"/>
            <c:marker>
              <c:symbol val="circle"/>
              <c:size val="20"/>
              <c:spPr>
                <a:solidFill>
                  <a:srgbClr val="A4D5EE"/>
                </a:solidFill>
                <a:ln w="9525">
                  <a:noFill/>
                </a:ln>
                <a:effectLst/>
              </c:spPr>
            </c:marker>
            <c:bubble3D val="0"/>
            <c:extLst>
              <c:ext xmlns:c16="http://schemas.microsoft.com/office/drawing/2014/chart" uri="{C3380CC4-5D6E-409C-BE32-E72D297353CC}">
                <c16:uniqueId val="{00000007-2813-4179-A324-EF1DE9BA78FD}"/>
              </c:ext>
            </c:extLst>
          </c:dPt>
          <c:dPt>
            <c:idx val="12"/>
            <c:marker>
              <c:symbol val="none"/>
            </c:marker>
            <c:bubble3D val="0"/>
            <c:extLst>
              <c:ext xmlns:c16="http://schemas.microsoft.com/office/drawing/2014/chart" uri="{C3380CC4-5D6E-409C-BE32-E72D297353CC}">
                <c16:uniqueId val="{00000008-2813-4179-A324-EF1DE9BA78FD}"/>
              </c:ext>
            </c:extLst>
          </c:dPt>
          <c:dLbls>
            <c:dLbl>
              <c:idx val="0"/>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2813-4179-A324-EF1DE9BA78FD}"/>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mn-lt"/>
                    <a:ea typeface="+mn-ea"/>
                    <a:cs typeface="+mn-cs"/>
                  </a:defRPr>
                </a:pPr>
                <a:endParaRPr lang="en-US"/>
              </a:p>
            </c:txPr>
            <c:dLblPos val="ct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Sheet1!$A$2:$A$14</c:f>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f>Sheet1!$S$2:$S$14</c:f>
              <c:numCache>
                <c:formatCode>General</c:formatCode>
                <c:ptCount val="13"/>
                <c:pt idx="0">
                  <c:v>0.56514881699999997</c:v>
                </c:pt>
                <c:pt idx="1">
                  <c:v>0.76408652899999996</c:v>
                </c:pt>
                <c:pt idx="2">
                  <c:v>0.61621013300000005</c:v>
                </c:pt>
                <c:pt idx="3">
                  <c:v>0.33578123100000001</c:v>
                </c:pt>
                <c:pt idx="4">
                  <c:v>0.44807238199999999</c:v>
                </c:pt>
                <c:pt idx="5">
                  <c:v>0.45824162200000002</c:v>
                </c:pt>
                <c:pt idx="6">
                  <c:v>0.25637910600000002</c:v>
                </c:pt>
                <c:pt idx="7">
                  <c:v>0.269650689</c:v>
                </c:pt>
                <c:pt idx="8">
                  <c:v>0.342687248</c:v>
                </c:pt>
                <c:pt idx="9">
                  <c:v>0.31110570900000001</c:v>
                </c:pt>
                <c:pt idx="10">
                  <c:v>0.32995951200000001</c:v>
                </c:pt>
                <c:pt idx="11">
                  <c:v>0.25884976100000001</c:v>
                </c:pt>
                <c:pt idx="12">
                  <c:v>0.24954064400000001</c:v>
                </c:pt>
              </c:numCache>
            </c:numRef>
          </c:val>
          <c:smooth val="1"/>
          <c:extLst>
            <c:ext xmlns:c16="http://schemas.microsoft.com/office/drawing/2014/chart" uri="{C3380CC4-5D6E-409C-BE32-E72D297353CC}">
              <c16:uniqueId val="{00000009-2813-4179-A324-EF1DE9BA78FD}"/>
            </c:ext>
          </c:extLst>
        </c:ser>
        <c:ser>
          <c:idx val="18"/>
          <c:order val="18"/>
          <c:tx>
            <c:strRef>
              <c:f>Sheet1!$U$1</c:f>
              <c:strCache>
                <c:ptCount val="1"/>
                <c:pt idx="0">
                  <c:v>C18 Opioid Overdose</c:v>
                </c:pt>
              </c:strCache>
            </c:strRef>
          </c:tx>
          <c:spPr>
            <a:ln w="28575" cap="rnd">
              <a:solidFill>
                <a:srgbClr val="4AA564"/>
              </a:solidFill>
              <a:round/>
            </a:ln>
            <a:effectLst/>
          </c:spPr>
          <c:marker>
            <c:symbol val="none"/>
          </c:marker>
          <c:dPt>
            <c:idx val="0"/>
            <c:marker>
              <c:symbol val="circle"/>
              <c:size val="20"/>
              <c:spPr>
                <a:solidFill>
                  <a:srgbClr val="4AA564"/>
                </a:solidFill>
                <a:ln w="9525">
                  <a:noFill/>
                </a:ln>
                <a:effectLst/>
              </c:spPr>
            </c:marker>
            <c:bubble3D val="0"/>
            <c:extLst>
              <c:ext xmlns:c16="http://schemas.microsoft.com/office/drawing/2014/chart" uri="{C3380CC4-5D6E-409C-BE32-E72D297353CC}">
                <c16:uniqueId val="{0000000A-2813-4179-A324-EF1DE9BA78FD}"/>
              </c:ext>
            </c:extLst>
          </c:dPt>
          <c:dPt>
            <c:idx val="12"/>
            <c:marker>
              <c:symbol val="none"/>
            </c:marker>
            <c:bubble3D val="0"/>
            <c:extLst>
              <c:ext xmlns:c16="http://schemas.microsoft.com/office/drawing/2014/chart" uri="{C3380CC4-5D6E-409C-BE32-E72D297353CC}">
                <c16:uniqueId val="{0000000B-2813-4179-A324-EF1DE9BA78FD}"/>
              </c:ext>
            </c:extLst>
          </c:dPt>
          <c:dLbls>
            <c:dLbl>
              <c:idx val="0"/>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2813-4179-A324-EF1DE9BA78FD}"/>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mn-lt"/>
                    <a:ea typeface="+mn-ea"/>
                    <a:cs typeface="+mn-cs"/>
                  </a:defRPr>
                </a:pPr>
                <a:endParaRPr lang="en-US"/>
              </a:p>
            </c:txPr>
            <c:dLblPos val="ct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Sheet1!$A$2:$A$14</c:f>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f>Sheet1!$U$2:$U$14</c:f>
              <c:numCache>
                <c:formatCode>General</c:formatCode>
                <c:ptCount val="13"/>
                <c:pt idx="0">
                  <c:v>1.5221542969999999</c:v>
                </c:pt>
                <c:pt idx="1">
                  <c:v>1.349144326</c:v>
                </c:pt>
                <c:pt idx="2">
                  <c:v>1.0961419379999999</c:v>
                </c:pt>
                <c:pt idx="3">
                  <c:v>0.87420927100000001</c:v>
                </c:pt>
                <c:pt idx="4">
                  <c:v>0.63450829099999995</c:v>
                </c:pt>
                <c:pt idx="5">
                  <c:v>0.56704306299999996</c:v>
                </c:pt>
                <c:pt idx="6">
                  <c:v>0.50420011899999995</c:v>
                </c:pt>
                <c:pt idx="7">
                  <c:v>0.18842152300000001</c:v>
                </c:pt>
                <c:pt idx="8">
                  <c:v>0.21040957599999999</c:v>
                </c:pt>
                <c:pt idx="9">
                  <c:v>0.15200803900000001</c:v>
                </c:pt>
                <c:pt idx="10">
                  <c:v>0.116454183</c:v>
                </c:pt>
                <c:pt idx="11">
                  <c:v>0.110748048</c:v>
                </c:pt>
                <c:pt idx="12">
                  <c:v>4.9161445999999998E-2</c:v>
                </c:pt>
              </c:numCache>
            </c:numRef>
          </c:val>
          <c:smooth val="1"/>
          <c:extLst>
            <c:ext xmlns:c16="http://schemas.microsoft.com/office/drawing/2014/chart" uri="{C3380CC4-5D6E-409C-BE32-E72D297353CC}">
              <c16:uniqueId val="{0000000C-2813-4179-A324-EF1DE9BA78FD}"/>
            </c:ext>
          </c:extLst>
        </c:ser>
        <c:dLbls>
          <c:showLegendKey val="0"/>
          <c:showVal val="0"/>
          <c:showCatName val="0"/>
          <c:showSerName val="0"/>
          <c:showPercent val="0"/>
          <c:showBubbleSize val="0"/>
        </c:dLbls>
        <c:smooth val="0"/>
        <c:axId val="813658184"/>
        <c:axId val="813659264"/>
        <c:extLst>
          <c:ext xmlns:c15="http://schemas.microsoft.com/office/drawing/2012/chart" uri="{02D57815-91ED-43cb-92C2-25804820EDAC}">
            <c15:filteredLineSeries>
              <c15:ser>
                <c:idx val="1"/>
                <c:order val="1"/>
                <c:tx>
                  <c:strRef>
                    <c:extLst>
                      <c:ext uri="{02D57815-91ED-43cb-92C2-25804820EDAC}">
                        <c15:formulaRef>
                          <c15:sqref>Sheet1!$D$1</c15:sqref>
                        </c15:formulaRef>
                      </c:ext>
                    </c:extLst>
                    <c:strCache>
                      <c:ptCount val="1"/>
                      <c:pt idx="0">
                        <c:v>C02 Stroke</c:v>
                      </c:pt>
                    </c:strCache>
                  </c:strRef>
                </c:tx>
                <c:spPr>
                  <a:ln w="28575" cap="rnd">
                    <a:solidFill>
                      <a:schemeClr val="accent2"/>
                    </a:solidFill>
                    <a:round/>
                  </a:ln>
                  <a:effectLst/>
                </c:spPr>
                <c:marker>
                  <c:symbol val="none"/>
                </c:marker>
                <c:cat>
                  <c:numRef>
                    <c:extLst>
                      <c:ext uri="{02D57815-91ED-43cb-92C2-25804820EDAC}">
                        <c15:formulaRef>
                          <c15:sqref>Sheet1!$A$2:$A$14</c15:sqref>
                        </c15:formulaRef>
                      </c:ext>
                    </c:extLst>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extLst>
                      <c:ext uri="{02D57815-91ED-43cb-92C2-25804820EDAC}">
                        <c15:formulaRef>
                          <c15:sqref>Sheet1!$D$2:$D$14</c15:sqref>
                        </c15:formulaRef>
                      </c:ext>
                    </c:extLst>
                    <c:numCache>
                      <c:formatCode>General</c:formatCode>
                      <c:ptCount val="13"/>
                      <c:pt idx="0">
                        <c:v>0.41433661999999999</c:v>
                      </c:pt>
                      <c:pt idx="1">
                        <c:v>0.36011749399999998</c:v>
                      </c:pt>
                      <c:pt idx="2">
                        <c:v>0.53723739599999998</c:v>
                      </c:pt>
                      <c:pt idx="3">
                        <c:v>0.45800197399999998</c:v>
                      </c:pt>
                      <c:pt idx="4">
                        <c:v>0.50899358100000003</c:v>
                      </c:pt>
                      <c:pt idx="5">
                        <c:v>0.44940356599999998</c:v>
                      </c:pt>
                      <c:pt idx="6">
                        <c:v>0.39025783800000002</c:v>
                      </c:pt>
                      <c:pt idx="7">
                        <c:v>0.40972196999999999</c:v>
                      </c:pt>
                      <c:pt idx="8">
                        <c:v>0.42055826899999998</c:v>
                      </c:pt>
                      <c:pt idx="9">
                        <c:v>0.39947023799999998</c:v>
                      </c:pt>
                      <c:pt idx="10">
                        <c:v>0.27508956899999998</c:v>
                      </c:pt>
                      <c:pt idx="11">
                        <c:v>0.39741988700000003</c:v>
                      </c:pt>
                      <c:pt idx="12">
                        <c:v>0.32459184499999999</c:v>
                      </c:pt>
                    </c:numCache>
                  </c:numRef>
                </c:val>
                <c:smooth val="0"/>
                <c:extLst>
                  <c:ext xmlns:c16="http://schemas.microsoft.com/office/drawing/2014/chart" uri="{C3380CC4-5D6E-409C-BE32-E72D297353CC}">
                    <c16:uniqueId val="{0000000D-2813-4179-A324-EF1DE9BA78FD}"/>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Sheet1!$E$1</c15:sqref>
                        </c15:formulaRef>
                      </c:ext>
                    </c:extLst>
                    <c:strCache>
                      <c:ptCount val="1"/>
                      <c:pt idx="0">
                        <c:v>C03 Other circulatory diseases</c:v>
                      </c:pt>
                    </c:strCache>
                  </c:strRef>
                </c:tx>
                <c:spPr>
                  <a:ln w="28575" cap="rnd">
                    <a:solidFill>
                      <a:schemeClr val="accent3"/>
                    </a:solidFill>
                    <a:round/>
                  </a:ln>
                  <a:effectLst/>
                </c:spPr>
                <c:marker>
                  <c:symbol val="none"/>
                </c:marker>
                <c:cat>
                  <c:numRef>
                    <c:extLst xmlns:c15="http://schemas.microsoft.com/office/drawing/2012/chart">
                      <c:ext xmlns:c15="http://schemas.microsoft.com/office/drawing/2012/chart" uri="{02D57815-91ED-43cb-92C2-25804820EDAC}">
                        <c15:formulaRef>
                          <c15:sqref>Sheet1!$A$2:$A$14</c15:sqref>
                        </c15:formulaRef>
                      </c:ext>
                    </c:extLst>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extLst xmlns:c15="http://schemas.microsoft.com/office/drawing/2012/chart">
                      <c:ext xmlns:c15="http://schemas.microsoft.com/office/drawing/2012/chart" uri="{02D57815-91ED-43cb-92C2-25804820EDAC}">
                        <c15:formulaRef>
                          <c15:sqref>Sheet1!$E$2:$E$14</c15:sqref>
                        </c15:formulaRef>
                      </c:ext>
                    </c:extLst>
                    <c:numCache>
                      <c:formatCode>General</c:formatCode>
                      <c:ptCount val="13"/>
                      <c:pt idx="0">
                        <c:v>0.30259840599999999</c:v>
                      </c:pt>
                      <c:pt idx="1">
                        <c:v>0.36654615400000001</c:v>
                      </c:pt>
                      <c:pt idx="2">
                        <c:v>0.33973993400000002</c:v>
                      </c:pt>
                      <c:pt idx="3">
                        <c:v>0.32568354700000002</c:v>
                      </c:pt>
                      <c:pt idx="4">
                        <c:v>0.39200526200000002</c:v>
                      </c:pt>
                      <c:pt idx="5">
                        <c:v>0.328122574</c:v>
                      </c:pt>
                      <c:pt idx="6">
                        <c:v>0.29248615100000003</c:v>
                      </c:pt>
                      <c:pt idx="7">
                        <c:v>0.29185966600000002</c:v>
                      </c:pt>
                      <c:pt idx="8">
                        <c:v>0.315370333</c:v>
                      </c:pt>
                      <c:pt idx="9">
                        <c:v>0.29508442400000001</c:v>
                      </c:pt>
                      <c:pt idx="10">
                        <c:v>0.21921913100000001</c:v>
                      </c:pt>
                      <c:pt idx="11">
                        <c:v>0.31207106099999998</c:v>
                      </c:pt>
                      <c:pt idx="12">
                        <c:v>0.23251161200000001</c:v>
                      </c:pt>
                    </c:numCache>
                  </c:numRef>
                </c:val>
                <c:smooth val="0"/>
                <c:extLst xmlns:c15="http://schemas.microsoft.com/office/drawing/2012/chart">
                  <c:ext xmlns:c16="http://schemas.microsoft.com/office/drawing/2014/chart" uri="{C3380CC4-5D6E-409C-BE32-E72D297353CC}">
                    <c16:uniqueId val="{0000000E-2813-4179-A324-EF1DE9BA78FD}"/>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Sheet1!$F$1</c15:sqref>
                        </c15:formulaRef>
                      </c:ext>
                    </c:extLst>
                    <c:strCache>
                      <c:ptCount val="1"/>
                      <c:pt idx="0">
                        <c:v>C04 Lung cancer</c:v>
                      </c:pt>
                    </c:strCache>
                  </c:strRef>
                </c:tx>
                <c:spPr>
                  <a:ln w="28575" cap="rnd">
                    <a:solidFill>
                      <a:schemeClr val="accent4"/>
                    </a:solidFill>
                    <a:round/>
                  </a:ln>
                  <a:effectLst/>
                </c:spPr>
                <c:marker>
                  <c:symbol val="none"/>
                </c:marker>
                <c:cat>
                  <c:numRef>
                    <c:extLst xmlns:c15="http://schemas.microsoft.com/office/drawing/2012/chart">
                      <c:ext xmlns:c15="http://schemas.microsoft.com/office/drawing/2012/chart" uri="{02D57815-91ED-43cb-92C2-25804820EDAC}">
                        <c15:formulaRef>
                          <c15:sqref>Sheet1!$A$2:$A$14</c15:sqref>
                        </c15:formulaRef>
                      </c:ext>
                    </c:extLst>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extLst xmlns:c15="http://schemas.microsoft.com/office/drawing/2012/chart">
                      <c:ext xmlns:c15="http://schemas.microsoft.com/office/drawing/2012/chart" uri="{02D57815-91ED-43cb-92C2-25804820EDAC}">
                        <c15:formulaRef>
                          <c15:sqref>Sheet1!$F$2:$F$14</c15:sqref>
                        </c15:formulaRef>
                      </c:ext>
                    </c:extLst>
                    <c:numCache>
                      <c:formatCode>General</c:formatCode>
                      <c:ptCount val="13"/>
                      <c:pt idx="0">
                        <c:v>0.25273909999999999</c:v>
                      </c:pt>
                      <c:pt idx="1">
                        <c:v>0.27244931999999999</c:v>
                      </c:pt>
                      <c:pt idx="2">
                        <c:v>0.26092783800000002</c:v>
                      </c:pt>
                      <c:pt idx="3">
                        <c:v>0.32037781999999998</c:v>
                      </c:pt>
                      <c:pt idx="4">
                        <c:v>0.37098821900000001</c:v>
                      </c:pt>
                      <c:pt idx="5">
                        <c:v>0.36455529599999997</c:v>
                      </c:pt>
                      <c:pt idx="6">
                        <c:v>0.441746466</c:v>
                      </c:pt>
                      <c:pt idx="7">
                        <c:v>0.42831652399999998</c:v>
                      </c:pt>
                      <c:pt idx="8">
                        <c:v>0.47362073300000002</c:v>
                      </c:pt>
                      <c:pt idx="9">
                        <c:v>0.46662598599999999</c:v>
                      </c:pt>
                      <c:pt idx="10">
                        <c:v>0.46960991000000002</c:v>
                      </c:pt>
                      <c:pt idx="11">
                        <c:v>0.43605418699999998</c:v>
                      </c:pt>
                      <c:pt idx="12">
                        <c:v>0.44066825799999998</c:v>
                      </c:pt>
                    </c:numCache>
                  </c:numRef>
                </c:val>
                <c:smooth val="0"/>
                <c:extLst xmlns:c15="http://schemas.microsoft.com/office/drawing/2012/chart">
                  <c:ext xmlns:c16="http://schemas.microsoft.com/office/drawing/2014/chart" uri="{C3380CC4-5D6E-409C-BE32-E72D297353CC}">
                    <c16:uniqueId val="{0000000F-2813-4179-A324-EF1DE9BA78FD}"/>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Sheet1!$G$1</c15:sqref>
                        </c15:formulaRef>
                      </c:ext>
                    </c:extLst>
                    <c:strCache>
                      <c:ptCount val="1"/>
                      <c:pt idx="0">
                        <c:v>C05 Breast cancer</c:v>
                      </c:pt>
                    </c:strCache>
                  </c:strRef>
                </c:tx>
                <c:spPr>
                  <a:ln w="28575" cap="rnd">
                    <a:solidFill>
                      <a:schemeClr val="accent5"/>
                    </a:solidFill>
                    <a:round/>
                  </a:ln>
                  <a:effectLst/>
                </c:spPr>
                <c:marker>
                  <c:symbol val="none"/>
                </c:marker>
                <c:cat>
                  <c:numRef>
                    <c:extLst xmlns:c15="http://schemas.microsoft.com/office/drawing/2012/chart">
                      <c:ext xmlns:c15="http://schemas.microsoft.com/office/drawing/2012/chart" uri="{02D57815-91ED-43cb-92C2-25804820EDAC}">
                        <c15:formulaRef>
                          <c15:sqref>Sheet1!$A$2:$A$14</c15:sqref>
                        </c15:formulaRef>
                      </c:ext>
                    </c:extLst>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extLst xmlns:c15="http://schemas.microsoft.com/office/drawing/2012/chart">
                      <c:ext xmlns:c15="http://schemas.microsoft.com/office/drawing/2012/chart" uri="{02D57815-91ED-43cb-92C2-25804820EDAC}">
                        <c15:formulaRef>
                          <c15:sqref>Sheet1!$G$2:$G$14</c15:sqref>
                        </c15:formulaRef>
                      </c:ext>
                    </c:extLst>
                    <c:numCache>
                      <c:formatCode>General</c:formatCode>
                      <c:ptCount val="13"/>
                      <c:pt idx="0">
                        <c:v>0.13497272399999999</c:v>
                      </c:pt>
                      <c:pt idx="1">
                        <c:v>0.13104802900000001</c:v>
                      </c:pt>
                      <c:pt idx="2">
                        <c:v>0.115869291</c:v>
                      </c:pt>
                      <c:pt idx="3">
                        <c:v>0.25098672300000002</c:v>
                      </c:pt>
                      <c:pt idx="4">
                        <c:v>0.20756606799999999</c:v>
                      </c:pt>
                      <c:pt idx="5">
                        <c:v>0.15626463400000001</c:v>
                      </c:pt>
                      <c:pt idx="6">
                        <c:v>0.22961757699999999</c:v>
                      </c:pt>
                      <c:pt idx="7">
                        <c:v>0.21854240599999999</c:v>
                      </c:pt>
                      <c:pt idx="8">
                        <c:v>0.165771169</c:v>
                      </c:pt>
                      <c:pt idx="9">
                        <c:v>0.19191784100000001</c:v>
                      </c:pt>
                      <c:pt idx="10">
                        <c:v>0.220101765</c:v>
                      </c:pt>
                      <c:pt idx="11">
                        <c:v>0.167311407</c:v>
                      </c:pt>
                      <c:pt idx="12">
                        <c:v>0.22230740099999999</c:v>
                      </c:pt>
                    </c:numCache>
                  </c:numRef>
                </c:val>
                <c:smooth val="0"/>
                <c:extLst xmlns:c15="http://schemas.microsoft.com/office/drawing/2012/chart">
                  <c:ext xmlns:c16="http://schemas.microsoft.com/office/drawing/2014/chart" uri="{C3380CC4-5D6E-409C-BE32-E72D297353CC}">
                    <c16:uniqueId val="{00000010-2813-4179-A324-EF1DE9BA78FD}"/>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Sheet1!$H$1</c15:sqref>
                        </c15:formulaRef>
                      </c:ext>
                    </c:extLst>
                    <c:strCache>
                      <c:ptCount val="1"/>
                      <c:pt idx="0">
                        <c:v>C06 Colorectal Cancer</c:v>
                      </c:pt>
                    </c:strCache>
                  </c:strRef>
                </c:tx>
                <c:spPr>
                  <a:ln w="28575" cap="rnd">
                    <a:solidFill>
                      <a:schemeClr val="accent6"/>
                    </a:solidFill>
                    <a:round/>
                  </a:ln>
                  <a:effectLst/>
                </c:spPr>
                <c:marker>
                  <c:symbol val="none"/>
                </c:marker>
                <c:cat>
                  <c:numRef>
                    <c:extLst xmlns:c15="http://schemas.microsoft.com/office/drawing/2012/chart">
                      <c:ext xmlns:c15="http://schemas.microsoft.com/office/drawing/2012/chart" uri="{02D57815-91ED-43cb-92C2-25804820EDAC}">
                        <c15:formulaRef>
                          <c15:sqref>Sheet1!$A$2:$A$14</c15:sqref>
                        </c15:formulaRef>
                      </c:ext>
                    </c:extLst>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extLst xmlns:c15="http://schemas.microsoft.com/office/drawing/2012/chart">
                      <c:ext xmlns:c15="http://schemas.microsoft.com/office/drawing/2012/chart" uri="{02D57815-91ED-43cb-92C2-25804820EDAC}">
                        <c15:formulaRef>
                          <c15:sqref>Sheet1!$H$2:$H$14</c15:sqref>
                        </c15:formulaRef>
                      </c:ext>
                    </c:extLst>
                    <c:numCache>
                      <c:formatCode>General</c:formatCode>
                      <c:ptCount val="13"/>
                      <c:pt idx="0">
                        <c:v>0.12695818</c:v>
                      </c:pt>
                      <c:pt idx="1">
                        <c:v>6.5628777999999999E-2</c:v>
                      </c:pt>
                      <c:pt idx="2">
                        <c:v>0.101659215</c:v>
                      </c:pt>
                      <c:pt idx="3">
                        <c:v>0.152613995</c:v>
                      </c:pt>
                      <c:pt idx="4">
                        <c:v>0.17674972899999999</c:v>
                      </c:pt>
                      <c:pt idx="5">
                        <c:v>0.192729331</c:v>
                      </c:pt>
                      <c:pt idx="6">
                        <c:v>0.169740221</c:v>
                      </c:pt>
                      <c:pt idx="7">
                        <c:v>0.240662968</c:v>
                      </c:pt>
                      <c:pt idx="8">
                        <c:v>0.18072365100000001</c:v>
                      </c:pt>
                      <c:pt idx="9">
                        <c:v>0.14628036</c:v>
                      </c:pt>
                      <c:pt idx="10">
                        <c:v>0.19106206100000001</c:v>
                      </c:pt>
                      <c:pt idx="11">
                        <c:v>0.174734055</c:v>
                      </c:pt>
                      <c:pt idx="12">
                        <c:v>0.14889588200000001</c:v>
                      </c:pt>
                    </c:numCache>
                  </c:numRef>
                </c:val>
                <c:smooth val="0"/>
                <c:extLst xmlns:c15="http://schemas.microsoft.com/office/drawing/2012/chart">
                  <c:ext xmlns:c16="http://schemas.microsoft.com/office/drawing/2014/chart" uri="{C3380CC4-5D6E-409C-BE32-E72D297353CC}">
                    <c16:uniqueId val="{00000011-2813-4179-A324-EF1DE9BA78FD}"/>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Sheet1!$I$1</c15:sqref>
                        </c15:formulaRef>
                      </c:ext>
                    </c:extLst>
                    <c:strCache>
                      <c:ptCount val="1"/>
                      <c:pt idx="0">
                        <c:v>C07 All other cancers</c:v>
                      </c:pt>
                    </c:strCache>
                  </c:strRef>
                </c:tx>
                <c:spPr>
                  <a:ln w="28575" cap="rnd">
                    <a:solidFill>
                      <a:schemeClr val="accent1">
                        <a:lumMod val="60000"/>
                      </a:schemeClr>
                    </a:solidFill>
                    <a:round/>
                  </a:ln>
                  <a:effectLst/>
                </c:spPr>
                <c:marker>
                  <c:symbol val="none"/>
                </c:marker>
                <c:cat>
                  <c:numRef>
                    <c:extLst xmlns:c15="http://schemas.microsoft.com/office/drawing/2012/chart">
                      <c:ext xmlns:c15="http://schemas.microsoft.com/office/drawing/2012/chart" uri="{02D57815-91ED-43cb-92C2-25804820EDAC}">
                        <c15:formulaRef>
                          <c15:sqref>Sheet1!$A$2:$A$14</c15:sqref>
                        </c15:formulaRef>
                      </c:ext>
                    </c:extLst>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extLst xmlns:c15="http://schemas.microsoft.com/office/drawing/2012/chart">
                      <c:ext xmlns:c15="http://schemas.microsoft.com/office/drawing/2012/chart" uri="{02D57815-91ED-43cb-92C2-25804820EDAC}">
                        <c15:formulaRef>
                          <c15:sqref>Sheet1!$I$2:$I$14</c15:sqref>
                        </c15:formulaRef>
                      </c:ext>
                    </c:extLst>
                    <c:numCache>
                      <c:formatCode>General</c:formatCode>
                      <c:ptCount val="13"/>
                      <c:pt idx="0">
                        <c:v>0.56342487600000002</c:v>
                      </c:pt>
                      <c:pt idx="1">
                        <c:v>0.55076162799999995</c:v>
                      </c:pt>
                      <c:pt idx="2">
                        <c:v>0.50896428000000005</c:v>
                      </c:pt>
                      <c:pt idx="3">
                        <c:v>0.74632096800000003</c:v>
                      </c:pt>
                      <c:pt idx="4">
                        <c:v>0.58560525699999999</c:v>
                      </c:pt>
                      <c:pt idx="5">
                        <c:v>0.66917370399999998</c:v>
                      </c:pt>
                      <c:pt idx="6">
                        <c:v>0.75547942599999995</c:v>
                      </c:pt>
                      <c:pt idx="7">
                        <c:v>0.73063905399999995</c:v>
                      </c:pt>
                      <c:pt idx="8">
                        <c:v>0.72186307299999997</c:v>
                      </c:pt>
                      <c:pt idx="9">
                        <c:v>0.71384829500000002</c:v>
                      </c:pt>
                      <c:pt idx="10">
                        <c:v>0.69733287600000005</c:v>
                      </c:pt>
                      <c:pt idx="11">
                        <c:v>0.67519356100000005</c:v>
                      </c:pt>
                      <c:pt idx="12">
                        <c:v>0.78555655999999996</c:v>
                      </c:pt>
                    </c:numCache>
                  </c:numRef>
                </c:val>
                <c:smooth val="0"/>
                <c:extLst xmlns:c15="http://schemas.microsoft.com/office/drawing/2012/chart">
                  <c:ext xmlns:c16="http://schemas.microsoft.com/office/drawing/2014/chart" uri="{C3380CC4-5D6E-409C-BE32-E72D297353CC}">
                    <c16:uniqueId val="{00000012-2813-4179-A324-EF1DE9BA78FD}"/>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Sheet1!$K$1</c15:sqref>
                        </c15:formulaRef>
                      </c:ext>
                    </c:extLst>
                    <c:strCache>
                      <c:ptCount val="1"/>
                      <c:pt idx="0">
                        <c:v>C08 Diabetes mellitus</c:v>
                      </c:pt>
                    </c:strCache>
                  </c:strRef>
                </c:tx>
                <c:spPr>
                  <a:ln w="28575" cap="rnd">
                    <a:solidFill>
                      <a:schemeClr val="accent3">
                        <a:lumMod val="60000"/>
                      </a:schemeClr>
                    </a:solidFill>
                    <a:round/>
                  </a:ln>
                  <a:effectLst/>
                </c:spPr>
                <c:marker>
                  <c:symbol val="none"/>
                </c:marker>
                <c:cat>
                  <c:numRef>
                    <c:extLst xmlns:c15="http://schemas.microsoft.com/office/drawing/2012/chart">
                      <c:ext xmlns:c15="http://schemas.microsoft.com/office/drawing/2012/chart" uri="{02D57815-91ED-43cb-92C2-25804820EDAC}">
                        <c15:formulaRef>
                          <c15:sqref>Sheet1!$A$2:$A$14</c15:sqref>
                        </c15:formulaRef>
                      </c:ext>
                    </c:extLst>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extLst xmlns:c15="http://schemas.microsoft.com/office/drawing/2012/chart">
                      <c:ext xmlns:c15="http://schemas.microsoft.com/office/drawing/2012/chart" uri="{02D57815-91ED-43cb-92C2-25804820EDAC}">
                        <c15:formulaRef>
                          <c15:sqref>Sheet1!$K$2:$K$14</c15:sqref>
                        </c15:formulaRef>
                      </c:ext>
                    </c:extLst>
                    <c:numCache>
                      <c:formatCode>General</c:formatCode>
                      <c:ptCount val="13"/>
                      <c:pt idx="0">
                        <c:v>0.34447203300000001</c:v>
                      </c:pt>
                      <c:pt idx="1">
                        <c:v>0.35670832000000002</c:v>
                      </c:pt>
                      <c:pt idx="2">
                        <c:v>0.39829458000000001</c:v>
                      </c:pt>
                      <c:pt idx="3">
                        <c:v>0.27886437400000003</c:v>
                      </c:pt>
                      <c:pt idx="4">
                        <c:v>0.33577463499999999</c:v>
                      </c:pt>
                      <c:pt idx="5">
                        <c:v>0.32470859499999999</c:v>
                      </c:pt>
                      <c:pt idx="6">
                        <c:v>0.35734150399999998</c:v>
                      </c:pt>
                      <c:pt idx="7">
                        <c:v>0.31657276899999998</c:v>
                      </c:pt>
                      <c:pt idx="8">
                        <c:v>0.30028759100000002</c:v>
                      </c:pt>
                      <c:pt idx="9">
                        <c:v>0.25959904</c:v>
                      </c:pt>
                      <c:pt idx="10">
                        <c:v>0.240768591</c:v>
                      </c:pt>
                      <c:pt idx="11">
                        <c:v>0.26047960100000001</c:v>
                      </c:pt>
                      <c:pt idx="12">
                        <c:v>0.191904044</c:v>
                      </c:pt>
                    </c:numCache>
                  </c:numRef>
                </c:val>
                <c:smooth val="0"/>
                <c:extLst xmlns:c15="http://schemas.microsoft.com/office/drawing/2012/chart">
                  <c:ext xmlns:c16="http://schemas.microsoft.com/office/drawing/2014/chart" uri="{C3380CC4-5D6E-409C-BE32-E72D297353CC}">
                    <c16:uniqueId val="{00000013-2813-4179-A324-EF1DE9BA78FD}"/>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Sheet1!$L$1</c15:sqref>
                        </c15:formulaRef>
                      </c:ext>
                    </c:extLst>
                    <c:strCache>
                      <c:ptCount val="1"/>
                      <c:pt idx="0">
                        <c:v>C09 Chronic lower respiratory disease</c:v>
                      </c:pt>
                    </c:strCache>
                  </c:strRef>
                </c:tx>
                <c:spPr>
                  <a:ln w="28575" cap="rnd">
                    <a:solidFill>
                      <a:schemeClr val="accent4">
                        <a:lumMod val="60000"/>
                      </a:schemeClr>
                    </a:solidFill>
                    <a:round/>
                  </a:ln>
                  <a:effectLst/>
                </c:spPr>
                <c:marker>
                  <c:symbol val="none"/>
                </c:marker>
                <c:cat>
                  <c:numRef>
                    <c:extLst xmlns:c15="http://schemas.microsoft.com/office/drawing/2012/chart">
                      <c:ext xmlns:c15="http://schemas.microsoft.com/office/drawing/2012/chart" uri="{02D57815-91ED-43cb-92C2-25804820EDAC}">
                        <c15:formulaRef>
                          <c15:sqref>Sheet1!$A$2:$A$14</c15:sqref>
                        </c15:formulaRef>
                      </c:ext>
                    </c:extLst>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extLst xmlns:c15="http://schemas.microsoft.com/office/drawing/2012/chart">
                      <c:ext xmlns:c15="http://schemas.microsoft.com/office/drawing/2012/chart" uri="{02D57815-91ED-43cb-92C2-25804820EDAC}">
                        <c15:formulaRef>
                          <c15:sqref>Sheet1!$L$2:$L$14</c15:sqref>
                        </c15:formulaRef>
                      </c:ext>
                    </c:extLst>
                    <c:numCache>
                      <c:formatCode>General</c:formatCode>
                      <c:ptCount val="13"/>
                      <c:pt idx="0">
                        <c:v>0.33207911400000001</c:v>
                      </c:pt>
                      <c:pt idx="1">
                        <c:v>0.28831426300000002</c:v>
                      </c:pt>
                      <c:pt idx="2">
                        <c:v>0.30805764600000002</c:v>
                      </c:pt>
                      <c:pt idx="3">
                        <c:v>0.41416702599999999</c:v>
                      </c:pt>
                      <c:pt idx="4">
                        <c:v>0.37005705100000003</c:v>
                      </c:pt>
                      <c:pt idx="5">
                        <c:v>0.364487002</c:v>
                      </c:pt>
                      <c:pt idx="6">
                        <c:v>0.25375490899999997</c:v>
                      </c:pt>
                      <c:pt idx="7">
                        <c:v>0.35178958100000002</c:v>
                      </c:pt>
                      <c:pt idx="8">
                        <c:v>0.207791645</c:v>
                      </c:pt>
                      <c:pt idx="9">
                        <c:v>0.22698903500000001</c:v>
                      </c:pt>
                      <c:pt idx="10">
                        <c:v>0.23888622900000001</c:v>
                      </c:pt>
                      <c:pt idx="11">
                        <c:v>0.19186392199999999</c:v>
                      </c:pt>
                      <c:pt idx="12">
                        <c:v>0.23245756400000001</c:v>
                      </c:pt>
                    </c:numCache>
                  </c:numRef>
                </c:val>
                <c:smooth val="0"/>
                <c:extLst xmlns:c15="http://schemas.microsoft.com/office/drawing/2012/chart">
                  <c:ext xmlns:c16="http://schemas.microsoft.com/office/drawing/2014/chart" uri="{C3380CC4-5D6E-409C-BE32-E72D297353CC}">
                    <c16:uniqueId val="{00000014-2813-4179-A324-EF1DE9BA78FD}"/>
                  </c:ext>
                </c:extLst>
              </c15:ser>
            </c15:filteredLineSeries>
            <c15:filteredLineSeries>
              <c15:ser>
                <c:idx val="10"/>
                <c:order val="10"/>
                <c:tx>
                  <c:strRef>
                    <c:extLst xmlns:c15="http://schemas.microsoft.com/office/drawing/2012/chart">
                      <c:ext xmlns:c15="http://schemas.microsoft.com/office/drawing/2012/chart" uri="{02D57815-91ED-43cb-92C2-25804820EDAC}">
                        <c15:formulaRef>
                          <c15:sqref>Sheet1!$M$1</c15:sqref>
                        </c15:formulaRef>
                      </c:ext>
                    </c:extLst>
                    <c:strCache>
                      <c:ptCount val="1"/>
                      <c:pt idx="0">
                        <c:v>C10 Other respiratory diseases</c:v>
                      </c:pt>
                    </c:strCache>
                  </c:strRef>
                </c:tx>
                <c:spPr>
                  <a:ln w="28575" cap="rnd">
                    <a:solidFill>
                      <a:schemeClr val="accent5">
                        <a:lumMod val="60000"/>
                      </a:schemeClr>
                    </a:solidFill>
                    <a:round/>
                  </a:ln>
                  <a:effectLst/>
                </c:spPr>
                <c:marker>
                  <c:symbol val="none"/>
                </c:marker>
                <c:cat>
                  <c:numRef>
                    <c:extLst xmlns:c15="http://schemas.microsoft.com/office/drawing/2012/chart">
                      <c:ext xmlns:c15="http://schemas.microsoft.com/office/drawing/2012/chart" uri="{02D57815-91ED-43cb-92C2-25804820EDAC}">
                        <c15:formulaRef>
                          <c15:sqref>Sheet1!$A$2:$A$14</c15:sqref>
                        </c15:formulaRef>
                      </c:ext>
                    </c:extLst>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extLst xmlns:c15="http://schemas.microsoft.com/office/drawing/2012/chart">
                      <c:ext xmlns:c15="http://schemas.microsoft.com/office/drawing/2012/chart" uri="{02D57815-91ED-43cb-92C2-25804820EDAC}">
                        <c15:formulaRef>
                          <c15:sqref>Sheet1!$M$2:$M$14</c15:sqref>
                        </c15:formulaRef>
                      </c:ext>
                    </c:extLst>
                    <c:numCache>
                      <c:formatCode>General</c:formatCode>
                      <c:ptCount val="13"/>
                      <c:pt idx="0">
                        <c:v>0.121797752</c:v>
                      </c:pt>
                      <c:pt idx="1">
                        <c:v>0.115510814</c:v>
                      </c:pt>
                      <c:pt idx="2">
                        <c:v>6.3511112999999994E-2</c:v>
                      </c:pt>
                      <c:pt idx="3">
                        <c:v>0.10955148100000001</c:v>
                      </c:pt>
                      <c:pt idx="4">
                        <c:v>0.15794417699999999</c:v>
                      </c:pt>
                      <c:pt idx="5">
                        <c:v>5.7903246999999998E-2</c:v>
                      </c:pt>
                      <c:pt idx="6">
                        <c:v>7.5047162000000001E-2</c:v>
                      </c:pt>
                      <c:pt idx="7">
                        <c:v>3.2547520000000003E-2</c:v>
                      </c:pt>
                      <c:pt idx="8">
                        <c:v>4.4397328E-2</c:v>
                      </c:pt>
                      <c:pt idx="9">
                        <c:v>1.2405156000000001E-2</c:v>
                      </c:pt>
                      <c:pt idx="10">
                        <c:v>3.9548458000000002E-2</c:v>
                      </c:pt>
                      <c:pt idx="11">
                        <c:v>7.0356603000000004E-2</c:v>
                      </c:pt>
                      <c:pt idx="12">
                        <c:v>7.5914271000000005E-2</c:v>
                      </c:pt>
                    </c:numCache>
                  </c:numRef>
                </c:val>
                <c:smooth val="0"/>
                <c:extLst xmlns:c15="http://schemas.microsoft.com/office/drawing/2012/chart">
                  <c:ext xmlns:c16="http://schemas.microsoft.com/office/drawing/2014/chart" uri="{C3380CC4-5D6E-409C-BE32-E72D297353CC}">
                    <c16:uniqueId val="{00000015-2813-4179-A324-EF1DE9BA78FD}"/>
                  </c:ext>
                </c:extLst>
              </c15:ser>
            </c15:filteredLineSeries>
            <c15:filteredLineSeries>
              <c15:ser>
                <c:idx val="11"/>
                <c:order val="11"/>
                <c:tx>
                  <c:strRef>
                    <c:extLst xmlns:c15="http://schemas.microsoft.com/office/drawing/2012/chart">
                      <c:ext xmlns:c15="http://schemas.microsoft.com/office/drawing/2012/chart" uri="{02D57815-91ED-43cb-92C2-25804820EDAC}">
                        <c15:formulaRef>
                          <c15:sqref>Sheet1!$N$1</c15:sqref>
                        </c15:formulaRef>
                      </c:ext>
                    </c:extLst>
                    <c:strCache>
                      <c:ptCount val="1"/>
                      <c:pt idx="0">
                        <c:v>C11 Chronic liver disease and cirrhosis</c:v>
                      </c:pt>
                    </c:strCache>
                  </c:strRef>
                </c:tx>
                <c:spPr>
                  <a:ln w="28575" cap="rnd">
                    <a:solidFill>
                      <a:schemeClr val="accent6">
                        <a:lumMod val="60000"/>
                      </a:schemeClr>
                    </a:solidFill>
                    <a:round/>
                  </a:ln>
                  <a:effectLst/>
                </c:spPr>
                <c:marker>
                  <c:symbol val="none"/>
                </c:marker>
                <c:cat>
                  <c:numRef>
                    <c:extLst xmlns:c15="http://schemas.microsoft.com/office/drawing/2012/chart">
                      <c:ext xmlns:c15="http://schemas.microsoft.com/office/drawing/2012/chart" uri="{02D57815-91ED-43cb-92C2-25804820EDAC}">
                        <c15:formulaRef>
                          <c15:sqref>Sheet1!$A$2:$A$14</c15:sqref>
                        </c15:formulaRef>
                      </c:ext>
                    </c:extLst>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extLst xmlns:c15="http://schemas.microsoft.com/office/drawing/2012/chart">
                      <c:ext xmlns:c15="http://schemas.microsoft.com/office/drawing/2012/chart" uri="{02D57815-91ED-43cb-92C2-25804820EDAC}">
                        <c15:formulaRef>
                          <c15:sqref>Sheet1!$N$2:$N$14</c15:sqref>
                        </c15:formulaRef>
                      </c:ext>
                    </c:extLst>
                    <c:numCache>
                      <c:formatCode>General</c:formatCode>
                      <c:ptCount val="13"/>
                      <c:pt idx="0">
                        <c:v>-2.8128694999999999E-2</c:v>
                      </c:pt>
                      <c:pt idx="1">
                        <c:v>-7.6887799999999997E-4</c:v>
                      </c:pt>
                      <c:pt idx="2">
                        <c:v>3.4444800000000002E-3</c:v>
                      </c:pt>
                      <c:pt idx="3">
                        <c:v>-3.3777519999999998E-2</c:v>
                      </c:pt>
                      <c:pt idx="4">
                        <c:v>-3.9894605999999999E-2</c:v>
                      </c:pt>
                      <c:pt idx="5">
                        <c:v>-4.4101908000000002E-2</c:v>
                      </c:pt>
                      <c:pt idx="6">
                        <c:v>-2.2367186000000001E-2</c:v>
                      </c:pt>
                      <c:pt idx="7">
                        <c:v>-1.1068042E-2</c:v>
                      </c:pt>
                      <c:pt idx="8">
                        <c:v>-2.4682025999999999E-2</c:v>
                      </c:pt>
                      <c:pt idx="9">
                        <c:v>-1.6455101E-2</c:v>
                      </c:pt>
                      <c:pt idx="10">
                        <c:v>-6.2783933E-2</c:v>
                      </c:pt>
                      <c:pt idx="11">
                        <c:v>5.4595431999999999E-2</c:v>
                      </c:pt>
                      <c:pt idx="12">
                        <c:v>-2.2293985999999998E-2</c:v>
                      </c:pt>
                    </c:numCache>
                  </c:numRef>
                </c:val>
                <c:smooth val="0"/>
                <c:extLst xmlns:c15="http://schemas.microsoft.com/office/drawing/2012/chart">
                  <c:ext xmlns:c16="http://schemas.microsoft.com/office/drawing/2014/chart" uri="{C3380CC4-5D6E-409C-BE32-E72D297353CC}">
                    <c16:uniqueId val="{00000016-2813-4179-A324-EF1DE9BA78FD}"/>
                  </c:ext>
                </c:extLst>
              </c15:ser>
            </c15:filteredLineSeries>
            <c15:filteredLineSeries>
              <c15:ser>
                <c:idx val="12"/>
                <c:order val="12"/>
                <c:tx>
                  <c:strRef>
                    <c:extLst xmlns:c15="http://schemas.microsoft.com/office/drawing/2012/chart">
                      <c:ext xmlns:c15="http://schemas.microsoft.com/office/drawing/2012/chart" uri="{02D57815-91ED-43cb-92C2-25804820EDAC}">
                        <c15:formulaRef>
                          <c15:sqref>Sheet1!$O$1</c15:sqref>
                        </c15:formulaRef>
                      </c:ext>
                    </c:extLst>
                    <c:strCache>
                      <c:ptCount val="1"/>
                      <c:pt idx="0">
                        <c:v>C12 Kidney Disease</c:v>
                      </c:pt>
                    </c:strCache>
                  </c:strRef>
                </c:tx>
                <c:spPr>
                  <a:ln w="28575" cap="rnd">
                    <a:solidFill>
                      <a:schemeClr val="accent1">
                        <a:lumMod val="80000"/>
                        <a:lumOff val="20000"/>
                      </a:schemeClr>
                    </a:solidFill>
                    <a:round/>
                  </a:ln>
                  <a:effectLst/>
                </c:spPr>
                <c:marker>
                  <c:symbol val="none"/>
                </c:marker>
                <c:cat>
                  <c:numRef>
                    <c:extLst xmlns:c15="http://schemas.microsoft.com/office/drawing/2012/chart">
                      <c:ext xmlns:c15="http://schemas.microsoft.com/office/drawing/2012/chart" uri="{02D57815-91ED-43cb-92C2-25804820EDAC}">
                        <c15:formulaRef>
                          <c15:sqref>Sheet1!$A$2:$A$14</c15:sqref>
                        </c15:formulaRef>
                      </c:ext>
                    </c:extLst>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extLst xmlns:c15="http://schemas.microsoft.com/office/drawing/2012/chart">
                      <c:ext xmlns:c15="http://schemas.microsoft.com/office/drawing/2012/chart" uri="{02D57815-91ED-43cb-92C2-25804820EDAC}">
                        <c15:formulaRef>
                          <c15:sqref>Sheet1!$O$2:$O$14</c15:sqref>
                        </c15:formulaRef>
                      </c:ext>
                    </c:extLst>
                    <c:numCache>
                      <c:formatCode>General</c:formatCode>
                      <c:ptCount val="13"/>
                      <c:pt idx="0">
                        <c:v>0.306377546</c:v>
                      </c:pt>
                      <c:pt idx="1">
                        <c:v>0.216897442</c:v>
                      </c:pt>
                      <c:pt idx="2">
                        <c:v>0.23393095699999999</c:v>
                      </c:pt>
                      <c:pt idx="3">
                        <c:v>0.25740488500000003</c:v>
                      </c:pt>
                      <c:pt idx="4">
                        <c:v>0.26183556600000002</c:v>
                      </c:pt>
                      <c:pt idx="5">
                        <c:v>0.30055931899999999</c:v>
                      </c:pt>
                      <c:pt idx="6">
                        <c:v>0.26646088299999998</c:v>
                      </c:pt>
                      <c:pt idx="7">
                        <c:v>0.24186923099999999</c:v>
                      </c:pt>
                      <c:pt idx="8">
                        <c:v>0.25236501099999997</c:v>
                      </c:pt>
                      <c:pt idx="9">
                        <c:v>0.22759526699999999</c:v>
                      </c:pt>
                      <c:pt idx="10">
                        <c:v>0.261763307</c:v>
                      </c:pt>
                      <c:pt idx="11">
                        <c:v>0.25761768200000001</c:v>
                      </c:pt>
                      <c:pt idx="12">
                        <c:v>0.255581</c:v>
                      </c:pt>
                    </c:numCache>
                  </c:numRef>
                </c:val>
                <c:smooth val="0"/>
                <c:extLst xmlns:c15="http://schemas.microsoft.com/office/drawing/2012/chart">
                  <c:ext xmlns:c16="http://schemas.microsoft.com/office/drawing/2014/chart" uri="{C3380CC4-5D6E-409C-BE32-E72D297353CC}">
                    <c16:uniqueId val="{00000017-2813-4179-A324-EF1DE9BA78FD}"/>
                  </c:ext>
                </c:extLst>
              </c15:ser>
            </c15:filteredLineSeries>
            <c15:filteredLineSeries>
              <c15:ser>
                <c:idx val="13"/>
                <c:order val="13"/>
                <c:tx>
                  <c:strRef>
                    <c:extLst xmlns:c15="http://schemas.microsoft.com/office/drawing/2012/chart">
                      <c:ext xmlns:c15="http://schemas.microsoft.com/office/drawing/2012/chart" uri="{02D57815-91ED-43cb-92C2-25804820EDAC}">
                        <c15:formulaRef>
                          <c15:sqref>Sheet1!$P$1</c15:sqref>
                        </c15:formulaRef>
                      </c:ext>
                    </c:extLst>
                    <c:strCache>
                      <c:ptCount val="1"/>
                      <c:pt idx="0">
                        <c:v>C13 Perinatal conditions</c:v>
                      </c:pt>
                    </c:strCache>
                  </c:strRef>
                </c:tx>
                <c:spPr>
                  <a:ln w="28575" cap="rnd">
                    <a:solidFill>
                      <a:schemeClr val="accent2">
                        <a:lumMod val="80000"/>
                        <a:lumOff val="20000"/>
                      </a:schemeClr>
                    </a:solidFill>
                    <a:round/>
                  </a:ln>
                  <a:effectLst/>
                </c:spPr>
                <c:marker>
                  <c:symbol val="none"/>
                </c:marker>
                <c:cat>
                  <c:numRef>
                    <c:extLst xmlns:c15="http://schemas.microsoft.com/office/drawing/2012/chart">
                      <c:ext xmlns:c15="http://schemas.microsoft.com/office/drawing/2012/chart" uri="{02D57815-91ED-43cb-92C2-25804820EDAC}">
                        <c15:formulaRef>
                          <c15:sqref>Sheet1!$A$2:$A$14</c15:sqref>
                        </c15:formulaRef>
                      </c:ext>
                    </c:extLst>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extLst xmlns:c15="http://schemas.microsoft.com/office/drawing/2012/chart">
                      <c:ext xmlns:c15="http://schemas.microsoft.com/office/drawing/2012/chart" uri="{02D57815-91ED-43cb-92C2-25804820EDAC}">
                        <c15:formulaRef>
                          <c15:sqref>Sheet1!$P$2:$P$14</c15:sqref>
                        </c15:formulaRef>
                      </c:ext>
                    </c:extLst>
                    <c:numCache>
                      <c:formatCode>General</c:formatCode>
                      <c:ptCount val="13"/>
                      <c:pt idx="0">
                        <c:v>0.29324221099999997</c:v>
                      </c:pt>
                      <c:pt idx="1">
                        <c:v>0.25799725000000001</c:v>
                      </c:pt>
                      <c:pt idx="2">
                        <c:v>0.312228004</c:v>
                      </c:pt>
                      <c:pt idx="3">
                        <c:v>0.21334599600000001</c:v>
                      </c:pt>
                      <c:pt idx="4">
                        <c:v>0.31186851300000001</c:v>
                      </c:pt>
                      <c:pt idx="5">
                        <c:v>0.41669306499999997</c:v>
                      </c:pt>
                      <c:pt idx="6">
                        <c:v>0.37735298699999997</c:v>
                      </c:pt>
                      <c:pt idx="7">
                        <c:v>0.39226946000000001</c:v>
                      </c:pt>
                      <c:pt idx="8">
                        <c:v>0.35296304699999997</c:v>
                      </c:pt>
                      <c:pt idx="9">
                        <c:v>0.52861264100000005</c:v>
                      </c:pt>
                      <c:pt idx="10">
                        <c:v>0.35479865300000002</c:v>
                      </c:pt>
                      <c:pt idx="11">
                        <c:v>0.37736610500000001</c:v>
                      </c:pt>
                      <c:pt idx="12">
                        <c:v>0.283506376</c:v>
                      </c:pt>
                    </c:numCache>
                  </c:numRef>
                </c:val>
                <c:smooth val="0"/>
                <c:extLst xmlns:c15="http://schemas.microsoft.com/office/drawing/2012/chart">
                  <c:ext xmlns:c16="http://schemas.microsoft.com/office/drawing/2014/chart" uri="{C3380CC4-5D6E-409C-BE32-E72D297353CC}">
                    <c16:uniqueId val="{00000018-2813-4179-A324-EF1DE9BA78FD}"/>
                  </c:ext>
                </c:extLst>
              </c15:ser>
            </c15:filteredLineSeries>
            <c15:filteredLineSeries>
              <c15:ser>
                <c:idx val="14"/>
                <c:order val="14"/>
                <c:tx>
                  <c:strRef>
                    <c:extLst xmlns:c15="http://schemas.microsoft.com/office/drawing/2012/chart">
                      <c:ext xmlns:c15="http://schemas.microsoft.com/office/drawing/2012/chart" uri="{02D57815-91ED-43cb-92C2-25804820EDAC}">
                        <c15:formulaRef>
                          <c15:sqref>Sheet1!$Q$1</c15:sqref>
                        </c15:formulaRef>
                      </c:ext>
                    </c:extLst>
                    <c:strCache>
                      <c:ptCount val="1"/>
                      <c:pt idx="0">
                        <c:v>C14 Suicide</c:v>
                      </c:pt>
                    </c:strCache>
                  </c:strRef>
                </c:tx>
                <c:spPr>
                  <a:ln w="28575" cap="rnd">
                    <a:solidFill>
                      <a:schemeClr val="accent3">
                        <a:lumMod val="80000"/>
                        <a:lumOff val="20000"/>
                      </a:schemeClr>
                    </a:solidFill>
                    <a:round/>
                  </a:ln>
                  <a:effectLst/>
                </c:spPr>
                <c:marker>
                  <c:symbol val="none"/>
                </c:marker>
                <c:cat>
                  <c:numRef>
                    <c:extLst xmlns:c15="http://schemas.microsoft.com/office/drawing/2012/chart">
                      <c:ext xmlns:c15="http://schemas.microsoft.com/office/drawing/2012/chart" uri="{02D57815-91ED-43cb-92C2-25804820EDAC}">
                        <c15:formulaRef>
                          <c15:sqref>Sheet1!$A$2:$A$14</c15:sqref>
                        </c15:formulaRef>
                      </c:ext>
                    </c:extLst>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extLst xmlns:c15="http://schemas.microsoft.com/office/drawing/2012/chart">
                      <c:ext xmlns:c15="http://schemas.microsoft.com/office/drawing/2012/chart" uri="{02D57815-91ED-43cb-92C2-25804820EDAC}">
                        <c15:formulaRef>
                          <c15:sqref>Sheet1!$Q$2:$Q$14</c15:sqref>
                        </c15:formulaRef>
                      </c:ext>
                    </c:extLst>
                    <c:numCache>
                      <c:formatCode>General</c:formatCode>
                      <c:ptCount val="13"/>
                      <c:pt idx="0">
                        <c:v>2.7034189999999999E-3</c:v>
                      </c:pt>
                      <c:pt idx="1">
                        <c:v>0.111649684</c:v>
                      </c:pt>
                      <c:pt idx="2">
                        <c:v>8.5481772999999997E-2</c:v>
                      </c:pt>
                      <c:pt idx="3">
                        <c:v>-7.2778411000000001E-2</c:v>
                      </c:pt>
                      <c:pt idx="4">
                        <c:v>3.2401515999999998E-2</c:v>
                      </c:pt>
                      <c:pt idx="5">
                        <c:v>-1.6679014999999998E-2</c:v>
                      </c:pt>
                      <c:pt idx="6">
                        <c:v>-7.5741112999999999E-2</c:v>
                      </c:pt>
                      <c:pt idx="7">
                        <c:v>-2.2469869E-2</c:v>
                      </c:pt>
                      <c:pt idx="8">
                        <c:v>-3.4663478999999997E-2</c:v>
                      </c:pt>
                      <c:pt idx="9">
                        <c:v>-4.0498094999999998E-2</c:v>
                      </c:pt>
                      <c:pt idx="10">
                        <c:v>-4.3358588000000003E-2</c:v>
                      </c:pt>
                      <c:pt idx="11">
                        <c:v>3.4842059000000002E-2</c:v>
                      </c:pt>
                      <c:pt idx="12">
                        <c:v>-8.3348058000000003E-2</c:v>
                      </c:pt>
                    </c:numCache>
                  </c:numRef>
                </c:val>
                <c:smooth val="0"/>
                <c:extLst xmlns:c15="http://schemas.microsoft.com/office/drawing/2012/chart">
                  <c:ext xmlns:c16="http://schemas.microsoft.com/office/drawing/2014/chart" uri="{C3380CC4-5D6E-409C-BE32-E72D297353CC}">
                    <c16:uniqueId val="{00000019-2813-4179-A324-EF1DE9BA78FD}"/>
                  </c:ext>
                </c:extLst>
              </c15:ser>
            </c15:filteredLineSeries>
            <c15:filteredLineSeries>
              <c15:ser>
                <c:idx val="17"/>
                <c:order val="17"/>
                <c:tx>
                  <c:strRef>
                    <c:extLst xmlns:c15="http://schemas.microsoft.com/office/drawing/2012/chart">
                      <c:ext xmlns:c15="http://schemas.microsoft.com/office/drawing/2012/chart" uri="{02D57815-91ED-43cb-92C2-25804820EDAC}">
                        <c15:formulaRef>
                          <c15:sqref>Sheet1!$T$1</c15:sqref>
                        </c15:formulaRef>
                      </c:ext>
                    </c:extLst>
                    <c:strCache>
                      <c:ptCount val="1"/>
                      <c:pt idx="0">
                        <c:v>C17 Other unintentional injuries</c:v>
                      </c:pt>
                    </c:strCache>
                  </c:strRef>
                </c:tx>
                <c:spPr>
                  <a:ln w="28575" cap="rnd">
                    <a:solidFill>
                      <a:schemeClr val="accent6">
                        <a:lumMod val="80000"/>
                        <a:lumOff val="20000"/>
                      </a:schemeClr>
                    </a:solidFill>
                    <a:round/>
                  </a:ln>
                  <a:effectLst/>
                </c:spPr>
                <c:marker>
                  <c:symbol val="none"/>
                </c:marker>
                <c:cat>
                  <c:numRef>
                    <c:extLst xmlns:c15="http://schemas.microsoft.com/office/drawing/2012/chart">
                      <c:ext xmlns:c15="http://schemas.microsoft.com/office/drawing/2012/chart" uri="{02D57815-91ED-43cb-92C2-25804820EDAC}">
                        <c15:formulaRef>
                          <c15:sqref>Sheet1!$A$2:$A$14</c15:sqref>
                        </c15:formulaRef>
                      </c:ext>
                    </c:extLst>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extLst xmlns:c15="http://schemas.microsoft.com/office/drawing/2012/chart">
                      <c:ext xmlns:c15="http://schemas.microsoft.com/office/drawing/2012/chart" uri="{02D57815-91ED-43cb-92C2-25804820EDAC}">
                        <c15:formulaRef>
                          <c15:sqref>Sheet1!$T$2:$T$14</c15:sqref>
                        </c15:formulaRef>
                      </c:ext>
                    </c:extLst>
                    <c:numCache>
                      <c:formatCode>General</c:formatCode>
                      <c:ptCount val="13"/>
                      <c:pt idx="0">
                        <c:v>4.819201E-2</c:v>
                      </c:pt>
                      <c:pt idx="1">
                        <c:v>0.10474368100000001</c:v>
                      </c:pt>
                      <c:pt idx="2">
                        <c:v>4.9275092999999999E-2</c:v>
                      </c:pt>
                      <c:pt idx="3">
                        <c:v>7.8446164999999998E-2</c:v>
                      </c:pt>
                      <c:pt idx="4">
                        <c:v>4.5810439000000001E-2</c:v>
                      </c:pt>
                      <c:pt idx="5">
                        <c:v>7.7390033999999996E-2</c:v>
                      </c:pt>
                      <c:pt idx="6">
                        <c:v>7.2707562000000003E-2</c:v>
                      </c:pt>
                      <c:pt idx="7">
                        <c:v>5.4314528000000001E-2</c:v>
                      </c:pt>
                      <c:pt idx="8">
                        <c:v>3.4418562E-2</c:v>
                      </c:pt>
                      <c:pt idx="9">
                        <c:v>9.9738152999999996E-2</c:v>
                      </c:pt>
                      <c:pt idx="10">
                        <c:v>3.4096315000000002E-2</c:v>
                      </c:pt>
                      <c:pt idx="11">
                        <c:v>5.0902239000000002E-2</c:v>
                      </c:pt>
                      <c:pt idx="12">
                        <c:v>2.5797416E-2</c:v>
                      </c:pt>
                    </c:numCache>
                  </c:numRef>
                </c:val>
                <c:smooth val="0"/>
                <c:extLst xmlns:c15="http://schemas.microsoft.com/office/drawing/2012/chart">
                  <c:ext xmlns:c16="http://schemas.microsoft.com/office/drawing/2014/chart" uri="{C3380CC4-5D6E-409C-BE32-E72D297353CC}">
                    <c16:uniqueId val="{0000001A-2813-4179-A324-EF1DE9BA78FD}"/>
                  </c:ext>
                </c:extLst>
              </c15:ser>
            </c15:filteredLineSeries>
            <c15:filteredLineSeries>
              <c15:ser>
                <c:idx val="19"/>
                <c:order val="19"/>
                <c:tx>
                  <c:strRef>
                    <c:extLst xmlns:c15="http://schemas.microsoft.com/office/drawing/2012/chart">
                      <c:ext xmlns:c15="http://schemas.microsoft.com/office/drawing/2012/chart" uri="{02D57815-91ED-43cb-92C2-25804820EDAC}">
                        <c15:formulaRef>
                          <c15:sqref>Sheet1!$V$1</c15:sqref>
                        </c15:formulaRef>
                      </c:ext>
                    </c:extLst>
                    <c:strCache>
                      <c:ptCount val="1"/>
                      <c:pt idx="0">
                        <c:v>C19 HIV/AIDS</c:v>
                      </c:pt>
                    </c:strCache>
                  </c:strRef>
                </c:tx>
                <c:spPr>
                  <a:ln w="28575" cap="rnd">
                    <a:solidFill>
                      <a:schemeClr val="accent2">
                        <a:lumMod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Sheet1!$A$2:$A$14</c15:sqref>
                        </c15:formulaRef>
                      </c:ext>
                    </c:extLst>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extLst xmlns:c15="http://schemas.microsoft.com/office/drawing/2012/chart">
                      <c:ext xmlns:c15="http://schemas.microsoft.com/office/drawing/2012/chart" uri="{02D57815-91ED-43cb-92C2-25804820EDAC}">
                        <c15:formulaRef>
                          <c15:sqref>Sheet1!$V$2:$V$14</c15:sqref>
                        </c15:formulaRef>
                      </c:ext>
                    </c:extLst>
                    <c:numCache>
                      <c:formatCode>General</c:formatCode>
                      <c:ptCount val="13"/>
                      <c:pt idx="0">
                        <c:v>9.2145142999999999E-2</c:v>
                      </c:pt>
                      <c:pt idx="1">
                        <c:v>6.8765883E-2</c:v>
                      </c:pt>
                      <c:pt idx="2">
                        <c:v>0.10761148399999999</c:v>
                      </c:pt>
                      <c:pt idx="3">
                        <c:v>0.110225592</c:v>
                      </c:pt>
                      <c:pt idx="4">
                        <c:v>0.166720428</c:v>
                      </c:pt>
                      <c:pt idx="5">
                        <c:v>0.14889960099999999</c:v>
                      </c:pt>
                      <c:pt idx="6">
                        <c:v>0.13243094699999999</c:v>
                      </c:pt>
                      <c:pt idx="7">
                        <c:v>0.1920248</c:v>
                      </c:pt>
                      <c:pt idx="8">
                        <c:v>0.176519861</c:v>
                      </c:pt>
                      <c:pt idx="9">
                        <c:v>0.18113433900000001</c:v>
                      </c:pt>
                      <c:pt idx="10">
                        <c:v>0.14953444499999999</c:v>
                      </c:pt>
                      <c:pt idx="11">
                        <c:v>0.21430727899999999</c:v>
                      </c:pt>
                      <c:pt idx="12">
                        <c:v>0.32047367799999998</c:v>
                      </c:pt>
                    </c:numCache>
                  </c:numRef>
                </c:val>
                <c:smooth val="0"/>
                <c:extLst xmlns:c15="http://schemas.microsoft.com/office/drawing/2012/chart">
                  <c:ext xmlns:c16="http://schemas.microsoft.com/office/drawing/2014/chart" uri="{C3380CC4-5D6E-409C-BE32-E72D297353CC}">
                    <c16:uniqueId val="{0000001B-2813-4179-A324-EF1DE9BA78FD}"/>
                  </c:ext>
                </c:extLst>
              </c15:ser>
            </c15:filteredLineSeries>
            <c15:filteredLineSeries>
              <c15:ser>
                <c:idx val="20"/>
                <c:order val="20"/>
                <c:tx>
                  <c:strRef>
                    <c:extLst xmlns:c15="http://schemas.microsoft.com/office/drawing/2012/chart">
                      <c:ext xmlns:c15="http://schemas.microsoft.com/office/drawing/2012/chart" uri="{02D57815-91ED-43cb-92C2-25804820EDAC}">
                        <c15:formulaRef>
                          <c15:sqref>Sheet1!$W$1</c15:sqref>
                        </c15:formulaRef>
                      </c:ext>
                    </c:extLst>
                    <c:strCache>
                      <c:ptCount val="1"/>
                      <c:pt idx="0">
                        <c:v>C20 Influenza and pneumonia</c:v>
                      </c:pt>
                    </c:strCache>
                  </c:strRef>
                </c:tx>
                <c:spPr>
                  <a:ln w="28575" cap="rnd">
                    <a:solidFill>
                      <a:schemeClr val="accent3">
                        <a:lumMod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Sheet1!$A$2:$A$14</c15:sqref>
                        </c15:formulaRef>
                      </c:ext>
                    </c:extLst>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extLst xmlns:c15="http://schemas.microsoft.com/office/drawing/2012/chart">
                      <c:ext xmlns:c15="http://schemas.microsoft.com/office/drawing/2012/chart" uri="{02D57815-91ED-43cb-92C2-25804820EDAC}">
                        <c15:formulaRef>
                          <c15:sqref>Sheet1!$W$2:$W$14</c15:sqref>
                        </c15:formulaRef>
                      </c:ext>
                    </c:extLst>
                    <c:numCache>
                      <c:formatCode>General</c:formatCode>
                      <c:ptCount val="13"/>
                      <c:pt idx="0">
                        <c:v>0.19261213399999999</c:v>
                      </c:pt>
                      <c:pt idx="1">
                        <c:v>0.14591015399999999</c:v>
                      </c:pt>
                      <c:pt idx="2">
                        <c:v>0.19826054700000001</c:v>
                      </c:pt>
                      <c:pt idx="3">
                        <c:v>0.103066607</c:v>
                      </c:pt>
                      <c:pt idx="4">
                        <c:v>0.15015415500000001</c:v>
                      </c:pt>
                      <c:pt idx="5">
                        <c:v>3.8216475999999999E-2</c:v>
                      </c:pt>
                      <c:pt idx="6">
                        <c:v>0.15968343199999999</c:v>
                      </c:pt>
                      <c:pt idx="7">
                        <c:v>0.14976866999999999</c:v>
                      </c:pt>
                      <c:pt idx="8">
                        <c:v>8.9227543000000006E-2</c:v>
                      </c:pt>
                      <c:pt idx="9">
                        <c:v>6.2349674000000001E-2</c:v>
                      </c:pt>
                      <c:pt idx="10">
                        <c:v>9.0693245000000006E-2</c:v>
                      </c:pt>
                      <c:pt idx="11">
                        <c:v>0.175969087</c:v>
                      </c:pt>
                      <c:pt idx="12">
                        <c:v>0.13749436500000001</c:v>
                      </c:pt>
                    </c:numCache>
                  </c:numRef>
                </c:val>
                <c:smooth val="0"/>
                <c:extLst xmlns:c15="http://schemas.microsoft.com/office/drawing/2012/chart">
                  <c:ext xmlns:c16="http://schemas.microsoft.com/office/drawing/2014/chart" uri="{C3380CC4-5D6E-409C-BE32-E72D297353CC}">
                    <c16:uniqueId val="{0000001C-2813-4179-A324-EF1DE9BA78FD}"/>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Sheet1!$X$1</c15:sqref>
                        </c15:formulaRef>
                      </c:ext>
                    </c:extLst>
                    <c:strCache>
                      <c:ptCount val="1"/>
                      <c:pt idx="0">
                        <c:v>C21 Other Infectious Diseases</c:v>
                      </c:pt>
                    </c:strCache>
                  </c:strRef>
                </c:tx>
                <c:spPr>
                  <a:ln w="28575" cap="rnd">
                    <a:solidFill>
                      <a:schemeClr val="accent4">
                        <a:lumMod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Sheet1!$A$2:$A$14</c15:sqref>
                        </c15:formulaRef>
                      </c:ext>
                    </c:extLst>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extLst xmlns:c15="http://schemas.microsoft.com/office/drawing/2012/chart">
                      <c:ext xmlns:c15="http://schemas.microsoft.com/office/drawing/2012/chart" uri="{02D57815-91ED-43cb-92C2-25804820EDAC}">
                        <c15:formulaRef>
                          <c15:sqref>Sheet1!$X$2:$X$14</c15:sqref>
                        </c15:formulaRef>
                      </c:ext>
                    </c:extLst>
                    <c:numCache>
                      <c:formatCode>General</c:formatCode>
                      <c:ptCount val="13"/>
                      <c:pt idx="0">
                        <c:v>0.16832560599999999</c:v>
                      </c:pt>
                      <c:pt idx="1">
                        <c:v>0.19599883800000001</c:v>
                      </c:pt>
                      <c:pt idx="2">
                        <c:v>0.174623467</c:v>
                      </c:pt>
                      <c:pt idx="3">
                        <c:v>0.17871226700000001</c:v>
                      </c:pt>
                      <c:pt idx="4">
                        <c:v>0.226846403</c:v>
                      </c:pt>
                      <c:pt idx="5">
                        <c:v>0.22032798300000001</c:v>
                      </c:pt>
                      <c:pt idx="6">
                        <c:v>0.30935213499999997</c:v>
                      </c:pt>
                      <c:pt idx="7">
                        <c:v>0.25493806200000002</c:v>
                      </c:pt>
                      <c:pt idx="8">
                        <c:v>0.223876782</c:v>
                      </c:pt>
                      <c:pt idx="9">
                        <c:v>0.26114715199999999</c:v>
                      </c:pt>
                      <c:pt idx="10">
                        <c:v>0.35761378300000002</c:v>
                      </c:pt>
                      <c:pt idx="11">
                        <c:v>0.30304082700000001</c:v>
                      </c:pt>
                      <c:pt idx="12">
                        <c:v>0.347873653</c:v>
                      </c:pt>
                    </c:numCache>
                  </c:numRef>
                </c:val>
                <c:smooth val="0"/>
                <c:extLst xmlns:c15="http://schemas.microsoft.com/office/drawing/2012/chart">
                  <c:ext xmlns:c16="http://schemas.microsoft.com/office/drawing/2014/chart" uri="{C3380CC4-5D6E-409C-BE32-E72D297353CC}">
                    <c16:uniqueId val="{0000001D-2813-4179-A324-EF1DE9BA78FD}"/>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Sheet1!$Y$1</c15:sqref>
                        </c15:formulaRef>
                      </c:ext>
                    </c:extLst>
                    <c:strCache>
                      <c:ptCount val="1"/>
                      <c:pt idx="0">
                        <c:v>C22 All Other Causes E</c:v>
                      </c:pt>
                    </c:strCache>
                  </c:strRef>
                </c:tx>
                <c:spPr>
                  <a:ln w="28575" cap="rnd">
                    <a:solidFill>
                      <a:schemeClr val="accent5">
                        <a:lumMod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Sheet1!$A$2:$A$14</c15:sqref>
                        </c15:formulaRef>
                      </c:ext>
                    </c:extLst>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extLst xmlns:c15="http://schemas.microsoft.com/office/drawing/2012/chart">
                      <c:ext xmlns:c15="http://schemas.microsoft.com/office/drawing/2012/chart" uri="{02D57815-91ED-43cb-92C2-25804820EDAC}">
                        <c15:formulaRef>
                          <c15:sqref>Sheet1!$Y$2:$Y$14</c15:sqref>
                        </c15:formulaRef>
                      </c:ext>
                    </c:extLst>
                    <c:numCache>
                      <c:formatCode>General</c:formatCode>
                      <c:ptCount val="13"/>
                      <c:pt idx="0">
                        <c:v>0.170424187</c:v>
                      </c:pt>
                      <c:pt idx="1">
                        <c:v>0.18255000399999999</c:v>
                      </c:pt>
                      <c:pt idx="2">
                        <c:v>0.25873626300000002</c:v>
                      </c:pt>
                      <c:pt idx="3">
                        <c:v>0.17347569299999999</c:v>
                      </c:pt>
                      <c:pt idx="4">
                        <c:v>0.16667511700000001</c:v>
                      </c:pt>
                      <c:pt idx="5">
                        <c:v>0.189809002</c:v>
                      </c:pt>
                      <c:pt idx="6">
                        <c:v>0.15602069299999999</c:v>
                      </c:pt>
                      <c:pt idx="7">
                        <c:v>0.16572836499999999</c:v>
                      </c:pt>
                      <c:pt idx="8">
                        <c:v>0.15304097</c:v>
                      </c:pt>
                      <c:pt idx="9">
                        <c:v>6.1205067000000002E-2</c:v>
                      </c:pt>
                      <c:pt idx="10">
                        <c:v>7.3783289000000002E-2</c:v>
                      </c:pt>
                      <c:pt idx="11">
                        <c:v>9.4333360000000005E-2</c:v>
                      </c:pt>
                      <c:pt idx="12">
                        <c:v>0.113254337</c:v>
                      </c:pt>
                    </c:numCache>
                  </c:numRef>
                </c:val>
                <c:smooth val="0"/>
                <c:extLst xmlns:c15="http://schemas.microsoft.com/office/drawing/2012/chart">
                  <c:ext xmlns:c16="http://schemas.microsoft.com/office/drawing/2014/chart" uri="{C3380CC4-5D6E-409C-BE32-E72D297353CC}">
                    <c16:uniqueId val="{0000001E-2813-4179-A324-EF1DE9BA78FD}"/>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Sheet1!$Z$1</c15:sqref>
                        </c15:formulaRef>
                      </c:ext>
                    </c:extLst>
                    <c:strCache>
                      <c:ptCount val="1"/>
                      <c:pt idx="0">
                        <c:v>C23 All Other Causes F</c:v>
                      </c:pt>
                    </c:strCache>
                  </c:strRef>
                </c:tx>
                <c:spPr>
                  <a:ln w="28575" cap="rnd">
                    <a:solidFill>
                      <a:schemeClr val="accent6">
                        <a:lumMod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Sheet1!$A$2:$A$14</c15:sqref>
                        </c15:formulaRef>
                      </c:ext>
                    </c:extLst>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extLst xmlns:c15="http://schemas.microsoft.com/office/drawing/2012/chart">
                      <c:ext xmlns:c15="http://schemas.microsoft.com/office/drawing/2012/chart" uri="{02D57815-91ED-43cb-92C2-25804820EDAC}">
                        <c15:formulaRef>
                          <c15:sqref>Sheet1!$Z$2:$Z$14</c15:sqref>
                        </c15:formulaRef>
                      </c:ext>
                    </c:extLst>
                    <c:numCache>
                      <c:formatCode>General</c:formatCode>
                      <c:ptCount val="13"/>
                      <c:pt idx="0">
                        <c:v>0.212388893</c:v>
                      </c:pt>
                      <c:pt idx="1">
                        <c:v>0.30001362399999998</c:v>
                      </c:pt>
                      <c:pt idx="2">
                        <c:v>0.11341994399999999</c:v>
                      </c:pt>
                      <c:pt idx="3">
                        <c:v>0.20000045599999999</c:v>
                      </c:pt>
                      <c:pt idx="4">
                        <c:v>0.15370552400000001</c:v>
                      </c:pt>
                      <c:pt idx="5">
                        <c:v>0.14198592500000001</c:v>
                      </c:pt>
                      <c:pt idx="6">
                        <c:v>0.15482796800000001</c:v>
                      </c:pt>
                      <c:pt idx="7">
                        <c:v>0.127640224</c:v>
                      </c:pt>
                      <c:pt idx="8">
                        <c:v>0.155405981</c:v>
                      </c:pt>
                      <c:pt idx="9">
                        <c:v>0.15692697999999999</c:v>
                      </c:pt>
                      <c:pt idx="10">
                        <c:v>8.3631229000000001E-2</c:v>
                      </c:pt>
                      <c:pt idx="11">
                        <c:v>0.156510908</c:v>
                      </c:pt>
                      <c:pt idx="12">
                        <c:v>9.7619576999999999E-2</c:v>
                      </c:pt>
                    </c:numCache>
                  </c:numRef>
                </c:val>
                <c:smooth val="0"/>
                <c:extLst xmlns:c15="http://schemas.microsoft.com/office/drawing/2012/chart">
                  <c:ext xmlns:c16="http://schemas.microsoft.com/office/drawing/2014/chart" uri="{C3380CC4-5D6E-409C-BE32-E72D297353CC}">
                    <c16:uniqueId val="{0000001F-2813-4179-A324-EF1DE9BA78FD}"/>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Sheet1!$AA$1</c15:sqref>
                        </c15:formulaRef>
                      </c:ext>
                    </c:extLst>
                    <c:strCache>
                      <c:ptCount val="1"/>
                      <c:pt idx="0">
                        <c:v>C24 All Other Causes G</c:v>
                      </c:pt>
                    </c:strCache>
                  </c:strRef>
                </c:tx>
                <c:spPr>
                  <a:ln w="28575" cap="rnd">
                    <a:solidFill>
                      <a:schemeClr val="accent1">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Sheet1!$A$2:$A$14</c15:sqref>
                        </c15:formulaRef>
                      </c:ext>
                    </c:extLst>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extLst xmlns:c15="http://schemas.microsoft.com/office/drawing/2012/chart">
                      <c:ext xmlns:c15="http://schemas.microsoft.com/office/drawing/2012/chart" uri="{02D57815-91ED-43cb-92C2-25804820EDAC}">
                        <c15:formulaRef>
                          <c15:sqref>Sheet1!$AA$2:$AA$14</c15:sqref>
                        </c15:formulaRef>
                      </c:ext>
                    </c:extLst>
                    <c:numCache>
                      <c:formatCode>General</c:formatCode>
                      <c:ptCount val="13"/>
                      <c:pt idx="0">
                        <c:v>0.21838649600000001</c:v>
                      </c:pt>
                      <c:pt idx="1">
                        <c:v>0.20843753000000001</c:v>
                      </c:pt>
                      <c:pt idx="2">
                        <c:v>0.19810420400000001</c:v>
                      </c:pt>
                      <c:pt idx="3">
                        <c:v>0.17791936999999999</c:v>
                      </c:pt>
                      <c:pt idx="4">
                        <c:v>0.23551196399999999</c:v>
                      </c:pt>
                      <c:pt idx="5">
                        <c:v>0.27829599399999999</c:v>
                      </c:pt>
                      <c:pt idx="6">
                        <c:v>0.29457687300000002</c:v>
                      </c:pt>
                      <c:pt idx="7">
                        <c:v>0.22760719900000001</c:v>
                      </c:pt>
                      <c:pt idx="8">
                        <c:v>0.20597526899999999</c:v>
                      </c:pt>
                      <c:pt idx="9">
                        <c:v>0.107084059</c:v>
                      </c:pt>
                      <c:pt idx="10">
                        <c:v>0.24044817199999999</c:v>
                      </c:pt>
                      <c:pt idx="11">
                        <c:v>8.2264575000000006E-2</c:v>
                      </c:pt>
                      <c:pt idx="12">
                        <c:v>0.15837073099999999</c:v>
                      </c:pt>
                    </c:numCache>
                  </c:numRef>
                </c:val>
                <c:smooth val="0"/>
                <c:extLst xmlns:c15="http://schemas.microsoft.com/office/drawing/2012/chart">
                  <c:ext xmlns:c16="http://schemas.microsoft.com/office/drawing/2014/chart" uri="{C3380CC4-5D6E-409C-BE32-E72D297353CC}">
                    <c16:uniqueId val="{00000020-2813-4179-A324-EF1DE9BA78FD}"/>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Sheet1!$AB$1</c15:sqref>
                        </c15:formulaRef>
                      </c:ext>
                    </c:extLst>
                    <c:strCache>
                      <c:ptCount val="1"/>
                      <c:pt idx="0">
                        <c:v>C25 All Other Causes H</c:v>
                      </c:pt>
                    </c:strCache>
                  </c:strRef>
                </c:tx>
                <c:spPr>
                  <a:ln w="28575" cap="rnd">
                    <a:solidFill>
                      <a:schemeClr val="accent2">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Sheet1!$A$2:$A$14</c15:sqref>
                        </c15:formulaRef>
                      </c:ext>
                    </c:extLst>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extLst xmlns:c15="http://schemas.microsoft.com/office/drawing/2012/chart">
                      <c:ext xmlns:c15="http://schemas.microsoft.com/office/drawing/2012/chart" uri="{02D57815-91ED-43cb-92C2-25804820EDAC}">
                        <c15:formulaRef>
                          <c15:sqref>Sheet1!$AB$2:$AB$14</c15:sqref>
                        </c15:formulaRef>
                      </c:ext>
                    </c:extLst>
                    <c:numCache>
                      <c:formatCode>General</c:formatCode>
                      <c:ptCount val="13"/>
                      <c:pt idx="0">
                        <c:v>3.7722559999999999E-3</c:v>
                      </c:pt>
                      <c:pt idx="1">
                        <c:v>0</c:v>
                      </c:pt>
                      <c:pt idx="2">
                        <c:v>-3.5941899999999998E-4</c:v>
                      </c:pt>
                      <c:pt idx="3">
                        <c:v>0</c:v>
                      </c:pt>
                      <c:pt idx="4">
                        <c:v>2.5994429999999999E-3</c:v>
                      </c:pt>
                      <c:pt idx="5">
                        <c:v>0</c:v>
                      </c:pt>
                      <c:pt idx="6">
                        <c:v>0</c:v>
                      </c:pt>
                      <c:pt idx="7">
                        <c:v>0</c:v>
                      </c:pt>
                      <c:pt idx="8" formatCode="0.00E+00">
                        <c:v>-8.35322E-5</c:v>
                      </c:pt>
                      <c:pt idx="9">
                        <c:v>7.7948660000000001E-3</c:v>
                      </c:pt>
                      <c:pt idx="10">
                        <c:v>0</c:v>
                      </c:pt>
                      <c:pt idx="11">
                        <c:v>0</c:v>
                      </c:pt>
                      <c:pt idx="12">
                        <c:v>-1.2726020000000001E-3</c:v>
                      </c:pt>
                    </c:numCache>
                  </c:numRef>
                </c:val>
                <c:smooth val="0"/>
                <c:extLst xmlns:c15="http://schemas.microsoft.com/office/drawing/2012/chart">
                  <c:ext xmlns:c16="http://schemas.microsoft.com/office/drawing/2014/chart" uri="{C3380CC4-5D6E-409C-BE32-E72D297353CC}">
                    <c16:uniqueId val="{00000021-2813-4179-A324-EF1DE9BA78FD}"/>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Sheet1!$AC$1</c15:sqref>
                        </c15:formulaRef>
                      </c:ext>
                    </c:extLst>
                    <c:strCache>
                      <c:ptCount val="1"/>
                      <c:pt idx="0">
                        <c:v>C26 All Other Causes K</c:v>
                      </c:pt>
                    </c:strCache>
                  </c:strRef>
                </c:tx>
                <c:spPr>
                  <a:ln w="28575" cap="rnd">
                    <a:solidFill>
                      <a:schemeClr val="accent3">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Sheet1!$A$2:$A$14</c15:sqref>
                        </c15:formulaRef>
                      </c:ext>
                    </c:extLst>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extLst xmlns:c15="http://schemas.microsoft.com/office/drawing/2012/chart">
                      <c:ext xmlns:c15="http://schemas.microsoft.com/office/drawing/2012/chart" uri="{02D57815-91ED-43cb-92C2-25804820EDAC}">
                        <c15:formulaRef>
                          <c15:sqref>Sheet1!$AC$2:$AC$14</c15:sqref>
                        </c15:formulaRef>
                      </c:ext>
                    </c:extLst>
                    <c:numCache>
                      <c:formatCode>General</c:formatCode>
                      <c:ptCount val="13"/>
                      <c:pt idx="0">
                        <c:v>0.140087928</c:v>
                      </c:pt>
                      <c:pt idx="1">
                        <c:v>0.23858565500000001</c:v>
                      </c:pt>
                      <c:pt idx="2">
                        <c:v>0.13701405699999999</c:v>
                      </c:pt>
                      <c:pt idx="3">
                        <c:v>0.124015168</c:v>
                      </c:pt>
                      <c:pt idx="4">
                        <c:v>8.8857169E-2</c:v>
                      </c:pt>
                      <c:pt idx="5">
                        <c:v>1.7260187E-2</c:v>
                      </c:pt>
                      <c:pt idx="6">
                        <c:v>9.9250404E-2</c:v>
                      </c:pt>
                      <c:pt idx="7">
                        <c:v>6.5131914999999999E-2</c:v>
                      </c:pt>
                      <c:pt idx="8">
                        <c:v>0.114541871</c:v>
                      </c:pt>
                      <c:pt idx="9">
                        <c:v>8.4458268000000003E-2</c:v>
                      </c:pt>
                      <c:pt idx="10">
                        <c:v>0.102119923</c:v>
                      </c:pt>
                      <c:pt idx="11">
                        <c:v>0.11169064300000001</c:v>
                      </c:pt>
                      <c:pt idx="12">
                        <c:v>8.6865477999999996E-2</c:v>
                      </c:pt>
                    </c:numCache>
                  </c:numRef>
                </c:val>
                <c:smooth val="0"/>
                <c:extLst xmlns:c15="http://schemas.microsoft.com/office/drawing/2012/chart">
                  <c:ext xmlns:c16="http://schemas.microsoft.com/office/drawing/2014/chart" uri="{C3380CC4-5D6E-409C-BE32-E72D297353CC}">
                    <c16:uniqueId val="{00000022-2813-4179-A324-EF1DE9BA78FD}"/>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Sheet1!$AD$1</c15:sqref>
                        </c15:formulaRef>
                      </c:ext>
                    </c:extLst>
                    <c:strCache>
                      <c:ptCount val="1"/>
                      <c:pt idx="0">
                        <c:v>C27 All Other Causes L</c:v>
                      </c:pt>
                    </c:strCache>
                  </c:strRef>
                </c:tx>
                <c:spPr>
                  <a:ln w="28575" cap="rnd">
                    <a:solidFill>
                      <a:schemeClr val="accent4">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Sheet1!$A$2:$A$14</c15:sqref>
                        </c15:formulaRef>
                      </c:ext>
                    </c:extLst>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extLst xmlns:c15="http://schemas.microsoft.com/office/drawing/2012/chart">
                      <c:ext xmlns:c15="http://schemas.microsoft.com/office/drawing/2012/chart" uri="{02D57815-91ED-43cb-92C2-25804820EDAC}">
                        <c15:formulaRef>
                          <c15:sqref>Sheet1!$AD$2:$AD$14</c15:sqref>
                        </c15:formulaRef>
                      </c:ext>
                    </c:extLst>
                    <c:numCache>
                      <c:formatCode>General</c:formatCode>
                      <c:ptCount val="13"/>
                      <c:pt idx="0">
                        <c:v>3.6696022000000002E-2</c:v>
                      </c:pt>
                      <c:pt idx="1">
                        <c:v>8.7744829999999996E-3</c:v>
                      </c:pt>
                      <c:pt idx="2">
                        <c:v>2.5090714E-2</c:v>
                      </c:pt>
                      <c:pt idx="3">
                        <c:v>3.4088185E-2</c:v>
                      </c:pt>
                      <c:pt idx="4">
                        <c:v>1.3287208E-2</c:v>
                      </c:pt>
                      <c:pt idx="5">
                        <c:v>3.8239550999999997E-2</c:v>
                      </c:pt>
                      <c:pt idx="6">
                        <c:v>4.4628149999999998E-2</c:v>
                      </c:pt>
                      <c:pt idx="7">
                        <c:v>2.1613146E-2</c:v>
                      </c:pt>
                      <c:pt idx="8">
                        <c:v>4.3525823999999998E-2</c:v>
                      </c:pt>
                      <c:pt idx="9">
                        <c:v>4.3669922999999999E-2</c:v>
                      </c:pt>
                      <c:pt idx="10">
                        <c:v>2.2719019999999999E-2</c:v>
                      </c:pt>
                      <c:pt idx="11">
                        <c:v>3.1080765999999999E-2</c:v>
                      </c:pt>
                      <c:pt idx="12">
                        <c:v>2.3767664000000001E-2</c:v>
                      </c:pt>
                    </c:numCache>
                  </c:numRef>
                </c:val>
                <c:smooth val="0"/>
                <c:extLst xmlns:c15="http://schemas.microsoft.com/office/drawing/2012/chart">
                  <c:ext xmlns:c16="http://schemas.microsoft.com/office/drawing/2014/chart" uri="{C3380CC4-5D6E-409C-BE32-E72D297353CC}">
                    <c16:uniqueId val="{00000023-2813-4179-A324-EF1DE9BA78FD}"/>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Sheet1!$AE$1</c15:sqref>
                        </c15:formulaRef>
                      </c:ext>
                    </c:extLst>
                    <c:strCache>
                      <c:ptCount val="1"/>
                      <c:pt idx="0">
                        <c:v>C28 All Other Causes M</c:v>
                      </c:pt>
                    </c:strCache>
                  </c:strRef>
                </c:tx>
                <c:spPr>
                  <a:ln w="28575" cap="rnd">
                    <a:solidFill>
                      <a:schemeClr val="accent5">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Sheet1!$A$2:$A$14</c15:sqref>
                        </c15:formulaRef>
                      </c:ext>
                    </c:extLst>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extLst xmlns:c15="http://schemas.microsoft.com/office/drawing/2012/chart">
                      <c:ext xmlns:c15="http://schemas.microsoft.com/office/drawing/2012/chart" uri="{02D57815-91ED-43cb-92C2-25804820EDAC}">
                        <c15:formulaRef>
                          <c15:sqref>Sheet1!$AE$2:$AE$14</c15:sqref>
                        </c15:formulaRef>
                      </c:ext>
                    </c:extLst>
                    <c:numCache>
                      <c:formatCode>General</c:formatCode>
                      <c:ptCount val="13"/>
                      <c:pt idx="0">
                        <c:v>4.7747524999999999E-2</c:v>
                      </c:pt>
                      <c:pt idx="1">
                        <c:v>5.1972315999999998E-2</c:v>
                      </c:pt>
                      <c:pt idx="2">
                        <c:v>5.6394816E-2</c:v>
                      </c:pt>
                      <c:pt idx="3">
                        <c:v>4.8320467999999998E-2</c:v>
                      </c:pt>
                      <c:pt idx="4">
                        <c:v>7.4710404999999994E-2</c:v>
                      </c:pt>
                      <c:pt idx="5">
                        <c:v>6.7223615E-2</c:v>
                      </c:pt>
                      <c:pt idx="6">
                        <c:v>7.0701415000000004E-2</c:v>
                      </c:pt>
                      <c:pt idx="7">
                        <c:v>4.9251135000000001E-2</c:v>
                      </c:pt>
                      <c:pt idx="8">
                        <c:v>4.3750048E-2</c:v>
                      </c:pt>
                      <c:pt idx="9">
                        <c:v>5.8395258999999998E-2</c:v>
                      </c:pt>
                      <c:pt idx="10">
                        <c:v>4.9147607000000003E-2</c:v>
                      </c:pt>
                      <c:pt idx="11">
                        <c:v>6.7612607000000005E-2</c:v>
                      </c:pt>
                      <c:pt idx="12">
                        <c:v>6.8521861000000003E-2</c:v>
                      </c:pt>
                    </c:numCache>
                  </c:numRef>
                </c:val>
                <c:smooth val="0"/>
                <c:extLst xmlns:c15="http://schemas.microsoft.com/office/drawing/2012/chart">
                  <c:ext xmlns:c16="http://schemas.microsoft.com/office/drawing/2014/chart" uri="{C3380CC4-5D6E-409C-BE32-E72D297353CC}">
                    <c16:uniqueId val="{00000024-2813-4179-A324-EF1DE9BA78FD}"/>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Sheet1!$AF$1</c15:sqref>
                        </c15:formulaRef>
                      </c:ext>
                    </c:extLst>
                    <c:strCache>
                      <c:ptCount val="1"/>
                      <c:pt idx="0">
                        <c:v>C29 All Other Causes O</c:v>
                      </c:pt>
                    </c:strCache>
                  </c:strRef>
                </c:tx>
                <c:spPr>
                  <a:ln w="28575" cap="rnd">
                    <a:solidFill>
                      <a:schemeClr val="accent6">
                        <a:lumMod val="60000"/>
                        <a:lumOff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Sheet1!$A$2:$A$14</c15:sqref>
                        </c15:formulaRef>
                      </c:ext>
                    </c:extLst>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extLst xmlns:c15="http://schemas.microsoft.com/office/drawing/2012/chart">
                      <c:ext xmlns:c15="http://schemas.microsoft.com/office/drawing/2012/chart" uri="{02D57815-91ED-43cb-92C2-25804820EDAC}">
                        <c15:formulaRef>
                          <c15:sqref>Sheet1!$AF$2:$AF$14</c15:sqref>
                        </c15:formulaRef>
                      </c:ext>
                    </c:extLst>
                    <c:numCache>
                      <c:formatCode>General</c:formatCode>
                      <c:ptCount val="13"/>
                      <c:pt idx="0">
                        <c:v>3.7824084000000001E-2</c:v>
                      </c:pt>
                      <c:pt idx="1">
                        <c:v>8.8117669999999999E-3</c:v>
                      </c:pt>
                      <c:pt idx="2">
                        <c:v>5.2605259999999997E-3</c:v>
                      </c:pt>
                      <c:pt idx="3">
                        <c:v>6.6351300000000002E-4</c:v>
                      </c:pt>
                      <c:pt idx="4">
                        <c:v>1.1180597E-2</c:v>
                      </c:pt>
                      <c:pt idx="5">
                        <c:v>1.0468583E-2</c:v>
                      </c:pt>
                      <c:pt idx="6">
                        <c:v>1.7127004000000001E-2</c:v>
                      </c:pt>
                      <c:pt idx="7">
                        <c:v>3.2455707E-2</c:v>
                      </c:pt>
                      <c:pt idx="8">
                        <c:v>1.5558193999999999E-2</c:v>
                      </c:pt>
                      <c:pt idx="9">
                        <c:v>2.0772310000000001E-3</c:v>
                      </c:pt>
                      <c:pt idx="10">
                        <c:v>2.1963064000000001E-2</c:v>
                      </c:pt>
                      <c:pt idx="11">
                        <c:v>2.8939286000000002E-2</c:v>
                      </c:pt>
                      <c:pt idx="12">
                        <c:v>1.6857825999999999E-2</c:v>
                      </c:pt>
                    </c:numCache>
                  </c:numRef>
                </c:val>
                <c:smooth val="0"/>
                <c:extLst xmlns:c15="http://schemas.microsoft.com/office/drawing/2012/chart">
                  <c:ext xmlns:c16="http://schemas.microsoft.com/office/drawing/2014/chart" uri="{C3380CC4-5D6E-409C-BE32-E72D297353CC}">
                    <c16:uniqueId val="{00000025-2813-4179-A324-EF1DE9BA78FD}"/>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Sheet1!$AG$1</c15:sqref>
                        </c15:formulaRef>
                      </c:ext>
                    </c:extLst>
                    <c:strCache>
                      <c:ptCount val="1"/>
                      <c:pt idx="0">
                        <c:v>C30 All Other Causes Q</c:v>
                      </c:pt>
                    </c:strCache>
                  </c:strRef>
                </c:tx>
                <c:spPr>
                  <a:ln w="28575" cap="rnd">
                    <a:solidFill>
                      <a:schemeClr val="accent1">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Sheet1!$A$2:$A$14</c15:sqref>
                        </c15:formulaRef>
                      </c:ext>
                    </c:extLst>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extLst xmlns:c15="http://schemas.microsoft.com/office/drawing/2012/chart">
                      <c:ext xmlns:c15="http://schemas.microsoft.com/office/drawing/2012/chart" uri="{02D57815-91ED-43cb-92C2-25804820EDAC}">
                        <c15:formulaRef>
                          <c15:sqref>Sheet1!$AG$2:$AG$14</c15:sqref>
                        </c15:formulaRef>
                      </c:ext>
                    </c:extLst>
                    <c:numCache>
                      <c:formatCode>General</c:formatCode>
                      <c:ptCount val="13"/>
                      <c:pt idx="0">
                        <c:v>3.3532174999999997E-2</c:v>
                      </c:pt>
                      <c:pt idx="1">
                        <c:v>8.7793922999999996E-2</c:v>
                      </c:pt>
                      <c:pt idx="2">
                        <c:v>6.1614375999999998E-2</c:v>
                      </c:pt>
                      <c:pt idx="3">
                        <c:v>9.0759242000000004E-2</c:v>
                      </c:pt>
                      <c:pt idx="4">
                        <c:v>0.19596576700000001</c:v>
                      </c:pt>
                      <c:pt idx="5">
                        <c:v>4.8103853000000002E-2</c:v>
                      </c:pt>
                      <c:pt idx="6">
                        <c:v>0.145331302</c:v>
                      </c:pt>
                      <c:pt idx="7">
                        <c:v>6.7557787999999994E-2</c:v>
                      </c:pt>
                      <c:pt idx="8">
                        <c:v>3.4997599999999997E-2</c:v>
                      </c:pt>
                      <c:pt idx="9">
                        <c:v>7.8481187999999993E-2</c:v>
                      </c:pt>
                      <c:pt idx="10">
                        <c:v>6.7735697999999997E-2</c:v>
                      </c:pt>
                      <c:pt idx="11">
                        <c:v>0.15284945999999999</c:v>
                      </c:pt>
                      <c:pt idx="12">
                        <c:v>2.548102E-2</c:v>
                      </c:pt>
                    </c:numCache>
                  </c:numRef>
                </c:val>
                <c:smooth val="0"/>
                <c:extLst xmlns:c15="http://schemas.microsoft.com/office/drawing/2012/chart">
                  <c:ext xmlns:c16="http://schemas.microsoft.com/office/drawing/2014/chart" uri="{C3380CC4-5D6E-409C-BE32-E72D297353CC}">
                    <c16:uniqueId val="{00000026-2813-4179-A324-EF1DE9BA78FD}"/>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Sheet1!$AH$1</c15:sqref>
                        </c15:formulaRef>
                      </c:ext>
                    </c:extLst>
                    <c:strCache>
                      <c:ptCount val="1"/>
                      <c:pt idx="0">
                        <c:v>C31 All Other Causes R</c:v>
                      </c:pt>
                    </c:strCache>
                  </c:strRef>
                </c:tx>
                <c:spPr>
                  <a:ln w="28575" cap="rnd">
                    <a:solidFill>
                      <a:schemeClr val="accent2">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Sheet1!$A$2:$A$14</c15:sqref>
                        </c15:formulaRef>
                      </c:ext>
                    </c:extLst>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extLst xmlns:c15="http://schemas.microsoft.com/office/drawing/2012/chart">
                      <c:ext xmlns:c15="http://schemas.microsoft.com/office/drawing/2012/chart" uri="{02D57815-91ED-43cb-92C2-25804820EDAC}">
                        <c15:formulaRef>
                          <c15:sqref>Sheet1!$AH$2:$AH$14</c15:sqref>
                        </c15:formulaRef>
                      </c:ext>
                    </c:extLst>
                    <c:numCache>
                      <c:formatCode>General</c:formatCode>
                      <c:ptCount val="13"/>
                      <c:pt idx="0">
                        <c:v>0.225568829</c:v>
                      </c:pt>
                      <c:pt idx="1">
                        <c:v>0.43624863000000003</c:v>
                      </c:pt>
                      <c:pt idx="2">
                        <c:v>0.373506858</c:v>
                      </c:pt>
                      <c:pt idx="3">
                        <c:v>0.25284758099999999</c:v>
                      </c:pt>
                      <c:pt idx="4">
                        <c:v>0.37979842400000002</c:v>
                      </c:pt>
                      <c:pt idx="5">
                        <c:v>0.33567691900000002</c:v>
                      </c:pt>
                      <c:pt idx="6">
                        <c:v>0.24125882400000001</c:v>
                      </c:pt>
                      <c:pt idx="7">
                        <c:v>0.344514653</c:v>
                      </c:pt>
                      <c:pt idx="8">
                        <c:v>0.220349453</c:v>
                      </c:pt>
                      <c:pt idx="9">
                        <c:v>0.25191524199999998</c:v>
                      </c:pt>
                      <c:pt idx="10">
                        <c:v>0.337549873</c:v>
                      </c:pt>
                      <c:pt idx="11">
                        <c:v>0.42612382999999998</c:v>
                      </c:pt>
                      <c:pt idx="12">
                        <c:v>0.28510665099999999</c:v>
                      </c:pt>
                    </c:numCache>
                  </c:numRef>
                </c:val>
                <c:smooth val="0"/>
                <c:extLst xmlns:c15="http://schemas.microsoft.com/office/drawing/2012/chart">
                  <c:ext xmlns:c16="http://schemas.microsoft.com/office/drawing/2014/chart" uri="{C3380CC4-5D6E-409C-BE32-E72D297353CC}">
                    <c16:uniqueId val="{00000027-2813-4179-A324-EF1DE9BA78FD}"/>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Sheet1!$AI$1</c15:sqref>
                        </c15:formulaRef>
                      </c:ext>
                    </c:extLst>
                    <c:strCache>
                      <c:ptCount val="1"/>
                      <c:pt idx="0">
                        <c:v>C32 Other Diseases of the genitourinary system</c:v>
                      </c:pt>
                    </c:strCache>
                  </c:strRef>
                </c:tx>
                <c:spPr>
                  <a:ln w="28575" cap="rnd">
                    <a:solidFill>
                      <a:schemeClr val="accent3">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Sheet1!$A$2:$A$14</c15:sqref>
                        </c15:formulaRef>
                      </c:ext>
                    </c:extLst>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extLst xmlns:c15="http://schemas.microsoft.com/office/drawing/2012/chart">
                      <c:ext xmlns:c15="http://schemas.microsoft.com/office/drawing/2012/chart" uri="{02D57815-91ED-43cb-92C2-25804820EDAC}">
                        <c15:formulaRef>
                          <c15:sqref>Sheet1!$AI$2:$AI$14</c15:sqref>
                        </c15:formulaRef>
                      </c:ext>
                    </c:extLst>
                    <c:numCache>
                      <c:formatCode>General</c:formatCode>
                      <c:ptCount val="13"/>
                      <c:pt idx="0">
                        <c:v>4.0587816999999998E-2</c:v>
                      </c:pt>
                      <c:pt idx="1">
                        <c:v>3.0557659000000001E-2</c:v>
                      </c:pt>
                      <c:pt idx="2">
                        <c:v>3.0884043E-2</c:v>
                      </c:pt>
                      <c:pt idx="3">
                        <c:v>5.577215E-2</c:v>
                      </c:pt>
                      <c:pt idx="4">
                        <c:v>3.5506531000000001E-2</c:v>
                      </c:pt>
                      <c:pt idx="5">
                        <c:v>1.5517579E-2</c:v>
                      </c:pt>
                      <c:pt idx="6">
                        <c:v>3.4381216999999999E-2</c:v>
                      </c:pt>
                      <c:pt idx="7">
                        <c:v>2.2305314E-2</c:v>
                      </c:pt>
                      <c:pt idx="8">
                        <c:v>2.8338786000000001E-2</c:v>
                      </c:pt>
                      <c:pt idx="9">
                        <c:v>1.312842E-2</c:v>
                      </c:pt>
                      <c:pt idx="10">
                        <c:v>5.0606838000000001E-2</c:v>
                      </c:pt>
                      <c:pt idx="11">
                        <c:v>2.8124390999999999E-2</c:v>
                      </c:pt>
                      <c:pt idx="12">
                        <c:v>5.0532724000000001E-2</c:v>
                      </c:pt>
                    </c:numCache>
                  </c:numRef>
                </c:val>
                <c:smooth val="0"/>
                <c:extLst xmlns:c15="http://schemas.microsoft.com/office/drawing/2012/chart">
                  <c:ext xmlns:c16="http://schemas.microsoft.com/office/drawing/2014/chart" uri="{C3380CC4-5D6E-409C-BE32-E72D297353CC}">
                    <c16:uniqueId val="{00000028-2813-4179-A324-EF1DE9BA78FD}"/>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Sheet1!$AJ$1</c15:sqref>
                        </c15:formulaRef>
                      </c:ext>
                    </c:extLst>
                    <c:strCache>
                      <c:ptCount val="1"/>
                      <c:pt idx="0">
                        <c:v>C33 All Other Causes D</c:v>
                      </c:pt>
                    </c:strCache>
                  </c:strRef>
                </c:tx>
                <c:spPr>
                  <a:ln w="28575" cap="rnd">
                    <a:solidFill>
                      <a:schemeClr val="accent4">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Sheet1!$A$2:$A$14</c15:sqref>
                        </c15:formulaRef>
                      </c:ext>
                    </c:extLst>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extLst xmlns:c15="http://schemas.microsoft.com/office/drawing/2012/chart">
                      <c:ext xmlns:c15="http://schemas.microsoft.com/office/drawing/2012/chart" uri="{02D57815-91ED-43cb-92C2-25804820EDAC}">
                        <c15:formulaRef>
                          <c15:sqref>Sheet1!$AJ$2:$AJ$14</c15:sqref>
                        </c15:formulaRef>
                      </c:ext>
                    </c:extLst>
                    <c:numCache>
                      <c:formatCode>General</c:formatCode>
                      <c:ptCount val="13"/>
                      <c:pt idx="0">
                        <c:v>7.9768163000000003E-2</c:v>
                      </c:pt>
                      <c:pt idx="1">
                        <c:v>6.9354678000000003E-2</c:v>
                      </c:pt>
                      <c:pt idx="2">
                        <c:v>8.0959646999999996E-2</c:v>
                      </c:pt>
                      <c:pt idx="3">
                        <c:v>0.118806971</c:v>
                      </c:pt>
                      <c:pt idx="4">
                        <c:v>0.10555410899999999</c:v>
                      </c:pt>
                      <c:pt idx="5">
                        <c:v>9.0807036999999993E-2</c:v>
                      </c:pt>
                      <c:pt idx="6">
                        <c:v>9.0173965999999994E-2</c:v>
                      </c:pt>
                      <c:pt idx="7">
                        <c:v>0.14350552999999999</c:v>
                      </c:pt>
                      <c:pt idx="8">
                        <c:v>9.8149939000000005E-2</c:v>
                      </c:pt>
                      <c:pt idx="9">
                        <c:v>9.7926004999999997E-2</c:v>
                      </c:pt>
                      <c:pt idx="10">
                        <c:v>7.9863027000000003E-2</c:v>
                      </c:pt>
                      <c:pt idx="11">
                        <c:v>9.4849628000000005E-2</c:v>
                      </c:pt>
                      <c:pt idx="12">
                        <c:v>0.103945519</c:v>
                      </c:pt>
                    </c:numCache>
                  </c:numRef>
                </c:val>
                <c:smooth val="0"/>
                <c:extLst xmlns:c15="http://schemas.microsoft.com/office/drawing/2012/chart">
                  <c:ext xmlns:c16="http://schemas.microsoft.com/office/drawing/2014/chart" uri="{C3380CC4-5D6E-409C-BE32-E72D297353CC}">
                    <c16:uniqueId val="{00000029-2813-4179-A324-EF1DE9BA78FD}"/>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Sheet1!$AK$1</c15:sqref>
                        </c15:formulaRef>
                      </c:ext>
                    </c:extLst>
                    <c:strCache>
                      <c:ptCount val="1"/>
                      <c:pt idx="0">
                        <c:v>COVID-19</c:v>
                      </c:pt>
                    </c:strCache>
                  </c:strRef>
                </c:tx>
                <c:spPr>
                  <a:ln w="28575" cap="rnd">
                    <a:solidFill>
                      <a:schemeClr val="accent5">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Sheet1!$A$2:$A$14</c15:sqref>
                        </c15:formulaRef>
                      </c:ext>
                    </c:extLst>
                    <c:numCache>
                      <c:formatCode>General</c:formatCode>
                      <c:ptCount val="13"/>
                      <c:pt idx="0">
                        <c:v>2022</c:v>
                      </c:pt>
                      <c:pt idx="1">
                        <c:v>2021</c:v>
                      </c:pt>
                      <c:pt idx="2">
                        <c:v>2020</c:v>
                      </c:pt>
                      <c:pt idx="3">
                        <c:v>2019</c:v>
                      </c:pt>
                      <c:pt idx="4">
                        <c:v>2018</c:v>
                      </c:pt>
                      <c:pt idx="5">
                        <c:v>2017</c:v>
                      </c:pt>
                      <c:pt idx="6">
                        <c:v>2016</c:v>
                      </c:pt>
                      <c:pt idx="7">
                        <c:v>2015</c:v>
                      </c:pt>
                      <c:pt idx="8">
                        <c:v>2014</c:v>
                      </c:pt>
                      <c:pt idx="9">
                        <c:v>2013</c:v>
                      </c:pt>
                      <c:pt idx="10">
                        <c:v>2012</c:v>
                      </c:pt>
                      <c:pt idx="11">
                        <c:v>2011</c:v>
                      </c:pt>
                      <c:pt idx="12">
                        <c:v>2010</c:v>
                      </c:pt>
                    </c:numCache>
                  </c:numRef>
                </c:cat>
                <c:val>
                  <c:numRef>
                    <c:extLst xmlns:c15="http://schemas.microsoft.com/office/drawing/2012/chart">
                      <c:ext xmlns:c15="http://schemas.microsoft.com/office/drawing/2012/chart" uri="{02D57815-91ED-43cb-92C2-25804820EDAC}">
                        <c15:formulaRef>
                          <c15:sqref>Sheet1!$AK$2:$AK$14</c15:sqref>
                        </c15:formulaRef>
                      </c:ext>
                    </c:extLst>
                    <c:numCache>
                      <c:formatCode>General</c:formatCode>
                      <c:ptCount val="13"/>
                      <c:pt idx="0">
                        <c:v>0.42203764199999999</c:v>
                      </c:pt>
                      <c:pt idx="1">
                        <c:v>0.64658120399999996</c:v>
                      </c:pt>
                      <c:pt idx="2">
                        <c:v>0.41035023900000001</c:v>
                      </c:pt>
                      <c:pt idx="3">
                        <c:v>0</c:v>
                      </c:pt>
                      <c:pt idx="4">
                        <c:v>0</c:v>
                      </c:pt>
                      <c:pt idx="5">
                        <c:v>0</c:v>
                      </c:pt>
                      <c:pt idx="6">
                        <c:v>0</c:v>
                      </c:pt>
                      <c:pt idx="7">
                        <c:v>0</c:v>
                      </c:pt>
                      <c:pt idx="8">
                        <c:v>0</c:v>
                      </c:pt>
                      <c:pt idx="9">
                        <c:v>0</c:v>
                      </c:pt>
                      <c:pt idx="10">
                        <c:v>0</c:v>
                      </c:pt>
                      <c:pt idx="11">
                        <c:v>0</c:v>
                      </c:pt>
                      <c:pt idx="12">
                        <c:v>0</c:v>
                      </c:pt>
                    </c:numCache>
                  </c:numRef>
                </c:val>
                <c:smooth val="0"/>
                <c:extLst xmlns:c15="http://schemas.microsoft.com/office/drawing/2012/chart">
                  <c:ext xmlns:c16="http://schemas.microsoft.com/office/drawing/2014/chart" uri="{C3380CC4-5D6E-409C-BE32-E72D297353CC}">
                    <c16:uniqueId val="{0000002A-2813-4179-A324-EF1DE9BA78FD}"/>
                  </c:ext>
                </c:extLst>
              </c15:ser>
            </c15:filteredLineSeries>
          </c:ext>
        </c:extLst>
      </c:lineChart>
      <c:catAx>
        <c:axId val="813658184"/>
        <c:scaling>
          <c:orientation val="maxMin"/>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Roboto" panose="02000000000000000000" pitchFamily="2" charset="0"/>
                <a:ea typeface="Roboto" panose="02000000000000000000" pitchFamily="2" charset="0"/>
                <a:cs typeface="+mn-cs"/>
              </a:defRPr>
            </a:pPr>
            <a:endParaRPr lang="en-US"/>
          </a:p>
        </c:txPr>
        <c:crossAx val="813659264"/>
        <c:crosses val="autoZero"/>
        <c:auto val="1"/>
        <c:lblAlgn val="ctr"/>
        <c:lblOffset val="100"/>
        <c:noMultiLvlLbl val="0"/>
      </c:catAx>
      <c:valAx>
        <c:axId val="813659264"/>
        <c:scaling>
          <c:orientation val="minMax"/>
        </c:scaling>
        <c:delete val="1"/>
        <c:axPos val="r"/>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latin typeface="Roboto" panose="02000000000000000000" pitchFamily="2" charset="0"/>
                    <a:ea typeface="Roboto" panose="02000000000000000000" pitchFamily="2" charset="0"/>
                  </a:rPr>
                  <a:t>Years</a:t>
                </a:r>
              </a:p>
            </c:rich>
          </c:tx>
          <c:layout>
            <c:manualLayout>
              <c:xMode val="edge"/>
              <c:yMode val="edge"/>
              <c:x val="2.3006715321279694E-2"/>
              <c:y val="0.45770591744118022"/>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crossAx val="8136581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cdr:x>
      <cdr:y>0.95722</cdr:y>
    </cdr:from>
    <cdr:to>
      <cdr:x>0.61883</cdr:x>
      <cdr:y>1</cdr:y>
    </cdr:to>
    <cdr:sp macro="" textlink="">
      <cdr:nvSpPr>
        <cdr:cNvPr id="2" name="TextBox 1">
          <a:extLst xmlns:a="http://schemas.openxmlformats.org/drawingml/2006/main">
            <a:ext uri="{FF2B5EF4-FFF2-40B4-BE49-F238E27FC236}">
              <a16:creationId xmlns:a16="http://schemas.microsoft.com/office/drawing/2014/main" id="{444A1390-2201-4A5E-E5F5-D11237C550E4}"/>
            </a:ext>
          </a:extLst>
        </cdr:cNvPr>
        <cdr:cNvSpPr txBox="1"/>
      </cdr:nvSpPr>
      <cdr:spPr>
        <a:xfrm xmlns:a="http://schemas.openxmlformats.org/drawingml/2006/main">
          <a:off x="0" y="4622864"/>
          <a:ext cx="7086970" cy="206589"/>
        </a:xfrm>
        <a:prstGeom xmlns:a="http://schemas.openxmlformats.org/drawingml/2006/main" prst="rect">
          <a:avLst/>
        </a:prstGeom>
        <a:solidFill xmlns:a="http://schemas.openxmlformats.org/drawingml/2006/main">
          <a:schemeClr val="lt1"/>
        </a:solidFill>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n-US" sz="1050" dirty="0"/>
            <a:t>Source: Illinois Department of Public Health (IDPH), Division</a:t>
          </a:r>
          <a:r>
            <a:rPr lang="en-US" sz="1050" baseline="0" dirty="0"/>
            <a:t> of Vital Records, Death Certificate Data Files, 2010-2022</a:t>
          </a:r>
          <a:endParaRPr lang="en-US" sz="1050" dirty="0"/>
        </a:p>
      </cdr:txBody>
    </cdr:sp>
  </cdr:relSizeAnchor>
</c:userShapes>
</file>

<file path=ppt/drawings/drawing2.xml><?xml version="1.0" encoding="utf-8"?>
<c:userShapes xmlns:c="http://schemas.openxmlformats.org/drawingml/2006/chart">
  <cdr:relSizeAnchor xmlns:cdr="http://schemas.openxmlformats.org/drawingml/2006/chartDrawing">
    <cdr:from>
      <cdr:x>0.82332</cdr:x>
      <cdr:y>0.28683</cdr:y>
    </cdr:from>
    <cdr:to>
      <cdr:x>0.91265</cdr:x>
      <cdr:y>0.35893</cdr:y>
    </cdr:to>
    <cdr:sp macro="" textlink="">
      <cdr:nvSpPr>
        <cdr:cNvPr id="2" name="TextBox 2">
          <a:extLst xmlns:a="http://schemas.openxmlformats.org/drawingml/2006/main">
            <a:ext uri="{FF2B5EF4-FFF2-40B4-BE49-F238E27FC236}">
              <a16:creationId xmlns:a16="http://schemas.microsoft.com/office/drawing/2014/main" id="{1D9C1F95-6093-7E9C-ABDE-8BB99AC58E6B}"/>
            </a:ext>
          </a:extLst>
        </cdr:cNvPr>
        <cdr:cNvSpPr txBox="1"/>
      </cdr:nvSpPr>
      <cdr:spPr>
        <a:xfrm xmlns:a="http://schemas.openxmlformats.org/drawingml/2006/main">
          <a:off x="8281283" y="1162050"/>
          <a:ext cx="898525" cy="292100"/>
        </a:xfrm>
        <a:prstGeom xmlns:a="http://schemas.openxmlformats.org/drawingml/2006/main" prst="rect">
          <a:avLst/>
        </a:prstGeom>
        <a:solidFill xmlns:a="http://schemas.openxmlformats.org/drawingml/2006/main">
          <a:schemeClr val="lt1"/>
        </a:solidFill>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n-US" sz="1200" b="1" dirty="0">
              <a:solidFill>
                <a:srgbClr val="005B99"/>
              </a:solidFill>
              <a:latin typeface="Roboto" panose="02000000000000000000" pitchFamily="2" charset="0"/>
              <a:ea typeface="Roboto" panose="02000000000000000000" pitchFamily="2" charset="0"/>
            </a:rPr>
            <a:t>Homicide</a:t>
          </a:r>
          <a:r>
            <a:rPr lang="en-US" sz="1200" b="1" baseline="0" dirty="0">
              <a:solidFill>
                <a:srgbClr val="005B99"/>
              </a:solidFill>
              <a:latin typeface="Roboto" panose="02000000000000000000" pitchFamily="2" charset="0"/>
              <a:ea typeface="Roboto" panose="02000000000000000000" pitchFamily="2" charset="0"/>
            </a:rPr>
            <a:t> </a:t>
          </a:r>
          <a:endParaRPr lang="en-US" sz="1200" b="1" dirty="0">
            <a:solidFill>
              <a:srgbClr val="005B99"/>
            </a:solidFill>
            <a:latin typeface="Roboto" panose="02000000000000000000" pitchFamily="2" charset="0"/>
            <a:ea typeface="Roboto" panose="02000000000000000000" pitchFamily="2" charset="0"/>
          </a:endParaRPr>
        </a:p>
      </cdr:txBody>
    </cdr:sp>
  </cdr:relSizeAnchor>
  <cdr:relSizeAnchor xmlns:cdr="http://schemas.openxmlformats.org/drawingml/2006/chartDrawing">
    <cdr:from>
      <cdr:x>0.82165</cdr:x>
      <cdr:y>0.35993</cdr:y>
    </cdr:from>
    <cdr:to>
      <cdr:x>0.94223</cdr:x>
      <cdr:y>0.42968</cdr:y>
    </cdr:to>
    <cdr:sp macro="" textlink="">
      <cdr:nvSpPr>
        <cdr:cNvPr id="3" name="TextBox 4">
          <a:extLst xmlns:a="http://schemas.openxmlformats.org/drawingml/2006/main">
            <a:ext uri="{FF2B5EF4-FFF2-40B4-BE49-F238E27FC236}">
              <a16:creationId xmlns:a16="http://schemas.microsoft.com/office/drawing/2014/main" id="{9E7A8993-96C4-4237-A27F-D7F3DA9F3862}"/>
            </a:ext>
          </a:extLst>
        </cdr:cNvPr>
        <cdr:cNvSpPr txBox="1"/>
      </cdr:nvSpPr>
      <cdr:spPr>
        <a:xfrm xmlns:a="http://schemas.openxmlformats.org/drawingml/2006/main">
          <a:off x="8264497" y="1458181"/>
          <a:ext cx="1212850" cy="282575"/>
        </a:xfrm>
        <a:prstGeom xmlns:a="http://schemas.openxmlformats.org/drawingml/2006/main" prst="rect">
          <a:avLst/>
        </a:prstGeom>
        <a:solidFill xmlns:a="http://schemas.openxmlformats.org/drawingml/2006/main">
          <a:schemeClr val="lt1"/>
        </a:solidFill>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n-US" sz="1200" b="1" dirty="0">
              <a:solidFill>
                <a:srgbClr val="981B1E"/>
              </a:solidFill>
              <a:latin typeface="Roboto" panose="02000000000000000000" pitchFamily="2" charset="0"/>
              <a:ea typeface="Roboto" panose="02000000000000000000" pitchFamily="2" charset="0"/>
            </a:rPr>
            <a:t>Heart</a:t>
          </a:r>
          <a:r>
            <a:rPr lang="en-US" sz="1200" b="1" baseline="0" dirty="0">
              <a:solidFill>
                <a:srgbClr val="981B1E"/>
              </a:solidFill>
              <a:latin typeface="Roboto" panose="02000000000000000000" pitchFamily="2" charset="0"/>
              <a:ea typeface="Roboto" panose="02000000000000000000" pitchFamily="2" charset="0"/>
            </a:rPr>
            <a:t> Disease</a:t>
          </a:r>
          <a:endParaRPr lang="en-US" sz="1200" b="1" dirty="0">
            <a:solidFill>
              <a:srgbClr val="981B1E"/>
            </a:solidFill>
            <a:latin typeface="Roboto" panose="02000000000000000000" pitchFamily="2" charset="0"/>
            <a:ea typeface="Roboto" panose="02000000000000000000" pitchFamily="2" charset="0"/>
          </a:endParaRPr>
        </a:p>
      </cdr:txBody>
    </cdr:sp>
  </cdr:relSizeAnchor>
  <cdr:relSizeAnchor xmlns:cdr="http://schemas.openxmlformats.org/drawingml/2006/chartDrawing">
    <cdr:from>
      <cdr:x>0.82165</cdr:x>
      <cdr:y>0.45436</cdr:y>
    </cdr:from>
    <cdr:to>
      <cdr:x>0.95833</cdr:x>
      <cdr:y>0.52724</cdr:y>
    </cdr:to>
    <cdr:sp macro="" textlink="">
      <cdr:nvSpPr>
        <cdr:cNvPr id="4" name="TextBox 3">
          <a:extLst xmlns:a="http://schemas.openxmlformats.org/drawingml/2006/main">
            <a:ext uri="{FF2B5EF4-FFF2-40B4-BE49-F238E27FC236}">
              <a16:creationId xmlns:a16="http://schemas.microsoft.com/office/drawing/2014/main" id="{C7A0D361-E847-413A-9A4E-C8EECBE925B5}"/>
            </a:ext>
          </a:extLst>
        </cdr:cNvPr>
        <cdr:cNvSpPr txBox="1"/>
      </cdr:nvSpPr>
      <cdr:spPr>
        <a:xfrm xmlns:a="http://schemas.openxmlformats.org/drawingml/2006/main">
          <a:off x="8264497" y="1840738"/>
          <a:ext cx="1374775" cy="295275"/>
        </a:xfrm>
        <a:prstGeom xmlns:a="http://schemas.openxmlformats.org/drawingml/2006/main" prst="rect">
          <a:avLst/>
        </a:prstGeom>
        <a:solidFill xmlns:a="http://schemas.openxmlformats.org/drawingml/2006/main">
          <a:schemeClr val="lt1"/>
        </a:solidFill>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n-US" sz="1200" b="1" baseline="0">
              <a:solidFill>
                <a:srgbClr val="4AA564"/>
              </a:solidFill>
              <a:latin typeface="Roboto" panose="02000000000000000000" pitchFamily="2" charset="0"/>
              <a:ea typeface="Roboto" panose="02000000000000000000" pitchFamily="2" charset="0"/>
            </a:rPr>
            <a:t>Opioid Overdose </a:t>
          </a:r>
          <a:endParaRPr lang="en-US" sz="1200" b="1">
            <a:solidFill>
              <a:srgbClr val="4AA564"/>
            </a:solidFill>
            <a:latin typeface="Roboto" panose="02000000000000000000" pitchFamily="2" charset="0"/>
            <a:ea typeface="Roboto" panose="02000000000000000000" pitchFamily="2" charset="0"/>
          </a:endParaRPr>
        </a:p>
      </cdr:txBody>
    </cdr:sp>
  </cdr:relSizeAnchor>
  <cdr:relSizeAnchor xmlns:cdr="http://schemas.openxmlformats.org/drawingml/2006/chartDrawing">
    <cdr:from>
      <cdr:x>0.82244</cdr:x>
      <cdr:y>0.57386</cdr:y>
    </cdr:from>
    <cdr:to>
      <cdr:x>0.91114</cdr:x>
      <cdr:y>0.64674</cdr:y>
    </cdr:to>
    <cdr:sp macro="" textlink="">
      <cdr:nvSpPr>
        <cdr:cNvPr id="5" name="TextBox 5">
          <a:extLst xmlns:a="http://schemas.openxmlformats.org/drawingml/2006/main">
            <a:ext uri="{FF2B5EF4-FFF2-40B4-BE49-F238E27FC236}">
              <a16:creationId xmlns:a16="http://schemas.microsoft.com/office/drawing/2014/main" id="{852A17B7-18E7-429A-9E54-5DD048F5508E}"/>
            </a:ext>
          </a:extLst>
        </cdr:cNvPr>
        <cdr:cNvSpPr txBox="1"/>
      </cdr:nvSpPr>
      <cdr:spPr>
        <a:xfrm xmlns:a="http://schemas.openxmlformats.org/drawingml/2006/main">
          <a:off x="8272449" y="2324873"/>
          <a:ext cx="892175" cy="295275"/>
        </a:xfrm>
        <a:prstGeom xmlns:a="http://schemas.openxmlformats.org/drawingml/2006/main" prst="rect">
          <a:avLst/>
        </a:prstGeom>
        <a:solidFill xmlns:a="http://schemas.openxmlformats.org/drawingml/2006/main">
          <a:schemeClr val="lt1"/>
        </a:solidFill>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n-US" sz="1200" b="1" baseline="0">
              <a:solidFill>
                <a:srgbClr val="F9C642"/>
              </a:solidFill>
              <a:latin typeface="Roboto" panose="02000000000000000000" pitchFamily="2" charset="0"/>
              <a:ea typeface="Roboto" panose="02000000000000000000" pitchFamily="2" charset="0"/>
            </a:rPr>
            <a:t>Cancer </a:t>
          </a:r>
          <a:r>
            <a:rPr lang="en-US" sz="1200" b="1" baseline="0">
              <a:solidFill>
                <a:srgbClr val="005B99"/>
              </a:solidFill>
              <a:latin typeface="Roboto" panose="02000000000000000000" pitchFamily="2" charset="0"/>
              <a:ea typeface="Roboto" panose="02000000000000000000" pitchFamily="2" charset="0"/>
            </a:rPr>
            <a:t> </a:t>
          </a:r>
          <a:endParaRPr lang="en-US" sz="1200" b="1">
            <a:solidFill>
              <a:srgbClr val="005B99"/>
            </a:solidFill>
            <a:latin typeface="Roboto" panose="02000000000000000000" pitchFamily="2" charset="0"/>
            <a:ea typeface="Roboto" panose="02000000000000000000" pitchFamily="2" charset="0"/>
          </a:endParaRPr>
        </a:p>
      </cdr:txBody>
    </cdr:sp>
  </cdr:relSizeAnchor>
  <cdr:relSizeAnchor xmlns:cdr="http://schemas.openxmlformats.org/drawingml/2006/chartDrawing">
    <cdr:from>
      <cdr:x>0.82165</cdr:x>
      <cdr:y>0.72695</cdr:y>
    </cdr:from>
    <cdr:to>
      <cdr:x>0.91035</cdr:x>
      <cdr:y>0.79513</cdr:y>
    </cdr:to>
    <cdr:sp macro="" textlink="">
      <cdr:nvSpPr>
        <cdr:cNvPr id="6" name="TextBox 6">
          <a:extLst xmlns:a="http://schemas.openxmlformats.org/drawingml/2006/main">
            <a:ext uri="{FF2B5EF4-FFF2-40B4-BE49-F238E27FC236}">
              <a16:creationId xmlns:a16="http://schemas.microsoft.com/office/drawing/2014/main" id="{CD4FBA09-B6AA-43E8-9497-B4BFA4458F1B}"/>
            </a:ext>
          </a:extLst>
        </cdr:cNvPr>
        <cdr:cNvSpPr txBox="1"/>
      </cdr:nvSpPr>
      <cdr:spPr>
        <a:xfrm xmlns:a="http://schemas.openxmlformats.org/drawingml/2006/main">
          <a:off x="8264498" y="2945075"/>
          <a:ext cx="892175" cy="276225"/>
        </a:xfrm>
        <a:prstGeom xmlns:a="http://schemas.openxmlformats.org/drawingml/2006/main" prst="rect">
          <a:avLst/>
        </a:prstGeom>
        <a:solidFill xmlns:a="http://schemas.openxmlformats.org/drawingml/2006/main">
          <a:schemeClr val="lt1"/>
        </a:solidFill>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n-US" sz="1200" b="1" baseline="0">
              <a:solidFill>
                <a:srgbClr val="A4D5EE"/>
              </a:solidFill>
              <a:latin typeface="Roboto" panose="02000000000000000000" pitchFamily="2" charset="0"/>
              <a:ea typeface="Roboto" panose="02000000000000000000" pitchFamily="2" charset="0"/>
            </a:rPr>
            <a:t>Accidents</a:t>
          </a:r>
          <a:r>
            <a:rPr lang="en-US" sz="1200" b="1" baseline="0">
              <a:solidFill>
                <a:srgbClr val="005B99"/>
              </a:solidFill>
              <a:latin typeface="Roboto" panose="02000000000000000000" pitchFamily="2" charset="0"/>
              <a:ea typeface="Roboto" panose="02000000000000000000" pitchFamily="2" charset="0"/>
            </a:rPr>
            <a:t> </a:t>
          </a:r>
          <a:endParaRPr lang="en-US" sz="1200" b="1">
            <a:solidFill>
              <a:srgbClr val="005B99"/>
            </a:solidFill>
            <a:latin typeface="Roboto" panose="02000000000000000000" pitchFamily="2" charset="0"/>
            <a:ea typeface="Roboto" panose="02000000000000000000" pitchFamily="2"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48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37000" y="0"/>
            <a:ext cx="3011488" cy="463550"/>
          </a:xfrm>
          <a:prstGeom prst="rect">
            <a:avLst/>
          </a:prstGeom>
        </p:spPr>
        <p:txBody>
          <a:bodyPr vert="horz" lIns="91440" tIns="45720" rIns="91440" bIns="45720" rtlCol="0"/>
          <a:lstStyle>
            <a:lvl1pPr algn="r">
              <a:defRPr sz="1200"/>
            </a:lvl1pPr>
          </a:lstStyle>
          <a:p>
            <a:fld id="{796875E3-E599-4079-8F16-10C683537564}" type="datetimeFigureOut">
              <a:rPr lang="en-US" smtClean="0"/>
              <a:t>7/10/2024</a:t>
            </a:fld>
            <a:endParaRPr lang="en-US"/>
          </a:p>
        </p:txBody>
      </p:sp>
      <p:sp>
        <p:nvSpPr>
          <p:cNvPr id="4" name="Footer Placeholder 3"/>
          <p:cNvSpPr>
            <a:spLocks noGrp="1"/>
          </p:cNvSpPr>
          <p:nvPr>
            <p:ph type="ftr" sz="quarter" idx="2"/>
          </p:nvPr>
        </p:nvSpPr>
        <p:spPr>
          <a:xfrm>
            <a:off x="0" y="8772525"/>
            <a:ext cx="301148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37000" y="8772525"/>
            <a:ext cx="3011488" cy="463550"/>
          </a:xfrm>
          <a:prstGeom prst="rect">
            <a:avLst/>
          </a:prstGeom>
        </p:spPr>
        <p:txBody>
          <a:bodyPr vert="horz" lIns="91440" tIns="45720" rIns="91440" bIns="45720" rtlCol="0" anchor="b"/>
          <a:lstStyle>
            <a:lvl1pPr algn="r">
              <a:defRPr sz="1200"/>
            </a:lvl1pPr>
          </a:lstStyle>
          <a:p>
            <a:fld id="{622806AF-2FBF-4FB7-9EE7-E9580A5F9A11}" type="slidenum">
              <a:rPr lang="en-US" smtClean="0"/>
              <a:t>‹#›</a:t>
            </a:fld>
            <a:endParaRPr lang="en-US"/>
          </a:p>
        </p:txBody>
      </p:sp>
    </p:spTree>
    <p:extLst>
      <p:ext uri="{BB962C8B-B14F-4D97-AF65-F5344CB8AC3E}">
        <p14:creationId xmlns:p14="http://schemas.microsoft.com/office/powerpoint/2010/main" val="25330713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idx="1"/>
          </p:nvPr>
        </p:nvSpPr>
        <p:spPr>
          <a:xfrm>
            <a:off x="3936768" y="0"/>
            <a:ext cx="3011699" cy="463408"/>
          </a:xfrm>
          <a:prstGeom prst="rect">
            <a:avLst/>
          </a:prstGeom>
        </p:spPr>
        <p:txBody>
          <a:bodyPr vert="horz" lIns="92492" tIns="46246" rIns="92492" bIns="46246" rtlCol="0"/>
          <a:lstStyle>
            <a:lvl1pPr algn="r">
              <a:defRPr sz="1200"/>
            </a:lvl1pPr>
          </a:lstStyle>
          <a:p>
            <a:fld id="{B6FDC8B3-D180-47D1-AFC3-6DAA9AA3F1D9}" type="datetimeFigureOut">
              <a:rPr lang="en-US" smtClean="0"/>
              <a:t>7/10/2024</a:t>
            </a:fld>
            <a:endParaRPr lang="en-US"/>
          </a:p>
        </p:txBody>
      </p:sp>
      <p:sp>
        <p:nvSpPr>
          <p:cNvPr id="4" name="Slide Image Placeholder 3"/>
          <p:cNvSpPr>
            <a:spLocks noGrp="1" noRot="1" noChangeAspect="1"/>
          </p:cNvSpPr>
          <p:nvPr>
            <p:ph type="sldImg" idx="2"/>
          </p:nvPr>
        </p:nvSpPr>
        <p:spPr>
          <a:xfrm>
            <a:off x="703263" y="1154113"/>
            <a:ext cx="5543550" cy="3117850"/>
          </a:xfrm>
          <a:prstGeom prst="rect">
            <a:avLst/>
          </a:prstGeom>
          <a:noFill/>
          <a:ln w="12700">
            <a:solidFill>
              <a:prstClr val="black"/>
            </a:solidFill>
          </a:ln>
        </p:spPr>
        <p:txBody>
          <a:bodyPr vert="horz" lIns="92492" tIns="46246" rIns="92492" bIns="46246" rtlCol="0" anchor="ctr"/>
          <a:lstStyle/>
          <a:p>
            <a:endParaRPr lang="en-US"/>
          </a:p>
        </p:txBody>
      </p:sp>
      <p:sp>
        <p:nvSpPr>
          <p:cNvPr id="5" name="Notes Placeholder 4"/>
          <p:cNvSpPr>
            <a:spLocks noGrp="1"/>
          </p:cNvSpPr>
          <p:nvPr>
            <p:ph type="body" sz="quarter" idx="3"/>
          </p:nvPr>
        </p:nvSpPr>
        <p:spPr>
          <a:xfrm>
            <a:off x="695008" y="4444861"/>
            <a:ext cx="5560060" cy="3636705"/>
          </a:xfrm>
          <a:prstGeom prst="rect">
            <a:avLst/>
          </a:prstGeom>
        </p:spPr>
        <p:txBody>
          <a:bodyPr vert="horz" lIns="92492" tIns="46246" rIns="92492" bIns="4624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9"/>
            <a:ext cx="3011699" cy="463407"/>
          </a:xfrm>
          <a:prstGeom prst="rect">
            <a:avLst/>
          </a:prstGeom>
        </p:spPr>
        <p:txBody>
          <a:bodyPr vert="horz" lIns="92492" tIns="46246" rIns="92492" bIns="46246" rtlCol="0" anchor="b"/>
          <a:lstStyle>
            <a:lvl1pPr algn="l">
              <a:defRPr sz="1200"/>
            </a:lvl1pPr>
          </a:lstStyle>
          <a:p>
            <a:endParaRPr lang="en-US"/>
          </a:p>
        </p:txBody>
      </p:sp>
      <p:sp>
        <p:nvSpPr>
          <p:cNvPr id="7" name="Slide Number Placeholder 6"/>
          <p:cNvSpPr>
            <a:spLocks noGrp="1"/>
          </p:cNvSpPr>
          <p:nvPr>
            <p:ph type="sldNum" sz="quarter" idx="5"/>
          </p:nvPr>
        </p:nvSpPr>
        <p:spPr>
          <a:xfrm>
            <a:off x="3936768" y="8772669"/>
            <a:ext cx="3011699" cy="463407"/>
          </a:xfrm>
          <a:prstGeom prst="rect">
            <a:avLst/>
          </a:prstGeom>
        </p:spPr>
        <p:txBody>
          <a:bodyPr vert="horz" lIns="92492" tIns="46246" rIns="92492" bIns="46246" rtlCol="0" anchor="b"/>
          <a:lstStyle>
            <a:lvl1pPr algn="r">
              <a:defRPr sz="1200"/>
            </a:lvl1pPr>
          </a:lstStyle>
          <a:p>
            <a:fld id="{8C3E56DB-C4F5-4CB4-B658-D50785276580}" type="slidenum">
              <a:rPr lang="en-US" smtClean="0"/>
              <a:t>‹#›</a:t>
            </a:fld>
            <a:endParaRPr lang="en-US"/>
          </a:p>
        </p:txBody>
      </p:sp>
    </p:spTree>
    <p:extLst>
      <p:ext uri="{BB962C8B-B14F-4D97-AF65-F5344CB8AC3E}">
        <p14:creationId xmlns:p14="http://schemas.microsoft.com/office/powerpoint/2010/main" val="30045051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washingtonpost.com/health/interactive/2023/american-life-expectancy-dropping/" TargetMode="External"/><Relationship Id="rId2" Type="http://schemas.openxmlformats.org/officeDocument/2006/relationships/slide" Target="../slides/slide6.xml"/><Relationship Id="rId1" Type="http://schemas.openxmlformats.org/officeDocument/2006/relationships/notesMaster" Target="../notesMasters/notesMaster1.xml"/><Relationship Id="rId5" Type="http://schemas.openxmlformats.org/officeDocument/2006/relationships/hyperlink" Target="https://www.statnews.com/2022/12/22/us-life-expectancy-falls-covid-drug-overdose-deaths/" TargetMode="External"/><Relationship Id="rId4" Type="http://schemas.openxmlformats.org/officeDocument/2006/relationships/hyperlink" Target="https://www.nytimes.com/2022/08/31/health/life-expectancy-covid-pandemic.html"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Life expectancy is a measure that summarizes the risk of dying for an entire population</a:t>
            </a:r>
          </a:p>
          <a:p>
            <a:pPr marL="171450" indent="-171450">
              <a:buFontTx/>
              <a:buChar char="-"/>
            </a:pPr>
            <a:r>
              <a:rPr lang="en-US">
                <a:cs typeface="Calibri"/>
              </a:rPr>
              <a:t>Calculated from death certificate data</a:t>
            </a:r>
          </a:p>
          <a:p>
            <a:pPr marL="171450" indent="-171450">
              <a:buFontTx/>
              <a:buChar char="-"/>
            </a:pPr>
            <a:r>
              <a:rPr lang="en-US">
                <a:cs typeface="Calibri"/>
              </a:rPr>
              <a:t>Based on the age at death among people who died that year</a:t>
            </a:r>
          </a:p>
          <a:p>
            <a:pPr marL="171450" indent="-171450">
              <a:buFontTx/>
              <a:buChar char="-"/>
            </a:pPr>
            <a:r>
              <a:rPr lang="en-US">
                <a:cs typeface="Calibri"/>
              </a:rPr>
              <a:t>Not a prediction and does not mean we know when all Chicagoans died or will die</a:t>
            </a:r>
          </a:p>
          <a:p>
            <a:pPr marL="171450" indent="-171450">
              <a:buFontTx/>
              <a:buChar char="-"/>
            </a:pPr>
            <a:endParaRPr lang="en-US">
              <a:cs typeface="Calibri"/>
            </a:endParaRPr>
          </a:p>
          <a:p>
            <a:pPr marL="0" indent="0">
              <a:buFontTx/>
              <a:buNone/>
            </a:pPr>
            <a:r>
              <a:rPr lang="en-US">
                <a:cs typeface="Calibri"/>
              </a:rPr>
              <a:t>Most of the time, life expectancy changes slowly</a:t>
            </a:r>
          </a:p>
          <a:p>
            <a:pPr marL="171450" indent="-171450">
              <a:buFontTx/>
              <a:buChar char="-"/>
            </a:pPr>
            <a:r>
              <a:rPr lang="en-US">
                <a:cs typeface="Calibri"/>
              </a:rPr>
              <a:t>According to federal data, US life expectancy decreased only 8 times between 1960-2019</a:t>
            </a:r>
          </a:p>
          <a:p>
            <a:pPr marL="171450" indent="-171450">
              <a:buFontTx/>
              <a:buChar char="-"/>
            </a:pPr>
            <a:r>
              <a:rPr lang="en-US">
                <a:cs typeface="Calibri"/>
              </a:rPr>
              <a:t>The average decline was 0.4 years</a:t>
            </a:r>
          </a:p>
          <a:p>
            <a:pPr marL="171450" indent="-171450">
              <a:buFontTx/>
              <a:buChar char="-"/>
            </a:pPr>
            <a:r>
              <a:rPr lang="en-US">
                <a:cs typeface="Calibri"/>
              </a:rPr>
              <a:t>A 3.6 year decline in life expectancy is a radical change that would only be seen during wars, natural disasters, or pandemics</a:t>
            </a:r>
          </a:p>
          <a:p>
            <a:r>
              <a:rPr lang="en-US">
                <a:cs typeface="Calibri"/>
              </a:rPr>
              <a:t>Source: https://fred.stlouisfed.org/series/SPDYNLE00INUSA#0</a:t>
            </a:r>
          </a:p>
          <a:p>
            <a:endParaRPr lang="en-US">
              <a:cs typeface="Calibri"/>
            </a:endParaRPr>
          </a:p>
          <a:p>
            <a:r>
              <a:rPr lang="en-US">
                <a:cs typeface="Calibri"/>
              </a:rPr>
              <a:t>On average for this period, ~20K Chicagoans die every year, and each recorded death contributes to this analysis.</a:t>
            </a:r>
          </a:p>
        </p:txBody>
      </p:sp>
      <p:sp>
        <p:nvSpPr>
          <p:cNvPr id="4" name="Slide Number Placeholder 3"/>
          <p:cNvSpPr>
            <a:spLocks noGrp="1"/>
          </p:cNvSpPr>
          <p:nvPr>
            <p:ph type="sldNum" sz="quarter" idx="5"/>
          </p:nvPr>
        </p:nvSpPr>
        <p:spPr/>
        <p:txBody>
          <a:bodyPr/>
          <a:lstStyle/>
          <a:p>
            <a:fld id="{8C3E56DB-C4F5-4CB4-B658-D50785276580}" type="slidenum">
              <a:rPr lang="en-US" smtClean="0"/>
              <a:t>2</a:t>
            </a:fld>
            <a:endParaRPr lang="en-US"/>
          </a:p>
        </p:txBody>
      </p:sp>
    </p:spTree>
    <p:extLst>
      <p:ext uri="{BB962C8B-B14F-4D97-AF65-F5344CB8AC3E}">
        <p14:creationId xmlns:p14="http://schemas.microsoft.com/office/powerpoint/2010/main" val="10332843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Homicide and heart disease have been the top two drivers of the LE gap for several years. This is because Black Chicagoans are at greater risk of dying due to homicide, which kills younger people. Black Chicagoans die of heart disease at younger ages than other Chicagoans on average, highlighting the importance of preventive care.</a:t>
            </a:r>
          </a:p>
          <a:p>
            <a:endParaRPr lang="en-US">
              <a:cs typeface="Calibri"/>
            </a:endParaRPr>
          </a:p>
          <a:p>
            <a:r>
              <a:rPr lang="en-US">
                <a:cs typeface="Calibri"/>
              </a:rPr>
              <a:t>Note – Opioid since 2015</a:t>
            </a:r>
          </a:p>
        </p:txBody>
      </p:sp>
      <p:sp>
        <p:nvSpPr>
          <p:cNvPr id="4" name="Slide Number Placeholder 3"/>
          <p:cNvSpPr>
            <a:spLocks noGrp="1"/>
          </p:cNvSpPr>
          <p:nvPr>
            <p:ph type="sldNum" sz="quarter" idx="5"/>
          </p:nvPr>
        </p:nvSpPr>
        <p:spPr/>
        <p:txBody>
          <a:bodyPr/>
          <a:lstStyle/>
          <a:p>
            <a:fld id="{8C3E56DB-C4F5-4CB4-B658-D50785276580}" type="slidenum">
              <a:rPr lang="en-US" smtClean="0"/>
              <a:t>12</a:t>
            </a:fld>
            <a:endParaRPr lang="en-US"/>
          </a:p>
        </p:txBody>
      </p:sp>
    </p:spTree>
    <p:extLst>
      <p:ext uri="{BB962C8B-B14F-4D97-AF65-F5344CB8AC3E}">
        <p14:creationId xmlns:p14="http://schemas.microsoft.com/office/powerpoint/2010/main" val="22982046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CDPH combines life expectancy with other public health data, information about social determinants of health, and evidence from research to set priorities. The hardship index is one example of an SDOH measure used by the health department.</a:t>
            </a:r>
          </a:p>
          <a:p>
            <a:endParaRPr lang="en-US">
              <a:cs typeface="Calibri"/>
            </a:endParaRPr>
          </a:p>
          <a:p>
            <a:r>
              <a:rPr lang="en-US">
                <a:cs typeface="Calibri"/>
              </a:rPr>
              <a:t>Hardship index: crowded housing, HH-level poverty rate, &gt;16 unemployment, adults &gt;25 without HS, dependency (&lt;18 or &gt;65 compared to working age), per capita income</a:t>
            </a:r>
            <a:endParaRPr lang="en-US"/>
          </a:p>
        </p:txBody>
      </p:sp>
      <p:sp>
        <p:nvSpPr>
          <p:cNvPr id="4" name="Slide Number Placeholder 3"/>
          <p:cNvSpPr>
            <a:spLocks noGrp="1"/>
          </p:cNvSpPr>
          <p:nvPr>
            <p:ph type="sldNum" sz="quarter" idx="5"/>
          </p:nvPr>
        </p:nvSpPr>
        <p:spPr/>
        <p:txBody>
          <a:bodyPr/>
          <a:lstStyle/>
          <a:p>
            <a:fld id="{8C3E56DB-C4F5-4CB4-B658-D50785276580}" type="slidenum">
              <a:rPr lang="en-US" smtClean="0"/>
              <a:t>13</a:t>
            </a:fld>
            <a:endParaRPr lang="en-US"/>
          </a:p>
        </p:txBody>
      </p:sp>
    </p:spTree>
    <p:extLst>
      <p:ext uri="{BB962C8B-B14F-4D97-AF65-F5344CB8AC3E}">
        <p14:creationId xmlns:p14="http://schemas.microsoft.com/office/powerpoint/2010/main" val="8090920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Acknowledge your Epi colleagues</a:t>
            </a:r>
          </a:p>
        </p:txBody>
      </p:sp>
      <p:sp>
        <p:nvSpPr>
          <p:cNvPr id="4" name="Slide Number Placeholder 3"/>
          <p:cNvSpPr>
            <a:spLocks noGrp="1"/>
          </p:cNvSpPr>
          <p:nvPr>
            <p:ph type="sldNum" sz="quarter" idx="5"/>
          </p:nvPr>
        </p:nvSpPr>
        <p:spPr/>
        <p:txBody>
          <a:bodyPr/>
          <a:lstStyle/>
          <a:p>
            <a:fld id="{8C3E56DB-C4F5-4CB4-B658-D50785276580}" type="slidenum">
              <a:rPr lang="en-US" smtClean="0"/>
              <a:t>15</a:t>
            </a:fld>
            <a:endParaRPr lang="en-US"/>
          </a:p>
        </p:txBody>
      </p:sp>
    </p:spTree>
    <p:extLst>
      <p:ext uri="{BB962C8B-B14F-4D97-AF65-F5344CB8AC3E}">
        <p14:creationId xmlns:p14="http://schemas.microsoft.com/office/powerpoint/2010/main" val="24787332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steepest drop in LE during the pandemic was among Latinx Chicagoans</a:t>
            </a:r>
          </a:p>
          <a:p>
            <a:r>
              <a:rPr lang="en-US"/>
              <a:t>The slowest recovery from the pandemic has been among NH Black Chicagoans</a:t>
            </a:r>
          </a:p>
          <a:p>
            <a:r>
              <a:rPr lang="en-US"/>
              <a:t>No Chicago racial/ethnic group has fully regained its pre-pandemic LE, but NH white Chicagoans come the closest as of 2022</a:t>
            </a:r>
          </a:p>
          <a:p>
            <a:r>
              <a:rPr lang="en-US">
                <a:cs typeface="Calibri" panose="020F0502020204030204"/>
              </a:rPr>
              <a:t>Blacks have been lowest among RE groups for a extended period of time – teases gap discussion later in deck</a:t>
            </a:r>
          </a:p>
        </p:txBody>
      </p:sp>
      <p:sp>
        <p:nvSpPr>
          <p:cNvPr id="4" name="Slide Number Placeholder 3"/>
          <p:cNvSpPr>
            <a:spLocks noGrp="1"/>
          </p:cNvSpPr>
          <p:nvPr>
            <p:ph type="sldNum" sz="quarter" idx="5"/>
          </p:nvPr>
        </p:nvSpPr>
        <p:spPr/>
        <p:txBody>
          <a:bodyPr/>
          <a:lstStyle/>
          <a:p>
            <a:fld id="{8C3E56DB-C4F5-4CB4-B658-D50785276580}" type="slidenum">
              <a:rPr lang="en-US" smtClean="0"/>
              <a:t>3</a:t>
            </a:fld>
            <a:endParaRPr lang="en-US"/>
          </a:p>
        </p:txBody>
      </p:sp>
    </p:spTree>
    <p:extLst>
      <p:ext uri="{BB962C8B-B14F-4D97-AF65-F5344CB8AC3E}">
        <p14:creationId xmlns:p14="http://schemas.microsoft.com/office/powerpoint/2010/main" val="29933664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2019:</a:t>
            </a:r>
          </a:p>
          <a:p>
            <a:r>
              <a:rPr lang="en-US">
                <a:cs typeface="Calibri"/>
              </a:rPr>
              <a:t>Loop 87.8</a:t>
            </a:r>
          </a:p>
          <a:p>
            <a:r>
              <a:rPr lang="en-US">
                <a:cs typeface="Calibri"/>
              </a:rPr>
              <a:t>Near North Side 83.5</a:t>
            </a:r>
          </a:p>
          <a:p>
            <a:r>
              <a:rPr lang="en-US">
                <a:cs typeface="Calibri"/>
              </a:rPr>
              <a:t>North Center 82.6</a:t>
            </a:r>
          </a:p>
          <a:p>
            <a:endParaRPr lang="en-US">
              <a:cs typeface="Calibri"/>
            </a:endParaRPr>
          </a:p>
          <a:p>
            <a:r>
              <a:rPr lang="en-US">
                <a:cs typeface="Calibri"/>
              </a:rPr>
              <a:t>Fuller Park 64.3</a:t>
            </a:r>
          </a:p>
          <a:p>
            <a:r>
              <a:rPr lang="en-US">
                <a:cs typeface="Calibri"/>
              </a:rPr>
              <a:t>Englewood 67.7</a:t>
            </a:r>
          </a:p>
          <a:p>
            <a:r>
              <a:rPr lang="en-US">
                <a:cs typeface="Calibri"/>
              </a:rPr>
              <a:t>East Garfield Park 67.9</a:t>
            </a:r>
          </a:p>
          <a:p>
            <a:endParaRPr lang="en-US">
              <a:cs typeface="Calibri"/>
            </a:endParaRPr>
          </a:p>
          <a:p>
            <a:r>
              <a:rPr lang="en-US">
                <a:cs typeface="Calibri"/>
              </a:rPr>
              <a:t>2022:</a:t>
            </a:r>
          </a:p>
          <a:p>
            <a:r>
              <a:rPr lang="en-US">
                <a:cs typeface="Calibri"/>
              </a:rPr>
              <a:t>Loop 88.0</a:t>
            </a:r>
          </a:p>
          <a:p>
            <a:r>
              <a:rPr lang="en-US">
                <a:cs typeface="Calibri"/>
              </a:rPr>
              <a:t>Near North Side 84.3</a:t>
            </a:r>
          </a:p>
          <a:p>
            <a:r>
              <a:rPr lang="en-US">
                <a:cs typeface="Calibri"/>
              </a:rPr>
              <a:t>North Center 83.5</a:t>
            </a:r>
          </a:p>
          <a:p>
            <a:endParaRPr lang="en-US">
              <a:cs typeface="Calibri"/>
            </a:endParaRPr>
          </a:p>
          <a:p>
            <a:r>
              <a:rPr lang="en-US">
                <a:cs typeface="Calibri"/>
              </a:rPr>
              <a:t>West Garfield Park 63.4</a:t>
            </a:r>
          </a:p>
          <a:p>
            <a:r>
              <a:rPr lang="en-US">
                <a:cs typeface="Calibri"/>
              </a:rPr>
              <a:t>Englewood 65.1</a:t>
            </a:r>
          </a:p>
          <a:p>
            <a:r>
              <a:rPr lang="en-US">
                <a:cs typeface="Calibri"/>
              </a:rPr>
              <a:t>North Lawndale 66.0</a:t>
            </a:r>
          </a:p>
          <a:p>
            <a:endParaRPr lang="en-US">
              <a:cs typeface="Calibri"/>
            </a:endParaRPr>
          </a:p>
        </p:txBody>
      </p:sp>
      <p:sp>
        <p:nvSpPr>
          <p:cNvPr id="4" name="Slide Number Placeholder 3"/>
          <p:cNvSpPr>
            <a:spLocks noGrp="1"/>
          </p:cNvSpPr>
          <p:nvPr>
            <p:ph type="sldNum" sz="quarter" idx="5"/>
          </p:nvPr>
        </p:nvSpPr>
        <p:spPr/>
        <p:txBody>
          <a:bodyPr/>
          <a:lstStyle/>
          <a:p>
            <a:fld id="{8C3E56DB-C4F5-4CB4-B658-D50785276580}" type="slidenum">
              <a:rPr lang="en-US" smtClean="0"/>
              <a:t>4</a:t>
            </a:fld>
            <a:endParaRPr lang="en-US"/>
          </a:p>
        </p:txBody>
      </p:sp>
    </p:spTree>
    <p:extLst>
      <p:ext uri="{BB962C8B-B14F-4D97-AF65-F5344CB8AC3E}">
        <p14:creationId xmlns:p14="http://schemas.microsoft.com/office/powerpoint/2010/main" val="31079706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2019:</a:t>
            </a:r>
          </a:p>
          <a:p>
            <a:r>
              <a:rPr lang="en-US">
                <a:cs typeface="Calibri"/>
              </a:rPr>
              <a:t>Loop 87.8</a:t>
            </a:r>
          </a:p>
          <a:p>
            <a:r>
              <a:rPr lang="en-US">
                <a:cs typeface="Calibri"/>
              </a:rPr>
              <a:t>Near North Side 83.5</a:t>
            </a:r>
          </a:p>
          <a:p>
            <a:r>
              <a:rPr lang="en-US">
                <a:cs typeface="Calibri"/>
              </a:rPr>
              <a:t>North Center 82.6</a:t>
            </a:r>
          </a:p>
          <a:p>
            <a:endParaRPr lang="en-US">
              <a:cs typeface="Calibri"/>
            </a:endParaRPr>
          </a:p>
          <a:p>
            <a:r>
              <a:rPr lang="en-US">
                <a:cs typeface="Calibri"/>
              </a:rPr>
              <a:t>Fuller Park 64.3</a:t>
            </a:r>
          </a:p>
          <a:p>
            <a:r>
              <a:rPr lang="en-US">
                <a:cs typeface="Calibri"/>
              </a:rPr>
              <a:t>Englewood 67.7</a:t>
            </a:r>
          </a:p>
          <a:p>
            <a:r>
              <a:rPr lang="en-US">
                <a:cs typeface="Calibri"/>
              </a:rPr>
              <a:t>East Garfield Park 67.9</a:t>
            </a:r>
          </a:p>
          <a:p>
            <a:endParaRPr lang="en-US">
              <a:cs typeface="Calibri"/>
            </a:endParaRPr>
          </a:p>
          <a:p>
            <a:r>
              <a:rPr lang="en-US">
                <a:cs typeface="Calibri"/>
              </a:rPr>
              <a:t>2022:</a:t>
            </a:r>
          </a:p>
          <a:p>
            <a:r>
              <a:rPr lang="en-US">
                <a:cs typeface="Calibri"/>
              </a:rPr>
              <a:t>Loop 88.0</a:t>
            </a:r>
          </a:p>
          <a:p>
            <a:r>
              <a:rPr lang="en-US">
                <a:cs typeface="Calibri"/>
              </a:rPr>
              <a:t>Near North Side 84.3</a:t>
            </a:r>
          </a:p>
          <a:p>
            <a:r>
              <a:rPr lang="en-US">
                <a:cs typeface="Calibri"/>
              </a:rPr>
              <a:t>North Center 83.5</a:t>
            </a:r>
          </a:p>
          <a:p>
            <a:endParaRPr lang="en-US">
              <a:cs typeface="Calibri"/>
            </a:endParaRPr>
          </a:p>
          <a:p>
            <a:r>
              <a:rPr lang="en-US">
                <a:cs typeface="Calibri"/>
              </a:rPr>
              <a:t>West Garfield Park 63.4</a:t>
            </a:r>
          </a:p>
          <a:p>
            <a:r>
              <a:rPr lang="en-US">
                <a:cs typeface="Calibri"/>
              </a:rPr>
              <a:t>Englewood 65.1</a:t>
            </a:r>
          </a:p>
          <a:p>
            <a:r>
              <a:rPr lang="en-US">
                <a:cs typeface="Calibri"/>
              </a:rPr>
              <a:t>North Lawndale 66.0</a:t>
            </a:r>
          </a:p>
          <a:p>
            <a:endParaRPr lang="en-US"/>
          </a:p>
        </p:txBody>
      </p:sp>
      <p:sp>
        <p:nvSpPr>
          <p:cNvPr id="4" name="Slide Number Placeholder 3"/>
          <p:cNvSpPr>
            <a:spLocks noGrp="1"/>
          </p:cNvSpPr>
          <p:nvPr>
            <p:ph type="sldNum" sz="quarter" idx="5"/>
          </p:nvPr>
        </p:nvSpPr>
        <p:spPr/>
        <p:txBody>
          <a:bodyPr/>
          <a:lstStyle/>
          <a:p>
            <a:fld id="{8C3E56DB-C4F5-4CB4-B658-D50785276580}" type="slidenum">
              <a:rPr lang="en-US" smtClean="0"/>
              <a:t>5</a:t>
            </a:fld>
            <a:endParaRPr lang="en-US"/>
          </a:p>
        </p:txBody>
      </p:sp>
    </p:spTree>
    <p:extLst>
      <p:ext uri="{BB962C8B-B14F-4D97-AF65-F5344CB8AC3E}">
        <p14:creationId xmlns:p14="http://schemas.microsoft.com/office/powerpoint/2010/main" val="3058174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References for quote: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effectLst/>
              </a:rPr>
              <a:t>Achenbach J, Keating D, McGinley L, Johnson A, </a:t>
            </a:r>
            <a:r>
              <a:rPr lang="en-US" err="1">
                <a:effectLst/>
              </a:rPr>
              <a:t>Chikwendiu</a:t>
            </a:r>
            <a:r>
              <a:rPr lang="en-US">
                <a:effectLst/>
              </a:rPr>
              <a:t> J. America’s epidemic of chronic illness is killing us too soon. Washington Post [Internet]. 2023 Oct 3 [cited 2024 Jul 8]; Available from: </a:t>
            </a:r>
            <a:r>
              <a:rPr lang="en-US">
                <a:effectLst/>
                <a:hlinkClick r:id="rId3"/>
              </a:rPr>
              <a:t>https://www.washingtonpost.com/health/interactive/2023/american-life-expectancy-dropping/</a:t>
            </a:r>
            <a:endParaRPr lang="en-US">
              <a:effectLst/>
            </a:endParaRPr>
          </a:p>
          <a:p>
            <a:endParaRPr lang="en-US"/>
          </a:p>
          <a:p>
            <a:r>
              <a:rPr lang="en-US"/>
              <a:t>References for images:</a:t>
            </a:r>
            <a:endParaRPr lang="en-US">
              <a:effectLst/>
            </a:endParaRPr>
          </a:p>
          <a:p>
            <a:pPr>
              <a:spcBef>
                <a:spcPts val="0"/>
              </a:spcBef>
              <a:spcAft>
                <a:spcPts val="0"/>
              </a:spcAft>
            </a:pPr>
            <a:r>
              <a:rPr lang="en-US">
                <a:effectLst/>
              </a:rPr>
              <a:t>Rabin RC. U.S. Life Expectancy Falls Again in ‘Historic’ Setback. The New York Times [Internet]. 2022 Aug 31 [cited 2024 Jul 8]; Available from: </a:t>
            </a:r>
            <a:r>
              <a:rPr lang="en-US">
                <a:effectLst/>
                <a:hlinkClick r:id="rId4"/>
              </a:rPr>
              <a:t>https://www.nytimes.com/2022/08/31/health/life-expectancy-covid-pandemic.html</a:t>
            </a:r>
            <a:endParaRPr lang="en-US">
              <a:effectLst/>
            </a:endParaRPr>
          </a:p>
          <a:p>
            <a:pPr>
              <a:spcBef>
                <a:spcPts val="0"/>
              </a:spcBef>
              <a:spcAft>
                <a:spcPts val="0"/>
              </a:spcAft>
            </a:pPr>
            <a:r>
              <a:rPr lang="en-US">
                <a:effectLst/>
              </a:rPr>
              <a:t>Castillo A. U.S. life expectancy falls for second straight year as drug overdose and Covid deaths take toll [Internet]. STAT. 2022 [cited 2023 Feb 9]. Available from: </a:t>
            </a:r>
            <a:r>
              <a:rPr lang="en-US">
                <a:effectLst/>
                <a:hlinkClick r:id="rId5"/>
              </a:rPr>
              <a:t>https://www.statnews.com/2022/12/22/us-life-expectancy-falls-covid-drug-overdose-deaths/</a:t>
            </a:r>
            <a:endParaRPr lang="en-US">
              <a:effectLst/>
            </a:endParaRPr>
          </a:p>
          <a:p>
            <a:endParaRPr lang="en-US"/>
          </a:p>
        </p:txBody>
      </p:sp>
      <p:sp>
        <p:nvSpPr>
          <p:cNvPr id="4" name="Slide Number Placeholder 3"/>
          <p:cNvSpPr>
            <a:spLocks noGrp="1"/>
          </p:cNvSpPr>
          <p:nvPr>
            <p:ph type="sldNum" sz="quarter" idx="5"/>
          </p:nvPr>
        </p:nvSpPr>
        <p:spPr/>
        <p:txBody>
          <a:bodyPr/>
          <a:lstStyle/>
          <a:p>
            <a:fld id="{8C3E56DB-C4F5-4CB4-B658-D50785276580}" type="slidenum">
              <a:rPr lang="en-US" smtClean="0"/>
              <a:t>6</a:t>
            </a:fld>
            <a:endParaRPr lang="en-US"/>
          </a:p>
        </p:txBody>
      </p:sp>
    </p:spTree>
    <p:extLst>
      <p:ext uri="{BB962C8B-B14F-4D97-AF65-F5344CB8AC3E}">
        <p14:creationId xmlns:p14="http://schemas.microsoft.com/office/powerpoint/2010/main" val="32418192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C3E56DB-C4F5-4CB4-B658-D50785276580}" type="slidenum">
              <a:rPr lang="en-US" smtClean="0"/>
              <a:t>7</a:t>
            </a:fld>
            <a:endParaRPr lang="en-US"/>
          </a:p>
        </p:txBody>
      </p:sp>
    </p:spTree>
    <p:extLst>
      <p:ext uri="{BB962C8B-B14F-4D97-AF65-F5344CB8AC3E}">
        <p14:creationId xmlns:p14="http://schemas.microsoft.com/office/powerpoint/2010/main" val="7189649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After a greater decline than the US average in 2020, Chicago’s overall LE has recovered to be comparable to the national average.</a:t>
            </a:r>
          </a:p>
          <a:p>
            <a:endParaRPr lang="en-US"/>
          </a:p>
          <a:p>
            <a:r>
              <a:rPr lang="en-US"/>
              <a:t>Multiple causes of death contributed to the loss of life expectancy during 2020, not just COVID. Top drivers of the increase from 2019-2020 include:</a:t>
            </a:r>
          </a:p>
          <a:p>
            <a:r>
              <a:rPr lang="en-US"/>
              <a:t>COVID-19 2.4</a:t>
            </a:r>
          </a:p>
          <a:p>
            <a:r>
              <a:rPr lang="en-US"/>
              <a:t>Opioid overdose 0.27</a:t>
            </a:r>
          </a:p>
          <a:p>
            <a:r>
              <a:rPr lang="en-US"/>
              <a:t>Homicide 0.26</a:t>
            </a:r>
          </a:p>
          <a:p>
            <a:r>
              <a:rPr lang="en-US"/>
              <a:t>Heart disease 0.24</a:t>
            </a:r>
          </a:p>
          <a:p>
            <a:r>
              <a:rPr lang="en-US"/>
              <a:t>Accidents 0.14</a:t>
            </a:r>
          </a:p>
          <a:p>
            <a:r>
              <a:rPr lang="en-US"/>
              <a:t>Diabetes 0.12</a:t>
            </a:r>
          </a:p>
          <a:p>
            <a:r>
              <a:rPr lang="en-US"/>
              <a:t>Stroke 0.10</a:t>
            </a:r>
          </a:p>
        </p:txBody>
      </p:sp>
      <p:sp>
        <p:nvSpPr>
          <p:cNvPr id="4" name="Slide Number Placeholder 3"/>
          <p:cNvSpPr>
            <a:spLocks noGrp="1"/>
          </p:cNvSpPr>
          <p:nvPr>
            <p:ph type="sldNum" sz="quarter" idx="5"/>
          </p:nvPr>
        </p:nvSpPr>
        <p:spPr/>
        <p:txBody>
          <a:bodyPr/>
          <a:lstStyle/>
          <a:p>
            <a:fld id="{8C3E56DB-C4F5-4CB4-B658-D50785276580}" type="slidenum">
              <a:rPr lang="en-US" smtClean="0"/>
              <a:t>9</a:t>
            </a:fld>
            <a:endParaRPr lang="en-US"/>
          </a:p>
        </p:txBody>
      </p:sp>
    </p:spTree>
    <p:extLst>
      <p:ext uri="{BB962C8B-B14F-4D97-AF65-F5344CB8AC3E}">
        <p14:creationId xmlns:p14="http://schemas.microsoft.com/office/powerpoint/2010/main" val="26855196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Show LE trend for Black non-Black to center the 11.4 year gap- and its role in HC and departmental planning</a:t>
            </a:r>
            <a:endParaRPr lang="en-US" b="1"/>
          </a:p>
          <a:p>
            <a:r>
              <a:rPr lang="en-US" b="1">
                <a:cs typeface="Calibri" panose="020F0502020204030204"/>
              </a:rPr>
              <a:t>What is the significance of an 11 year gap???</a:t>
            </a:r>
          </a:p>
          <a:p>
            <a:endParaRPr lang="en-US" b="1"/>
          </a:p>
          <a:p>
            <a:r>
              <a:rPr lang="en-US" b="1"/>
              <a:t>** NOTE: 2022 US life expectancy results are provisional. Life expectancy for all non-Black race and ethnicities for the US was calculated by taking the weighted average of NH-White, NH-Asian, NH-American Indian and Alaska Native, and Hispanic life expectancy provided by NCHS. Life expectancy for each race and ethnicity group was weighted by the July 1 estimates for the corresponding year provided by the US Census Bureau- these are the estimates used by NCHS to calculate US life expectancy. For 2020 and 2021 life expectancy was weighted by July 1 estimates based on the April 1 2020 decennial census, however, NCHS used estimates based on April 1 2010 decennial census- I wasn’t able to locate the dataset with those estimates and instead used those based on 2020 decennial census (2020 and 2021 vintages based on 2010 decennial may have been archived after the release of the 2020 decennial census). Difference in methods and the populations included in the non-Black category have likely introduced error in the estimates. </a:t>
            </a:r>
            <a:endParaRPr lang="en-US"/>
          </a:p>
          <a:p>
            <a:endParaRPr lang="en-US" b="1"/>
          </a:p>
          <a:p>
            <a:r>
              <a:rPr lang="en-US" b="1"/>
              <a:t>***NOTE: 2019 is the first year that official U.S. life tables for non-Hispanic American Indian or Alaska Native and non-Hispanic Asian populations were provided. In previous years estimates were provided only for NH-white, NH-Black, and Hispanic. Given the generally high life expectancy of Asian Americans, weighted averages were not calculated for years prior to 2019 as it would incorporate only NH-white and Hispanic Americans and would like misrepresent the average of non-Black Americans.</a:t>
            </a:r>
          </a:p>
          <a:p>
            <a:endParaRPr lang="en-US"/>
          </a:p>
        </p:txBody>
      </p:sp>
      <p:sp>
        <p:nvSpPr>
          <p:cNvPr id="4" name="Slide Number Placeholder 3"/>
          <p:cNvSpPr>
            <a:spLocks noGrp="1"/>
          </p:cNvSpPr>
          <p:nvPr>
            <p:ph type="sldNum" sz="quarter" idx="5"/>
          </p:nvPr>
        </p:nvSpPr>
        <p:spPr/>
        <p:txBody>
          <a:bodyPr/>
          <a:lstStyle/>
          <a:p>
            <a:fld id="{8C3E56DB-C4F5-4CB4-B658-D50785276580}" type="slidenum">
              <a:rPr lang="en-US" smtClean="0"/>
              <a:t>10</a:t>
            </a:fld>
            <a:endParaRPr lang="en-US"/>
          </a:p>
        </p:txBody>
      </p:sp>
    </p:spTree>
    <p:extLst>
      <p:ext uri="{BB962C8B-B14F-4D97-AF65-F5344CB8AC3E}">
        <p14:creationId xmlns:p14="http://schemas.microsoft.com/office/powerpoint/2010/main" val="2344666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Apart from COVID-19, the top drivers of the LE gap have been stable for several years. The newest major contributor to the LE gap is opioid overdose, which began to contribute more significantly to racial mortality inequities around 2015. Drivers of Chicago’s racial LE gap are comparable to those bringing down US life expectancy in general, especially opioid overdose and chronic disease.</a:t>
            </a:r>
          </a:p>
          <a:p>
            <a:endParaRPr lang="en-US">
              <a:cs typeface="Calibri"/>
            </a:endParaRPr>
          </a:p>
          <a:p>
            <a:r>
              <a:rPr lang="en-US">
                <a:cs typeface="Calibri"/>
              </a:rPr>
              <a:t>Chronic diseases:</a:t>
            </a:r>
          </a:p>
          <a:p>
            <a:r>
              <a:rPr lang="en-US">
                <a:cs typeface="Calibri"/>
              </a:rPr>
              <a:t>Heart disease 1.9</a:t>
            </a:r>
          </a:p>
          <a:p>
            <a:r>
              <a:rPr lang="en-US">
                <a:cs typeface="Calibri"/>
              </a:rPr>
              <a:t>Cancer 1.1 (0.5 LBC, 0.6 everything else)</a:t>
            </a:r>
          </a:p>
          <a:p>
            <a:r>
              <a:rPr lang="en-US">
                <a:cs typeface="Calibri"/>
              </a:rPr>
              <a:t>Stroke 0.4</a:t>
            </a:r>
          </a:p>
          <a:p>
            <a:r>
              <a:rPr lang="en-US">
                <a:cs typeface="Calibri"/>
              </a:rPr>
              <a:t>Diabetes 0.3</a:t>
            </a:r>
          </a:p>
          <a:p>
            <a:r>
              <a:rPr lang="en-US">
                <a:cs typeface="Calibri"/>
              </a:rPr>
              <a:t>CLRD 0.3</a:t>
            </a:r>
          </a:p>
          <a:p>
            <a:r>
              <a:rPr lang="en-US">
                <a:cs typeface="Calibri"/>
              </a:rPr>
              <a:t>Kidney disease 0.3</a:t>
            </a:r>
          </a:p>
          <a:p>
            <a:r>
              <a:rPr lang="en-US">
                <a:cs typeface="Calibri"/>
              </a:rPr>
              <a:t>Other circulatory 0.3</a:t>
            </a:r>
          </a:p>
          <a:p>
            <a:endParaRPr lang="en-US">
              <a:cs typeface="Calibri"/>
            </a:endParaRPr>
          </a:p>
          <a:p>
            <a:r>
              <a:rPr lang="en-US">
                <a:cs typeface="Calibri"/>
              </a:rPr>
              <a:t>Tobacco in 2020: 2 years, 20% of then-current gap</a:t>
            </a:r>
          </a:p>
          <a:p>
            <a:endParaRPr lang="en-US">
              <a:cs typeface="Calibri"/>
            </a:endParaRPr>
          </a:p>
          <a:p>
            <a:r>
              <a:rPr lang="en-US">
                <a:cs typeface="Calibri"/>
              </a:rPr>
              <a:t>Accidents: MVA 0.24 years, non-opioid overdose 0.17 years, other 0.19 years</a:t>
            </a:r>
          </a:p>
          <a:p>
            <a:endParaRPr lang="en-US">
              <a:cs typeface="Calibri"/>
            </a:endParaRPr>
          </a:p>
          <a:p>
            <a:r>
              <a:rPr lang="en-US">
                <a:cs typeface="Calibri"/>
              </a:rPr>
              <a:t>Infectious disease: ~1 year total, other infectious diseases of importance include HIV and influenza/pneumonia</a:t>
            </a:r>
          </a:p>
        </p:txBody>
      </p:sp>
      <p:sp>
        <p:nvSpPr>
          <p:cNvPr id="4" name="Slide Number Placeholder 3"/>
          <p:cNvSpPr>
            <a:spLocks noGrp="1"/>
          </p:cNvSpPr>
          <p:nvPr>
            <p:ph type="sldNum" sz="quarter" idx="5"/>
          </p:nvPr>
        </p:nvSpPr>
        <p:spPr/>
        <p:txBody>
          <a:bodyPr/>
          <a:lstStyle/>
          <a:p>
            <a:fld id="{8C3E56DB-C4F5-4CB4-B658-D50785276580}" type="slidenum">
              <a:rPr lang="en-US" smtClean="0"/>
              <a:t>11</a:t>
            </a:fld>
            <a:endParaRPr lang="en-US"/>
          </a:p>
        </p:txBody>
      </p:sp>
    </p:spTree>
    <p:extLst>
      <p:ext uri="{BB962C8B-B14F-4D97-AF65-F5344CB8AC3E}">
        <p14:creationId xmlns:p14="http://schemas.microsoft.com/office/powerpoint/2010/main" val="20261960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51560" y="1432223"/>
            <a:ext cx="9966960" cy="2847677"/>
          </a:xfrm>
          <a:solidFill>
            <a:schemeClr val="bg1">
              <a:lumMod val="95000"/>
            </a:schemeClr>
          </a:solidFill>
        </p:spPr>
        <p:txBody>
          <a:bodyPr anchor="ctr">
            <a:noAutofit/>
          </a:bodyPr>
          <a:lstStyle>
            <a:lvl1pPr algn="l">
              <a:lnSpc>
                <a:spcPct val="85000"/>
              </a:lnSpc>
              <a:defRPr sz="5400" b="1" u="none" cap="none" baseline="0">
                <a:solidFill>
                  <a:schemeClr val="tx1"/>
                </a:solidFill>
              </a:defRPr>
            </a:lvl1pPr>
          </a:lstStyle>
          <a:p>
            <a:r>
              <a:rPr lang="en-US"/>
              <a:t>Click to edit Master title style</a:t>
            </a:r>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000" b="1">
                <a:solidFill>
                  <a:srgbClr val="005B99"/>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4" name="Date Placeholder 3"/>
          <p:cNvSpPr>
            <a:spLocks noGrp="1"/>
          </p:cNvSpPr>
          <p:nvPr>
            <p:ph type="dt" sz="half" idx="10"/>
          </p:nvPr>
        </p:nvSpPr>
        <p:spPr>
          <a:xfrm>
            <a:off x="10058399" y="6272784"/>
            <a:ext cx="1587731" cy="365125"/>
          </a:xfrm>
        </p:spPr>
        <p:txBody>
          <a:bodyPr/>
          <a:lstStyle>
            <a:lvl1pPr>
              <a:defRPr sz="1600"/>
            </a:lvl1pPr>
          </a:lstStyle>
          <a:p>
            <a:fld id="{12078E32-9A8F-42AF-B046-430CA36478C1}" type="datetimeFigureOut">
              <a:rPr lang="en-US" b="1" smtClean="0"/>
              <a:pPr/>
              <a:t>7/10/2024</a:t>
            </a:fld>
            <a:endParaRPr lang="en-US"/>
          </a:p>
        </p:txBody>
      </p:sp>
      <p:sp>
        <p:nvSpPr>
          <p:cNvPr id="5" name="Footer Placeholder 4"/>
          <p:cNvSpPr>
            <a:spLocks noGrp="1"/>
          </p:cNvSpPr>
          <p:nvPr>
            <p:ph type="ftr" sz="quarter" idx="11"/>
          </p:nvPr>
        </p:nvSpPr>
        <p:spPr/>
        <p:txBody>
          <a:bodyPr/>
          <a:lstStyle/>
          <a:p>
            <a:endParaRPr lang="en-US"/>
          </a:p>
        </p:txBody>
      </p:sp>
      <p:pic>
        <p:nvPicPr>
          <p:cNvPr id="7" name="Picture 6">
            <a:extLst>
              <a:ext uri="{FF2B5EF4-FFF2-40B4-BE49-F238E27FC236}">
                <a16:creationId xmlns:a16="http://schemas.microsoft.com/office/drawing/2014/main" id="{5B46D2C5-5E6D-A340-9BB3-971946348DE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9848" y="362316"/>
            <a:ext cx="2303655" cy="909199"/>
          </a:xfrm>
          <a:prstGeom prst="rect">
            <a:avLst/>
          </a:prstGeom>
        </p:spPr>
      </p:pic>
    </p:spTree>
    <p:extLst>
      <p:ext uri="{BB962C8B-B14F-4D97-AF65-F5344CB8AC3E}">
        <p14:creationId xmlns:p14="http://schemas.microsoft.com/office/powerpoint/2010/main" val="24608311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a:defRPr>
                <a:solidFill>
                  <a:srgbClr val="005B99"/>
                </a:solidFill>
                <a:latin typeface="+mn-lt"/>
              </a:defRPr>
            </a:lvl1pPr>
            <a:lvl2pPr>
              <a:defRPr>
                <a:solidFill>
                  <a:srgbClr val="005B99"/>
                </a:solidFill>
                <a:latin typeface="+mn-lt"/>
              </a:defRPr>
            </a:lvl2pPr>
            <a:lvl3pPr>
              <a:defRPr>
                <a:solidFill>
                  <a:srgbClr val="005B99"/>
                </a:solidFill>
                <a:latin typeface="+mn-lt"/>
              </a:defRPr>
            </a:lvl3pPr>
            <a:lvl4pPr>
              <a:defRPr>
                <a:solidFill>
                  <a:srgbClr val="005B99"/>
                </a:solidFill>
                <a:latin typeface="+mn-lt"/>
              </a:defRPr>
            </a:lvl4pPr>
            <a:lvl5pPr>
              <a:defRPr>
                <a:solidFill>
                  <a:srgbClr val="005B99"/>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2078E32-9A8F-42AF-B046-430CA36478C1}" type="datetimeFigureOut">
              <a:rPr lang="en-US" smtClean="0"/>
              <a:t>7/10/2024</a:t>
            </a:fld>
            <a:endParaRPr lang="en-US"/>
          </a:p>
        </p:txBody>
      </p:sp>
      <p:sp>
        <p:nvSpPr>
          <p:cNvPr id="5" name="Footer Placeholder 4"/>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AAE4469-4F63-41CD-98C0-1D3250367B29}"/>
              </a:ext>
            </a:extLst>
          </p:cNvPr>
          <p:cNvSpPr>
            <a:spLocks noGrp="1"/>
          </p:cNvSpPr>
          <p:nvPr>
            <p:ph type="sldNum" sz="quarter" idx="12"/>
          </p:nvPr>
        </p:nvSpPr>
        <p:spPr>
          <a:xfrm>
            <a:off x="11311128" y="6272784"/>
            <a:ext cx="640080" cy="365125"/>
          </a:xfrm>
          <a:prstGeom prst="rect">
            <a:avLst/>
          </a:prstGeom>
        </p:spPr>
        <p:txBody>
          <a:bodyPr/>
          <a:lstStyle/>
          <a:p>
            <a:fld id="{3FCCF984-64AA-42B4-8D2F-66BCDE3A50F4}" type="slidenum">
              <a:rPr lang="en-US" smtClean="0"/>
              <a:t>‹#›</a:t>
            </a:fld>
            <a:endParaRPr lang="en-US"/>
          </a:p>
        </p:txBody>
      </p:sp>
    </p:spTree>
    <p:extLst>
      <p:ext uri="{BB962C8B-B14F-4D97-AF65-F5344CB8AC3E}">
        <p14:creationId xmlns:p14="http://schemas.microsoft.com/office/powerpoint/2010/main" val="3696369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69848" y="2194560"/>
            <a:ext cx="4754880" cy="3977640"/>
          </a:xfrm>
        </p:spPr>
        <p:txBody>
          <a:bodyPr/>
          <a:lstStyle>
            <a:lvl1pPr>
              <a:defRPr sz="2000">
                <a:latin typeface="+mn-lt"/>
              </a:defRPr>
            </a:lvl1pPr>
            <a:lvl2pPr>
              <a:defRPr sz="1800">
                <a:latin typeface="+mn-lt"/>
              </a:defRPr>
            </a:lvl2pPr>
            <a:lvl3pPr>
              <a:defRPr sz="1600">
                <a:latin typeface="+mn-lt"/>
              </a:defRPr>
            </a:lvl3pPr>
            <a:lvl4pPr>
              <a:defRPr sz="1600">
                <a:latin typeface="+mn-lt"/>
              </a:defRPr>
            </a:lvl4pPr>
            <a:lvl5pPr>
              <a:defRPr sz="1600">
                <a:latin typeface="+mn-lt"/>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364224" y="2194560"/>
            <a:ext cx="4754880" cy="3977640"/>
          </a:xfrm>
        </p:spPr>
        <p:txBody>
          <a:bodyPr/>
          <a:lstStyle>
            <a:lvl1pPr>
              <a:defRPr sz="2000">
                <a:latin typeface="+mn-lt"/>
              </a:defRPr>
            </a:lvl1pPr>
            <a:lvl2pPr>
              <a:defRPr sz="1800">
                <a:latin typeface="+mn-lt"/>
              </a:defRPr>
            </a:lvl2pPr>
            <a:lvl3pPr>
              <a:defRPr sz="1600">
                <a:latin typeface="+mn-lt"/>
              </a:defRPr>
            </a:lvl3pPr>
            <a:lvl4pPr>
              <a:defRPr sz="1600">
                <a:latin typeface="+mn-lt"/>
              </a:defRPr>
            </a:lvl4pPr>
            <a:lvl5pPr>
              <a:defRPr sz="1600">
                <a:latin typeface="+mn-lt"/>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2078E32-9A8F-42AF-B046-430CA36478C1}" type="datetimeFigureOut">
              <a:rPr lang="en-US" smtClean="0"/>
              <a:t>7/10/2024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1311128" y="6272784"/>
            <a:ext cx="640080" cy="365125"/>
          </a:xfrm>
          <a:prstGeom prst="rect">
            <a:avLst/>
          </a:prstGeom>
        </p:spPr>
        <p:txBody>
          <a:bodyPr/>
          <a:lstStyle/>
          <a:p>
            <a:fld id="{3FCCF984-64AA-42B4-8D2F-66BCDE3A50F4}" type="slidenum">
              <a:rPr lang="en-US" smtClean="0"/>
              <a:t>‹#›</a:t>
            </a:fld>
            <a:endParaRPr lang="en-US"/>
          </a:p>
        </p:txBody>
      </p:sp>
    </p:spTree>
    <p:extLst>
      <p:ext uri="{BB962C8B-B14F-4D97-AF65-F5344CB8AC3E}">
        <p14:creationId xmlns:p14="http://schemas.microsoft.com/office/powerpoint/2010/main" val="4239981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p>
        </p:txBody>
      </p:sp>
      <p:sp>
        <p:nvSpPr>
          <p:cNvPr id="4" name="Content Placeholder 3"/>
          <p:cNvSpPr>
            <a:spLocks noGrp="1"/>
          </p:cNvSpPr>
          <p:nvPr>
            <p:ph sz="half" idx="2"/>
          </p:nvPr>
        </p:nvSpPr>
        <p:spPr>
          <a:xfrm>
            <a:off x="1069848" y="2331720"/>
            <a:ext cx="4754880" cy="3703320"/>
          </a:xfrm>
        </p:spPr>
        <p:txBody>
          <a:bodyPr/>
          <a:lstStyle>
            <a:lvl1pPr>
              <a:defRPr sz="2000">
                <a:latin typeface="+mn-lt"/>
              </a:defRPr>
            </a:lvl1pPr>
            <a:lvl2pPr>
              <a:defRPr sz="1800">
                <a:latin typeface="+mn-lt"/>
              </a:defRPr>
            </a:lvl2pPr>
            <a:lvl3pPr>
              <a:defRPr sz="1600">
                <a:latin typeface="+mn-lt"/>
              </a:defRPr>
            </a:lvl3pPr>
            <a:lvl4pPr>
              <a:defRPr sz="1600">
                <a:latin typeface="+mn-lt"/>
              </a:defRPr>
            </a:lvl4pPr>
            <a:lvl5pPr>
              <a:defRPr sz="1600">
                <a:latin typeface="+mn-lt"/>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6364224" y="2331720"/>
            <a:ext cx="4754880" cy="3703320"/>
          </a:xfrm>
        </p:spPr>
        <p:txBody>
          <a:bodyPr/>
          <a:lstStyle>
            <a:lvl1pPr>
              <a:defRPr sz="2000">
                <a:latin typeface="+mn-lt"/>
              </a:defRPr>
            </a:lvl1pPr>
            <a:lvl2pPr>
              <a:defRPr sz="1800">
                <a:latin typeface="+mn-lt"/>
              </a:defRPr>
            </a:lvl2pPr>
            <a:lvl3pPr>
              <a:defRPr sz="1600">
                <a:latin typeface="+mn-lt"/>
              </a:defRPr>
            </a:lvl3pPr>
            <a:lvl4pPr>
              <a:defRPr sz="1600">
                <a:latin typeface="+mn-lt"/>
              </a:defRPr>
            </a:lvl4pPr>
            <a:lvl5pPr>
              <a:defRPr sz="1600">
                <a:latin typeface="+mn-lt"/>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2078E32-9A8F-42AF-B046-430CA36478C1}" type="datetimeFigureOut">
              <a:rPr lang="en-US" smtClean="0"/>
              <a:t>7/10/2024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11311128" y="6272784"/>
            <a:ext cx="640080" cy="365125"/>
          </a:xfrm>
          <a:prstGeom prst="rect">
            <a:avLst/>
          </a:prstGeom>
        </p:spPr>
        <p:txBody>
          <a:bodyPr/>
          <a:lstStyle/>
          <a:p>
            <a:fld id="{3FCCF984-64AA-42B4-8D2F-66BCDE3A50F4}" type="slidenum">
              <a:rPr lang="en-US" smtClean="0"/>
              <a:t>‹#›</a:t>
            </a:fld>
            <a:endParaRPr lang="en-US"/>
          </a:p>
        </p:txBody>
      </p:sp>
    </p:spTree>
    <p:extLst>
      <p:ext uri="{BB962C8B-B14F-4D97-AF65-F5344CB8AC3E}">
        <p14:creationId xmlns:p14="http://schemas.microsoft.com/office/powerpoint/2010/main" val="17895581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2078E32-9A8F-42AF-B046-430CA36478C1}" type="datetimeFigureOut">
              <a:rPr lang="en-US" smtClean="0"/>
              <a:t>7/10/2024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11311128" y="6272784"/>
            <a:ext cx="640080" cy="365125"/>
          </a:xfrm>
          <a:prstGeom prst="rect">
            <a:avLst/>
          </a:prstGeom>
        </p:spPr>
        <p:txBody>
          <a:bodyPr/>
          <a:lstStyle/>
          <a:p>
            <a:fld id="{3FCCF984-64AA-42B4-8D2F-66BCDE3A50F4}" type="slidenum">
              <a:rPr lang="en-US" smtClean="0"/>
              <a:t>‹#›</a:t>
            </a:fld>
            <a:endParaRPr lang="en-US"/>
          </a:p>
        </p:txBody>
      </p:sp>
    </p:spTree>
    <p:extLst>
      <p:ext uri="{BB962C8B-B14F-4D97-AF65-F5344CB8AC3E}">
        <p14:creationId xmlns:p14="http://schemas.microsoft.com/office/powerpoint/2010/main" val="37812580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078E32-9A8F-42AF-B046-430CA36478C1}" type="datetimeFigureOut">
              <a:rPr lang="en-US" smtClean="0"/>
              <a:t>7/10/2024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11311128" y="6272784"/>
            <a:ext cx="640080" cy="365125"/>
          </a:xfrm>
          <a:prstGeom prst="rect">
            <a:avLst/>
          </a:prstGeom>
        </p:spPr>
        <p:txBody>
          <a:bodyPr/>
          <a:lstStyle/>
          <a:p>
            <a:fld id="{3FCCF984-64AA-42B4-8D2F-66BCDE3A50F4}" type="slidenum">
              <a:rPr lang="en-US" smtClean="0"/>
              <a:t>‹#›</a:t>
            </a:fld>
            <a:endParaRPr lang="en-US"/>
          </a:p>
        </p:txBody>
      </p:sp>
    </p:spTree>
    <p:extLst>
      <p:ext uri="{BB962C8B-B14F-4D97-AF65-F5344CB8AC3E}">
        <p14:creationId xmlns:p14="http://schemas.microsoft.com/office/powerpoint/2010/main" val="1330528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inal">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051560" y="1432223"/>
            <a:ext cx="9966960" cy="2847677"/>
          </a:xfrm>
          <a:solidFill>
            <a:schemeClr val="bg1">
              <a:lumMod val="95000"/>
            </a:schemeClr>
          </a:solidFill>
        </p:spPr>
        <p:txBody>
          <a:bodyPr anchor="ctr">
            <a:noAutofit/>
          </a:bodyPr>
          <a:lstStyle>
            <a:lvl1pPr algn="ctr">
              <a:lnSpc>
                <a:spcPct val="85000"/>
              </a:lnSpc>
              <a:defRPr sz="5400" b="1" u="none" cap="none" baseline="0">
                <a:solidFill>
                  <a:schemeClr val="tx1"/>
                </a:solidFill>
              </a:defRPr>
            </a:lvl1pPr>
          </a:lstStyle>
          <a:p>
            <a:r>
              <a:rPr lang="en-US"/>
              <a:t>Thank You!</a:t>
            </a:r>
          </a:p>
        </p:txBody>
      </p:sp>
      <p:sp>
        <p:nvSpPr>
          <p:cNvPr id="4" name="Date Placeholder 3"/>
          <p:cNvSpPr>
            <a:spLocks noGrp="1"/>
          </p:cNvSpPr>
          <p:nvPr>
            <p:ph type="dt" sz="half" idx="10"/>
          </p:nvPr>
        </p:nvSpPr>
        <p:spPr>
          <a:xfrm>
            <a:off x="10058399" y="6272784"/>
            <a:ext cx="1587731" cy="365125"/>
          </a:xfrm>
        </p:spPr>
        <p:txBody>
          <a:bodyPr/>
          <a:lstStyle>
            <a:lvl1pPr>
              <a:defRPr sz="1600"/>
            </a:lvl1pPr>
          </a:lstStyle>
          <a:p>
            <a:fld id="{12078E32-9A8F-42AF-B046-430CA36478C1}" type="datetimeFigureOut">
              <a:rPr lang="en-US" b="1" smtClean="0"/>
              <a:pPr/>
              <a:t>7/10/2024</a:t>
            </a:fld>
            <a:endParaRPr lang="en-US"/>
          </a:p>
        </p:txBody>
      </p:sp>
      <p:sp>
        <p:nvSpPr>
          <p:cNvPr id="5" name="Footer Placeholder 4"/>
          <p:cNvSpPr>
            <a:spLocks noGrp="1"/>
          </p:cNvSpPr>
          <p:nvPr>
            <p:ph type="ftr" sz="quarter" idx="11"/>
          </p:nvPr>
        </p:nvSpPr>
        <p:spPr/>
        <p:txBody>
          <a:bodyPr/>
          <a:lstStyle/>
          <a:p>
            <a:endParaRPr lang="en-US"/>
          </a:p>
        </p:txBody>
      </p:sp>
      <p:pic>
        <p:nvPicPr>
          <p:cNvPr id="7" name="Picture 6">
            <a:extLst>
              <a:ext uri="{FF2B5EF4-FFF2-40B4-BE49-F238E27FC236}">
                <a16:creationId xmlns:a16="http://schemas.microsoft.com/office/drawing/2014/main" id="{5B46D2C5-5E6D-A340-9BB3-971946348DE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9848" y="362316"/>
            <a:ext cx="2303655" cy="909199"/>
          </a:xfrm>
          <a:prstGeom prst="rect">
            <a:avLst/>
          </a:prstGeom>
        </p:spPr>
      </p:pic>
      <p:pic>
        <p:nvPicPr>
          <p:cNvPr id="19" name="Pictur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51560" y="4678692"/>
            <a:ext cx="529374" cy="529374"/>
          </a:xfrm>
          <a:prstGeom prst="rect">
            <a:avLst/>
          </a:prstGeom>
        </p:spPr>
      </p:pic>
      <p:pic>
        <p:nvPicPr>
          <p:cNvPr id="20" name="Picture 1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17099" y="4681392"/>
            <a:ext cx="532064" cy="526674"/>
          </a:xfrm>
          <a:prstGeom prst="rect">
            <a:avLst/>
          </a:prstGeom>
        </p:spPr>
      </p:pic>
      <p:sp>
        <p:nvSpPr>
          <p:cNvPr id="21" name="Subtitle 2"/>
          <p:cNvSpPr txBox="1">
            <a:spLocks/>
          </p:cNvSpPr>
          <p:nvPr userDrawn="1"/>
        </p:nvSpPr>
        <p:spPr>
          <a:xfrm>
            <a:off x="1758358" y="5623022"/>
            <a:ext cx="4161885" cy="43095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200"/>
              </a:spcBef>
              <a:buClr>
                <a:srgbClr val="E4002B"/>
              </a:buClr>
              <a:buSzPct val="90000"/>
              <a:buFont typeface="Arial"/>
              <a:buNone/>
              <a:defRPr sz="2000" b="1" kern="1200">
                <a:solidFill>
                  <a:srgbClr val="005899"/>
                </a:solidFill>
                <a:latin typeface="+mn-lt"/>
                <a:ea typeface="+mn-ea"/>
                <a:cs typeface="+mn-cs"/>
              </a:defRPr>
            </a:lvl1pPr>
            <a:lvl2pPr marL="457200" indent="0" algn="ctr" defTabSz="914400" rtl="0" eaLnBrk="1" latinLnBrk="0" hangingPunct="1">
              <a:lnSpc>
                <a:spcPct val="90000"/>
              </a:lnSpc>
              <a:spcBef>
                <a:spcPts val="400"/>
              </a:spcBef>
              <a:spcAft>
                <a:spcPts val="200"/>
              </a:spcAft>
              <a:buClr>
                <a:srgbClr val="E4002B"/>
              </a:buClr>
              <a:buSzPct val="90000"/>
              <a:buFont typeface="Arial"/>
              <a:buNone/>
              <a:defRPr sz="2000" kern="1200">
                <a:solidFill>
                  <a:srgbClr val="005899"/>
                </a:solidFill>
                <a:latin typeface="Century Gothic"/>
                <a:ea typeface="+mn-ea"/>
                <a:cs typeface="+mn-cs"/>
              </a:defRPr>
            </a:lvl2pPr>
            <a:lvl3pPr marL="914400" indent="0" algn="ctr" defTabSz="914400" rtl="0" eaLnBrk="1" latinLnBrk="0" hangingPunct="1">
              <a:lnSpc>
                <a:spcPct val="90000"/>
              </a:lnSpc>
              <a:spcBef>
                <a:spcPts val="400"/>
              </a:spcBef>
              <a:spcAft>
                <a:spcPts val="200"/>
              </a:spcAft>
              <a:buClr>
                <a:srgbClr val="E4002B"/>
              </a:buClr>
              <a:buSzPct val="90000"/>
              <a:buFont typeface="Arial"/>
              <a:buNone/>
              <a:defRPr sz="2000" kern="1200">
                <a:solidFill>
                  <a:srgbClr val="005899"/>
                </a:solidFill>
                <a:latin typeface="Century Gothic"/>
                <a:ea typeface="+mn-ea"/>
                <a:cs typeface="+mn-cs"/>
              </a:defRPr>
            </a:lvl3pPr>
            <a:lvl4pPr marL="1371600" indent="0" algn="ctr" defTabSz="914400" rtl="0" eaLnBrk="1" latinLnBrk="0" hangingPunct="1">
              <a:lnSpc>
                <a:spcPct val="90000"/>
              </a:lnSpc>
              <a:spcBef>
                <a:spcPts val="400"/>
              </a:spcBef>
              <a:spcAft>
                <a:spcPts val="200"/>
              </a:spcAft>
              <a:buClr>
                <a:srgbClr val="E4002B"/>
              </a:buClr>
              <a:buSzPct val="90000"/>
              <a:buFont typeface="Arial"/>
              <a:buNone/>
              <a:defRPr sz="2000" kern="1200">
                <a:solidFill>
                  <a:srgbClr val="005899"/>
                </a:solidFill>
                <a:latin typeface="Century Gothic"/>
                <a:ea typeface="+mn-ea"/>
                <a:cs typeface="+mn-cs"/>
              </a:defRPr>
            </a:lvl4pPr>
            <a:lvl5pPr marL="1828800" indent="0" algn="ctr" defTabSz="914400" rtl="0" eaLnBrk="1" latinLnBrk="0" hangingPunct="1">
              <a:lnSpc>
                <a:spcPct val="90000"/>
              </a:lnSpc>
              <a:spcBef>
                <a:spcPts val="400"/>
              </a:spcBef>
              <a:spcAft>
                <a:spcPts val="200"/>
              </a:spcAft>
              <a:buClr>
                <a:srgbClr val="E4002B"/>
              </a:buClr>
              <a:buSzPct val="90000"/>
              <a:buFont typeface="Arial"/>
              <a:buNone/>
              <a:defRPr sz="2000" kern="1200">
                <a:solidFill>
                  <a:srgbClr val="005899"/>
                </a:solidFill>
                <a:latin typeface="Century Gothic"/>
                <a:ea typeface="+mn-ea"/>
                <a:cs typeface="+mn-cs"/>
              </a:defRPr>
            </a:lvl5pPr>
            <a:lvl6pPr marL="2286000" indent="0" algn="ctr" defTabSz="914400" rtl="0" eaLnBrk="1" latinLnBrk="0" hangingPunct="1">
              <a:lnSpc>
                <a:spcPct val="90000"/>
              </a:lnSpc>
              <a:spcBef>
                <a:spcPts val="400"/>
              </a:spcBef>
              <a:spcAft>
                <a:spcPts val="200"/>
              </a:spcAft>
              <a:buClr>
                <a:schemeClr val="accent2"/>
              </a:buClr>
              <a:buSzPct val="85000"/>
              <a:buFont typeface="Wingdings" pitchFamily="2" charset="2"/>
              <a:buNone/>
              <a:defRPr sz="2000" kern="1200">
                <a:solidFill>
                  <a:schemeClr val="tx1"/>
                </a:solidFill>
                <a:latin typeface="+mn-lt"/>
                <a:ea typeface="+mn-ea"/>
                <a:cs typeface="+mn-cs"/>
              </a:defRPr>
            </a:lvl6pPr>
            <a:lvl7pPr marL="2743200" indent="0" algn="ctr" defTabSz="914400" rtl="0" eaLnBrk="1" latinLnBrk="0" hangingPunct="1">
              <a:lnSpc>
                <a:spcPct val="90000"/>
              </a:lnSpc>
              <a:spcBef>
                <a:spcPts val="400"/>
              </a:spcBef>
              <a:spcAft>
                <a:spcPts val="200"/>
              </a:spcAft>
              <a:buClr>
                <a:schemeClr val="accent2"/>
              </a:buClr>
              <a:buSzPct val="85000"/>
              <a:buFont typeface="Wingdings" pitchFamily="2" charset="2"/>
              <a:buNone/>
              <a:defRPr sz="2000" kern="1200">
                <a:solidFill>
                  <a:schemeClr val="tx1"/>
                </a:solidFill>
                <a:latin typeface="+mn-lt"/>
                <a:ea typeface="+mn-ea"/>
                <a:cs typeface="+mn-cs"/>
              </a:defRPr>
            </a:lvl7pPr>
            <a:lvl8pPr marL="3200400" indent="0" algn="ctr" defTabSz="914400" rtl="0" eaLnBrk="1" latinLnBrk="0" hangingPunct="1">
              <a:lnSpc>
                <a:spcPct val="90000"/>
              </a:lnSpc>
              <a:spcBef>
                <a:spcPts val="400"/>
              </a:spcBef>
              <a:spcAft>
                <a:spcPts val="200"/>
              </a:spcAft>
              <a:buClr>
                <a:schemeClr val="accent2"/>
              </a:buClr>
              <a:buSzPct val="85000"/>
              <a:buFont typeface="Wingdings" pitchFamily="2" charset="2"/>
              <a:buNone/>
              <a:defRPr sz="2000" kern="1200">
                <a:solidFill>
                  <a:schemeClr val="tx1"/>
                </a:solidFill>
                <a:latin typeface="+mn-lt"/>
                <a:ea typeface="+mn-ea"/>
                <a:cs typeface="+mn-cs"/>
              </a:defRPr>
            </a:lvl8pPr>
            <a:lvl9pPr marL="3657600" indent="0" algn="ctr" defTabSz="914400" rtl="0" eaLnBrk="1" latinLnBrk="0" hangingPunct="1">
              <a:lnSpc>
                <a:spcPct val="90000"/>
              </a:lnSpc>
              <a:spcBef>
                <a:spcPts val="400"/>
              </a:spcBef>
              <a:spcAft>
                <a:spcPts val="200"/>
              </a:spcAft>
              <a:buClr>
                <a:schemeClr val="accent2"/>
              </a:buClr>
              <a:buSzPct val="85000"/>
              <a:buFont typeface="Wingdings" pitchFamily="2" charset="2"/>
              <a:buNone/>
              <a:defRPr sz="2000" kern="1200">
                <a:solidFill>
                  <a:schemeClr val="tx1"/>
                </a:solidFill>
                <a:latin typeface="+mn-lt"/>
                <a:ea typeface="+mn-ea"/>
                <a:cs typeface="+mn-cs"/>
              </a:defRPr>
            </a:lvl9pPr>
          </a:lstStyle>
          <a:p>
            <a:r>
              <a:rPr lang="en-US">
                <a:solidFill>
                  <a:srgbClr val="005B99"/>
                </a:solidFill>
              </a:rPr>
              <a:t>@</a:t>
            </a:r>
            <a:r>
              <a:rPr lang="en-US" err="1">
                <a:solidFill>
                  <a:srgbClr val="005B99"/>
                </a:solidFill>
              </a:rPr>
              <a:t>ChicagoPublicHealth</a:t>
            </a:r>
            <a:endParaRPr lang="en-US">
              <a:solidFill>
                <a:srgbClr val="005B99"/>
              </a:solidFill>
            </a:endParaRPr>
          </a:p>
        </p:txBody>
      </p:sp>
      <p:sp>
        <p:nvSpPr>
          <p:cNvPr id="22" name="Subtitle 2"/>
          <p:cNvSpPr txBox="1">
            <a:spLocks/>
          </p:cNvSpPr>
          <p:nvPr userDrawn="1"/>
        </p:nvSpPr>
        <p:spPr>
          <a:xfrm>
            <a:off x="6526587" y="4792114"/>
            <a:ext cx="4650931" cy="43095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200"/>
              </a:spcBef>
              <a:buClr>
                <a:srgbClr val="E4002B"/>
              </a:buClr>
              <a:buSzPct val="90000"/>
              <a:buFont typeface="Arial"/>
              <a:buNone/>
              <a:defRPr sz="2000" b="1" kern="1200">
                <a:solidFill>
                  <a:srgbClr val="005899"/>
                </a:solidFill>
                <a:latin typeface="+mn-lt"/>
                <a:ea typeface="+mn-ea"/>
                <a:cs typeface="+mn-cs"/>
              </a:defRPr>
            </a:lvl1pPr>
            <a:lvl2pPr marL="457200" indent="0" algn="ctr" defTabSz="914400" rtl="0" eaLnBrk="1" latinLnBrk="0" hangingPunct="1">
              <a:lnSpc>
                <a:spcPct val="90000"/>
              </a:lnSpc>
              <a:spcBef>
                <a:spcPts val="400"/>
              </a:spcBef>
              <a:spcAft>
                <a:spcPts val="200"/>
              </a:spcAft>
              <a:buClr>
                <a:srgbClr val="E4002B"/>
              </a:buClr>
              <a:buSzPct val="90000"/>
              <a:buFont typeface="Arial"/>
              <a:buNone/>
              <a:defRPr sz="2000" kern="1200">
                <a:solidFill>
                  <a:srgbClr val="005899"/>
                </a:solidFill>
                <a:latin typeface="Century Gothic"/>
                <a:ea typeface="+mn-ea"/>
                <a:cs typeface="+mn-cs"/>
              </a:defRPr>
            </a:lvl2pPr>
            <a:lvl3pPr marL="914400" indent="0" algn="ctr" defTabSz="914400" rtl="0" eaLnBrk="1" latinLnBrk="0" hangingPunct="1">
              <a:lnSpc>
                <a:spcPct val="90000"/>
              </a:lnSpc>
              <a:spcBef>
                <a:spcPts val="400"/>
              </a:spcBef>
              <a:spcAft>
                <a:spcPts val="200"/>
              </a:spcAft>
              <a:buClr>
                <a:srgbClr val="E4002B"/>
              </a:buClr>
              <a:buSzPct val="90000"/>
              <a:buFont typeface="Arial"/>
              <a:buNone/>
              <a:defRPr sz="2000" kern="1200">
                <a:solidFill>
                  <a:srgbClr val="005899"/>
                </a:solidFill>
                <a:latin typeface="Century Gothic"/>
                <a:ea typeface="+mn-ea"/>
                <a:cs typeface="+mn-cs"/>
              </a:defRPr>
            </a:lvl3pPr>
            <a:lvl4pPr marL="1371600" indent="0" algn="ctr" defTabSz="914400" rtl="0" eaLnBrk="1" latinLnBrk="0" hangingPunct="1">
              <a:lnSpc>
                <a:spcPct val="90000"/>
              </a:lnSpc>
              <a:spcBef>
                <a:spcPts val="400"/>
              </a:spcBef>
              <a:spcAft>
                <a:spcPts val="200"/>
              </a:spcAft>
              <a:buClr>
                <a:srgbClr val="E4002B"/>
              </a:buClr>
              <a:buSzPct val="90000"/>
              <a:buFont typeface="Arial"/>
              <a:buNone/>
              <a:defRPr sz="2000" kern="1200">
                <a:solidFill>
                  <a:srgbClr val="005899"/>
                </a:solidFill>
                <a:latin typeface="Century Gothic"/>
                <a:ea typeface="+mn-ea"/>
                <a:cs typeface="+mn-cs"/>
              </a:defRPr>
            </a:lvl4pPr>
            <a:lvl5pPr marL="1828800" indent="0" algn="ctr" defTabSz="914400" rtl="0" eaLnBrk="1" latinLnBrk="0" hangingPunct="1">
              <a:lnSpc>
                <a:spcPct val="90000"/>
              </a:lnSpc>
              <a:spcBef>
                <a:spcPts val="400"/>
              </a:spcBef>
              <a:spcAft>
                <a:spcPts val="200"/>
              </a:spcAft>
              <a:buClr>
                <a:srgbClr val="E4002B"/>
              </a:buClr>
              <a:buSzPct val="90000"/>
              <a:buFont typeface="Arial"/>
              <a:buNone/>
              <a:defRPr sz="2000" kern="1200">
                <a:solidFill>
                  <a:srgbClr val="005899"/>
                </a:solidFill>
                <a:latin typeface="Century Gothic"/>
                <a:ea typeface="+mn-ea"/>
                <a:cs typeface="+mn-cs"/>
              </a:defRPr>
            </a:lvl5pPr>
            <a:lvl6pPr marL="2286000" indent="0" algn="ctr" defTabSz="914400" rtl="0" eaLnBrk="1" latinLnBrk="0" hangingPunct="1">
              <a:lnSpc>
                <a:spcPct val="90000"/>
              </a:lnSpc>
              <a:spcBef>
                <a:spcPts val="400"/>
              </a:spcBef>
              <a:spcAft>
                <a:spcPts val="200"/>
              </a:spcAft>
              <a:buClr>
                <a:schemeClr val="accent2"/>
              </a:buClr>
              <a:buSzPct val="85000"/>
              <a:buFont typeface="Wingdings" pitchFamily="2" charset="2"/>
              <a:buNone/>
              <a:defRPr sz="2000" kern="1200">
                <a:solidFill>
                  <a:schemeClr val="tx1"/>
                </a:solidFill>
                <a:latin typeface="+mn-lt"/>
                <a:ea typeface="+mn-ea"/>
                <a:cs typeface="+mn-cs"/>
              </a:defRPr>
            </a:lvl6pPr>
            <a:lvl7pPr marL="2743200" indent="0" algn="ctr" defTabSz="914400" rtl="0" eaLnBrk="1" latinLnBrk="0" hangingPunct="1">
              <a:lnSpc>
                <a:spcPct val="90000"/>
              </a:lnSpc>
              <a:spcBef>
                <a:spcPts val="400"/>
              </a:spcBef>
              <a:spcAft>
                <a:spcPts val="200"/>
              </a:spcAft>
              <a:buClr>
                <a:schemeClr val="accent2"/>
              </a:buClr>
              <a:buSzPct val="85000"/>
              <a:buFont typeface="Wingdings" pitchFamily="2" charset="2"/>
              <a:buNone/>
              <a:defRPr sz="2000" kern="1200">
                <a:solidFill>
                  <a:schemeClr val="tx1"/>
                </a:solidFill>
                <a:latin typeface="+mn-lt"/>
                <a:ea typeface="+mn-ea"/>
                <a:cs typeface="+mn-cs"/>
              </a:defRPr>
            </a:lvl7pPr>
            <a:lvl8pPr marL="3200400" indent="0" algn="ctr" defTabSz="914400" rtl="0" eaLnBrk="1" latinLnBrk="0" hangingPunct="1">
              <a:lnSpc>
                <a:spcPct val="90000"/>
              </a:lnSpc>
              <a:spcBef>
                <a:spcPts val="400"/>
              </a:spcBef>
              <a:spcAft>
                <a:spcPts val="200"/>
              </a:spcAft>
              <a:buClr>
                <a:schemeClr val="accent2"/>
              </a:buClr>
              <a:buSzPct val="85000"/>
              <a:buFont typeface="Wingdings" pitchFamily="2" charset="2"/>
              <a:buNone/>
              <a:defRPr sz="2000" kern="1200">
                <a:solidFill>
                  <a:schemeClr val="tx1"/>
                </a:solidFill>
                <a:latin typeface="+mn-lt"/>
                <a:ea typeface="+mn-ea"/>
                <a:cs typeface="+mn-cs"/>
              </a:defRPr>
            </a:lvl8pPr>
            <a:lvl9pPr marL="3657600" indent="0" algn="ctr" defTabSz="914400" rtl="0" eaLnBrk="1" latinLnBrk="0" hangingPunct="1">
              <a:lnSpc>
                <a:spcPct val="90000"/>
              </a:lnSpc>
              <a:spcBef>
                <a:spcPts val="400"/>
              </a:spcBef>
              <a:spcAft>
                <a:spcPts val="200"/>
              </a:spcAft>
              <a:buClr>
                <a:schemeClr val="accent2"/>
              </a:buClr>
              <a:buSzPct val="85000"/>
              <a:buFont typeface="Wingdings" pitchFamily="2" charset="2"/>
              <a:buNone/>
              <a:defRPr sz="2000" kern="1200">
                <a:solidFill>
                  <a:schemeClr val="tx1"/>
                </a:solidFill>
                <a:latin typeface="+mn-lt"/>
                <a:ea typeface="+mn-ea"/>
                <a:cs typeface="+mn-cs"/>
              </a:defRPr>
            </a:lvl9pPr>
          </a:lstStyle>
          <a:p>
            <a:r>
              <a:rPr lang="en-US">
                <a:solidFill>
                  <a:srgbClr val="005B99"/>
                </a:solidFill>
              </a:rPr>
              <a:t>HealthyChicago@cityofchicago.org</a:t>
            </a:r>
          </a:p>
        </p:txBody>
      </p:sp>
      <p:sp>
        <p:nvSpPr>
          <p:cNvPr id="23" name="Subtitle 2"/>
          <p:cNvSpPr txBox="1">
            <a:spLocks/>
          </p:cNvSpPr>
          <p:nvPr userDrawn="1"/>
        </p:nvSpPr>
        <p:spPr>
          <a:xfrm>
            <a:off x="6526587" y="5619944"/>
            <a:ext cx="4161885" cy="43095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200"/>
              </a:spcBef>
              <a:buClr>
                <a:srgbClr val="E4002B"/>
              </a:buClr>
              <a:buSzPct val="90000"/>
              <a:buFont typeface="Arial"/>
              <a:buNone/>
              <a:defRPr sz="2000" b="1" kern="1200">
                <a:solidFill>
                  <a:srgbClr val="005899"/>
                </a:solidFill>
                <a:latin typeface="+mn-lt"/>
                <a:ea typeface="+mn-ea"/>
                <a:cs typeface="+mn-cs"/>
              </a:defRPr>
            </a:lvl1pPr>
            <a:lvl2pPr marL="457200" indent="0" algn="ctr" defTabSz="914400" rtl="0" eaLnBrk="1" latinLnBrk="0" hangingPunct="1">
              <a:lnSpc>
                <a:spcPct val="90000"/>
              </a:lnSpc>
              <a:spcBef>
                <a:spcPts val="400"/>
              </a:spcBef>
              <a:spcAft>
                <a:spcPts val="200"/>
              </a:spcAft>
              <a:buClr>
                <a:srgbClr val="E4002B"/>
              </a:buClr>
              <a:buSzPct val="90000"/>
              <a:buFont typeface="Arial"/>
              <a:buNone/>
              <a:defRPr sz="2000" kern="1200">
                <a:solidFill>
                  <a:srgbClr val="005899"/>
                </a:solidFill>
                <a:latin typeface="Century Gothic"/>
                <a:ea typeface="+mn-ea"/>
                <a:cs typeface="+mn-cs"/>
              </a:defRPr>
            </a:lvl2pPr>
            <a:lvl3pPr marL="914400" indent="0" algn="ctr" defTabSz="914400" rtl="0" eaLnBrk="1" latinLnBrk="0" hangingPunct="1">
              <a:lnSpc>
                <a:spcPct val="90000"/>
              </a:lnSpc>
              <a:spcBef>
                <a:spcPts val="400"/>
              </a:spcBef>
              <a:spcAft>
                <a:spcPts val="200"/>
              </a:spcAft>
              <a:buClr>
                <a:srgbClr val="E4002B"/>
              </a:buClr>
              <a:buSzPct val="90000"/>
              <a:buFont typeface="Arial"/>
              <a:buNone/>
              <a:defRPr sz="2000" kern="1200">
                <a:solidFill>
                  <a:srgbClr val="005899"/>
                </a:solidFill>
                <a:latin typeface="Century Gothic"/>
                <a:ea typeface="+mn-ea"/>
                <a:cs typeface="+mn-cs"/>
              </a:defRPr>
            </a:lvl3pPr>
            <a:lvl4pPr marL="1371600" indent="0" algn="ctr" defTabSz="914400" rtl="0" eaLnBrk="1" latinLnBrk="0" hangingPunct="1">
              <a:lnSpc>
                <a:spcPct val="90000"/>
              </a:lnSpc>
              <a:spcBef>
                <a:spcPts val="400"/>
              </a:spcBef>
              <a:spcAft>
                <a:spcPts val="200"/>
              </a:spcAft>
              <a:buClr>
                <a:srgbClr val="E4002B"/>
              </a:buClr>
              <a:buSzPct val="90000"/>
              <a:buFont typeface="Arial"/>
              <a:buNone/>
              <a:defRPr sz="2000" kern="1200">
                <a:solidFill>
                  <a:srgbClr val="005899"/>
                </a:solidFill>
                <a:latin typeface="Century Gothic"/>
                <a:ea typeface="+mn-ea"/>
                <a:cs typeface="+mn-cs"/>
              </a:defRPr>
            </a:lvl4pPr>
            <a:lvl5pPr marL="1828800" indent="0" algn="ctr" defTabSz="914400" rtl="0" eaLnBrk="1" latinLnBrk="0" hangingPunct="1">
              <a:lnSpc>
                <a:spcPct val="90000"/>
              </a:lnSpc>
              <a:spcBef>
                <a:spcPts val="400"/>
              </a:spcBef>
              <a:spcAft>
                <a:spcPts val="200"/>
              </a:spcAft>
              <a:buClr>
                <a:srgbClr val="E4002B"/>
              </a:buClr>
              <a:buSzPct val="90000"/>
              <a:buFont typeface="Arial"/>
              <a:buNone/>
              <a:defRPr sz="2000" kern="1200">
                <a:solidFill>
                  <a:srgbClr val="005899"/>
                </a:solidFill>
                <a:latin typeface="Century Gothic"/>
                <a:ea typeface="+mn-ea"/>
                <a:cs typeface="+mn-cs"/>
              </a:defRPr>
            </a:lvl5pPr>
            <a:lvl6pPr marL="2286000" indent="0" algn="ctr" defTabSz="914400" rtl="0" eaLnBrk="1" latinLnBrk="0" hangingPunct="1">
              <a:lnSpc>
                <a:spcPct val="90000"/>
              </a:lnSpc>
              <a:spcBef>
                <a:spcPts val="400"/>
              </a:spcBef>
              <a:spcAft>
                <a:spcPts val="200"/>
              </a:spcAft>
              <a:buClr>
                <a:schemeClr val="accent2"/>
              </a:buClr>
              <a:buSzPct val="85000"/>
              <a:buFont typeface="Wingdings" pitchFamily="2" charset="2"/>
              <a:buNone/>
              <a:defRPr sz="2000" kern="1200">
                <a:solidFill>
                  <a:schemeClr val="tx1"/>
                </a:solidFill>
                <a:latin typeface="+mn-lt"/>
                <a:ea typeface="+mn-ea"/>
                <a:cs typeface="+mn-cs"/>
              </a:defRPr>
            </a:lvl6pPr>
            <a:lvl7pPr marL="2743200" indent="0" algn="ctr" defTabSz="914400" rtl="0" eaLnBrk="1" latinLnBrk="0" hangingPunct="1">
              <a:lnSpc>
                <a:spcPct val="90000"/>
              </a:lnSpc>
              <a:spcBef>
                <a:spcPts val="400"/>
              </a:spcBef>
              <a:spcAft>
                <a:spcPts val="200"/>
              </a:spcAft>
              <a:buClr>
                <a:schemeClr val="accent2"/>
              </a:buClr>
              <a:buSzPct val="85000"/>
              <a:buFont typeface="Wingdings" pitchFamily="2" charset="2"/>
              <a:buNone/>
              <a:defRPr sz="2000" kern="1200">
                <a:solidFill>
                  <a:schemeClr val="tx1"/>
                </a:solidFill>
                <a:latin typeface="+mn-lt"/>
                <a:ea typeface="+mn-ea"/>
                <a:cs typeface="+mn-cs"/>
              </a:defRPr>
            </a:lvl7pPr>
            <a:lvl8pPr marL="3200400" indent="0" algn="ctr" defTabSz="914400" rtl="0" eaLnBrk="1" latinLnBrk="0" hangingPunct="1">
              <a:lnSpc>
                <a:spcPct val="90000"/>
              </a:lnSpc>
              <a:spcBef>
                <a:spcPts val="400"/>
              </a:spcBef>
              <a:spcAft>
                <a:spcPts val="200"/>
              </a:spcAft>
              <a:buClr>
                <a:schemeClr val="accent2"/>
              </a:buClr>
              <a:buSzPct val="85000"/>
              <a:buFont typeface="Wingdings" pitchFamily="2" charset="2"/>
              <a:buNone/>
              <a:defRPr sz="2000" kern="1200">
                <a:solidFill>
                  <a:schemeClr val="tx1"/>
                </a:solidFill>
                <a:latin typeface="+mn-lt"/>
                <a:ea typeface="+mn-ea"/>
                <a:cs typeface="+mn-cs"/>
              </a:defRPr>
            </a:lvl8pPr>
            <a:lvl9pPr marL="3657600" indent="0" algn="ctr" defTabSz="914400" rtl="0" eaLnBrk="1" latinLnBrk="0" hangingPunct="1">
              <a:lnSpc>
                <a:spcPct val="90000"/>
              </a:lnSpc>
              <a:spcBef>
                <a:spcPts val="400"/>
              </a:spcBef>
              <a:spcAft>
                <a:spcPts val="200"/>
              </a:spcAft>
              <a:buClr>
                <a:schemeClr val="accent2"/>
              </a:buClr>
              <a:buSzPct val="85000"/>
              <a:buFont typeface="Wingdings" pitchFamily="2" charset="2"/>
              <a:buNone/>
              <a:defRPr sz="2000" kern="1200">
                <a:solidFill>
                  <a:schemeClr val="tx1"/>
                </a:solidFill>
                <a:latin typeface="+mn-lt"/>
                <a:ea typeface="+mn-ea"/>
                <a:cs typeface="+mn-cs"/>
              </a:defRPr>
            </a:lvl9pPr>
          </a:lstStyle>
          <a:p>
            <a:r>
              <a:rPr lang="en-US">
                <a:solidFill>
                  <a:srgbClr val="005B99"/>
                </a:solidFill>
              </a:rPr>
              <a:t>@</a:t>
            </a:r>
            <a:r>
              <a:rPr lang="en-US" err="1">
                <a:solidFill>
                  <a:srgbClr val="005B99"/>
                </a:solidFill>
              </a:rPr>
              <a:t>ChiPublicHealth</a:t>
            </a:r>
            <a:endParaRPr lang="en-US">
              <a:solidFill>
                <a:srgbClr val="005B99"/>
              </a:solidFill>
            </a:endParaRPr>
          </a:p>
        </p:txBody>
      </p:sp>
      <p:pic>
        <p:nvPicPr>
          <p:cNvPr id="24" name="Picture 2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51560" y="5521908"/>
            <a:ext cx="532064" cy="532064"/>
          </a:xfrm>
          <a:prstGeom prst="rect">
            <a:avLst/>
          </a:prstGeom>
        </p:spPr>
      </p:pic>
      <p:pic>
        <p:nvPicPr>
          <p:cNvPr id="25" name="Picture 2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5817099" y="5527298"/>
            <a:ext cx="532064" cy="532064"/>
          </a:xfrm>
          <a:prstGeom prst="rect">
            <a:avLst/>
          </a:prstGeom>
        </p:spPr>
      </p:pic>
      <p:sp>
        <p:nvSpPr>
          <p:cNvPr id="14" name="Subtitle 2"/>
          <p:cNvSpPr txBox="1">
            <a:spLocks/>
          </p:cNvSpPr>
          <p:nvPr userDrawn="1"/>
        </p:nvSpPr>
        <p:spPr>
          <a:xfrm>
            <a:off x="1758358" y="4773313"/>
            <a:ext cx="4161885" cy="43095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200"/>
              </a:spcBef>
              <a:buClr>
                <a:srgbClr val="E4002B"/>
              </a:buClr>
              <a:buSzPct val="90000"/>
              <a:buFont typeface="Arial"/>
              <a:buNone/>
              <a:defRPr sz="2000" b="1" kern="1200">
                <a:solidFill>
                  <a:srgbClr val="005899"/>
                </a:solidFill>
                <a:latin typeface="+mn-lt"/>
                <a:ea typeface="+mn-ea"/>
                <a:cs typeface="+mn-cs"/>
              </a:defRPr>
            </a:lvl1pPr>
            <a:lvl2pPr marL="457200" indent="0" algn="ctr" defTabSz="914400" rtl="0" eaLnBrk="1" latinLnBrk="0" hangingPunct="1">
              <a:lnSpc>
                <a:spcPct val="90000"/>
              </a:lnSpc>
              <a:spcBef>
                <a:spcPts val="400"/>
              </a:spcBef>
              <a:spcAft>
                <a:spcPts val="200"/>
              </a:spcAft>
              <a:buClr>
                <a:srgbClr val="E4002B"/>
              </a:buClr>
              <a:buSzPct val="90000"/>
              <a:buFont typeface="Arial"/>
              <a:buNone/>
              <a:defRPr sz="2000" kern="1200">
                <a:solidFill>
                  <a:srgbClr val="005899"/>
                </a:solidFill>
                <a:latin typeface="Century Gothic"/>
                <a:ea typeface="+mn-ea"/>
                <a:cs typeface="+mn-cs"/>
              </a:defRPr>
            </a:lvl2pPr>
            <a:lvl3pPr marL="914400" indent="0" algn="ctr" defTabSz="914400" rtl="0" eaLnBrk="1" latinLnBrk="0" hangingPunct="1">
              <a:lnSpc>
                <a:spcPct val="90000"/>
              </a:lnSpc>
              <a:spcBef>
                <a:spcPts val="400"/>
              </a:spcBef>
              <a:spcAft>
                <a:spcPts val="200"/>
              </a:spcAft>
              <a:buClr>
                <a:srgbClr val="E4002B"/>
              </a:buClr>
              <a:buSzPct val="90000"/>
              <a:buFont typeface="Arial"/>
              <a:buNone/>
              <a:defRPr sz="2000" kern="1200">
                <a:solidFill>
                  <a:srgbClr val="005899"/>
                </a:solidFill>
                <a:latin typeface="Century Gothic"/>
                <a:ea typeface="+mn-ea"/>
                <a:cs typeface="+mn-cs"/>
              </a:defRPr>
            </a:lvl3pPr>
            <a:lvl4pPr marL="1371600" indent="0" algn="ctr" defTabSz="914400" rtl="0" eaLnBrk="1" latinLnBrk="0" hangingPunct="1">
              <a:lnSpc>
                <a:spcPct val="90000"/>
              </a:lnSpc>
              <a:spcBef>
                <a:spcPts val="400"/>
              </a:spcBef>
              <a:spcAft>
                <a:spcPts val="200"/>
              </a:spcAft>
              <a:buClr>
                <a:srgbClr val="E4002B"/>
              </a:buClr>
              <a:buSzPct val="90000"/>
              <a:buFont typeface="Arial"/>
              <a:buNone/>
              <a:defRPr sz="2000" kern="1200">
                <a:solidFill>
                  <a:srgbClr val="005899"/>
                </a:solidFill>
                <a:latin typeface="Century Gothic"/>
                <a:ea typeface="+mn-ea"/>
                <a:cs typeface="+mn-cs"/>
              </a:defRPr>
            </a:lvl4pPr>
            <a:lvl5pPr marL="1828800" indent="0" algn="ctr" defTabSz="914400" rtl="0" eaLnBrk="1" latinLnBrk="0" hangingPunct="1">
              <a:lnSpc>
                <a:spcPct val="90000"/>
              </a:lnSpc>
              <a:spcBef>
                <a:spcPts val="400"/>
              </a:spcBef>
              <a:spcAft>
                <a:spcPts val="200"/>
              </a:spcAft>
              <a:buClr>
                <a:srgbClr val="E4002B"/>
              </a:buClr>
              <a:buSzPct val="90000"/>
              <a:buFont typeface="Arial"/>
              <a:buNone/>
              <a:defRPr sz="2000" kern="1200">
                <a:solidFill>
                  <a:srgbClr val="005899"/>
                </a:solidFill>
                <a:latin typeface="Century Gothic"/>
                <a:ea typeface="+mn-ea"/>
                <a:cs typeface="+mn-cs"/>
              </a:defRPr>
            </a:lvl5pPr>
            <a:lvl6pPr marL="2286000" indent="0" algn="ctr" defTabSz="914400" rtl="0" eaLnBrk="1" latinLnBrk="0" hangingPunct="1">
              <a:lnSpc>
                <a:spcPct val="90000"/>
              </a:lnSpc>
              <a:spcBef>
                <a:spcPts val="400"/>
              </a:spcBef>
              <a:spcAft>
                <a:spcPts val="200"/>
              </a:spcAft>
              <a:buClr>
                <a:schemeClr val="accent2"/>
              </a:buClr>
              <a:buSzPct val="85000"/>
              <a:buFont typeface="Wingdings" pitchFamily="2" charset="2"/>
              <a:buNone/>
              <a:defRPr sz="2000" kern="1200">
                <a:solidFill>
                  <a:schemeClr val="tx1"/>
                </a:solidFill>
                <a:latin typeface="+mn-lt"/>
                <a:ea typeface="+mn-ea"/>
                <a:cs typeface="+mn-cs"/>
              </a:defRPr>
            </a:lvl6pPr>
            <a:lvl7pPr marL="2743200" indent="0" algn="ctr" defTabSz="914400" rtl="0" eaLnBrk="1" latinLnBrk="0" hangingPunct="1">
              <a:lnSpc>
                <a:spcPct val="90000"/>
              </a:lnSpc>
              <a:spcBef>
                <a:spcPts val="400"/>
              </a:spcBef>
              <a:spcAft>
                <a:spcPts val="200"/>
              </a:spcAft>
              <a:buClr>
                <a:schemeClr val="accent2"/>
              </a:buClr>
              <a:buSzPct val="85000"/>
              <a:buFont typeface="Wingdings" pitchFamily="2" charset="2"/>
              <a:buNone/>
              <a:defRPr sz="2000" kern="1200">
                <a:solidFill>
                  <a:schemeClr val="tx1"/>
                </a:solidFill>
                <a:latin typeface="+mn-lt"/>
                <a:ea typeface="+mn-ea"/>
                <a:cs typeface="+mn-cs"/>
              </a:defRPr>
            </a:lvl7pPr>
            <a:lvl8pPr marL="3200400" indent="0" algn="ctr" defTabSz="914400" rtl="0" eaLnBrk="1" latinLnBrk="0" hangingPunct="1">
              <a:lnSpc>
                <a:spcPct val="90000"/>
              </a:lnSpc>
              <a:spcBef>
                <a:spcPts val="400"/>
              </a:spcBef>
              <a:spcAft>
                <a:spcPts val="200"/>
              </a:spcAft>
              <a:buClr>
                <a:schemeClr val="accent2"/>
              </a:buClr>
              <a:buSzPct val="85000"/>
              <a:buFont typeface="Wingdings" pitchFamily="2" charset="2"/>
              <a:buNone/>
              <a:defRPr sz="2000" kern="1200">
                <a:solidFill>
                  <a:schemeClr val="tx1"/>
                </a:solidFill>
                <a:latin typeface="+mn-lt"/>
                <a:ea typeface="+mn-ea"/>
                <a:cs typeface="+mn-cs"/>
              </a:defRPr>
            </a:lvl8pPr>
            <a:lvl9pPr marL="3657600" indent="0" algn="ctr" defTabSz="914400" rtl="0" eaLnBrk="1" latinLnBrk="0" hangingPunct="1">
              <a:lnSpc>
                <a:spcPct val="90000"/>
              </a:lnSpc>
              <a:spcBef>
                <a:spcPts val="400"/>
              </a:spcBef>
              <a:spcAft>
                <a:spcPts val="200"/>
              </a:spcAft>
              <a:buClr>
                <a:schemeClr val="accent2"/>
              </a:buClr>
              <a:buSzPct val="85000"/>
              <a:buFont typeface="Wingdings" pitchFamily="2" charset="2"/>
              <a:buNone/>
              <a:defRPr sz="2000" kern="1200">
                <a:solidFill>
                  <a:schemeClr val="tx1"/>
                </a:solidFill>
                <a:latin typeface="+mn-lt"/>
                <a:ea typeface="+mn-ea"/>
                <a:cs typeface="+mn-cs"/>
              </a:defRPr>
            </a:lvl9pPr>
          </a:lstStyle>
          <a:p>
            <a:r>
              <a:rPr lang="en-US">
                <a:solidFill>
                  <a:srgbClr val="005B99"/>
                </a:solidFill>
              </a:rPr>
              <a:t>Chicago.gov/Health</a:t>
            </a:r>
          </a:p>
        </p:txBody>
      </p:sp>
    </p:spTree>
    <p:extLst>
      <p:ext uri="{BB962C8B-B14F-4D97-AF65-F5344CB8AC3E}">
        <p14:creationId xmlns:p14="http://schemas.microsoft.com/office/powerpoint/2010/main" val="3507037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Picture 12" descr="Blue-Square.png"/>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1468100" y="6299200"/>
            <a:ext cx="342900" cy="342900"/>
          </a:xfrm>
          <a:prstGeom prst="rect">
            <a:avLst/>
          </a:prstGeom>
        </p:spPr>
      </p:pic>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058400" y="6272784"/>
            <a:ext cx="1179576" cy="365125"/>
          </a:xfrm>
          <a:prstGeom prst="rect">
            <a:avLst/>
          </a:prstGeom>
        </p:spPr>
        <p:txBody>
          <a:bodyPr vert="horz" lIns="91440" tIns="45720" rIns="91440" bIns="45720" rtlCol="0" anchor="ctr"/>
          <a:lstStyle>
            <a:lvl1pPr algn="r">
              <a:defRPr sz="1100">
                <a:solidFill>
                  <a:schemeClr val="accent2">
                    <a:lumMod val="50000"/>
                  </a:schemeClr>
                </a:solidFill>
              </a:defRPr>
            </a:lvl1pPr>
          </a:lstStyle>
          <a:p>
            <a:fld id="{12078E32-9A8F-42AF-B046-430CA36478C1}" type="datetimeFigureOut">
              <a:rPr lang="en-US" smtClean="0"/>
              <a:t>7/10/2024</a:t>
            </a:fld>
            <a:endParaRPr lang="en-US"/>
          </a:p>
        </p:txBody>
      </p:sp>
      <p:sp>
        <p:nvSpPr>
          <p:cNvPr id="5" name="Footer Placeholder 4"/>
          <p:cNvSpPr>
            <a:spLocks noGrp="1"/>
          </p:cNvSpPr>
          <p:nvPr>
            <p:ph type="ftr" sz="quarter" idx="3"/>
          </p:nvPr>
        </p:nvSpPr>
        <p:spPr>
          <a:xfrm>
            <a:off x="3515454" y="6272784"/>
            <a:ext cx="6327648" cy="365125"/>
          </a:xfrm>
          <a:prstGeom prst="rect">
            <a:avLst/>
          </a:prstGeom>
        </p:spPr>
        <p:txBody>
          <a:bodyPr vert="horz" lIns="91440" tIns="45720" rIns="91440" bIns="45720" rtlCol="0" anchor="ctr"/>
          <a:lstStyle>
            <a:lvl1pPr algn="l">
              <a:defRPr sz="1100">
                <a:solidFill>
                  <a:schemeClr val="accent2">
                    <a:lumMod val="50000"/>
                  </a:schemeClr>
                </a:solidFill>
              </a:defRPr>
            </a:lvl1pPr>
          </a:lstStyle>
          <a:p>
            <a:endParaRPr lang="en-US"/>
          </a:p>
        </p:txBody>
      </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chemeClr val="tx1"/>
                </a:solidFill>
                <a:latin typeface="+mj-lt"/>
              </a:defRPr>
            </a:lvl1pPr>
          </a:lstStyle>
          <a:p>
            <a:fld id="{3FCCF984-64AA-42B4-8D2F-66BCDE3A50F4}" type="slidenum">
              <a:rPr lang="en-US" smtClean="0"/>
              <a:pPr/>
              <a:t>‹#›</a:t>
            </a:fld>
            <a:endParaRPr lang="en-US"/>
          </a:p>
        </p:txBody>
      </p:sp>
      <p:pic>
        <p:nvPicPr>
          <p:cNvPr id="12" name="Picture 11" descr="Star-and-Blue.png"/>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237735" y="977900"/>
            <a:ext cx="1275570" cy="635000"/>
          </a:xfrm>
          <a:prstGeom prst="rect">
            <a:avLst/>
          </a:prstGeom>
        </p:spPr>
      </p:pic>
    </p:spTree>
    <p:extLst>
      <p:ext uri="{BB962C8B-B14F-4D97-AF65-F5344CB8AC3E}">
        <p14:creationId xmlns:p14="http://schemas.microsoft.com/office/powerpoint/2010/main" val="32846345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700" r:id="rId3"/>
    <p:sldLayoutId id="2147483701" r:id="rId4"/>
    <p:sldLayoutId id="2147483702" r:id="rId5"/>
    <p:sldLayoutId id="2147483703" r:id="rId6"/>
    <p:sldLayoutId id="2147483704" r:id="rId7"/>
  </p:sldLayoutIdLst>
  <p:txStyles>
    <p:titleStyle>
      <a:lvl1pPr algn="l" defTabSz="914400" rtl="0" eaLnBrk="1" latinLnBrk="0" hangingPunct="1">
        <a:lnSpc>
          <a:spcPct val="90000"/>
        </a:lnSpc>
        <a:spcBef>
          <a:spcPct val="0"/>
        </a:spcBef>
        <a:buNone/>
        <a:defRPr sz="4000" b="1" kern="1200" cap="none" baseline="0">
          <a:solidFill>
            <a:schemeClr val="tx1"/>
          </a:solidFill>
          <a:latin typeface="+mj-lt"/>
          <a:ea typeface="+mj-ea"/>
          <a:cs typeface="+mj-cs"/>
        </a:defRPr>
      </a:lvl1pPr>
    </p:titleStyle>
    <p:bodyStyle>
      <a:lvl1pPr marL="182880" indent="-182880" algn="l" defTabSz="914400" rtl="0" eaLnBrk="1" latinLnBrk="0" hangingPunct="1">
        <a:lnSpc>
          <a:spcPct val="90000"/>
        </a:lnSpc>
        <a:spcBef>
          <a:spcPts val="1200"/>
        </a:spcBef>
        <a:buClr>
          <a:srgbClr val="E4002B"/>
        </a:buClr>
        <a:buSzPct val="90000"/>
        <a:buFont typeface="Arial"/>
        <a:buChar char="•"/>
        <a:defRPr sz="2000" kern="1200">
          <a:solidFill>
            <a:srgbClr val="005B99"/>
          </a:solidFill>
          <a:latin typeface="+mn-lt"/>
          <a:ea typeface="+mn-ea"/>
          <a:cs typeface="+mn-cs"/>
        </a:defRPr>
      </a:lvl1pPr>
      <a:lvl2pPr marL="457200" indent="-182880" algn="l" defTabSz="914400" rtl="0" eaLnBrk="1" latinLnBrk="0" hangingPunct="1">
        <a:lnSpc>
          <a:spcPct val="90000"/>
        </a:lnSpc>
        <a:spcBef>
          <a:spcPts val="400"/>
        </a:spcBef>
        <a:spcAft>
          <a:spcPts val="200"/>
        </a:spcAft>
        <a:buClr>
          <a:srgbClr val="E4002B"/>
        </a:buClr>
        <a:buSzPct val="90000"/>
        <a:buFont typeface="Arial"/>
        <a:buChar char="•"/>
        <a:defRPr sz="1800" kern="1200">
          <a:solidFill>
            <a:srgbClr val="005B99"/>
          </a:solidFill>
          <a:latin typeface="Century Gothic"/>
          <a:ea typeface="+mn-ea"/>
          <a:cs typeface="+mn-cs"/>
        </a:defRPr>
      </a:lvl2pPr>
      <a:lvl3pPr marL="731520" indent="-182880" algn="l" defTabSz="914400" rtl="0" eaLnBrk="1" latinLnBrk="0" hangingPunct="1">
        <a:lnSpc>
          <a:spcPct val="90000"/>
        </a:lnSpc>
        <a:spcBef>
          <a:spcPts val="400"/>
        </a:spcBef>
        <a:spcAft>
          <a:spcPts val="200"/>
        </a:spcAft>
        <a:buClr>
          <a:srgbClr val="E4002B"/>
        </a:buClr>
        <a:buSzPct val="90000"/>
        <a:buFont typeface="Arial"/>
        <a:buChar char="•"/>
        <a:defRPr sz="1600" kern="1200">
          <a:solidFill>
            <a:srgbClr val="005B99"/>
          </a:solidFill>
          <a:latin typeface="Century Gothic"/>
          <a:ea typeface="+mn-ea"/>
          <a:cs typeface="+mn-cs"/>
        </a:defRPr>
      </a:lvl3pPr>
      <a:lvl4pPr marL="1005840" indent="-182880" algn="l" defTabSz="914400" rtl="0" eaLnBrk="1" latinLnBrk="0" hangingPunct="1">
        <a:lnSpc>
          <a:spcPct val="90000"/>
        </a:lnSpc>
        <a:spcBef>
          <a:spcPts val="400"/>
        </a:spcBef>
        <a:spcAft>
          <a:spcPts val="200"/>
        </a:spcAft>
        <a:buClr>
          <a:srgbClr val="E4002B"/>
        </a:buClr>
        <a:buSzPct val="90000"/>
        <a:buFont typeface="Arial"/>
        <a:buChar char="•"/>
        <a:defRPr sz="1600" kern="1200">
          <a:solidFill>
            <a:srgbClr val="005B99"/>
          </a:solidFill>
          <a:latin typeface="Century Gothic"/>
          <a:ea typeface="+mn-ea"/>
          <a:cs typeface="+mn-cs"/>
        </a:defRPr>
      </a:lvl4pPr>
      <a:lvl5pPr marL="1280160" indent="-182880" algn="l" defTabSz="914400" rtl="0" eaLnBrk="1" latinLnBrk="0" hangingPunct="1">
        <a:lnSpc>
          <a:spcPct val="90000"/>
        </a:lnSpc>
        <a:spcBef>
          <a:spcPts val="400"/>
        </a:spcBef>
        <a:spcAft>
          <a:spcPts val="200"/>
        </a:spcAft>
        <a:buClr>
          <a:srgbClr val="E4002B"/>
        </a:buClr>
        <a:buSzPct val="90000"/>
        <a:buFont typeface="Arial"/>
        <a:buChar char="•"/>
        <a:defRPr sz="1600" kern="1200">
          <a:solidFill>
            <a:srgbClr val="005B99"/>
          </a:solidFill>
          <a:latin typeface="Century Gothic"/>
          <a:ea typeface="+mn-ea"/>
          <a:cs typeface="+mn-cs"/>
        </a:defRPr>
      </a:lvl5pPr>
      <a:lvl6pPr marL="16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hyperlink" Target="https://chicagohealthatlas.org/"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chicagohealthatlas.or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chicagohealthatlas.org/"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Life Expectancy in Chicago:</a:t>
            </a:r>
            <a:br>
              <a:rPr lang="en-US"/>
            </a:br>
            <a:r>
              <a:rPr lang="en-US"/>
              <a:t>Healthy Chicago 2025 Update</a:t>
            </a:r>
          </a:p>
        </p:txBody>
      </p:sp>
      <p:sp>
        <p:nvSpPr>
          <p:cNvPr id="3" name="Subtitle 2"/>
          <p:cNvSpPr>
            <a:spLocks noGrp="1"/>
          </p:cNvSpPr>
          <p:nvPr>
            <p:ph type="subTitle" idx="1"/>
          </p:nvPr>
        </p:nvSpPr>
        <p:spPr/>
        <p:txBody>
          <a:bodyPr>
            <a:normAutofit fontScale="92500" lnSpcReduction="20000"/>
          </a:bodyPr>
          <a:lstStyle/>
          <a:p>
            <a:r>
              <a:rPr lang="en-US"/>
              <a:t>Emma E. Boylan, MS, PhD</a:t>
            </a:r>
          </a:p>
          <a:p>
            <a:r>
              <a:rPr lang="en-US"/>
              <a:t>Chicago Department of Public Health</a:t>
            </a:r>
          </a:p>
          <a:p>
            <a:r>
              <a:rPr lang="en-US"/>
              <a:t>Summer 2024</a:t>
            </a:r>
          </a:p>
        </p:txBody>
      </p:sp>
    </p:spTree>
    <p:extLst>
      <p:ext uri="{BB962C8B-B14F-4D97-AF65-F5344CB8AC3E}">
        <p14:creationId xmlns:p14="http://schemas.microsoft.com/office/powerpoint/2010/main" val="21619953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B2058-9A11-A430-7FAE-D2917D521C9F}"/>
              </a:ext>
            </a:extLst>
          </p:cNvPr>
          <p:cNvSpPr>
            <a:spLocks noGrp="1"/>
          </p:cNvSpPr>
          <p:nvPr>
            <p:ph type="title"/>
          </p:nvPr>
        </p:nvSpPr>
        <p:spPr/>
        <p:txBody>
          <a:bodyPr/>
          <a:lstStyle/>
          <a:p>
            <a:r>
              <a:rPr lang="en-US"/>
              <a:t>How does Chicago compare?</a:t>
            </a:r>
          </a:p>
        </p:txBody>
      </p:sp>
      <p:graphicFrame>
        <p:nvGraphicFramePr>
          <p:cNvPr id="4" name="Content Placeholder 3">
            <a:extLst>
              <a:ext uri="{FF2B5EF4-FFF2-40B4-BE49-F238E27FC236}">
                <a16:creationId xmlns:a16="http://schemas.microsoft.com/office/drawing/2014/main" id="{1A5754B0-534B-C147-8634-DE564CAA4722}"/>
              </a:ext>
            </a:extLst>
          </p:cNvPr>
          <p:cNvGraphicFramePr>
            <a:graphicFrameLocks noGrp="1"/>
          </p:cNvGraphicFramePr>
          <p:nvPr>
            <p:ph idx="1"/>
            <p:extLst>
              <p:ext uri="{D42A27DB-BD31-4B8C-83A1-F6EECF244321}">
                <p14:modId xmlns:p14="http://schemas.microsoft.com/office/powerpoint/2010/main" val="2428006295"/>
              </p:ext>
            </p:extLst>
          </p:nvPr>
        </p:nvGraphicFramePr>
        <p:xfrm>
          <a:off x="1069975" y="2120900"/>
          <a:ext cx="10058400" cy="405130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1">
            <a:extLst>
              <a:ext uri="{FF2B5EF4-FFF2-40B4-BE49-F238E27FC236}">
                <a16:creationId xmlns:a16="http://schemas.microsoft.com/office/drawing/2014/main" id="{C87D5537-25AD-D74A-137B-C8B029BF789F}"/>
              </a:ext>
            </a:extLst>
          </p:cNvPr>
          <p:cNvSpPr txBox="1"/>
          <p:nvPr/>
        </p:nvSpPr>
        <p:spPr>
          <a:xfrm>
            <a:off x="1069848" y="6373369"/>
            <a:ext cx="10058400" cy="127640"/>
          </a:xfrm>
          <a:prstGeom prst="rect">
            <a:avLst/>
          </a:prstGeom>
          <a:solidFill>
            <a:schemeClr val="lt1"/>
          </a:solid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1050"/>
              <a:t>Source: Illinois Department of Public Health (IDPH), Division</a:t>
            </a:r>
            <a:r>
              <a:rPr lang="en-US" sz="1050" baseline="0"/>
              <a:t> of Vital Records, Death Certificate Data Files, 2010-2022</a:t>
            </a:r>
            <a:endParaRPr lang="en-US" sz="1050"/>
          </a:p>
        </p:txBody>
      </p:sp>
    </p:spTree>
    <p:extLst>
      <p:ext uri="{BB962C8B-B14F-4D97-AF65-F5344CB8AC3E}">
        <p14:creationId xmlns:p14="http://schemas.microsoft.com/office/powerpoint/2010/main" val="18168900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2"/>
            <a:ext cx="5466080" cy="1609344"/>
          </a:xfrm>
        </p:spPr>
        <p:txBody>
          <a:bodyPr>
            <a:normAutofit fontScale="90000"/>
          </a:bodyPr>
          <a:lstStyle/>
          <a:p>
            <a:r>
              <a:rPr lang="en-US"/>
              <a:t>What causes of death contribute to the life expectancy gap?</a:t>
            </a:r>
          </a:p>
        </p:txBody>
      </p:sp>
      <p:sp>
        <p:nvSpPr>
          <p:cNvPr id="3" name="Content Placeholder 2"/>
          <p:cNvSpPr>
            <a:spLocks noGrp="1"/>
          </p:cNvSpPr>
          <p:nvPr>
            <p:ph sz="half" idx="1"/>
          </p:nvPr>
        </p:nvSpPr>
        <p:spPr/>
        <p:txBody>
          <a:bodyPr/>
          <a:lstStyle/>
          <a:p>
            <a:r>
              <a:rPr lang="en-US"/>
              <a:t>Every driver is a top cause of death that affects many Chicagoans. To explain the gap between two groups, a driver must also be either:</a:t>
            </a:r>
          </a:p>
          <a:p>
            <a:pPr lvl="1"/>
            <a:r>
              <a:rPr lang="en-US"/>
              <a:t>Something that happens to one group much more often than the other</a:t>
            </a:r>
          </a:p>
          <a:p>
            <a:pPr lvl="1"/>
            <a:r>
              <a:rPr lang="en-US"/>
              <a:t>Something that happens to one group at much younger ages than the other</a:t>
            </a:r>
          </a:p>
          <a:p>
            <a:endParaRPr lang="en-US"/>
          </a:p>
        </p:txBody>
      </p:sp>
      <p:pic>
        <p:nvPicPr>
          <p:cNvPr id="14" name="Content Placeholder 13">
            <a:extLst>
              <a:ext uri="{FF2B5EF4-FFF2-40B4-BE49-F238E27FC236}">
                <a16:creationId xmlns:a16="http://schemas.microsoft.com/office/drawing/2014/main" id="{0DC96F20-CB2E-782A-669B-799DC8FDA134}"/>
              </a:ext>
            </a:extLst>
          </p:cNvPr>
          <p:cNvPicPr>
            <a:picLocks noGrp="1" noChangeAspect="1"/>
          </p:cNvPicPr>
          <p:nvPr>
            <p:ph sz="half" idx="2"/>
          </p:nvPr>
        </p:nvPicPr>
        <p:blipFill>
          <a:blip r:embed="rId3"/>
          <a:stretch>
            <a:fillRect/>
          </a:stretch>
        </p:blipFill>
        <p:spPr>
          <a:xfrm>
            <a:off x="6535928" y="484631"/>
            <a:ext cx="5656072" cy="6153807"/>
          </a:xfrm>
        </p:spPr>
      </p:pic>
      <p:sp>
        <p:nvSpPr>
          <p:cNvPr id="15" name="TextBox 14">
            <a:extLst>
              <a:ext uri="{FF2B5EF4-FFF2-40B4-BE49-F238E27FC236}">
                <a16:creationId xmlns:a16="http://schemas.microsoft.com/office/drawing/2014/main" id="{BF417BB0-E1DF-E8DE-0DCB-BB15A741E698}"/>
              </a:ext>
            </a:extLst>
          </p:cNvPr>
          <p:cNvSpPr txBox="1"/>
          <p:nvPr/>
        </p:nvSpPr>
        <p:spPr>
          <a:xfrm>
            <a:off x="6959819" y="38587"/>
            <a:ext cx="4508938" cy="584775"/>
          </a:xfrm>
          <a:prstGeom prst="rect">
            <a:avLst/>
          </a:prstGeom>
          <a:noFill/>
        </p:spPr>
        <p:txBody>
          <a:bodyPr wrap="square" rtlCol="0">
            <a:spAutoFit/>
          </a:bodyPr>
          <a:lstStyle/>
          <a:p>
            <a:pPr algn="ctr"/>
            <a:r>
              <a:rPr lang="en-US" sz="1600">
                <a:latin typeface="+mj-lt"/>
              </a:rPr>
              <a:t>Contributors to the life expectancy gap between Black and non-Black Chicagoans, 2022</a:t>
            </a:r>
          </a:p>
        </p:txBody>
      </p:sp>
      <p:sp>
        <p:nvSpPr>
          <p:cNvPr id="4" name="TextBox 1">
            <a:extLst>
              <a:ext uri="{FF2B5EF4-FFF2-40B4-BE49-F238E27FC236}">
                <a16:creationId xmlns:a16="http://schemas.microsoft.com/office/drawing/2014/main" id="{C87D5537-25AD-D74A-137B-C8B029BF789F}"/>
              </a:ext>
            </a:extLst>
          </p:cNvPr>
          <p:cNvSpPr txBox="1"/>
          <p:nvPr/>
        </p:nvSpPr>
        <p:spPr>
          <a:xfrm>
            <a:off x="5007071" y="6592719"/>
            <a:ext cx="7108222" cy="45719"/>
          </a:xfrm>
          <a:prstGeom prst="rect">
            <a:avLst/>
          </a:prstGeom>
          <a:solidFill>
            <a:schemeClr val="lt1"/>
          </a:solid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1050"/>
              <a:t>Source: Illinois Department of Public Health (IDPH), Division</a:t>
            </a:r>
            <a:r>
              <a:rPr lang="en-US" sz="1050" baseline="0"/>
              <a:t> of Vital Records, Death Certificate Data Files, 2010-2022</a:t>
            </a:r>
            <a:endParaRPr lang="en-US" sz="1050"/>
          </a:p>
        </p:txBody>
      </p:sp>
    </p:spTree>
    <p:extLst>
      <p:ext uri="{BB962C8B-B14F-4D97-AF65-F5344CB8AC3E}">
        <p14:creationId xmlns:p14="http://schemas.microsoft.com/office/powerpoint/2010/main" val="17602092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EDF9055-F8FF-531C-2C68-EF2AF5FEC856}"/>
              </a:ext>
            </a:extLst>
          </p:cNvPr>
          <p:cNvSpPr>
            <a:spLocks noGrp="1"/>
          </p:cNvSpPr>
          <p:nvPr>
            <p:ph type="title"/>
          </p:nvPr>
        </p:nvSpPr>
        <p:spPr/>
        <p:txBody>
          <a:bodyPr/>
          <a:lstStyle/>
          <a:p>
            <a:r>
              <a:rPr lang="en-US"/>
              <a:t>How have these causes changed over time?</a:t>
            </a:r>
          </a:p>
        </p:txBody>
      </p:sp>
      <p:graphicFrame>
        <p:nvGraphicFramePr>
          <p:cNvPr id="5" name="Content Placeholder 4">
            <a:extLst>
              <a:ext uri="{FF2B5EF4-FFF2-40B4-BE49-F238E27FC236}">
                <a16:creationId xmlns:a16="http://schemas.microsoft.com/office/drawing/2014/main" id="{92654A2A-8030-FC42-A5FD-7F380F2E7D96}"/>
              </a:ext>
            </a:extLst>
          </p:cNvPr>
          <p:cNvGraphicFramePr>
            <a:graphicFrameLocks noGrp="1"/>
          </p:cNvGraphicFramePr>
          <p:nvPr>
            <p:ph idx="1"/>
            <p:extLst>
              <p:ext uri="{D42A27DB-BD31-4B8C-83A1-F6EECF244321}">
                <p14:modId xmlns:p14="http://schemas.microsoft.com/office/powerpoint/2010/main" val="2920171599"/>
              </p:ext>
            </p:extLst>
          </p:nvPr>
        </p:nvGraphicFramePr>
        <p:xfrm>
          <a:off x="1069975" y="2120900"/>
          <a:ext cx="10058400" cy="4051300"/>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a:extLst>
              <a:ext uri="{FF2B5EF4-FFF2-40B4-BE49-F238E27FC236}">
                <a16:creationId xmlns:a16="http://schemas.microsoft.com/office/drawing/2014/main" id="{C87D5537-25AD-D74A-137B-C8B029BF789F}"/>
              </a:ext>
            </a:extLst>
          </p:cNvPr>
          <p:cNvSpPr txBox="1"/>
          <p:nvPr/>
        </p:nvSpPr>
        <p:spPr>
          <a:xfrm>
            <a:off x="1342869" y="6286710"/>
            <a:ext cx="8477535" cy="214298"/>
          </a:xfrm>
          <a:prstGeom prst="rect">
            <a:avLst/>
          </a:prstGeom>
          <a:solidFill>
            <a:schemeClr val="lt1"/>
          </a:solid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1050"/>
              <a:t>Source: Illinois Department of Public Health (IDPH), Division</a:t>
            </a:r>
            <a:r>
              <a:rPr lang="en-US" sz="1050" baseline="0"/>
              <a:t> of Vital Records, Death Certificate Data Files, 2010-2022</a:t>
            </a:r>
            <a:endParaRPr lang="en-US" sz="1050"/>
          </a:p>
        </p:txBody>
      </p:sp>
    </p:spTree>
    <p:extLst>
      <p:ext uri="{BB962C8B-B14F-4D97-AF65-F5344CB8AC3E}">
        <p14:creationId xmlns:p14="http://schemas.microsoft.com/office/powerpoint/2010/main" val="32425011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2EECF-1704-4BF5-5F4F-C5E288BF7954}"/>
              </a:ext>
            </a:extLst>
          </p:cNvPr>
          <p:cNvSpPr>
            <a:spLocks noGrp="1"/>
          </p:cNvSpPr>
          <p:nvPr>
            <p:ph type="title"/>
          </p:nvPr>
        </p:nvSpPr>
        <p:spPr>
          <a:xfrm>
            <a:off x="1069848" y="484632"/>
            <a:ext cx="6255512" cy="1609344"/>
          </a:xfrm>
        </p:spPr>
        <p:txBody>
          <a:bodyPr/>
          <a:lstStyle/>
          <a:p>
            <a:r>
              <a:rPr lang="en-US"/>
              <a:t>How does CDPH use these data?</a:t>
            </a:r>
          </a:p>
        </p:txBody>
      </p:sp>
      <p:sp>
        <p:nvSpPr>
          <p:cNvPr id="3" name="Content Placeholder 2">
            <a:extLst>
              <a:ext uri="{FF2B5EF4-FFF2-40B4-BE49-F238E27FC236}">
                <a16:creationId xmlns:a16="http://schemas.microsoft.com/office/drawing/2014/main" id="{4AD770F4-5167-1265-0005-EA433F0975E2}"/>
              </a:ext>
            </a:extLst>
          </p:cNvPr>
          <p:cNvSpPr>
            <a:spLocks noGrp="1"/>
          </p:cNvSpPr>
          <p:nvPr>
            <p:ph sz="half" idx="1"/>
          </p:nvPr>
        </p:nvSpPr>
        <p:spPr/>
        <p:txBody>
          <a:bodyPr>
            <a:normAutofit lnSpcReduction="10000"/>
          </a:bodyPr>
          <a:lstStyle/>
          <a:p>
            <a:r>
              <a:rPr lang="en-US"/>
              <a:t>Setting priorities</a:t>
            </a:r>
          </a:p>
          <a:p>
            <a:pPr lvl="1"/>
            <a:r>
              <a:rPr lang="en-US"/>
              <a:t>Health conditions</a:t>
            </a:r>
          </a:p>
          <a:p>
            <a:pPr lvl="1"/>
            <a:r>
              <a:rPr lang="en-US"/>
              <a:t>Population groups</a:t>
            </a:r>
          </a:p>
          <a:p>
            <a:pPr lvl="1"/>
            <a:r>
              <a:rPr lang="en-US"/>
              <a:t>Neighborhoods</a:t>
            </a:r>
          </a:p>
          <a:p>
            <a:pPr lvl="1"/>
            <a:r>
              <a:rPr lang="en-US"/>
              <a:t>Social determinants of health</a:t>
            </a:r>
          </a:p>
          <a:p>
            <a:r>
              <a:rPr lang="en-US"/>
              <a:t>Identifying potential solutions</a:t>
            </a:r>
          </a:p>
          <a:p>
            <a:pPr lvl="1"/>
            <a:r>
              <a:rPr lang="en-US"/>
              <a:t>Patterns within our data</a:t>
            </a:r>
          </a:p>
          <a:p>
            <a:pPr lvl="1"/>
            <a:r>
              <a:rPr lang="en-US"/>
              <a:t>Evidence from research</a:t>
            </a:r>
          </a:p>
          <a:p>
            <a:r>
              <a:rPr lang="en-US"/>
              <a:t>Working with partners</a:t>
            </a:r>
          </a:p>
          <a:p>
            <a:pPr lvl="1"/>
            <a:r>
              <a:rPr lang="en-US"/>
              <a:t>Health care providers and systems</a:t>
            </a:r>
          </a:p>
          <a:p>
            <a:pPr lvl="1"/>
            <a:r>
              <a:rPr lang="en-US"/>
              <a:t>Community based organizations</a:t>
            </a:r>
          </a:p>
          <a:p>
            <a:pPr lvl="1"/>
            <a:r>
              <a:rPr lang="en-US"/>
              <a:t>Government</a:t>
            </a:r>
          </a:p>
          <a:p>
            <a:pPr lvl="1"/>
            <a:endParaRPr lang="en-US"/>
          </a:p>
        </p:txBody>
      </p:sp>
      <p:pic>
        <p:nvPicPr>
          <p:cNvPr id="11" name="Content Placeholder 10">
            <a:extLst>
              <a:ext uri="{FF2B5EF4-FFF2-40B4-BE49-F238E27FC236}">
                <a16:creationId xmlns:a16="http://schemas.microsoft.com/office/drawing/2014/main" id="{34C429DB-64BE-37BF-4C12-CE1617711669}"/>
              </a:ext>
            </a:extLst>
          </p:cNvPr>
          <p:cNvPicPr>
            <a:picLocks noGrp="1" noChangeAspect="1"/>
          </p:cNvPicPr>
          <p:nvPr>
            <p:ph sz="half" idx="2"/>
          </p:nvPr>
        </p:nvPicPr>
        <p:blipFill>
          <a:blip r:embed="rId3"/>
          <a:stretch>
            <a:fillRect/>
          </a:stretch>
        </p:blipFill>
        <p:spPr>
          <a:xfrm>
            <a:off x="7325360" y="-1"/>
            <a:ext cx="4866640" cy="6857963"/>
          </a:xfrm>
        </p:spPr>
      </p:pic>
      <p:sp>
        <p:nvSpPr>
          <p:cNvPr id="4" name="TextBox 3">
            <a:extLst>
              <a:ext uri="{FF2B5EF4-FFF2-40B4-BE49-F238E27FC236}">
                <a16:creationId xmlns:a16="http://schemas.microsoft.com/office/drawing/2014/main" id="{425ED547-6E83-EB0A-7ADB-2EC2EBBE599B}"/>
              </a:ext>
            </a:extLst>
          </p:cNvPr>
          <p:cNvSpPr txBox="1"/>
          <p:nvPr/>
        </p:nvSpPr>
        <p:spPr>
          <a:xfrm>
            <a:off x="0" y="6488668"/>
            <a:ext cx="7322360" cy="369332"/>
          </a:xfrm>
          <a:prstGeom prst="rect">
            <a:avLst/>
          </a:prstGeom>
          <a:noFill/>
        </p:spPr>
        <p:txBody>
          <a:bodyPr wrap="square" rtlCol="0">
            <a:spAutoFit/>
          </a:bodyPr>
          <a:lstStyle/>
          <a:p>
            <a:r>
              <a:rPr lang="en-US"/>
              <a:t>Source: Chicago Health Atlas </a:t>
            </a:r>
            <a:r>
              <a:rPr lang="en-US">
                <a:hlinkClick r:id="rId4"/>
              </a:rPr>
              <a:t>https://chicagohealthatlas.org</a:t>
            </a:r>
            <a:r>
              <a:rPr lang="en-US"/>
              <a:t> </a:t>
            </a:r>
          </a:p>
        </p:txBody>
      </p:sp>
    </p:spTree>
    <p:extLst>
      <p:ext uri="{BB962C8B-B14F-4D97-AF65-F5344CB8AC3E}">
        <p14:creationId xmlns:p14="http://schemas.microsoft.com/office/powerpoint/2010/main" val="24176870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2CF897-E12D-B9DC-06A4-F578086BC60C}"/>
              </a:ext>
            </a:extLst>
          </p:cNvPr>
          <p:cNvSpPr>
            <a:spLocks noGrp="1"/>
          </p:cNvSpPr>
          <p:nvPr>
            <p:ph type="title"/>
          </p:nvPr>
        </p:nvSpPr>
        <p:spPr/>
        <p:txBody>
          <a:bodyPr/>
          <a:lstStyle/>
          <a:p>
            <a:r>
              <a:rPr lang="en-US"/>
              <a:t>Acknowledgments</a:t>
            </a:r>
          </a:p>
        </p:txBody>
      </p:sp>
      <p:sp>
        <p:nvSpPr>
          <p:cNvPr id="3" name="Content Placeholder 2">
            <a:extLst>
              <a:ext uri="{FF2B5EF4-FFF2-40B4-BE49-F238E27FC236}">
                <a16:creationId xmlns:a16="http://schemas.microsoft.com/office/drawing/2014/main" id="{7A3F70FA-758F-C5B8-4A42-9E4E17B55555}"/>
              </a:ext>
            </a:extLst>
          </p:cNvPr>
          <p:cNvSpPr>
            <a:spLocks noGrp="1"/>
          </p:cNvSpPr>
          <p:nvPr>
            <p:ph sz="half" idx="1"/>
          </p:nvPr>
        </p:nvSpPr>
        <p:spPr/>
        <p:txBody>
          <a:bodyPr>
            <a:normAutofit fontScale="85000" lnSpcReduction="20000"/>
          </a:bodyPr>
          <a:lstStyle/>
          <a:p>
            <a:r>
              <a:rPr lang="en-US"/>
              <a:t>Bridget Brassil</a:t>
            </a:r>
          </a:p>
          <a:p>
            <a:r>
              <a:rPr lang="en-US"/>
              <a:t>Eva Brotslaw</a:t>
            </a:r>
          </a:p>
          <a:p>
            <a:r>
              <a:rPr lang="en-US"/>
              <a:t>Tessa Day</a:t>
            </a:r>
          </a:p>
          <a:p>
            <a:r>
              <a:rPr lang="en-US"/>
              <a:t>Daniel Galanto</a:t>
            </a:r>
          </a:p>
          <a:p>
            <a:r>
              <a:rPr lang="en-US"/>
              <a:t>Dana Harper</a:t>
            </a:r>
          </a:p>
          <a:p>
            <a:r>
              <a:rPr lang="en-US"/>
              <a:t>Emily Hoover</a:t>
            </a:r>
          </a:p>
          <a:p>
            <a:r>
              <a:rPr lang="en-US"/>
              <a:t>Stephanie Jara</a:t>
            </a:r>
          </a:p>
          <a:p>
            <a:r>
              <a:rPr lang="en-US"/>
              <a:t>Emile Jorgensen</a:t>
            </a:r>
          </a:p>
          <a:p>
            <a:r>
              <a:rPr lang="en-US"/>
              <a:t>Darlene Nolasco Magana</a:t>
            </a:r>
          </a:p>
          <a:p>
            <a:r>
              <a:rPr lang="en-US"/>
              <a:t>Hannah Matzke</a:t>
            </a:r>
          </a:p>
          <a:p>
            <a:r>
              <a:rPr lang="en-US"/>
              <a:t>BreAna Pipkins</a:t>
            </a:r>
          </a:p>
          <a:p>
            <a:r>
              <a:rPr lang="en-US"/>
              <a:t>Nik Prachand</a:t>
            </a:r>
          </a:p>
        </p:txBody>
      </p:sp>
      <p:sp>
        <p:nvSpPr>
          <p:cNvPr id="4" name="Content Placeholder 3">
            <a:extLst>
              <a:ext uri="{FF2B5EF4-FFF2-40B4-BE49-F238E27FC236}">
                <a16:creationId xmlns:a16="http://schemas.microsoft.com/office/drawing/2014/main" id="{7FB1DB80-8F97-4E06-192E-2F4B778699FD}"/>
              </a:ext>
            </a:extLst>
          </p:cNvPr>
          <p:cNvSpPr>
            <a:spLocks noGrp="1"/>
          </p:cNvSpPr>
          <p:nvPr>
            <p:ph sz="half" idx="2"/>
          </p:nvPr>
        </p:nvSpPr>
        <p:spPr/>
        <p:txBody>
          <a:bodyPr>
            <a:normAutofit fontScale="85000" lnSpcReduction="20000"/>
          </a:bodyPr>
          <a:lstStyle/>
          <a:p>
            <a:r>
              <a:rPr lang="en-US"/>
              <a:t>Healthy Chicago 2025 Report Team</a:t>
            </a:r>
          </a:p>
          <a:p>
            <a:r>
              <a:rPr lang="en-US"/>
              <a:t>CDPH Life Expectancy Methodology Working Group</a:t>
            </a:r>
          </a:p>
        </p:txBody>
      </p:sp>
    </p:spTree>
    <p:extLst>
      <p:ext uri="{BB962C8B-B14F-4D97-AF65-F5344CB8AC3E}">
        <p14:creationId xmlns:p14="http://schemas.microsoft.com/office/powerpoint/2010/main" val="26953907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Thank You!</a:t>
            </a:r>
          </a:p>
        </p:txBody>
      </p:sp>
    </p:spTree>
    <p:extLst>
      <p:ext uri="{BB962C8B-B14F-4D97-AF65-F5344CB8AC3E}">
        <p14:creationId xmlns:p14="http://schemas.microsoft.com/office/powerpoint/2010/main" val="12409595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80EB2C-6239-3ECD-481F-923F0C5E6E69}"/>
              </a:ext>
            </a:extLst>
          </p:cNvPr>
          <p:cNvSpPr>
            <a:spLocks noGrp="1"/>
          </p:cNvSpPr>
          <p:nvPr>
            <p:ph type="title"/>
          </p:nvPr>
        </p:nvSpPr>
        <p:spPr/>
        <p:txBody>
          <a:bodyPr/>
          <a:lstStyle/>
          <a:p>
            <a:r>
              <a:rPr lang="en-US"/>
              <a:t>After a sharp decline during the pandemic, Chicago’s life expectancy is recovering</a:t>
            </a:r>
          </a:p>
        </p:txBody>
      </p:sp>
      <p:graphicFrame>
        <p:nvGraphicFramePr>
          <p:cNvPr id="4" name="Content Placeholder 3">
            <a:extLst>
              <a:ext uri="{FF2B5EF4-FFF2-40B4-BE49-F238E27FC236}">
                <a16:creationId xmlns:a16="http://schemas.microsoft.com/office/drawing/2014/main" id="{7D09B6C8-B9AF-3FA3-7217-48407A243087}"/>
              </a:ext>
            </a:extLst>
          </p:cNvPr>
          <p:cNvGraphicFramePr>
            <a:graphicFrameLocks noGrp="1"/>
          </p:cNvGraphicFramePr>
          <p:nvPr>
            <p:ph idx="1"/>
            <p:extLst>
              <p:ext uri="{D42A27DB-BD31-4B8C-83A1-F6EECF244321}">
                <p14:modId xmlns:p14="http://schemas.microsoft.com/office/powerpoint/2010/main" val="3778566377"/>
              </p:ext>
            </p:extLst>
          </p:nvPr>
        </p:nvGraphicFramePr>
        <p:xfrm>
          <a:off x="1069975" y="2120900"/>
          <a:ext cx="10058400" cy="405130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1">
            <a:extLst>
              <a:ext uri="{FF2B5EF4-FFF2-40B4-BE49-F238E27FC236}">
                <a16:creationId xmlns:a16="http://schemas.microsoft.com/office/drawing/2014/main" id="{C87D5537-25AD-D74A-137B-C8B029BF789F}"/>
              </a:ext>
            </a:extLst>
          </p:cNvPr>
          <p:cNvSpPr txBox="1"/>
          <p:nvPr/>
        </p:nvSpPr>
        <p:spPr>
          <a:xfrm>
            <a:off x="1894014" y="6200053"/>
            <a:ext cx="7462927" cy="173315"/>
          </a:xfrm>
          <a:prstGeom prst="rect">
            <a:avLst/>
          </a:prstGeom>
          <a:solidFill>
            <a:schemeClr val="lt1"/>
          </a:solid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1050"/>
              <a:t>Source: Illinois Department of Public Health (IDPH), Division</a:t>
            </a:r>
            <a:r>
              <a:rPr lang="en-US" sz="1050" baseline="0"/>
              <a:t> of Vital Records, Death Certificate Data Files, 2010-2022</a:t>
            </a:r>
            <a:endParaRPr lang="en-US" sz="1050"/>
          </a:p>
        </p:txBody>
      </p:sp>
    </p:spTree>
    <p:extLst>
      <p:ext uri="{BB962C8B-B14F-4D97-AF65-F5344CB8AC3E}">
        <p14:creationId xmlns:p14="http://schemas.microsoft.com/office/powerpoint/2010/main" val="2956477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630A3B-5A2A-B873-65F1-4620468B00DD}"/>
              </a:ext>
            </a:extLst>
          </p:cNvPr>
          <p:cNvSpPr>
            <a:spLocks noGrp="1"/>
          </p:cNvSpPr>
          <p:nvPr>
            <p:ph type="title"/>
          </p:nvPr>
        </p:nvSpPr>
        <p:spPr/>
        <p:txBody>
          <a:bodyPr/>
          <a:lstStyle/>
          <a:p>
            <a:r>
              <a:rPr lang="en-US"/>
              <a:t>However, the burden of the pandemic has not been shared equally</a:t>
            </a:r>
          </a:p>
        </p:txBody>
      </p:sp>
      <p:graphicFrame>
        <p:nvGraphicFramePr>
          <p:cNvPr id="4" name="Content Placeholder 3">
            <a:extLst>
              <a:ext uri="{FF2B5EF4-FFF2-40B4-BE49-F238E27FC236}">
                <a16:creationId xmlns:a16="http://schemas.microsoft.com/office/drawing/2014/main" id="{34D9BF17-1E20-7AD1-699F-6BF450FC05C9}"/>
              </a:ext>
            </a:extLst>
          </p:cNvPr>
          <p:cNvGraphicFramePr>
            <a:graphicFrameLocks noGrp="1"/>
          </p:cNvGraphicFramePr>
          <p:nvPr>
            <p:ph idx="1"/>
            <p:extLst>
              <p:ext uri="{D42A27DB-BD31-4B8C-83A1-F6EECF244321}">
                <p14:modId xmlns:p14="http://schemas.microsoft.com/office/powerpoint/2010/main" val="3402915972"/>
              </p:ext>
            </p:extLst>
          </p:nvPr>
        </p:nvGraphicFramePr>
        <p:xfrm>
          <a:off x="1069975" y="2120900"/>
          <a:ext cx="10058400" cy="40513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513782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1C00AD-DA9D-3DEA-B275-4C14FACE5716}"/>
              </a:ext>
            </a:extLst>
          </p:cNvPr>
          <p:cNvSpPr>
            <a:spLocks noGrp="1"/>
          </p:cNvSpPr>
          <p:nvPr>
            <p:ph type="title"/>
          </p:nvPr>
        </p:nvSpPr>
        <p:spPr>
          <a:xfrm>
            <a:off x="1069848" y="484632"/>
            <a:ext cx="6252512" cy="1609344"/>
          </a:xfrm>
        </p:spPr>
        <p:txBody>
          <a:bodyPr/>
          <a:lstStyle/>
          <a:p>
            <a:r>
              <a:rPr lang="en-US"/>
              <a:t>And existing inequities are still with us</a:t>
            </a:r>
          </a:p>
        </p:txBody>
      </p:sp>
      <p:pic>
        <p:nvPicPr>
          <p:cNvPr id="4" name="Picture 3">
            <a:extLst>
              <a:ext uri="{FF2B5EF4-FFF2-40B4-BE49-F238E27FC236}">
                <a16:creationId xmlns:a16="http://schemas.microsoft.com/office/drawing/2014/main" id="{48C9CB9C-C9A1-C1F2-56AD-C476EC53E58B}"/>
              </a:ext>
            </a:extLst>
          </p:cNvPr>
          <p:cNvPicPr>
            <a:picLocks noChangeAspect="1"/>
          </p:cNvPicPr>
          <p:nvPr/>
        </p:nvPicPr>
        <p:blipFill>
          <a:blip r:embed="rId3"/>
          <a:stretch>
            <a:fillRect/>
          </a:stretch>
        </p:blipFill>
        <p:spPr>
          <a:xfrm>
            <a:off x="7322360" y="0"/>
            <a:ext cx="4869640" cy="6858000"/>
          </a:xfrm>
          <a:prstGeom prst="rect">
            <a:avLst/>
          </a:prstGeom>
        </p:spPr>
      </p:pic>
      <p:sp>
        <p:nvSpPr>
          <p:cNvPr id="7" name="Content Placeholder 6">
            <a:extLst>
              <a:ext uri="{FF2B5EF4-FFF2-40B4-BE49-F238E27FC236}">
                <a16:creationId xmlns:a16="http://schemas.microsoft.com/office/drawing/2014/main" id="{93A35503-0707-F278-9713-47EEAD8738D6}"/>
              </a:ext>
            </a:extLst>
          </p:cNvPr>
          <p:cNvSpPr>
            <a:spLocks noGrp="1"/>
          </p:cNvSpPr>
          <p:nvPr>
            <p:ph idx="1"/>
          </p:nvPr>
        </p:nvSpPr>
        <p:spPr>
          <a:xfrm>
            <a:off x="1069848" y="2121408"/>
            <a:ext cx="6252512" cy="4050792"/>
          </a:xfrm>
        </p:spPr>
        <p:txBody>
          <a:bodyPr>
            <a:normAutofit lnSpcReduction="10000"/>
          </a:bodyPr>
          <a:lstStyle/>
          <a:p>
            <a:r>
              <a:rPr lang="en-US"/>
              <a:t>Chicagoans live longer on the North Side and downtown</a:t>
            </a:r>
          </a:p>
          <a:p>
            <a:pPr lvl="1"/>
            <a:r>
              <a:rPr lang="en-US"/>
              <a:t>Loop</a:t>
            </a:r>
          </a:p>
          <a:p>
            <a:pPr lvl="1"/>
            <a:r>
              <a:rPr lang="en-US"/>
              <a:t>Near North Side</a:t>
            </a:r>
          </a:p>
          <a:p>
            <a:pPr lvl="1"/>
            <a:r>
              <a:rPr lang="en-US"/>
              <a:t>North Center</a:t>
            </a:r>
          </a:p>
          <a:p>
            <a:r>
              <a:rPr lang="en-US"/>
              <a:t>Life expectancy is lower on the South and West Sides</a:t>
            </a:r>
          </a:p>
          <a:p>
            <a:pPr lvl="1"/>
            <a:r>
              <a:rPr lang="en-US"/>
              <a:t>Fuller Park</a:t>
            </a:r>
          </a:p>
          <a:p>
            <a:pPr lvl="1"/>
            <a:r>
              <a:rPr lang="en-US"/>
              <a:t>Englewood</a:t>
            </a:r>
          </a:p>
          <a:p>
            <a:pPr lvl="1"/>
            <a:r>
              <a:rPr lang="en-US"/>
              <a:t>East Garfield Park</a:t>
            </a:r>
          </a:p>
          <a:p>
            <a:pPr lvl="1"/>
            <a:r>
              <a:rPr lang="en-US"/>
              <a:t>North Lawndale</a:t>
            </a:r>
          </a:p>
          <a:p>
            <a:r>
              <a:rPr lang="en-US"/>
              <a:t>Differences by neighborhood are even larger than differences by race or ethnicity</a:t>
            </a:r>
          </a:p>
        </p:txBody>
      </p:sp>
      <p:sp>
        <p:nvSpPr>
          <p:cNvPr id="3" name="TextBox 2">
            <a:extLst>
              <a:ext uri="{FF2B5EF4-FFF2-40B4-BE49-F238E27FC236}">
                <a16:creationId xmlns:a16="http://schemas.microsoft.com/office/drawing/2014/main" id="{62F0CB46-CC9C-83BE-1E22-9183C1C849CE}"/>
              </a:ext>
            </a:extLst>
          </p:cNvPr>
          <p:cNvSpPr txBox="1"/>
          <p:nvPr/>
        </p:nvSpPr>
        <p:spPr>
          <a:xfrm>
            <a:off x="0" y="6488668"/>
            <a:ext cx="7322360" cy="369332"/>
          </a:xfrm>
          <a:prstGeom prst="rect">
            <a:avLst/>
          </a:prstGeom>
          <a:noFill/>
        </p:spPr>
        <p:txBody>
          <a:bodyPr wrap="square" rtlCol="0">
            <a:spAutoFit/>
          </a:bodyPr>
          <a:lstStyle/>
          <a:p>
            <a:r>
              <a:rPr lang="en-US"/>
              <a:t>Source: Chicago Health Atlas </a:t>
            </a:r>
            <a:r>
              <a:rPr lang="en-US">
                <a:hlinkClick r:id="rId4"/>
              </a:rPr>
              <a:t>https://chicagohealthatlas.org</a:t>
            </a:r>
            <a:r>
              <a:rPr lang="en-US"/>
              <a:t> </a:t>
            </a:r>
          </a:p>
        </p:txBody>
      </p:sp>
    </p:spTree>
    <p:extLst>
      <p:ext uri="{BB962C8B-B14F-4D97-AF65-F5344CB8AC3E}">
        <p14:creationId xmlns:p14="http://schemas.microsoft.com/office/powerpoint/2010/main" val="3933247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1C00AD-DA9D-3DEA-B275-4C14FACE5716}"/>
              </a:ext>
            </a:extLst>
          </p:cNvPr>
          <p:cNvSpPr>
            <a:spLocks noGrp="1"/>
          </p:cNvSpPr>
          <p:nvPr>
            <p:ph type="title"/>
          </p:nvPr>
        </p:nvSpPr>
        <p:spPr>
          <a:xfrm>
            <a:off x="1069848" y="484632"/>
            <a:ext cx="6252512" cy="1609344"/>
          </a:xfrm>
        </p:spPr>
        <p:txBody>
          <a:bodyPr/>
          <a:lstStyle/>
          <a:p>
            <a:r>
              <a:rPr lang="en-US"/>
              <a:t>And existing inequities are still with us</a:t>
            </a:r>
          </a:p>
        </p:txBody>
      </p:sp>
      <p:sp>
        <p:nvSpPr>
          <p:cNvPr id="7" name="Content Placeholder 6">
            <a:extLst>
              <a:ext uri="{FF2B5EF4-FFF2-40B4-BE49-F238E27FC236}">
                <a16:creationId xmlns:a16="http://schemas.microsoft.com/office/drawing/2014/main" id="{93A35503-0707-F278-9713-47EEAD8738D6}"/>
              </a:ext>
            </a:extLst>
          </p:cNvPr>
          <p:cNvSpPr>
            <a:spLocks noGrp="1"/>
          </p:cNvSpPr>
          <p:nvPr>
            <p:ph idx="1"/>
          </p:nvPr>
        </p:nvSpPr>
        <p:spPr>
          <a:xfrm>
            <a:off x="1069848" y="2121408"/>
            <a:ext cx="6252512" cy="4050792"/>
          </a:xfrm>
        </p:spPr>
        <p:txBody>
          <a:bodyPr>
            <a:normAutofit lnSpcReduction="10000"/>
          </a:bodyPr>
          <a:lstStyle/>
          <a:p>
            <a:r>
              <a:rPr lang="en-US"/>
              <a:t>Chicagoans live longer on the North Side and downtown</a:t>
            </a:r>
          </a:p>
          <a:p>
            <a:pPr lvl="1"/>
            <a:r>
              <a:rPr lang="en-US"/>
              <a:t>Loop</a:t>
            </a:r>
          </a:p>
          <a:p>
            <a:pPr lvl="1"/>
            <a:r>
              <a:rPr lang="en-US"/>
              <a:t>Near North Side</a:t>
            </a:r>
          </a:p>
          <a:p>
            <a:pPr lvl="1"/>
            <a:r>
              <a:rPr lang="en-US"/>
              <a:t>North Center</a:t>
            </a:r>
          </a:p>
          <a:p>
            <a:r>
              <a:rPr lang="en-US"/>
              <a:t>Life expectancy is lower on the South and West Sides</a:t>
            </a:r>
          </a:p>
          <a:p>
            <a:pPr lvl="1"/>
            <a:r>
              <a:rPr lang="en-US"/>
              <a:t>Fuller Park</a:t>
            </a:r>
          </a:p>
          <a:p>
            <a:pPr lvl="1"/>
            <a:r>
              <a:rPr lang="en-US"/>
              <a:t>Englewood</a:t>
            </a:r>
          </a:p>
          <a:p>
            <a:pPr lvl="1"/>
            <a:r>
              <a:rPr lang="en-US"/>
              <a:t>East Garfield Park</a:t>
            </a:r>
          </a:p>
          <a:p>
            <a:pPr lvl="1"/>
            <a:r>
              <a:rPr lang="en-US"/>
              <a:t>North Lawndale</a:t>
            </a:r>
          </a:p>
          <a:p>
            <a:r>
              <a:rPr lang="en-US"/>
              <a:t>Differences by neighborhood are even larger than differences by race or ethnicity</a:t>
            </a:r>
          </a:p>
        </p:txBody>
      </p:sp>
      <p:pic>
        <p:nvPicPr>
          <p:cNvPr id="3" name="Content Placeholder 4">
            <a:extLst>
              <a:ext uri="{FF2B5EF4-FFF2-40B4-BE49-F238E27FC236}">
                <a16:creationId xmlns:a16="http://schemas.microsoft.com/office/drawing/2014/main" id="{ECD517B4-216C-756A-D134-A3D5FF59E6DD}"/>
              </a:ext>
            </a:extLst>
          </p:cNvPr>
          <p:cNvPicPr>
            <a:picLocks noChangeAspect="1"/>
          </p:cNvPicPr>
          <p:nvPr/>
        </p:nvPicPr>
        <p:blipFill>
          <a:blip r:embed="rId3"/>
          <a:stretch>
            <a:fillRect/>
          </a:stretch>
        </p:blipFill>
        <p:spPr>
          <a:xfrm>
            <a:off x="7284273" y="1016"/>
            <a:ext cx="4907727" cy="6858000"/>
          </a:xfrm>
          <a:prstGeom prst="rect">
            <a:avLst/>
          </a:prstGeom>
        </p:spPr>
      </p:pic>
      <p:sp>
        <p:nvSpPr>
          <p:cNvPr id="4" name="TextBox 3">
            <a:extLst>
              <a:ext uri="{FF2B5EF4-FFF2-40B4-BE49-F238E27FC236}">
                <a16:creationId xmlns:a16="http://schemas.microsoft.com/office/drawing/2014/main" id="{99B06F1E-692A-B257-F66E-6C08ADAC4735}"/>
              </a:ext>
            </a:extLst>
          </p:cNvPr>
          <p:cNvSpPr txBox="1"/>
          <p:nvPr/>
        </p:nvSpPr>
        <p:spPr>
          <a:xfrm>
            <a:off x="0" y="6488668"/>
            <a:ext cx="7322360" cy="369332"/>
          </a:xfrm>
          <a:prstGeom prst="rect">
            <a:avLst/>
          </a:prstGeom>
          <a:noFill/>
        </p:spPr>
        <p:txBody>
          <a:bodyPr wrap="square" rtlCol="0">
            <a:spAutoFit/>
          </a:bodyPr>
          <a:lstStyle/>
          <a:p>
            <a:r>
              <a:rPr lang="en-US"/>
              <a:t>Source: Chicago Health Atlas </a:t>
            </a:r>
            <a:r>
              <a:rPr lang="en-US">
                <a:hlinkClick r:id="rId4"/>
              </a:rPr>
              <a:t>https://chicagohealthatlas.org</a:t>
            </a:r>
            <a:r>
              <a:rPr lang="en-US"/>
              <a:t> </a:t>
            </a:r>
          </a:p>
        </p:txBody>
      </p:sp>
    </p:spTree>
    <p:extLst>
      <p:ext uri="{BB962C8B-B14F-4D97-AF65-F5344CB8AC3E}">
        <p14:creationId xmlns:p14="http://schemas.microsoft.com/office/powerpoint/2010/main" val="36253003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1C78F6-957D-D811-B507-D4EC9ABE115D}"/>
              </a:ext>
            </a:extLst>
          </p:cNvPr>
          <p:cNvSpPr>
            <a:spLocks noGrp="1"/>
          </p:cNvSpPr>
          <p:nvPr>
            <p:ph type="title"/>
          </p:nvPr>
        </p:nvSpPr>
        <p:spPr/>
        <p:txBody>
          <a:bodyPr/>
          <a:lstStyle/>
          <a:p>
            <a:r>
              <a:rPr lang="en-US"/>
              <a:t>Why life expectancy?</a:t>
            </a:r>
          </a:p>
        </p:txBody>
      </p:sp>
      <p:sp>
        <p:nvSpPr>
          <p:cNvPr id="5" name="Content Placeholder 4">
            <a:extLst>
              <a:ext uri="{FF2B5EF4-FFF2-40B4-BE49-F238E27FC236}">
                <a16:creationId xmlns:a16="http://schemas.microsoft.com/office/drawing/2014/main" id="{7E8EA0C1-F6B7-F648-FC7B-5CFE9D4CAC5B}"/>
              </a:ext>
            </a:extLst>
          </p:cNvPr>
          <p:cNvSpPr>
            <a:spLocks noGrp="1"/>
          </p:cNvSpPr>
          <p:nvPr>
            <p:ph sz="half" idx="1"/>
          </p:nvPr>
        </p:nvSpPr>
        <p:spPr/>
        <p:txBody>
          <a:bodyPr/>
          <a:lstStyle/>
          <a:p>
            <a:r>
              <a:rPr lang="en-US"/>
              <a:t>“A singular benchmark of a nation’s success” – </a:t>
            </a:r>
            <a:r>
              <a:rPr lang="en-US" i="1"/>
              <a:t>Washington Post</a:t>
            </a:r>
          </a:p>
          <a:p>
            <a:r>
              <a:rPr lang="en-US"/>
              <a:t>Standardized and widely used</a:t>
            </a:r>
          </a:p>
          <a:p>
            <a:r>
              <a:rPr lang="en-US"/>
              <a:t>Summarizes the mortality risk of an entire population</a:t>
            </a:r>
          </a:p>
          <a:p>
            <a:r>
              <a:rPr lang="en-US"/>
              <a:t>Used to set priorities</a:t>
            </a:r>
          </a:p>
          <a:p>
            <a:pPr lvl="1"/>
            <a:r>
              <a:rPr lang="en-US"/>
              <a:t>Common causes of death</a:t>
            </a:r>
          </a:p>
          <a:p>
            <a:pPr lvl="1"/>
            <a:r>
              <a:rPr lang="en-US"/>
              <a:t>Avoidable causes of death</a:t>
            </a:r>
          </a:p>
          <a:p>
            <a:pPr lvl="1"/>
            <a:r>
              <a:rPr lang="en-US"/>
              <a:t>Unfair differences between groups</a:t>
            </a:r>
          </a:p>
        </p:txBody>
      </p:sp>
      <p:pic>
        <p:nvPicPr>
          <p:cNvPr id="8" name="Content Placeholder 7">
            <a:extLst>
              <a:ext uri="{FF2B5EF4-FFF2-40B4-BE49-F238E27FC236}">
                <a16:creationId xmlns:a16="http://schemas.microsoft.com/office/drawing/2014/main" id="{462F8423-9F32-205F-84CF-79D7E3E30728}"/>
              </a:ext>
            </a:extLst>
          </p:cNvPr>
          <p:cNvPicPr>
            <a:picLocks noGrp="1" noChangeAspect="1"/>
          </p:cNvPicPr>
          <p:nvPr>
            <p:ph sz="half" idx="2"/>
          </p:nvPr>
        </p:nvPicPr>
        <p:blipFill>
          <a:blip r:embed="rId3"/>
          <a:stretch>
            <a:fillRect/>
          </a:stretch>
        </p:blipFill>
        <p:spPr>
          <a:xfrm>
            <a:off x="6364288" y="2345306"/>
            <a:ext cx="4754562" cy="3675512"/>
          </a:xfrm>
        </p:spPr>
      </p:pic>
    </p:spTree>
    <p:extLst>
      <p:ext uri="{BB962C8B-B14F-4D97-AF65-F5344CB8AC3E}">
        <p14:creationId xmlns:p14="http://schemas.microsoft.com/office/powerpoint/2010/main" val="16044135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1C78F6-957D-D811-B507-D4EC9ABE115D}"/>
              </a:ext>
            </a:extLst>
          </p:cNvPr>
          <p:cNvSpPr>
            <a:spLocks noGrp="1"/>
          </p:cNvSpPr>
          <p:nvPr>
            <p:ph type="title"/>
          </p:nvPr>
        </p:nvSpPr>
        <p:spPr/>
        <p:txBody>
          <a:bodyPr/>
          <a:lstStyle/>
          <a:p>
            <a:r>
              <a:rPr lang="en-US"/>
              <a:t>Why life expectancy?</a:t>
            </a:r>
          </a:p>
        </p:txBody>
      </p:sp>
      <p:sp>
        <p:nvSpPr>
          <p:cNvPr id="5" name="Content Placeholder 4">
            <a:extLst>
              <a:ext uri="{FF2B5EF4-FFF2-40B4-BE49-F238E27FC236}">
                <a16:creationId xmlns:a16="http://schemas.microsoft.com/office/drawing/2014/main" id="{7E8EA0C1-F6B7-F648-FC7B-5CFE9D4CAC5B}"/>
              </a:ext>
            </a:extLst>
          </p:cNvPr>
          <p:cNvSpPr>
            <a:spLocks noGrp="1"/>
          </p:cNvSpPr>
          <p:nvPr>
            <p:ph sz="half" idx="1"/>
          </p:nvPr>
        </p:nvSpPr>
        <p:spPr/>
        <p:txBody>
          <a:bodyPr/>
          <a:lstStyle/>
          <a:p>
            <a:r>
              <a:rPr lang="en-US"/>
              <a:t>“A singular benchmark of a nation’s success” – </a:t>
            </a:r>
            <a:r>
              <a:rPr lang="en-US" i="1"/>
              <a:t>Washington Post</a:t>
            </a:r>
          </a:p>
          <a:p>
            <a:r>
              <a:rPr lang="en-US"/>
              <a:t>Standardized and widely used</a:t>
            </a:r>
          </a:p>
          <a:p>
            <a:r>
              <a:rPr lang="en-US"/>
              <a:t>Summarizes the mortality risk of an entire population</a:t>
            </a:r>
          </a:p>
          <a:p>
            <a:r>
              <a:rPr lang="en-US"/>
              <a:t>Used to set priorities</a:t>
            </a:r>
          </a:p>
          <a:p>
            <a:pPr lvl="1"/>
            <a:r>
              <a:rPr lang="en-US"/>
              <a:t>Common causes of death</a:t>
            </a:r>
          </a:p>
          <a:p>
            <a:pPr lvl="1"/>
            <a:r>
              <a:rPr lang="en-US"/>
              <a:t>Avoidable causes of death</a:t>
            </a:r>
          </a:p>
          <a:p>
            <a:pPr lvl="1"/>
            <a:r>
              <a:rPr lang="en-US"/>
              <a:t>Unfair differences between groups</a:t>
            </a:r>
          </a:p>
        </p:txBody>
      </p:sp>
      <p:pic>
        <p:nvPicPr>
          <p:cNvPr id="10" name="Content Placeholder 9">
            <a:extLst>
              <a:ext uri="{FF2B5EF4-FFF2-40B4-BE49-F238E27FC236}">
                <a16:creationId xmlns:a16="http://schemas.microsoft.com/office/drawing/2014/main" id="{400094FA-2DB1-08AD-C9B9-7E68FA123042}"/>
              </a:ext>
            </a:extLst>
          </p:cNvPr>
          <p:cNvPicPr>
            <a:picLocks noGrp="1" noChangeAspect="1"/>
          </p:cNvPicPr>
          <p:nvPr>
            <p:ph sz="half" idx="2"/>
          </p:nvPr>
        </p:nvPicPr>
        <p:blipFill>
          <a:blip r:embed="rId3"/>
          <a:stretch>
            <a:fillRect/>
          </a:stretch>
        </p:blipFill>
        <p:spPr>
          <a:xfrm>
            <a:off x="6187440" y="1213774"/>
            <a:ext cx="4934712" cy="5644226"/>
          </a:xfrm>
        </p:spPr>
      </p:pic>
      <p:sp>
        <p:nvSpPr>
          <p:cNvPr id="2" name="TextBox 1">
            <a:extLst>
              <a:ext uri="{FF2B5EF4-FFF2-40B4-BE49-F238E27FC236}">
                <a16:creationId xmlns:a16="http://schemas.microsoft.com/office/drawing/2014/main" id="{BFEF9556-411F-2BB3-A35A-C64CB980D6F2}"/>
              </a:ext>
            </a:extLst>
          </p:cNvPr>
          <p:cNvSpPr txBox="1"/>
          <p:nvPr/>
        </p:nvSpPr>
        <p:spPr>
          <a:xfrm>
            <a:off x="0" y="6488668"/>
            <a:ext cx="6181344" cy="369332"/>
          </a:xfrm>
          <a:prstGeom prst="rect">
            <a:avLst/>
          </a:prstGeom>
          <a:noFill/>
        </p:spPr>
        <p:txBody>
          <a:bodyPr wrap="square" rtlCol="0">
            <a:spAutoFit/>
          </a:bodyPr>
          <a:lstStyle/>
          <a:p>
            <a:r>
              <a:rPr lang="en-US"/>
              <a:t>Image: New York Times 31 August 2022 </a:t>
            </a:r>
          </a:p>
        </p:txBody>
      </p:sp>
    </p:spTree>
    <p:extLst>
      <p:ext uri="{BB962C8B-B14F-4D97-AF65-F5344CB8AC3E}">
        <p14:creationId xmlns:p14="http://schemas.microsoft.com/office/powerpoint/2010/main" val="26536060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1C78F6-957D-D811-B507-D4EC9ABE115D}"/>
              </a:ext>
            </a:extLst>
          </p:cNvPr>
          <p:cNvSpPr>
            <a:spLocks noGrp="1"/>
          </p:cNvSpPr>
          <p:nvPr>
            <p:ph type="title"/>
          </p:nvPr>
        </p:nvSpPr>
        <p:spPr/>
        <p:txBody>
          <a:bodyPr/>
          <a:lstStyle/>
          <a:p>
            <a:r>
              <a:rPr lang="en-US"/>
              <a:t>Why life expectancy?</a:t>
            </a:r>
          </a:p>
        </p:txBody>
      </p:sp>
      <p:sp>
        <p:nvSpPr>
          <p:cNvPr id="5" name="Content Placeholder 4">
            <a:extLst>
              <a:ext uri="{FF2B5EF4-FFF2-40B4-BE49-F238E27FC236}">
                <a16:creationId xmlns:a16="http://schemas.microsoft.com/office/drawing/2014/main" id="{7E8EA0C1-F6B7-F648-FC7B-5CFE9D4CAC5B}"/>
              </a:ext>
            </a:extLst>
          </p:cNvPr>
          <p:cNvSpPr>
            <a:spLocks noGrp="1"/>
          </p:cNvSpPr>
          <p:nvPr>
            <p:ph sz="half" idx="1"/>
          </p:nvPr>
        </p:nvSpPr>
        <p:spPr/>
        <p:txBody>
          <a:bodyPr/>
          <a:lstStyle/>
          <a:p>
            <a:r>
              <a:rPr lang="en-US"/>
              <a:t>“A singular benchmark of a nation’s success” – </a:t>
            </a:r>
            <a:r>
              <a:rPr lang="en-US" i="1"/>
              <a:t>Washington Post</a:t>
            </a:r>
          </a:p>
          <a:p>
            <a:r>
              <a:rPr lang="en-US"/>
              <a:t>Standardized and widely used</a:t>
            </a:r>
          </a:p>
          <a:p>
            <a:r>
              <a:rPr lang="en-US"/>
              <a:t>Summarizes the mortality risk of an entire population</a:t>
            </a:r>
          </a:p>
          <a:p>
            <a:r>
              <a:rPr lang="en-US"/>
              <a:t>Used to set priorities</a:t>
            </a:r>
          </a:p>
          <a:p>
            <a:pPr lvl="1"/>
            <a:r>
              <a:rPr lang="en-US"/>
              <a:t>Common causes of death</a:t>
            </a:r>
          </a:p>
          <a:p>
            <a:pPr lvl="1"/>
            <a:r>
              <a:rPr lang="en-US"/>
              <a:t>Avoidable causes of death</a:t>
            </a:r>
          </a:p>
          <a:p>
            <a:pPr lvl="1"/>
            <a:r>
              <a:rPr lang="en-US"/>
              <a:t>Unfair differences between groups</a:t>
            </a:r>
          </a:p>
        </p:txBody>
      </p:sp>
      <p:pic>
        <p:nvPicPr>
          <p:cNvPr id="7" name="Content Placeholder 6">
            <a:extLst>
              <a:ext uri="{FF2B5EF4-FFF2-40B4-BE49-F238E27FC236}">
                <a16:creationId xmlns:a16="http://schemas.microsoft.com/office/drawing/2014/main" id="{733B18F3-C972-CB80-FF64-7A5C661C4A13}"/>
              </a:ext>
            </a:extLst>
          </p:cNvPr>
          <p:cNvPicPr>
            <a:picLocks noGrp="1" noChangeAspect="1"/>
          </p:cNvPicPr>
          <p:nvPr>
            <p:ph sz="half" idx="2"/>
          </p:nvPr>
        </p:nvPicPr>
        <p:blipFill>
          <a:blip r:embed="rId2"/>
          <a:stretch>
            <a:fillRect/>
          </a:stretch>
        </p:blipFill>
        <p:spPr>
          <a:xfrm>
            <a:off x="5823121" y="1723767"/>
            <a:ext cx="5601624" cy="5134233"/>
          </a:xfrm>
        </p:spPr>
      </p:pic>
      <p:sp>
        <p:nvSpPr>
          <p:cNvPr id="2" name="TextBox 1">
            <a:extLst>
              <a:ext uri="{FF2B5EF4-FFF2-40B4-BE49-F238E27FC236}">
                <a16:creationId xmlns:a16="http://schemas.microsoft.com/office/drawing/2014/main" id="{AD53B072-25D9-1567-4E97-131E4EED1945}"/>
              </a:ext>
            </a:extLst>
          </p:cNvPr>
          <p:cNvSpPr txBox="1"/>
          <p:nvPr/>
        </p:nvSpPr>
        <p:spPr>
          <a:xfrm>
            <a:off x="0" y="6488668"/>
            <a:ext cx="5877197" cy="369332"/>
          </a:xfrm>
          <a:prstGeom prst="rect">
            <a:avLst/>
          </a:prstGeom>
          <a:noFill/>
        </p:spPr>
        <p:txBody>
          <a:bodyPr wrap="square" rtlCol="0">
            <a:spAutoFit/>
          </a:bodyPr>
          <a:lstStyle/>
          <a:p>
            <a:r>
              <a:rPr lang="en-US"/>
              <a:t>Image: </a:t>
            </a:r>
            <a:r>
              <a:rPr lang="en-US" err="1"/>
              <a:t>StatNews</a:t>
            </a:r>
            <a:r>
              <a:rPr lang="en-US"/>
              <a:t>, 22 December 2022</a:t>
            </a:r>
          </a:p>
        </p:txBody>
      </p:sp>
    </p:spTree>
    <p:extLst>
      <p:ext uri="{BB962C8B-B14F-4D97-AF65-F5344CB8AC3E}">
        <p14:creationId xmlns:p14="http://schemas.microsoft.com/office/powerpoint/2010/main" val="20766459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CE5E5AE-2A5F-3C10-0E35-7765B7177AE7}"/>
              </a:ext>
            </a:extLst>
          </p:cNvPr>
          <p:cNvSpPr>
            <a:spLocks noGrp="1"/>
          </p:cNvSpPr>
          <p:nvPr>
            <p:ph type="title"/>
          </p:nvPr>
        </p:nvSpPr>
        <p:spPr/>
        <p:txBody>
          <a:bodyPr/>
          <a:lstStyle/>
          <a:p>
            <a:r>
              <a:rPr lang="en-US"/>
              <a:t>How does Chicago compare?</a:t>
            </a:r>
          </a:p>
        </p:txBody>
      </p:sp>
      <p:pic>
        <p:nvPicPr>
          <p:cNvPr id="7" name="Content Placeholder 6">
            <a:extLst>
              <a:ext uri="{FF2B5EF4-FFF2-40B4-BE49-F238E27FC236}">
                <a16:creationId xmlns:a16="http://schemas.microsoft.com/office/drawing/2014/main" id="{C24E947E-DEEE-DAB8-A9FC-E144F350C686}"/>
              </a:ext>
            </a:extLst>
          </p:cNvPr>
          <p:cNvPicPr>
            <a:picLocks noGrp="1" noChangeAspect="1"/>
          </p:cNvPicPr>
          <p:nvPr>
            <p:ph idx="1"/>
          </p:nvPr>
        </p:nvPicPr>
        <p:blipFill>
          <a:blip r:embed="rId3"/>
          <a:stretch>
            <a:fillRect/>
          </a:stretch>
        </p:blipFill>
        <p:spPr>
          <a:xfrm>
            <a:off x="1749641" y="2093976"/>
            <a:ext cx="8761807" cy="4764024"/>
          </a:xfrm>
          <a:prstGeom prst="rect">
            <a:avLst/>
          </a:prstGeom>
        </p:spPr>
      </p:pic>
      <p:sp>
        <p:nvSpPr>
          <p:cNvPr id="2" name="TextBox 1">
            <a:extLst>
              <a:ext uri="{FF2B5EF4-FFF2-40B4-BE49-F238E27FC236}">
                <a16:creationId xmlns:a16="http://schemas.microsoft.com/office/drawing/2014/main" id="{C87D5537-25AD-D74A-137B-C8B029BF789F}"/>
              </a:ext>
            </a:extLst>
          </p:cNvPr>
          <p:cNvSpPr txBox="1"/>
          <p:nvPr/>
        </p:nvSpPr>
        <p:spPr>
          <a:xfrm>
            <a:off x="1749641" y="6684685"/>
            <a:ext cx="8070764" cy="173315"/>
          </a:xfrm>
          <a:prstGeom prst="rect">
            <a:avLst/>
          </a:prstGeom>
          <a:solidFill>
            <a:schemeClr val="lt1"/>
          </a:solid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1050"/>
              <a:t>Source: Illinois Department of Public Health (IDPH), Division</a:t>
            </a:r>
            <a:r>
              <a:rPr lang="en-US" sz="1050" baseline="0"/>
              <a:t> of Vital Records, Death Certificate Data Files, 2010-2022</a:t>
            </a:r>
            <a:endParaRPr lang="en-US" sz="1050"/>
          </a:p>
        </p:txBody>
      </p:sp>
    </p:spTree>
    <p:extLst>
      <p:ext uri="{BB962C8B-B14F-4D97-AF65-F5344CB8AC3E}">
        <p14:creationId xmlns:p14="http://schemas.microsoft.com/office/powerpoint/2010/main" val="122263316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Custom 2">
      <a:dk1>
        <a:sysClr val="windowText" lastClr="000000"/>
      </a:dk1>
      <a:lt1>
        <a:sysClr val="window" lastClr="FFFFFF"/>
      </a:lt1>
      <a:dk2>
        <a:srgbClr val="A4D5EE"/>
      </a:dk2>
      <a:lt2>
        <a:srgbClr val="DCE4EF"/>
      </a:lt2>
      <a:accent1>
        <a:srgbClr val="5B616B"/>
      </a:accent1>
      <a:accent2>
        <a:srgbClr val="CC393E"/>
      </a:accent2>
      <a:accent3>
        <a:srgbClr val="FAD980"/>
      </a:accent3>
      <a:accent4>
        <a:srgbClr val="E59393"/>
      </a:accent4>
      <a:accent5>
        <a:srgbClr val="4AA564"/>
      </a:accent5>
      <a:accent6>
        <a:srgbClr val="005B99"/>
      </a:accent6>
      <a:hlink>
        <a:srgbClr val="0075BB"/>
      </a:hlink>
      <a:folHlink>
        <a:srgbClr val="4C2C92"/>
      </a:folHlink>
    </a:clrScheme>
    <a:fontScheme name="Custom 1">
      <a:majorFont>
        <a:latin typeface="Big Shoulders Display"/>
        <a:ea typeface=""/>
        <a:cs typeface=""/>
      </a:majorFont>
      <a:minorFont>
        <a:latin typeface="Roboto"/>
        <a:ea typeface=""/>
        <a:cs typeface=""/>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CDPH PPT Template" id="{683B4FB1-9A2E-4690-BE40-6E54CCDF18E6}" vid="{7C3ECB24-6E78-4728-8617-4BB9D64467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eb723a44-3fc1-4be5-803e-457283511239">
      <Terms xmlns="http://schemas.microsoft.com/office/infopath/2007/PartnerControls"/>
    </lcf76f155ced4ddcb4097134ff3c332f>
    <TaxCatchAll xmlns="69110b68-c30a-422e-8112-eb0c9f9c28c1" xsi:nil="true"/>
    <Creator xmlns="eb723a44-3fc1-4be5-803e-457283511239"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2122FE4E2D4154C80D4221A2952CEFE" ma:contentTypeVersion="15" ma:contentTypeDescription="Create a new document." ma:contentTypeScope="" ma:versionID="8233912c725b90fc5a809c69c7ce0194">
  <xsd:schema xmlns:xsd="http://www.w3.org/2001/XMLSchema" xmlns:xs="http://www.w3.org/2001/XMLSchema" xmlns:p="http://schemas.microsoft.com/office/2006/metadata/properties" xmlns:ns2="eb723a44-3fc1-4be5-803e-457283511239" xmlns:ns3="69110b68-c30a-422e-8112-eb0c9f9c28c1" targetNamespace="http://schemas.microsoft.com/office/2006/metadata/properties" ma:root="true" ma:fieldsID="acb679be289bf0bb8d6e604a50b1a86c" ns2:_="" ns3:_="">
    <xsd:import namespace="eb723a44-3fc1-4be5-803e-457283511239"/>
    <xsd:import namespace="69110b68-c30a-422e-8112-eb0c9f9c28c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lcf76f155ced4ddcb4097134ff3c332f" minOccurs="0"/>
                <xsd:element ref="ns3:TaxCatchAll" minOccurs="0"/>
                <xsd:element ref="ns2:MediaServiceObjectDetectorVersions" minOccurs="0"/>
                <xsd:element ref="ns2:MediaServiceSearchProperties" minOccurs="0"/>
                <xsd:element ref="ns2:Creato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b723a44-3fc1-4be5-803e-45728351123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bf0d1f32-acc0-4b18-a898-8579d5c617c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Creator" ma:index="21" nillable="true" ma:displayName="Creator" ma:format="Dropdown" ma:internalName="Creato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9110b68-c30a-422e-8112-eb0c9f9c28c1"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18" nillable="true" ma:displayName="Taxonomy Catch All Column" ma:hidden="true" ma:list="{a652e69b-8643-4ee4-91b5-49815a5e14c2}" ma:internalName="TaxCatchAll" ma:showField="CatchAllData" ma:web="69110b68-c30a-422e-8112-eb0c9f9c28c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3A38CF8-6459-4542-BB57-0E3BB3446E62}">
  <ds:schemaRefs>
    <ds:schemaRef ds:uri="1d875de6-710b-4a0d-928b-64bdc4a6a208"/>
    <ds:schemaRef ds:uri="4830435e-b180-4e31-a0ab-3a3811f9ab2d"/>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CCB9A1B8-BE31-4547-B08E-6141F56FDFCC}">
  <ds:schemaRefs>
    <ds:schemaRef ds:uri="http://schemas.microsoft.com/sharepoint/v3/contenttype/forms"/>
  </ds:schemaRefs>
</ds:datastoreItem>
</file>

<file path=customXml/itemProps3.xml><?xml version="1.0" encoding="utf-8"?>
<ds:datastoreItem xmlns:ds="http://schemas.openxmlformats.org/officeDocument/2006/customXml" ds:itemID="{0CCFABD0-B72F-43C5-9365-A7BC0791998E}"/>
</file>

<file path=docProps/app.xml><?xml version="1.0" encoding="utf-8"?>
<Properties xmlns="http://schemas.openxmlformats.org/officeDocument/2006/extended-properties" xmlns:vt="http://schemas.openxmlformats.org/officeDocument/2006/docPropsVTypes">
  <Template>CDPH PPT Template</Template>
  <Application>Microsoft Office PowerPoint</Application>
  <PresentationFormat>Widescreen</PresentationFormat>
  <Slides>15</Slides>
  <Notes>12</Notes>
  <HiddenSlides>0</HiddenSlide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Wood Type</vt:lpstr>
      <vt:lpstr>Life Expectancy in Chicago: Healthy Chicago 2025 Update</vt:lpstr>
      <vt:lpstr>After a sharp decline during the pandemic, Chicago’s life expectancy is recovering</vt:lpstr>
      <vt:lpstr>However, the burden of the pandemic has not been shared equally</vt:lpstr>
      <vt:lpstr>And existing inequities are still with us</vt:lpstr>
      <vt:lpstr>And existing inequities are still with us</vt:lpstr>
      <vt:lpstr>Why life expectancy?</vt:lpstr>
      <vt:lpstr>Why life expectancy?</vt:lpstr>
      <vt:lpstr>Why life expectancy?</vt:lpstr>
      <vt:lpstr>How does Chicago compare?</vt:lpstr>
      <vt:lpstr>How does Chicago compare?</vt:lpstr>
      <vt:lpstr>What causes of death contribute to the life expectancy gap?</vt:lpstr>
      <vt:lpstr>How have these causes changed over time?</vt:lpstr>
      <vt:lpstr>How does CDPH use these data?</vt:lpstr>
      <vt:lpstr>Acknowledgments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Life Expectancy in Chicago: Healthy Chicago 2025 Update</dc:title>
  <dc:creator>Emma Boylan</dc:creator>
  <cp:revision>1</cp:revision>
  <cp:lastPrinted>2020-03-03T14:42:20Z</cp:lastPrinted>
  <dcterms:created xsi:type="dcterms:W3CDTF">2024-07-08T14:59:18Z</dcterms:created>
  <dcterms:modified xsi:type="dcterms:W3CDTF">2024-07-10T20:47:35Z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0x010100A2122FE4E2D4154C80D4221A2952CEFE</vt:lpwstr>
  </property>
</Properties>
</file>