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1_2AB0260A.xml" ContentType="application/vnd.ms-powerpoint.comments+xml"/>
  <Override PartName="/ppt/comments/modernComment_103_7A84EDD0.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8B_1A87C90E.xml" ContentType="application/vnd.ms-powerpoint.comments+xml"/>
  <Override PartName="/ppt/comments/modernComment_18C_B24023C8.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97_EE18CB4E.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06_EC2F067.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5"/>
  </p:notesMasterIdLst>
  <p:sldIdLst>
    <p:sldId id="256" r:id="rId2"/>
    <p:sldId id="265" r:id="rId3"/>
    <p:sldId id="387" r:id="rId4"/>
    <p:sldId id="388" r:id="rId5"/>
    <p:sldId id="389" r:id="rId6"/>
    <p:sldId id="257" r:id="rId7"/>
    <p:sldId id="258" r:id="rId8"/>
    <p:sldId id="390" r:id="rId9"/>
    <p:sldId id="259" r:id="rId10"/>
    <p:sldId id="393" r:id="rId11"/>
    <p:sldId id="260" r:id="rId12"/>
    <p:sldId id="391" r:id="rId13"/>
    <p:sldId id="394" r:id="rId14"/>
    <p:sldId id="397" r:id="rId15"/>
    <p:sldId id="395" r:id="rId16"/>
    <p:sldId id="396" r:id="rId17"/>
    <p:sldId id="398" r:id="rId18"/>
    <p:sldId id="392" r:id="rId19"/>
    <p:sldId id="399" r:id="rId20"/>
    <p:sldId id="400" r:id="rId21"/>
    <p:sldId id="401" r:id="rId22"/>
    <p:sldId id="402" r:id="rId23"/>
    <p:sldId id="403" r:id="rId24"/>
    <p:sldId id="404" r:id="rId25"/>
    <p:sldId id="405" r:id="rId26"/>
    <p:sldId id="406" r:id="rId27"/>
    <p:sldId id="407" r:id="rId28"/>
    <p:sldId id="408" r:id="rId29"/>
    <p:sldId id="409" r:id="rId30"/>
    <p:sldId id="410" r:id="rId31"/>
    <p:sldId id="262" r:id="rId32"/>
    <p:sldId id="263" r:id="rId33"/>
    <p:sldId id="264" r:id="rId34"/>
  </p:sldIdLst>
  <p:sldSz cx="12192000" cy="6858000"/>
  <p:notesSz cx="6858000" cy="9144000"/>
  <p:embeddedFontLst>
    <p:embeddedFont>
      <p:font typeface="Big Shoulders Display Black" pitchFamily="2" charset="0"/>
      <p:bold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Roboto Light" panose="02000000000000000000" pitchFamily="2" charset="0"/>
      <p:regular r:id="rId43"/>
      <p:italic r:id="rId44"/>
    </p:embeddedFont>
    <p:embeddedFont>
      <p:font typeface="Roboto Medium" panose="02000000000000000000" pitchFamily="2" charset="0"/>
      <p:regular r:id="rId45"/>
      <p: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7E3007-EDE6-E789-0BC9-686A58141E0B}" name="Rodney Labauex" initials="RL" userId="S::rodney.labauex2@cityofchicago.org::7c6f01e8-48cd-42be-979d-1619cb092bff" providerId="AD"/>
  <p188:author id="{5E30A154-5DA0-739E-F756-1BE64EBDD50F}" name="Desiree Otkins" initials="DO" userId="S::desiree.otkins@cityofchicago.org::1d42cd81-24d8-4138-a200-2535a4de6de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B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9" autoAdjust="0"/>
    <p:restoredTop sz="94660"/>
  </p:normalViewPr>
  <p:slideViewPr>
    <p:cSldViewPr snapToGrid="0">
      <p:cViewPr varScale="1">
        <p:scale>
          <a:sx n="114" d="100"/>
          <a:sy n="114" d="100"/>
        </p:scale>
        <p:origin x="186" y="102"/>
      </p:cViewPr>
      <p:guideLst>
        <p:guide orient="horz" pos="2160"/>
        <p:guide pos="3840"/>
      </p:guideLst>
    </p:cSldViewPr>
  </p:slideViewPr>
  <p:notesTextViewPr>
    <p:cViewPr>
      <p:scale>
        <a:sx n="1" d="1"/>
        <a:sy n="1" d="1"/>
      </p:scale>
      <p:origin x="0" y="0"/>
    </p:cViewPr>
  </p:notesTextViewPr>
  <p:notesViewPr>
    <p:cSldViewPr snapToGrid="0">
      <p:cViewPr varScale="1">
        <p:scale>
          <a:sx n="75" d="100"/>
          <a:sy n="75" d="100"/>
        </p:scale>
        <p:origin x="1998"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8/10/relationships/authors" Target="authors.xml"/></Relationships>
</file>

<file path=ppt/comments/modernComment_101_2AB0260A.xml><?xml version="1.0" encoding="utf-8"?>
<p188:cmLst xmlns:a="http://schemas.openxmlformats.org/drawingml/2006/main" xmlns:r="http://schemas.openxmlformats.org/officeDocument/2006/relationships" xmlns:p188="http://schemas.microsoft.com/office/powerpoint/2018/8/main">
  <p188:cm id="{E83FBBA1-E802-437C-8F3F-EA87D58ACBAA}" authorId="{627E3007-EDE6-E789-0BC9-686A58141E0B}" created="2021-12-14T17:24:03.219">
    <pc:sldMkLst xmlns:pc="http://schemas.microsoft.com/office/powerpoint/2013/main/command">
      <pc:docMk/>
      <pc:sldMk cId="716187146" sldId="257"/>
    </pc:sldMkLst>
    <p188:txBody>
      <a:bodyPr/>
      <a:lstStyle/>
      <a:p>
        <a:r>
          <a:rPr lang="en-US"/>
          <a:t>This slide should include high level topic descriptions to prepare attendees for what they should learn by attending the workshop.</a:t>
        </a:r>
      </a:p>
    </p188:txBody>
  </p188:cm>
</p188:cmLst>
</file>

<file path=ppt/comments/modernComment_103_7A84EDD0.xml><?xml version="1.0" encoding="utf-8"?>
<p188:cmLst xmlns:a="http://schemas.openxmlformats.org/drawingml/2006/main" xmlns:r="http://schemas.openxmlformats.org/officeDocument/2006/relationships" xmlns:p188="http://schemas.microsoft.com/office/powerpoint/2018/8/main">
  <p188:cm id="{8750C633-95A9-429B-ACAA-B3A8CA6055BF}" authorId="{627E3007-EDE6-E789-0BC9-686A58141E0B}" created="2021-12-14T17:27:14.053">
    <ac:deMkLst xmlns:ac="http://schemas.microsoft.com/office/drawing/2013/main/command">
      <pc:docMk xmlns:pc="http://schemas.microsoft.com/office/powerpoint/2013/main/command"/>
      <pc:sldMk xmlns:pc="http://schemas.microsoft.com/office/powerpoint/2013/main/command" cId="2055531984" sldId="259"/>
      <ac:spMk id="2" creationId="{9C64759D-3CB0-4ED3-B4BD-BC66A82C24EC}"/>
    </ac:deMkLst>
    <p188:txBody>
      <a:bodyPr/>
      <a:lstStyle/>
      <a:p>
        <a:r>
          <a:rPr lang="en-US"/>
          <a:t>Use this slide for each topic header.</a:t>
        </a:r>
      </a:p>
    </p188:txBody>
  </p188:cm>
</p188:cmLst>
</file>

<file path=ppt/comments/modernComment_106_EC2F067.xml><?xml version="1.0" encoding="utf-8"?>
<p188:cmLst xmlns:a="http://schemas.openxmlformats.org/drawingml/2006/main" xmlns:r="http://schemas.openxmlformats.org/officeDocument/2006/relationships" xmlns:p188="http://schemas.microsoft.com/office/powerpoint/2018/8/main">
  <p188:cm id="{7994CEAD-8208-49BA-A652-1567AAD76C60}" authorId="{5E30A154-5DA0-739E-F756-1BE64EBDD50F}" created="2022-01-12T15:46:16.086">
    <pc:sldMkLst xmlns:pc="http://schemas.microsoft.com/office/powerpoint/2013/main/command">
      <pc:docMk/>
      <pc:sldMk cId="247656551" sldId="262"/>
    </pc:sldMkLst>
    <p188:txBody>
      <a:bodyPr/>
      <a:lstStyle/>
      <a:p>
        <a:r>
          <a:rPr lang="en-US"/>
          <a:t>7. Is not clear</a:t>
        </a:r>
      </a:p>
    </p188:txBody>
  </p188:cm>
  <p188:cm id="{3B20137E-F370-4C50-BDEB-D966CF61C0E0}" authorId="{5E30A154-5DA0-739E-F756-1BE64EBDD50F}" created="2022-01-12T15:46:59.357">
    <pc:sldMkLst xmlns:pc="http://schemas.microsoft.com/office/powerpoint/2013/main/command">
      <pc:docMk/>
      <pc:sldMk cId="247656551" sldId="262"/>
    </pc:sldMkLst>
    <p188:txBody>
      <a:bodyPr/>
      <a:lstStyle/>
      <a:p>
        <a:r>
          <a:rPr lang="en-US"/>
          <a:t>10. Seven years for Construction, not Five</a:t>
        </a:r>
      </a:p>
    </p188:txBody>
  </p188:cm>
</p188:cmLst>
</file>

<file path=ppt/comments/modernComment_18B_1A87C90E.xml><?xml version="1.0" encoding="utf-8"?>
<p188:cmLst xmlns:a="http://schemas.openxmlformats.org/drawingml/2006/main" xmlns:r="http://schemas.openxmlformats.org/officeDocument/2006/relationships" xmlns:p188="http://schemas.microsoft.com/office/powerpoint/2018/8/main">
  <p188:cm id="{5F4CEB99-C61F-4146-AFFA-1B5D5B4A8D02}" authorId="{5E30A154-5DA0-739E-F756-1BE64EBDD50F}" created="2022-01-12T15:37:53.156">
    <ac:txMkLst xmlns:ac="http://schemas.microsoft.com/office/drawing/2013/main/command">
      <pc:docMk xmlns:pc="http://schemas.microsoft.com/office/powerpoint/2013/main/command"/>
      <pc:sldMk xmlns:pc="http://schemas.microsoft.com/office/powerpoint/2013/main/command" cId="445106446" sldId="395"/>
      <ac:spMk id="9" creationId="{375A8454-BFCC-4596-BF31-ECF818FE74B7}"/>
      <ac:txMk cp="303" len="79">
        <ac:context len="383" hash="4220754422"/>
      </ac:txMk>
    </ac:txMkLst>
    <p188:pos x="5755022" y="4128997"/>
    <p188:txBody>
      <a:bodyPr/>
      <a:lstStyle/>
      <a:p>
        <a:r>
          <a:rPr lang="en-US"/>
          <a:t>This appears to be an incomplete statement</a:t>
        </a:r>
      </a:p>
    </p188:txBody>
  </p188:cm>
</p188:cmLst>
</file>

<file path=ppt/comments/modernComment_18C_B24023C8.xml><?xml version="1.0" encoding="utf-8"?>
<p188:cmLst xmlns:a="http://schemas.openxmlformats.org/drawingml/2006/main" xmlns:r="http://schemas.openxmlformats.org/officeDocument/2006/relationships" xmlns:p188="http://schemas.microsoft.com/office/powerpoint/2018/8/main">
  <p188:cm id="{A675F415-1065-4F0D-B806-87D2CA3A0802}" authorId="{5E30A154-5DA0-739E-F756-1BE64EBDD50F}" created="2022-01-12T15:39:05.354">
    <ac:txMkLst xmlns:ac="http://schemas.microsoft.com/office/drawing/2013/main/command">
      <pc:docMk xmlns:pc="http://schemas.microsoft.com/office/powerpoint/2013/main/command"/>
      <pc:sldMk xmlns:pc="http://schemas.microsoft.com/office/powerpoint/2013/main/command" cId="2990547912" sldId="396"/>
      <ac:spMk id="9" creationId="{375A8454-BFCC-4596-BF31-ECF818FE74B7}"/>
      <ac:txMk cp="188" len="21">
        <ac:context len="787" hash="603658453"/>
      </ac:txMk>
    </ac:txMkLst>
    <p188:pos x="4649724" y="2221587"/>
    <p188:txBody>
      <a:bodyPr/>
      <a:lstStyle/>
      <a:p>
        <a:r>
          <a:rPr lang="en-US"/>
          <a:t>Shouldn't tis reflect the new terms of 7 years a 1.5x the SBA standards?</a:t>
        </a:r>
      </a:p>
    </p188:txBody>
  </p188:cm>
</p188:cmLst>
</file>

<file path=ppt/comments/modernComment_197_EE18CB4E.xml><?xml version="1.0" encoding="utf-8"?>
<p188:cmLst xmlns:a="http://schemas.openxmlformats.org/drawingml/2006/main" xmlns:r="http://schemas.openxmlformats.org/officeDocument/2006/relationships" xmlns:p188="http://schemas.microsoft.com/office/powerpoint/2018/8/main">
  <p188:cm id="{9A9519D0-2B81-43EE-8950-403EEEEA50EF}" authorId="{5E30A154-5DA0-739E-F756-1BE64EBDD50F}" created="2022-01-12T15:43:40.411">
    <ac:deMkLst xmlns:ac="http://schemas.microsoft.com/office/drawing/2013/main/command">
      <pc:docMk xmlns:pc="http://schemas.microsoft.com/office/powerpoint/2013/main/command"/>
      <pc:sldMk xmlns:pc="http://schemas.microsoft.com/office/powerpoint/2013/main/command" cId="3994602318" sldId="407"/>
      <ac:spMk id="9" creationId="{375A8454-BFCC-4596-BF31-ECF818FE74B7}"/>
    </ac:deMkLst>
    <p188:txBody>
      <a:bodyPr/>
      <a:lstStyle/>
      <a:p>
        <a:r>
          <a:rPr lang="en-US"/>
          <a:t>Seven years for construction firms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302B05-4CB9-7C47-93A3-B2ECD2A55DB3}" type="datetimeFigureOut">
              <a:rPr lang="en-US" smtClean="0"/>
              <a:t>7/11/2022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79474A-8460-2146-8C99-5F778ABA6C29}" type="slidenum">
              <a:rPr lang="en-US" smtClean="0"/>
              <a:t>‹#›</a:t>
            </a:fld>
            <a:endParaRPr lang="en-US"/>
          </a:p>
        </p:txBody>
      </p:sp>
    </p:spTree>
    <p:extLst>
      <p:ext uri="{BB962C8B-B14F-4D97-AF65-F5344CB8AC3E}">
        <p14:creationId xmlns:p14="http://schemas.microsoft.com/office/powerpoint/2010/main" val="3378687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10</a:t>
            </a:fld>
            <a:endParaRPr lang="en-US"/>
          </a:p>
        </p:txBody>
      </p:sp>
    </p:spTree>
    <p:extLst>
      <p:ext uri="{BB962C8B-B14F-4D97-AF65-F5344CB8AC3E}">
        <p14:creationId xmlns:p14="http://schemas.microsoft.com/office/powerpoint/2010/main" val="3160502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30</a:t>
            </a:fld>
            <a:endParaRPr lang="en-US"/>
          </a:p>
        </p:txBody>
      </p:sp>
    </p:spTree>
    <p:extLst>
      <p:ext uri="{BB962C8B-B14F-4D97-AF65-F5344CB8AC3E}">
        <p14:creationId xmlns:p14="http://schemas.microsoft.com/office/powerpoint/2010/main" val="3245444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12</a:t>
            </a:fld>
            <a:endParaRPr lang="en-US"/>
          </a:p>
        </p:txBody>
      </p:sp>
    </p:spTree>
    <p:extLst>
      <p:ext uri="{BB962C8B-B14F-4D97-AF65-F5344CB8AC3E}">
        <p14:creationId xmlns:p14="http://schemas.microsoft.com/office/powerpoint/2010/main" val="2262515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15</a:t>
            </a:fld>
            <a:endParaRPr lang="en-US"/>
          </a:p>
        </p:txBody>
      </p:sp>
    </p:spTree>
    <p:extLst>
      <p:ext uri="{BB962C8B-B14F-4D97-AF65-F5344CB8AC3E}">
        <p14:creationId xmlns:p14="http://schemas.microsoft.com/office/powerpoint/2010/main" val="1536119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17</a:t>
            </a:fld>
            <a:endParaRPr lang="en-US"/>
          </a:p>
        </p:txBody>
      </p:sp>
    </p:spTree>
    <p:extLst>
      <p:ext uri="{BB962C8B-B14F-4D97-AF65-F5344CB8AC3E}">
        <p14:creationId xmlns:p14="http://schemas.microsoft.com/office/powerpoint/2010/main" val="2395098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19</a:t>
            </a:fld>
            <a:endParaRPr lang="en-US"/>
          </a:p>
        </p:txBody>
      </p:sp>
    </p:spTree>
    <p:extLst>
      <p:ext uri="{BB962C8B-B14F-4D97-AF65-F5344CB8AC3E}">
        <p14:creationId xmlns:p14="http://schemas.microsoft.com/office/powerpoint/2010/main" val="2985121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21</a:t>
            </a:fld>
            <a:endParaRPr lang="en-US"/>
          </a:p>
        </p:txBody>
      </p:sp>
    </p:spTree>
    <p:extLst>
      <p:ext uri="{BB962C8B-B14F-4D97-AF65-F5344CB8AC3E}">
        <p14:creationId xmlns:p14="http://schemas.microsoft.com/office/powerpoint/2010/main" val="159832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24</a:t>
            </a:fld>
            <a:endParaRPr lang="en-US"/>
          </a:p>
        </p:txBody>
      </p:sp>
    </p:spTree>
    <p:extLst>
      <p:ext uri="{BB962C8B-B14F-4D97-AF65-F5344CB8AC3E}">
        <p14:creationId xmlns:p14="http://schemas.microsoft.com/office/powerpoint/2010/main" val="3185782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26</a:t>
            </a:fld>
            <a:endParaRPr lang="en-US"/>
          </a:p>
        </p:txBody>
      </p:sp>
    </p:spTree>
    <p:extLst>
      <p:ext uri="{BB962C8B-B14F-4D97-AF65-F5344CB8AC3E}">
        <p14:creationId xmlns:p14="http://schemas.microsoft.com/office/powerpoint/2010/main" val="2634484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28</a:t>
            </a:fld>
            <a:endParaRPr lang="en-US"/>
          </a:p>
        </p:txBody>
      </p:sp>
    </p:spTree>
    <p:extLst>
      <p:ext uri="{BB962C8B-B14F-4D97-AF65-F5344CB8AC3E}">
        <p14:creationId xmlns:p14="http://schemas.microsoft.com/office/powerpoint/2010/main" val="415172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1C98B-B03B-4F1A-B925-722F2FEBB2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F0DC95-4A3B-43C2-874B-F9CDCDDEAA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0C4919-D3B5-44BD-AC31-B5BB00F53BFE}"/>
              </a:ext>
            </a:extLst>
          </p:cNvPr>
          <p:cNvSpPr>
            <a:spLocks noGrp="1"/>
          </p:cNvSpPr>
          <p:nvPr>
            <p:ph type="dt" sz="half" idx="10"/>
          </p:nvPr>
        </p:nvSpPr>
        <p:spPr/>
        <p:txBody>
          <a:bodyPr/>
          <a:lstStyle/>
          <a:p>
            <a:fld id="{08966592-259E-2848-A2A8-ACB1BDDD80D8}" type="datetime1">
              <a:rPr lang="en-US" smtClean="0"/>
              <a:t>7/11/2022</a:t>
            </a:fld>
            <a:endParaRPr lang="en-US"/>
          </a:p>
        </p:txBody>
      </p:sp>
      <p:sp>
        <p:nvSpPr>
          <p:cNvPr id="5" name="Footer Placeholder 4">
            <a:extLst>
              <a:ext uri="{FF2B5EF4-FFF2-40B4-BE49-F238E27FC236}">
                <a16:creationId xmlns:a16="http://schemas.microsoft.com/office/drawing/2014/main" id="{61D6DE5E-8444-4689-9894-5C6881E62D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57F18-5556-424E-884D-3867852B85DD}"/>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3446722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D1DF-CBF3-48C5-8FE8-2B5E3061F4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D881D7-70B0-4CE5-9FBE-68DC39744D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2BAD10-755B-4A3A-AB33-887009E77B62}"/>
              </a:ext>
            </a:extLst>
          </p:cNvPr>
          <p:cNvSpPr>
            <a:spLocks noGrp="1"/>
          </p:cNvSpPr>
          <p:nvPr>
            <p:ph type="dt" sz="half" idx="10"/>
          </p:nvPr>
        </p:nvSpPr>
        <p:spPr/>
        <p:txBody>
          <a:bodyPr/>
          <a:lstStyle/>
          <a:p>
            <a:fld id="{865D3119-4A53-0E4D-BE98-269E0A8DC43B}" type="datetime1">
              <a:rPr lang="en-US" smtClean="0"/>
              <a:t>7/11/2022</a:t>
            </a:fld>
            <a:endParaRPr lang="en-US"/>
          </a:p>
        </p:txBody>
      </p:sp>
      <p:sp>
        <p:nvSpPr>
          <p:cNvPr id="5" name="Footer Placeholder 4">
            <a:extLst>
              <a:ext uri="{FF2B5EF4-FFF2-40B4-BE49-F238E27FC236}">
                <a16:creationId xmlns:a16="http://schemas.microsoft.com/office/drawing/2014/main" id="{D4FF47C2-F2D1-47E4-9B2B-1185DE98A0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9183E-67F9-4537-A199-DDFD954B9155}"/>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2085434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720A1-46F1-4138-8D68-EDC50BC4C4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534AAD-33A8-470F-BB7C-8BE08551DC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A0E0C-5ED8-4FD1-9FCB-6F3A026FA38C}"/>
              </a:ext>
            </a:extLst>
          </p:cNvPr>
          <p:cNvSpPr>
            <a:spLocks noGrp="1"/>
          </p:cNvSpPr>
          <p:nvPr>
            <p:ph type="dt" sz="half" idx="10"/>
          </p:nvPr>
        </p:nvSpPr>
        <p:spPr/>
        <p:txBody>
          <a:bodyPr/>
          <a:lstStyle/>
          <a:p>
            <a:fld id="{918CFDDA-200E-D54B-8C1C-D640EF91395A}" type="datetime1">
              <a:rPr lang="en-US" smtClean="0"/>
              <a:t>7/11/2022</a:t>
            </a:fld>
            <a:endParaRPr lang="en-US"/>
          </a:p>
        </p:txBody>
      </p:sp>
      <p:sp>
        <p:nvSpPr>
          <p:cNvPr id="5" name="Footer Placeholder 4">
            <a:extLst>
              <a:ext uri="{FF2B5EF4-FFF2-40B4-BE49-F238E27FC236}">
                <a16:creationId xmlns:a16="http://schemas.microsoft.com/office/drawing/2014/main" id="{E7D145C7-3F9C-4A6A-809E-CE22E047B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35F751-42B9-475E-A8A3-3042503FB3B5}"/>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1047611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D0C36-3359-49FC-AF66-84149CE955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696F97-AE61-4923-B977-59A157FD7D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1008DE-DB3E-4E92-916B-6D83870031AC}"/>
              </a:ext>
            </a:extLst>
          </p:cNvPr>
          <p:cNvSpPr>
            <a:spLocks noGrp="1"/>
          </p:cNvSpPr>
          <p:nvPr>
            <p:ph type="dt" sz="half" idx="10"/>
          </p:nvPr>
        </p:nvSpPr>
        <p:spPr/>
        <p:txBody>
          <a:bodyPr/>
          <a:lstStyle/>
          <a:p>
            <a:fld id="{A223B64F-D4C2-7541-8F7E-9007C9E476AF}" type="datetime1">
              <a:rPr lang="en-US" smtClean="0"/>
              <a:t>7/11/2022</a:t>
            </a:fld>
            <a:endParaRPr lang="en-US"/>
          </a:p>
        </p:txBody>
      </p:sp>
      <p:sp>
        <p:nvSpPr>
          <p:cNvPr id="5" name="Footer Placeholder 4">
            <a:extLst>
              <a:ext uri="{FF2B5EF4-FFF2-40B4-BE49-F238E27FC236}">
                <a16:creationId xmlns:a16="http://schemas.microsoft.com/office/drawing/2014/main" id="{037F69EE-444D-45C6-9616-332908B50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B71397-CAD7-4AC9-B0D8-B8F876684C06}"/>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3717949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537D7-F40C-4B09-BF61-2AEA4F4C57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D6B66D-6A2E-4D8E-8CC6-7C08F4AB40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5B8B20-8FC6-41F7-8559-BEEA91AB57B2}"/>
              </a:ext>
            </a:extLst>
          </p:cNvPr>
          <p:cNvSpPr>
            <a:spLocks noGrp="1"/>
          </p:cNvSpPr>
          <p:nvPr>
            <p:ph type="dt" sz="half" idx="10"/>
          </p:nvPr>
        </p:nvSpPr>
        <p:spPr/>
        <p:txBody>
          <a:bodyPr/>
          <a:lstStyle/>
          <a:p>
            <a:fld id="{0E40D272-AF5F-3F4D-BEFE-8CA063B17B51}" type="datetime1">
              <a:rPr lang="en-US" smtClean="0"/>
              <a:t>7/11/2022</a:t>
            </a:fld>
            <a:endParaRPr lang="en-US"/>
          </a:p>
        </p:txBody>
      </p:sp>
      <p:sp>
        <p:nvSpPr>
          <p:cNvPr id="5" name="Footer Placeholder 4">
            <a:extLst>
              <a:ext uri="{FF2B5EF4-FFF2-40B4-BE49-F238E27FC236}">
                <a16:creationId xmlns:a16="http://schemas.microsoft.com/office/drawing/2014/main" id="{EF1CF4EB-1A82-4E9C-B81A-66E645C133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BE127B-6C47-4D9B-AD29-B053BF55F02B}"/>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1847677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85C8-1B84-4B4A-AFFA-5D9565B186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940107-C2B5-46BA-BF3F-405C212562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BCBD8C-234B-44DC-AC85-E98FE06DD9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326A85-8EFC-4196-A0A0-516A5F4B49D9}"/>
              </a:ext>
            </a:extLst>
          </p:cNvPr>
          <p:cNvSpPr>
            <a:spLocks noGrp="1"/>
          </p:cNvSpPr>
          <p:nvPr>
            <p:ph type="dt" sz="half" idx="10"/>
          </p:nvPr>
        </p:nvSpPr>
        <p:spPr/>
        <p:txBody>
          <a:bodyPr/>
          <a:lstStyle/>
          <a:p>
            <a:fld id="{FFA0EC34-EB38-FE45-9605-52108486DD2D}" type="datetime1">
              <a:rPr lang="en-US" smtClean="0"/>
              <a:t>7/11/2022</a:t>
            </a:fld>
            <a:endParaRPr lang="en-US"/>
          </a:p>
        </p:txBody>
      </p:sp>
      <p:sp>
        <p:nvSpPr>
          <p:cNvPr id="6" name="Footer Placeholder 5">
            <a:extLst>
              <a:ext uri="{FF2B5EF4-FFF2-40B4-BE49-F238E27FC236}">
                <a16:creationId xmlns:a16="http://schemas.microsoft.com/office/drawing/2014/main" id="{E6ED662D-54E7-489A-85C2-9EE39FD129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090B4A-9729-4814-9222-16AED6E07FBF}"/>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1498246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66CC2-C19A-4C40-94A1-13CD153F16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0875EB-AAE1-44C8-A7BB-8640B456C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703018-B546-4105-A19E-A8CD391EAA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B90B82-CE99-4405-9426-BD0C9F19F1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96898-1201-40D0-9FA8-7CAF154745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372BC4-B64B-453D-86E4-936165CD7BF9}"/>
              </a:ext>
            </a:extLst>
          </p:cNvPr>
          <p:cNvSpPr>
            <a:spLocks noGrp="1"/>
          </p:cNvSpPr>
          <p:nvPr>
            <p:ph type="dt" sz="half" idx="10"/>
          </p:nvPr>
        </p:nvSpPr>
        <p:spPr/>
        <p:txBody>
          <a:bodyPr/>
          <a:lstStyle/>
          <a:p>
            <a:fld id="{EFC8F749-0073-0440-BB1D-4D5522ED00F5}" type="datetime1">
              <a:rPr lang="en-US" smtClean="0"/>
              <a:t>7/11/2022</a:t>
            </a:fld>
            <a:endParaRPr lang="en-US"/>
          </a:p>
        </p:txBody>
      </p:sp>
      <p:sp>
        <p:nvSpPr>
          <p:cNvPr id="8" name="Footer Placeholder 7">
            <a:extLst>
              <a:ext uri="{FF2B5EF4-FFF2-40B4-BE49-F238E27FC236}">
                <a16:creationId xmlns:a16="http://schemas.microsoft.com/office/drawing/2014/main" id="{E4369788-FF07-4698-8C8A-5A3620F55D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A76361-C741-4BEB-90A5-466DEEB81B01}"/>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3232025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9D8F7-4947-4878-B979-CA9E6BC71B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682D4A-2BA4-4316-AE5B-E20A760EB1C8}"/>
              </a:ext>
            </a:extLst>
          </p:cNvPr>
          <p:cNvSpPr>
            <a:spLocks noGrp="1"/>
          </p:cNvSpPr>
          <p:nvPr>
            <p:ph type="dt" sz="half" idx="10"/>
          </p:nvPr>
        </p:nvSpPr>
        <p:spPr/>
        <p:txBody>
          <a:bodyPr/>
          <a:lstStyle/>
          <a:p>
            <a:fld id="{E5A79AD5-ABA8-1547-9950-8DD460ED2041}" type="datetime1">
              <a:rPr lang="en-US" smtClean="0"/>
              <a:t>7/11/2022</a:t>
            </a:fld>
            <a:endParaRPr lang="en-US"/>
          </a:p>
        </p:txBody>
      </p:sp>
      <p:sp>
        <p:nvSpPr>
          <p:cNvPr id="4" name="Footer Placeholder 3">
            <a:extLst>
              <a:ext uri="{FF2B5EF4-FFF2-40B4-BE49-F238E27FC236}">
                <a16:creationId xmlns:a16="http://schemas.microsoft.com/office/drawing/2014/main" id="{543BB506-37E9-4E8F-A3D4-D73F563602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020317-B0EF-40F4-BCDC-307E49EAADDC}"/>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3078355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82E33F-A0AB-4C29-AF45-C02D01424696}"/>
              </a:ext>
            </a:extLst>
          </p:cNvPr>
          <p:cNvSpPr>
            <a:spLocks noGrp="1"/>
          </p:cNvSpPr>
          <p:nvPr>
            <p:ph type="dt" sz="half" idx="10"/>
          </p:nvPr>
        </p:nvSpPr>
        <p:spPr/>
        <p:txBody>
          <a:bodyPr/>
          <a:lstStyle/>
          <a:p>
            <a:fld id="{00D5E2CE-0E53-D146-8623-466984473AE5}" type="datetime1">
              <a:rPr lang="en-US" smtClean="0"/>
              <a:t>7/11/2022</a:t>
            </a:fld>
            <a:endParaRPr lang="en-US"/>
          </a:p>
        </p:txBody>
      </p:sp>
      <p:sp>
        <p:nvSpPr>
          <p:cNvPr id="3" name="Footer Placeholder 2">
            <a:extLst>
              <a:ext uri="{FF2B5EF4-FFF2-40B4-BE49-F238E27FC236}">
                <a16:creationId xmlns:a16="http://schemas.microsoft.com/office/drawing/2014/main" id="{5A2DA1D1-F79D-473C-BC74-8807295DBC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7BD181-805C-479F-BC2B-B2E7D6A84278}"/>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1323739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61074-A371-4AE4-BE26-E12EAD4C82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59711E-ABE2-4EF2-B7CE-090B97AC4F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89C81D-9526-437C-B854-202F02AC10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239F96-FFCB-4820-90D8-BDC06828BD6E}"/>
              </a:ext>
            </a:extLst>
          </p:cNvPr>
          <p:cNvSpPr>
            <a:spLocks noGrp="1"/>
          </p:cNvSpPr>
          <p:nvPr>
            <p:ph type="dt" sz="half" idx="10"/>
          </p:nvPr>
        </p:nvSpPr>
        <p:spPr/>
        <p:txBody>
          <a:bodyPr/>
          <a:lstStyle/>
          <a:p>
            <a:fld id="{CAC040D4-8798-1341-BBD8-1C45B5633D1B}" type="datetime1">
              <a:rPr lang="en-US" smtClean="0"/>
              <a:t>7/11/2022</a:t>
            </a:fld>
            <a:endParaRPr lang="en-US"/>
          </a:p>
        </p:txBody>
      </p:sp>
      <p:sp>
        <p:nvSpPr>
          <p:cNvPr id="6" name="Footer Placeholder 5">
            <a:extLst>
              <a:ext uri="{FF2B5EF4-FFF2-40B4-BE49-F238E27FC236}">
                <a16:creationId xmlns:a16="http://schemas.microsoft.com/office/drawing/2014/main" id="{E277C030-98F3-4591-89AB-6653C70B8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E70EA-0933-4597-8D41-75849CA20542}"/>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4206386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C6F6-249D-4E89-885E-9E124CE122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99EAE2-72F2-4CF6-B4A1-2A794540D6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FC9B1F-CDBD-4D11-85AB-63DFBE2C1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6DDBD1-AED9-429D-8013-C3E78D5681F4}"/>
              </a:ext>
            </a:extLst>
          </p:cNvPr>
          <p:cNvSpPr>
            <a:spLocks noGrp="1"/>
          </p:cNvSpPr>
          <p:nvPr>
            <p:ph type="dt" sz="half" idx="10"/>
          </p:nvPr>
        </p:nvSpPr>
        <p:spPr/>
        <p:txBody>
          <a:bodyPr/>
          <a:lstStyle/>
          <a:p>
            <a:fld id="{E387D9A2-6B89-F142-87B1-7D75DC26D029}" type="datetime1">
              <a:rPr lang="en-US" smtClean="0"/>
              <a:t>7/11/2022</a:t>
            </a:fld>
            <a:endParaRPr lang="en-US"/>
          </a:p>
        </p:txBody>
      </p:sp>
      <p:sp>
        <p:nvSpPr>
          <p:cNvPr id="6" name="Footer Placeholder 5">
            <a:extLst>
              <a:ext uri="{FF2B5EF4-FFF2-40B4-BE49-F238E27FC236}">
                <a16:creationId xmlns:a16="http://schemas.microsoft.com/office/drawing/2014/main" id="{C1D2F0CF-25BE-4CBE-B446-F80524F385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0B6A03-F574-4382-89F0-ECBFC35D4F63}"/>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4030399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7FCAC3-3548-4E14-A279-57FDEB28A9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80A9AC-BFB6-468C-82AA-B341B5ABA5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CE501B-70DC-4763-A9E2-0E1147A256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5EE63F-91AA-4A49-9B4E-D17200DFC1B0}" type="datetime1">
              <a:rPr lang="en-US" smtClean="0"/>
              <a:t>7/11/2022</a:t>
            </a:fld>
            <a:endParaRPr lang="en-US"/>
          </a:p>
        </p:txBody>
      </p:sp>
      <p:sp>
        <p:nvSpPr>
          <p:cNvPr id="5" name="Footer Placeholder 4">
            <a:extLst>
              <a:ext uri="{FF2B5EF4-FFF2-40B4-BE49-F238E27FC236}">
                <a16:creationId xmlns:a16="http://schemas.microsoft.com/office/drawing/2014/main" id="{A61BB55F-96C1-4C37-8A37-D07B8F2CBB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4DC5DC-495D-4EC8-B8F2-CA602F1639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EDF2C8-8D53-4310-BAC3-B914C6E8499F}" type="slidenum">
              <a:rPr lang="en-US" smtClean="0"/>
              <a:t>‹#›</a:t>
            </a:fld>
            <a:endParaRPr lang="en-US"/>
          </a:p>
        </p:txBody>
      </p:sp>
    </p:spTree>
    <p:extLst>
      <p:ext uri="{BB962C8B-B14F-4D97-AF65-F5344CB8AC3E}">
        <p14:creationId xmlns:p14="http://schemas.microsoft.com/office/powerpoint/2010/main" val="3587575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8B_1A87C90E.xm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8C_B24023C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www.chicago.mwdbe.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97_EE18CB4E.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dps.certification@cityofchicago.org"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microsoft.com/office/2018/10/relationships/comments" Target="../comments/modernComment_106_EC2F06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01_2AB0260A.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microsoft.com/office/2018/10/relationships/comments" Target="../comments/modernComment_103_7A84EDD0.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6858001" y="0"/>
            <a:ext cx="5334000" cy="6858000"/>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306950" y="1025434"/>
            <a:ext cx="4318992" cy="3670663"/>
          </a:xfrm>
        </p:spPr>
        <p:txBody>
          <a:bodyPr anchor="ctr">
            <a:normAutofit/>
          </a:bodyPr>
          <a:lstStyle/>
          <a:p>
            <a:r>
              <a:rPr lang="en-US" dirty="0">
                <a:solidFill>
                  <a:schemeClr val="bg1"/>
                </a:solidFill>
                <a:latin typeface="Big Shoulders Display Black"/>
              </a:rPr>
              <a:t>HOW TO BECOME CERTIFIED</a:t>
            </a:r>
            <a:endParaRPr lang="en-US" dirty="0">
              <a:solidFill>
                <a:schemeClr val="bg1"/>
              </a:solidFill>
              <a:latin typeface="Big Shoulders Display Black" pitchFamily="2" charset="0"/>
            </a:endParaRPr>
          </a:p>
        </p:txBody>
      </p:sp>
      <p:sp>
        <p:nvSpPr>
          <p:cNvPr id="7" name="Rectangle 6">
            <a:extLst>
              <a:ext uri="{FF2B5EF4-FFF2-40B4-BE49-F238E27FC236}">
                <a16:creationId xmlns:a16="http://schemas.microsoft.com/office/drawing/2014/main" id="{2DF58C6D-2877-450D-B471-C8085089FD1B}"/>
              </a:ext>
            </a:extLst>
          </p:cNvPr>
          <p:cNvSpPr/>
          <p:nvPr/>
        </p:nvSpPr>
        <p:spPr>
          <a:xfrm>
            <a:off x="6096000" y="5699785"/>
            <a:ext cx="5529942" cy="50507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A2A4516-F24F-43F7-A406-3280B76CA610}"/>
              </a:ext>
            </a:extLst>
          </p:cNvPr>
          <p:cNvSpPr>
            <a:spLocks noGrp="1"/>
          </p:cNvSpPr>
          <p:nvPr>
            <p:ph type="subTitle" idx="1"/>
          </p:nvPr>
        </p:nvSpPr>
        <p:spPr>
          <a:xfrm>
            <a:off x="6216831" y="5817531"/>
            <a:ext cx="5288280" cy="304747"/>
          </a:xfrm>
        </p:spPr>
        <p:txBody>
          <a:bodyPr>
            <a:noAutofit/>
          </a:bodyPr>
          <a:lstStyle/>
          <a:p>
            <a:pPr algn="r"/>
            <a:r>
              <a:rPr lang="en-US" sz="1600" b="1" dirty="0">
                <a:latin typeface="Arial" panose="020B0604020202020204" pitchFamily="34" charset="0"/>
                <a:cs typeface="Arial" panose="020B0604020202020204" pitchFamily="34" charset="0"/>
              </a:rPr>
              <a:t>DPS Workshop Series  | Hosted by: Jackie Umbles</a:t>
            </a:r>
          </a:p>
        </p:txBody>
      </p:sp>
      <p:pic>
        <p:nvPicPr>
          <p:cNvPr id="6" name="Picture 5" descr="A black and white sign&#10;&#10;Description automatically generated with low confidence">
            <a:extLst>
              <a:ext uri="{FF2B5EF4-FFF2-40B4-BE49-F238E27FC236}">
                <a16:creationId xmlns:a16="http://schemas.microsoft.com/office/drawing/2014/main" id="{BBED919A-F0F2-415D-AFCE-34B5B6F21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47" y="459713"/>
            <a:ext cx="4353780" cy="841549"/>
          </a:xfrm>
          <a:prstGeom prst="rect">
            <a:avLst/>
          </a:prstGeom>
        </p:spPr>
      </p:pic>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p:txBody>
          <a:bodyPr/>
          <a:lstStyle/>
          <a:p>
            <a:fld id="{9EEDF2C8-8D53-4310-BAC3-B914C6E8499F}" type="slidenum">
              <a:rPr lang="en-US" smtClean="0"/>
              <a:t>1</a:t>
            </a:fld>
            <a:endParaRPr lang="en-US"/>
          </a:p>
        </p:txBody>
      </p:sp>
    </p:spTree>
    <p:extLst>
      <p:ext uri="{BB962C8B-B14F-4D97-AF65-F5344CB8AC3E}">
        <p14:creationId xmlns:p14="http://schemas.microsoft.com/office/powerpoint/2010/main" val="4118338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The Benefits</a:t>
            </a:r>
          </a:p>
        </p:txBody>
      </p:sp>
      <p:sp>
        <p:nvSpPr>
          <p:cNvPr id="9" name="TextBox 8">
            <a:extLst>
              <a:ext uri="{FF2B5EF4-FFF2-40B4-BE49-F238E27FC236}">
                <a16:creationId xmlns:a16="http://schemas.microsoft.com/office/drawing/2014/main" id="{375A8454-BFCC-4596-BF31-ECF818FE74B7}"/>
              </a:ext>
            </a:extLst>
          </p:cNvPr>
          <p:cNvSpPr txBox="1"/>
          <p:nvPr/>
        </p:nvSpPr>
        <p:spPr>
          <a:xfrm>
            <a:off x="4744812" y="789844"/>
            <a:ext cx="7155398" cy="5563831"/>
          </a:xfrm>
          <a:prstGeom prst="rect">
            <a:avLst/>
          </a:prstGeom>
          <a:noFill/>
        </p:spPr>
        <p:txBody>
          <a:bodyPr wrap="square" rtlCol="0">
            <a:spAutoFit/>
          </a:bodyPr>
          <a:lstStyle/>
          <a:p>
            <a:pPr>
              <a:lnSpc>
                <a:spcPct val="150000"/>
              </a:lnSpc>
            </a:pPr>
            <a:endParaRPr lang="en-US" sz="24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Provides visibility – Once Certified your firm is listed in a directory which is accessible to the general public and all Prime Contractors. </a:t>
            </a: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There are minority, women, and disadvantaged business participation goals on City of Chicago projects and sister agencies.</a:t>
            </a: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There are businesses in the private sector that seek out certified firms for products and/or services.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10</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952702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The Benefits</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1437958"/>
            <a:ext cx="6934698" cy="3699539"/>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The City of Chicago has a Target Market program which provides exclusive bidding to certified minority and women owned business enterprises.  This allows certified businesses to take 100% of the contract because there are no subcontractor goals associated with the project.</a:t>
            </a:r>
          </a:p>
          <a:p>
            <a:pPr>
              <a:lnSpc>
                <a:spcPct val="150000"/>
              </a:lnSpc>
            </a:pP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11</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3436826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Qualifying</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Groups</a:t>
            </a:r>
          </a:p>
        </p:txBody>
      </p:sp>
      <p:sp>
        <p:nvSpPr>
          <p:cNvPr id="9" name="TextBox 8">
            <a:extLst>
              <a:ext uri="{FF2B5EF4-FFF2-40B4-BE49-F238E27FC236}">
                <a16:creationId xmlns:a16="http://schemas.microsoft.com/office/drawing/2014/main" id="{375A8454-BFCC-4596-BF31-ECF818FE74B7}"/>
              </a:ext>
            </a:extLst>
          </p:cNvPr>
          <p:cNvSpPr txBox="1"/>
          <p:nvPr/>
        </p:nvSpPr>
        <p:spPr>
          <a:xfrm>
            <a:off x="4744812" y="789844"/>
            <a:ext cx="7155398" cy="5009833"/>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African Americans</a:t>
            </a: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Hispanic</a:t>
            </a: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Asian</a:t>
            </a: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Asian-Indian</a:t>
            </a: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Women</a:t>
            </a: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Veterans</a:t>
            </a: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Persons with Disabilities</a:t>
            </a: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Other Individuals who can prove social and economic disadvantages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12</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2249591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Veteran-Owned Business Enterprises</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1437958"/>
            <a:ext cx="6934698" cy="5361532"/>
          </a:xfrm>
          <a:prstGeom prst="rect">
            <a:avLst/>
          </a:prstGeom>
          <a:noFill/>
        </p:spPr>
        <p:txBody>
          <a:bodyPr wrap="square" rtlCol="0">
            <a:spAutoFit/>
          </a:bodyPr>
          <a:lstStyle/>
          <a:p>
            <a:pPr>
              <a:lnSpc>
                <a:spcPct val="150000"/>
              </a:lnSpc>
            </a:pPr>
            <a:r>
              <a:rPr lang="en-US" sz="2400" dirty="0">
                <a:solidFill>
                  <a:srgbClr val="333B46"/>
                </a:solidFill>
                <a:latin typeface="Arial" panose="020B0604020202020204" pitchFamily="34" charset="0"/>
                <a:cs typeface="Arial" panose="020B0604020202020204" pitchFamily="34" charset="0"/>
              </a:rPr>
              <a:t>VBE – Veteran-Owned Business Enterprise</a:t>
            </a:r>
          </a:p>
          <a:p>
            <a:pPr>
              <a:lnSpc>
                <a:spcPct val="150000"/>
              </a:lnSpc>
            </a:pPr>
            <a:r>
              <a:rPr lang="en-US" sz="2400" dirty="0">
                <a:solidFill>
                  <a:srgbClr val="333B46"/>
                </a:solidFill>
                <a:latin typeface="Arial" panose="020B0604020202020204" pitchFamily="34" charset="0"/>
                <a:cs typeface="Arial" panose="020B0604020202020204" pitchFamily="34" charset="0"/>
              </a:rPr>
              <a:t>“Veteran” means a person who has served in the United States armed forces and was discharged or separated under honorable conditions.</a:t>
            </a:r>
          </a:p>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DD214 or DD215 needed as supporting evidence.  (Required)</a:t>
            </a:r>
          </a:p>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If vendor does not have their DD214 or DD215, the applicant should contact the Veterans Administration (VA).</a:t>
            </a:r>
          </a:p>
          <a:p>
            <a:pPr>
              <a:lnSpc>
                <a:spcPct val="150000"/>
              </a:lnSpc>
            </a:pP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13</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1302156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Certification</a:t>
            </a:r>
            <a:br>
              <a:rPr lang="en-US" dirty="0">
                <a:solidFill>
                  <a:schemeClr val="bg1"/>
                </a:solidFill>
                <a:latin typeface="Big Shoulders Display Black" pitchFamily="2" charset="0"/>
              </a:rPr>
            </a:br>
            <a:r>
              <a:rPr lang="en-US" dirty="0">
                <a:solidFill>
                  <a:schemeClr val="bg1"/>
                </a:solidFill>
                <a:latin typeface="Big Shoulders Display Black" pitchFamily="2" charset="0"/>
              </a:rPr>
              <a:t>Requirements </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14</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735142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What’s Required</a:t>
            </a:r>
          </a:p>
        </p:txBody>
      </p:sp>
      <p:sp>
        <p:nvSpPr>
          <p:cNvPr id="9" name="TextBox 8">
            <a:extLst>
              <a:ext uri="{FF2B5EF4-FFF2-40B4-BE49-F238E27FC236}">
                <a16:creationId xmlns:a16="http://schemas.microsoft.com/office/drawing/2014/main" id="{375A8454-BFCC-4596-BF31-ECF818FE74B7}"/>
              </a:ext>
            </a:extLst>
          </p:cNvPr>
          <p:cNvSpPr txBox="1"/>
          <p:nvPr/>
        </p:nvSpPr>
        <p:spPr>
          <a:xfrm>
            <a:off x="4744812" y="789844"/>
            <a:ext cx="7327918" cy="5009833"/>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Local Business: principal place of business should be in the counties of Cook, DuPage, Kane, Lake, McHenry or Will (Applies to MBE/WBE/VBE/BEPD)</a:t>
            </a: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DBE/ACDBE – Can be located anywhere in Illinois</a:t>
            </a: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Must be 51% owned, controlled, and managed by a minority, woman, veteran and/or person(s) with a disability.  For DBE/ACDBE, owner must be socially or economically disadvantaged individuals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15</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445106446"/>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What’s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Required</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951315"/>
            <a:ext cx="6934698" cy="5961697"/>
          </a:xfrm>
          <a:prstGeom prst="rect">
            <a:avLst/>
          </a:prstGeom>
          <a:noFill/>
        </p:spPr>
        <p:txBody>
          <a:bodyPr wrap="square" rtlCol="0">
            <a:spAutoFit/>
          </a:bodyPr>
          <a:lstStyle/>
          <a:p>
            <a:pPr>
              <a:lnSpc>
                <a:spcPct val="150000"/>
              </a:lnSpc>
            </a:pPr>
            <a:r>
              <a:rPr lang="en-US" sz="2400" b="1" dirty="0">
                <a:solidFill>
                  <a:srgbClr val="333B46"/>
                </a:solidFill>
                <a:latin typeface="Arial" panose="020B0604020202020204" pitchFamily="34" charset="0"/>
                <a:cs typeface="Arial" panose="020B0604020202020204" pitchFamily="34" charset="0"/>
              </a:rPr>
              <a:t>Business Size Standard</a:t>
            </a:r>
          </a:p>
          <a:p>
            <a:pPr marL="285750" indent="-285750">
              <a:lnSpc>
                <a:spcPct val="150000"/>
              </a:lnSpc>
              <a:buFont typeface="Wingdings" panose="05000000000000000000" pitchFamily="2" charset="2"/>
              <a:buChar char="§"/>
            </a:pPr>
            <a:r>
              <a:rPr lang="en-US" sz="1700" dirty="0">
                <a:solidFill>
                  <a:srgbClr val="333B46"/>
                </a:solidFill>
                <a:latin typeface="Arial" panose="020B0604020202020204" pitchFamily="34" charset="0"/>
                <a:cs typeface="Arial" panose="020B0604020202020204" pitchFamily="34" charset="0"/>
              </a:rPr>
              <a:t>MBE/WBE/VBE:  Gross Receipts must not exceed $43,229,869.51 averaged over 3 years for non-construction firms.  Construction firms are subject to SBA* size standards averaged over 7 years. </a:t>
            </a:r>
          </a:p>
          <a:p>
            <a:pPr marL="285750" indent="-285750">
              <a:lnSpc>
                <a:spcPct val="150000"/>
              </a:lnSpc>
              <a:buFont typeface="Wingdings" panose="05000000000000000000" pitchFamily="2" charset="2"/>
              <a:buChar char="§"/>
            </a:pPr>
            <a:r>
              <a:rPr lang="en-US" sz="1700" dirty="0">
                <a:solidFill>
                  <a:srgbClr val="333B46"/>
                </a:solidFill>
                <a:latin typeface="Arial" panose="020B0604020202020204" pitchFamily="34" charset="0"/>
                <a:cs typeface="Arial" panose="020B0604020202020204" pitchFamily="34" charset="0"/>
              </a:rPr>
              <a:t>DBE:  The firm’s 5-year average annual gross receipts must not exceed the SBA size limit for the firm’s primary line of business  or the three-year average maximum of $28.48 million for Federal Highway Administration/Federal Transit Administration (FHWA/FTA) assisted contracts. Federal Aviation Administration (FAA) assisted contracts must not exceed the SBA* size limit  for the firm’s primary line of business.</a:t>
            </a:r>
          </a:p>
          <a:p>
            <a:pPr marL="285750" indent="-285750">
              <a:lnSpc>
                <a:spcPct val="150000"/>
              </a:lnSpc>
              <a:buFont typeface="Wingdings" panose="05000000000000000000" pitchFamily="2" charset="2"/>
              <a:buChar char="§"/>
            </a:pPr>
            <a:r>
              <a:rPr lang="en-US" sz="1700" dirty="0">
                <a:solidFill>
                  <a:srgbClr val="333B46"/>
                </a:solidFill>
                <a:latin typeface="Arial" panose="020B0604020202020204" pitchFamily="34" charset="0"/>
                <a:cs typeface="Arial" panose="020B0604020202020204" pitchFamily="34" charset="0"/>
              </a:rPr>
              <a:t>ACDBE:  Not to exceed $56.42M averaged over 3 years for most firms – some exceptions do exist.</a:t>
            </a:r>
          </a:p>
          <a:p>
            <a:pPr>
              <a:lnSpc>
                <a:spcPct val="150000"/>
              </a:lnSpc>
            </a:pPr>
            <a:r>
              <a:rPr lang="en-US" sz="1400" dirty="0">
                <a:solidFill>
                  <a:srgbClr val="333B46"/>
                </a:solidFill>
                <a:latin typeface="Arial" panose="020B0604020202020204" pitchFamily="34" charset="0"/>
                <a:cs typeface="Arial" panose="020B0604020202020204" pitchFamily="34" charset="0"/>
              </a:rPr>
              <a:t>*Ref: https://www.sba.gov/document/support--table-size-standards</a:t>
            </a:r>
          </a:p>
          <a:p>
            <a:pPr>
              <a:lnSpc>
                <a:spcPct val="150000"/>
              </a:lnSpc>
            </a:pP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16</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2990547912"/>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What’s Required</a:t>
            </a:r>
          </a:p>
        </p:txBody>
      </p:sp>
      <p:sp>
        <p:nvSpPr>
          <p:cNvPr id="9" name="TextBox 8">
            <a:extLst>
              <a:ext uri="{FF2B5EF4-FFF2-40B4-BE49-F238E27FC236}">
                <a16:creationId xmlns:a16="http://schemas.microsoft.com/office/drawing/2014/main" id="{375A8454-BFCC-4596-BF31-ECF818FE74B7}"/>
              </a:ext>
            </a:extLst>
          </p:cNvPr>
          <p:cNvSpPr txBox="1"/>
          <p:nvPr/>
        </p:nvSpPr>
        <p:spPr>
          <a:xfrm>
            <a:off x="4744812" y="789844"/>
            <a:ext cx="7327918" cy="5816977"/>
          </a:xfrm>
          <a:prstGeom prst="rect">
            <a:avLst/>
          </a:prstGeom>
          <a:noFill/>
        </p:spPr>
        <p:txBody>
          <a:bodyPr wrap="square" rtlCol="0">
            <a:spAutoFit/>
          </a:bodyPr>
          <a:lstStyle/>
          <a:p>
            <a:pPr>
              <a:lnSpc>
                <a:spcPct val="150000"/>
              </a:lnSpc>
            </a:pPr>
            <a:r>
              <a:rPr lang="en-US" sz="2400" b="1" dirty="0">
                <a:latin typeface="Arial" panose="020B0604020202020204" pitchFamily="34" charset="0"/>
                <a:cs typeface="Arial" panose="020B0604020202020204" pitchFamily="34" charset="0"/>
              </a:rPr>
              <a:t>Personal Net Worth Standard</a:t>
            </a:r>
          </a:p>
          <a:p>
            <a:pPr marL="285750" indent="-285750">
              <a:buFont typeface="Wingdings" panose="05000000000000000000" pitchFamily="2" charset="2"/>
              <a:buChar char="§"/>
            </a:pPr>
            <a:r>
              <a:rPr lang="en-US" sz="2400" dirty="0">
                <a:latin typeface="Arial" panose="020B0604020202020204" pitchFamily="34" charset="0"/>
                <a:cs typeface="Arial" panose="020B0604020202020204" pitchFamily="34" charset="0"/>
              </a:rPr>
              <a:t>MBE/WBE/VBE:   The threshold only applies to construction companies.  The PNW is currently $2,491,482.51.  This is evaluated annually by the City of Chicago.</a:t>
            </a:r>
          </a:p>
          <a:p>
            <a:endParaRPr lang="en-US"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400" dirty="0">
                <a:latin typeface="Arial" panose="020B0604020202020204" pitchFamily="34" charset="0"/>
                <a:cs typeface="Arial" panose="020B0604020202020204" pitchFamily="34" charset="0"/>
              </a:rPr>
              <a:t>DBE/ACDBE: The threshold applies to all people seeking certification and is currently at $1,320,000.  This is adjusted periodically by the U.S. Department of Transportation.</a:t>
            </a:r>
          </a:p>
          <a:p>
            <a:pPr marL="285750" indent="-285750">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400" dirty="0">
                <a:latin typeface="Arial" panose="020B0604020202020204" pitchFamily="34" charset="0"/>
                <a:cs typeface="Arial" panose="020B0604020202020204" pitchFamily="34" charset="0"/>
              </a:rPr>
              <a:t>The calculation of personal net worth excludes business ownership, equity in any real estate and fixtures/furnishings, value in pensions/401(k) or other retirement savings or investment programs.  </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17</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2689607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Business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Formations that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Qualify</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957847"/>
            <a:ext cx="6934698" cy="5361532"/>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Sole Proprietor – Typically owned by only one person, has no legal existence apart from the person him/herself</a:t>
            </a:r>
          </a:p>
          <a:p>
            <a:pPr marL="742950" lvl="1" indent="-28575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Owner must submit Assumed Name Certificate if operating in name other than owner</a:t>
            </a:r>
          </a:p>
          <a:p>
            <a:pPr lvl="1"/>
            <a:endParaRPr lang="en-US" sz="2400" dirty="0">
              <a:solidFill>
                <a:srgbClr val="333B46"/>
              </a:solidFill>
              <a:latin typeface="Arial" panose="020B0604020202020204" pitchFamily="34" charset="0"/>
              <a:cs typeface="Arial" panose="020B0604020202020204" pitchFamily="34" charset="0"/>
            </a:endParaRPr>
          </a:p>
          <a:p>
            <a:pPr marL="3429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General Partnership – Two or more people go into business together without any formalities</a:t>
            </a:r>
          </a:p>
          <a:p>
            <a:pPr marL="746125" lvl="1" indent="-466725"/>
            <a:r>
              <a:rPr lang="en-US" sz="2400" dirty="0">
                <a:solidFill>
                  <a:srgbClr val="333B46"/>
                </a:solidFill>
                <a:latin typeface="Arial" panose="020B0604020202020204" pitchFamily="34" charset="0"/>
                <a:cs typeface="Arial" panose="020B0604020202020204" pitchFamily="34" charset="0"/>
              </a:rPr>
              <a:t>      </a:t>
            </a:r>
          </a:p>
          <a:p>
            <a:pPr marL="746125" lvl="1" indent="-466725">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Partnership Agreement required</a:t>
            </a:r>
          </a:p>
          <a:p>
            <a:pPr lvl="1"/>
            <a:endParaRPr lang="en-US" sz="2400" dirty="0">
              <a:solidFill>
                <a:srgbClr val="333B46"/>
              </a:solidFill>
              <a:latin typeface="Arial" panose="020B0604020202020204" pitchFamily="34" charset="0"/>
              <a:cs typeface="Arial" panose="020B0604020202020204" pitchFamily="34" charset="0"/>
            </a:endParaRPr>
          </a:p>
          <a:p>
            <a:pPr>
              <a:lnSpc>
                <a:spcPct val="150000"/>
              </a:lnSpc>
            </a:pP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18</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589719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Business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Formations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that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Qualify</a:t>
            </a:r>
          </a:p>
        </p:txBody>
      </p:sp>
      <p:sp>
        <p:nvSpPr>
          <p:cNvPr id="9" name="TextBox 8">
            <a:extLst>
              <a:ext uri="{FF2B5EF4-FFF2-40B4-BE49-F238E27FC236}">
                <a16:creationId xmlns:a16="http://schemas.microsoft.com/office/drawing/2014/main" id="{375A8454-BFCC-4596-BF31-ECF818FE74B7}"/>
              </a:ext>
            </a:extLst>
          </p:cNvPr>
          <p:cNvSpPr txBox="1"/>
          <p:nvPr/>
        </p:nvSpPr>
        <p:spPr>
          <a:xfrm>
            <a:off x="4702609" y="789844"/>
            <a:ext cx="7327918" cy="5078313"/>
          </a:xfrm>
          <a:prstGeom prst="rect">
            <a:avLst/>
          </a:prstGeom>
          <a:noFill/>
        </p:spPr>
        <p:txBody>
          <a:bodyPr wrap="square" rtlCol="0">
            <a:spAutoFit/>
          </a:bodyPr>
          <a:lstStyle/>
          <a:p>
            <a:pPr>
              <a:lnSpc>
                <a:spcPct val="150000"/>
              </a:lnSpc>
            </a:pPr>
            <a:r>
              <a:rPr lang="en-US" sz="2400" b="1" dirty="0">
                <a:latin typeface="Arial" panose="020B0604020202020204" pitchFamily="34" charset="0"/>
                <a:cs typeface="Arial" panose="020B0604020202020204" pitchFamily="34" charset="0"/>
              </a:rPr>
              <a:t>Corporations</a:t>
            </a:r>
          </a:p>
          <a:p>
            <a:pPr marL="285750" indent="-285750">
              <a:buFont typeface="Wingdings" panose="05000000000000000000" pitchFamily="2" charset="2"/>
              <a:buChar char="§"/>
            </a:pPr>
            <a:r>
              <a:rPr lang="en-US" sz="2400" dirty="0">
                <a:latin typeface="Arial" panose="020B0604020202020204" pitchFamily="34" charset="0"/>
                <a:cs typeface="Arial" panose="020B0604020202020204" pitchFamily="34" charset="0"/>
              </a:rPr>
              <a:t>A corporation is treated as an entity that is completely separate from its shareholders.  It allows others to invest in the business without being liable for the debts of that business.</a:t>
            </a:r>
          </a:p>
          <a:p>
            <a:pPr marL="285750" indent="-285750">
              <a:buFont typeface="Wingdings" panose="05000000000000000000" pitchFamily="2" charset="2"/>
              <a:buChar char="§"/>
            </a:pPr>
            <a:r>
              <a:rPr lang="en-US" sz="2400" dirty="0">
                <a:latin typeface="Arial" panose="020B0604020202020204" pitchFamily="34" charset="0"/>
                <a:cs typeface="Arial" panose="020B0604020202020204" pitchFamily="34" charset="0"/>
              </a:rPr>
              <a:t>The firm must be in Good Standing with the State</a:t>
            </a:r>
          </a:p>
          <a:p>
            <a:pPr marL="285750" indent="-285750">
              <a:buFont typeface="Wingdings" panose="05000000000000000000" pitchFamily="2" charset="2"/>
              <a:buChar char="§"/>
            </a:pPr>
            <a:r>
              <a:rPr lang="en-US" sz="2400" dirty="0">
                <a:latin typeface="Arial" panose="020B0604020202020204" pitchFamily="34" charset="0"/>
                <a:cs typeface="Arial" panose="020B0604020202020204" pitchFamily="34" charset="0"/>
              </a:rPr>
              <a:t>Must have Articles of Incorporation</a:t>
            </a:r>
          </a:p>
          <a:p>
            <a:pPr marL="285750" indent="-285750">
              <a:buFont typeface="Wingdings" panose="05000000000000000000" pitchFamily="2" charset="2"/>
              <a:buChar char="§"/>
            </a:pPr>
            <a:r>
              <a:rPr lang="en-US" sz="2400" dirty="0">
                <a:latin typeface="Arial" panose="020B0604020202020204" pitchFamily="34" charset="0"/>
                <a:cs typeface="Arial" panose="020B0604020202020204" pitchFamily="34" charset="0"/>
              </a:rPr>
              <a:t>Must have a Certificate of Incorporation</a:t>
            </a:r>
          </a:p>
          <a:p>
            <a:pPr marL="285750" indent="-285750">
              <a:buFont typeface="Wingdings" panose="05000000000000000000" pitchFamily="2" charset="2"/>
              <a:buChar char="§"/>
            </a:pPr>
            <a:r>
              <a:rPr lang="en-US" sz="2400" dirty="0">
                <a:latin typeface="Arial" panose="020B0604020202020204" pitchFamily="34" charset="0"/>
                <a:cs typeface="Arial" panose="020B0604020202020204" pitchFamily="34" charset="0"/>
              </a:rPr>
              <a:t>Must have By-laws of Corporation</a:t>
            </a:r>
          </a:p>
          <a:p>
            <a:pPr marL="285750" indent="-285750">
              <a:buFont typeface="Wingdings" panose="05000000000000000000" pitchFamily="2" charset="2"/>
              <a:buChar char="§"/>
            </a:pPr>
            <a:r>
              <a:rPr lang="en-US" sz="2400" dirty="0">
                <a:latin typeface="Arial" panose="020B0604020202020204" pitchFamily="34" charset="0"/>
                <a:cs typeface="Arial" panose="020B0604020202020204" pitchFamily="34" charset="0"/>
              </a:rPr>
              <a:t>Must have copies of all stock certificates (front/back)</a:t>
            </a:r>
          </a:p>
          <a:p>
            <a:pPr marL="285750" indent="-285750">
              <a:buFont typeface="Wingdings" panose="05000000000000000000" pitchFamily="2" charset="2"/>
              <a:buChar char="§"/>
            </a:pPr>
            <a:r>
              <a:rPr lang="en-US" sz="2400" dirty="0">
                <a:latin typeface="Arial" panose="020B0604020202020204" pitchFamily="34" charset="0"/>
                <a:cs typeface="Arial" panose="020B0604020202020204" pitchFamily="34" charset="0"/>
              </a:rPr>
              <a:t>Must have Meeting Minutes</a:t>
            </a:r>
          </a:p>
          <a:p>
            <a:endParaRPr lang="en-US" sz="24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19</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1925168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1148576" y="40257"/>
            <a:ext cx="11043424" cy="6817743"/>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178499" y="1162348"/>
            <a:ext cx="3605347" cy="3670663"/>
          </a:xfrm>
        </p:spPr>
        <p:txBody>
          <a:bodyPr anchor="ctr">
            <a:normAutofit/>
          </a:bodyPr>
          <a:lstStyle/>
          <a:p>
            <a:r>
              <a:rPr lang="en-US" sz="6600" dirty="0">
                <a:solidFill>
                  <a:schemeClr val="bg1"/>
                </a:solidFill>
                <a:latin typeface="Big Shoulders Display Black" pitchFamily="2" charset="0"/>
              </a:rPr>
              <a:t>Welcome</a:t>
            </a:r>
          </a:p>
        </p:txBody>
      </p:sp>
      <p:sp>
        <p:nvSpPr>
          <p:cNvPr id="9" name="TextBox 8">
            <a:extLst>
              <a:ext uri="{FF2B5EF4-FFF2-40B4-BE49-F238E27FC236}">
                <a16:creationId xmlns:a16="http://schemas.microsoft.com/office/drawing/2014/main" id="{375A8454-BFCC-4596-BF31-ECF818FE74B7}"/>
              </a:ext>
            </a:extLst>
          </p:cNvPr>
          <p:cNvSpPr txBox="1"/>
          <p:nvPr/>
        </p:nvSpPr>
        <p:spPr>
          <a:xfrm>
            <a:off x="1442684" y="764449"/>
            <a:ext cx="6489592" cy="5598136"/>
          </a:xfrm>
          <a:prstGeom prst="rect">
            <a:avLst/>
          </a:prstGeom>
          <a:noFill/>
        </p:spPr>
        <p:txBody>
          <a:bodyPr wrap="square" rtlCol="0">
            <a:spAutoFit/>
          </a:bodyPr>
          <a:lstStyle/>
          <a:p>
            <a:pPr>
              <a:lnSpc>
                <a:spcPct val="150000"/>
              </a:lnSpc>
            </a:pPr>
            <a:r>
              <a:rPr lang="en-US" sz="1200" dirty="0">
                <a:solidFill>
                  <a:schemeClr val="bg1"/>
                </a:solidFill>
                <a:latin typeface="Arial" panose="020B0604020202020204" pitchFamily="34" charset="0"/>
                <a:cs typeface="Arial" panose="020B0604020202020204" pitchFamily="34" charset="0"/>
              </a:rPr>
              <a:t>The Department of Procurement Services is committed to Communications and Outreach, which is key to keeping citizens informed of bid opportunities, new programs, and innovations. </a:t>
            </a:r>
          </a:p>
          <a:p>
            <a:pPr>
              <a:lnSpc>
                <a:spcPct val="150000"/>
              </a:lnSpc>
            </a:pPr>
            <a:endParaRPr lang="en-US" sz="1200" dirty="0">
              <a:solidFill>
                <a:schemeClr val="bg1"/>
              </a:solidFill>
              <a:latin typeface="Arial" panose="020B0604020202020204" pitchFamily="34" charset="0"/>
              <a:cs typeface="Arial" panose="020B0604020202020204" pitchFamily="34" charset="0"/>
            </a:endParaRPr>
          </a:p>
          <a:p>
            <a:pPr>
              <a:lnSpc>
                <a:spcPct val="150000"/>
              </a:lnSpc>
            </a:pPr>
            <a:r>
              <a:rPr lang="en-US" sz="1200" dirty="0">
                <a:solidFill>
                  <a:schemeClr val="bg1"/>
                </a:solidFill>
                <a:latin typeface="Arial" panose="020B0604020202020204" pitchFamily="34" charset="0"/>
                <a:cs typeface="Arial" panose="020B0604020202020204" pitchFamily="34" charset="0"/>
              </a:rPr>
              <a:t>Also, ensure that you download a copy of our most recent</a:t>
            </a:r>
            <a:r>
              <a:rPr lang="en-US" sz="1200" b="1" dirty="0">
                <a:solidFill>
                  <a:schemeClr val="bg1"/>
                </a:solidFill>
                <a:latin typeface="Arial" panose="020B0604020202020204" pitchFamily="34" charset="0"/>
                <a:cs typeface="Arial" panose="020B0604020202020204" pitchFamily="34" charset="0"/>
              </a:rPr>
              <a:t> </a:t>
            </a:r>
            <a:r>
              <a:rPr lang="en-US" sz="1200" b="1" dirty="0">
                <a:solidFill>
                  <a:schemeClr val="accent4"/>
                </a:solidFill>
                <a:latin typeface="Arial" panose="020B0604020202020204" pitchFamily="34" charset="0"/>
                <a:cs typeface="Arial" panose="020B0604020202020204" pitchFamily="34" charset="0"/>
              </a:rPr>
              <a:t>Consolidated Buying Plan</a:t>
            </a:r>
            <a:r>
              <a:rPr lang="en-US" sz="1200" dirty="0">
                <a:solidFill>
                  <a:schemeClr val="bg1"/>
                </a:solidFill>
                <a:latin typeface="Arial" panose="020B0604020202020204" pitchFamily="34" charset="0"/>
                <a:cs typeface="Arial" panose="020B0604020202020204" pitchFamily="34" charset="0"/>
              </a:rPr>
              <a:t>. This is a 15-month forecast including hundreds of upcoming opportunities for 12 city agencies. To download, go to: </a:t>
            </a:r>
            <a:r>
              <a:rPr lang="en-US" sz="1200" b="1" dirty="0">
                <a:solidFill>
                  <a:schemeClr val="accent4"/>
                </a:solidFill>
                <a:latin typeface="Arial" panose="020B0604020202020204" pitchFamily="34" charset="0"/>
                <a:cs typeface="Arial" panose="020B0604020202020204" pitchFamily="34" charset="0"/>
              </a:rPr>
              <a:t>www.chicago.gov/</a:t>
            </a:r>
            <a:r>
              <a:rPr lang="en-US" sz="1200" b="1" dirty="0" err="1">
                <a:solidFill>
                  <a:schemeClr val="accent4"/>
                </a:solidFill>
                <a:latin typeface="Arial" panose="020B0604020202020204" pitchFamily="34" charset="0"/>
                <a:cs typeface="Arial" panose="020B0604020202020204" pitchFamily="34" charset="0"/>
              </a:rPr>
              <a:t>dps</a:t>
            </a:r>
            <a:r>
              <a:rPr lang="en-US" sz="1200" b="1" dirty="0">
                <a:solidFill>
                  <a:schemeClr val="accent4"/>
                </a:solidFill>
                <a:latin typeface="Arial" panose="020B0604020202020204" pitchFamily="34" charset="0"/>
                <a:cs typeface="Arial" panose="020B0604020202020204" pitchFamily="34" charset="0"/>
              </a:rPr>
              <a:t>. </a:t>
            </a:r>
          </a:p>
          <a:p>
            <a:pPr marL="285750" indent="-285750">
              <a:lnSpc>
                <a:spcPct val="150000"/>
              </a:lnSpc>
              <a:buFont typeface="Wingdings" panose="05000000000000000000" pitchFamily="2" charset="2"/>
              <a:buChar char="§"/>
            </a:pPr>
            <a:endParaRPr lang="en-US" sz="1200" dirty="0">
              <a:solidFill>
                <a:schemeClr val="bg1"/>
              </a:solidFill>
              <a:latin typeface="Arial" panose="020B0604020202020204" pitchFamily="34" charset="0"/>
              <a:cs typeface="Arial" panose="020B0604020202020204" pitchFamily="34" charset="0"/>
            </a:endParaRPr>
          </a:p>
          <a:p>
            <a:pPr>
              <a:lnSpc>
                <a:spcPct val="150000"/>
              </a:lnSpc>
            </a:pPr>
            <a:r>
              <a:rPr lang="en-US" sz="1200" dirty="0">
                <a:solidFill>
                  <a:schemeClr val="bg1"/>
                </a:solidFill>
                <a:latin typeface="Arial" panose="020B0604020202020204" pitchFamily="34" charset="0"/>
                <a:cs typeface="Arial" panose="020B0604020202020204" pitchFamily="34" charset="0"/>
              </a:rPr>
              <a:t>We encourage you to follow us on our website </a:t>
            </a:r>
            <a:r>
              <a:rPr lang="en-US" sz="1200" b="1" dirty="0">
                <a:solidFill>
                  <a:schemeClr val="accent4"/>
                </a:solidFill>
                <a:latin typeface="Arial" panose="020B0604020202020204" pitchFamily="34" charset="0"/>
                <a:cs typeface="Arial" panose="020B0604020202020204" pitchFamily="34" charset="0"/>
              </a:rPr>
              <a:t>www.chicago.gov/dps </a:t>
            </a:r>
            <a:r>
              <a:rPr lang="en-US" sz="1200" dirty="0">
                <a:solidFill>
                  <a:schemeClr val="bg1"/>
                </a:solidFill>
                <a:latin typeface="Arial" panose="020B0604020202020204" pitchFamily="34" charset="0"/>
                <a:cs typeface="Arial" panose="020B0604020202020204" pitchFamily="34" charset="0"/>
              </a:rPr>
              <a:t>for the latest news, updates, and our calendar of events. Go online, www.chicago.gov/DPS and click on the letter icon and sign-up for our </a:t>
            </a:r>
            <a:r>
              <a:rPr lang="en-US" sz="1200" b="1" dirty="0">
                <a:solidFill>
                  <a:schemeClr val="accent4"/>
                </a:solidFill>
                <a:latin typeface="Arial" panose="020B0604020202020204" pitchFamily="34" charset="0"/>
                <a:cs typeface="Arial" panose="020B0604020202020204" pitchFamily="34" charset="0"/>
              </a:rPr>
              <a:t>Email Newsletter: DPS Alerts</a:t>
            </a:r>
            <a:r>
              <a:rPr lang="en-US" sz="1200" dirty="0">
                <a:solidFill>
                  <a:schemeClr val="bg1"/>
                </a:solidFill>
                <a:latin typeface="Arial" panose="020B0604020202020204" pitchFamily="34" charset="0"/>
                <a:cs typeface="Arial" panose="020B0604020202020204" pitchFamily="34" charset="0"/>
              </a:rPr>
              <a:t> full of news that you can use. </a:t>
            </a:r>
          </a:p>
          <a:p>
            <a:pPr>
              <a:lnSpc>
                <a:spcPct val="150000"/>
              </a:lnSpc>
            </a:pPr>
            <a:r>
              <a:rPr lang="en-US" sz="1200" b="1" dirty="0">
                <a:solidFill>
                  <a:schemeClr val="accent4"/>
                </a:solidFill>
                <a:latin typeface="Arial" panose="020B0604020202020204" pitchFamily="34" charset="0"/>
                <a:cs typeface="Arial" panose="020B0604020202020204" pitchFamily="34" charset="0"/>
              </a:rPr>
              <a:t>Follow us on social media to stay informed:</a:t>
            </a:r>
          </a:p>
          <a:p>
            <a:pPr marL="285750" indent="-285750">
              <a:lnSpc>
                <a:spcPct val="150000"/>
              </a:lnSpc>
              <a:buFont typeface="Wingdings" panose="05000000000000000000" pitchFamily="2" charset="2"/>
              <a:buChar char="§"/>
            </a:pPr>
            <a:r>
              <a:rPr lang="en-US" sz="1200" b="1" dirty="0">
                <a:solidFill>
                  <a:schemeClr val="accent4"/>
                </a:solidFill>
                <a:latin typeface="Arial" panose="020B0604020202020204" pitchFamily="34" charset="0"/>
                <a:cs typeface="Arial" panose="020B0604020202020204" pitchFamily="34" charset="0"/>
              </a:rPr>
              <a:t>Facebook: </a:t>
            </a:r>
            <a:r>
              <a:rPr lang="en-US" sz="1200" dirty="0" err="1">
                <a:solidFill>
                  <a:schemeClr val="bg1"/>
                </a:solidFill>
                <a:latin typeface="Arial" panose="020B0604020202020204" pitchFamily="34" charset="0"/>
                <a:cs typeface="Arial" panose="020B0604020202020204" pitchFamily="34" charset="0"/>
              </a:rPr>
              <a:t>www.facebook.com</a:t>
            </a:r>
            <a:r>
              <a:rPr lang="en-US" sz="1200" dirty="0">
                <a:solidFill>
                  <a:schemeClr val="bg1"/>
                </a:solidFill>
                <a:latin typeface="Arial" panose="020B0604020202020204" pitchFamily="34" charset="0"/>
                <a:cs typeface="Arial" panose="020B0604020202020204" pitchFamily="34" charset="0"/>
              </a:rPr>
              <a:t>/</a:t>
            </a:r>
            <a:r>
              <a:rPr lang="en-US" sz="1200" dirty="0" err="1">
                <a:solidFill>
                  <a:schemeClr val="bg1"/>
                </a:solidFill>
                <a:latin typeface="Arial" panose="020B0604020202020204" pitchFamily="34" charset="0"/>
                <a:cs typeface="Arial" panose="020B0604020202020204" pitchFamily="34" charset="0"/>
              </a:rPr>
              <a:t>ChicagoDPS</a:t>
            </a:r>
            <a:endParaRPr lang="en-US" sz="1200" dirty="0">
              <a:solidFill>
                <a:schemeClr val="bg1"/>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200" b="1" dirty="0">
                <a:solidFill>
                  <a:schemeClr val="accent4"/>
                </a:solidFill>
                <a:latin typeface="Arial" panose="020B0604020202020204" pitchFamily="34" charset="0"/>
                <a:cs typeface="Arial" panose="020B0604020202020204" pitchFamily="34" charset="0"/>
              </a:rPr>
              <a:t>Twitter: </a:t>
            </a:r>
            <a:r>
              <a:rPr lang="en-US" sz="1200" dirty="0" err="1">
                <a:solidFill>
                  <a:schemeClr val="bg1"/>
                </a:solidFill>
                <a:latin typeface="Arial" panose="020B0604020202020204" pitchFamily="34" charset="0"/>
                <a:cs typeface="Arial" panose="020B0604020202020204" pitchFamily="34" charset="0"/>
              </a:rPr>
              <a:t>www.twitter.com</a:t>
            </a:r>
            <a:r>
              <a:rPr lang="en-US" sz="1200" dirty="0">
                <a:solidFill>
                  <a:schemeClr val="bg1"/>
                </a:solidFill>
                <a:latin typeface="Arial" panose="020B0604020202020204" pitchFamily="34" charset="0"/>
                <a:cs typeface="Arial" panose="020B0604020202020204" pitchFamily="34" charset="0"/>
              </a:rPr>
              <a:t>/</a:t>
            </a:r>
            <a:r>
              <a:rPr lang="en-US" sz="1200" dirty="0" err="1">
                <a:solidFill>
                  <a:schemeClr val="bg1"/>
                </a:solidFill>
                <a:latin typeface="Arial" panose="020B0604020202020204" pitchFamily="34" charset="0"/>
                <a:cs typeface="Arial" panose="020B0604020202020204" pitchFamily="34" charset="0"/>
              </a:rPr>
              <a:t>ChicagoDPS</a:t>
            </a:r>
            <a:endParaRPr lang="en-US" sz="1200" dirty="0">
              <a:solidFill>
                <a:schemeClr val="bg1"/>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200" b="1" dirty="0">
                <a:solidFill>
                  <a:schemeClr val="accent4"/>
                </a:solidFill>
                <a:latin typeface="Arial" panose="020B0604020202020204" pitchFamily="34" charset="0"/>
                <a:cs typeface="Arial" panose="020B0604020202020204" pitchFamily="34" charset="0"/>
              </a:rPr>
              <a:t>LinkedIn: </a:t>
            </a:r>
            <a:r>
              <a:rPr lang="en-US" sz="1200" dirty="0" err="1">
                <a:solidFill>
                  <a:schemeClr val="bg1"/>
                </a:solidFill>
                <a:latin typeface="Arial" panose="020B0604020202020204" pitchFamily="34" charset="0"/>
                <a:cs typeface="Arial" panose="020B0604020202020204" pitchFamily="34" charset="0"/>
              </a:rPr>
              <a:t>www.linkedin.com</a:t>
            </a:r>
            <a:r>
              <a:rPr lang="en-US" sz="1200" dirty="0">
                <a:solidFill>
                  <a:schemeClr val="bg1"/>
                </a:solidFill>
                <a:latin typeface="Arial" panose="020B0604020202020204" pitchFamily="34" charset="0"/>
                <a:cs typeface="Arial" panose="020B0604020202020204" pitchFamily="34" charset="0"/>
              </a:rPr>
              <a:t>/company/</a:t>
            </a:r>
            <a:r>
              <a:rPr lang="en-US" sz="1200" dirty="0" err="1">
                <a:solidFill>
                  <a:schemeClr val="bg1"/>
                </a:solidFill>
                <a:latin typeface="Arial" panose="020B0604020202020204" pitchFamily="34" charset="0"/>
                <a:cs typeface="Arial" panose="020B0604020202020204" pitchFamily="34" charset="0"/>
              </a:rPr>
              <a:t>chicagodps</a:t>
            </a:r>
            <a:endParaRPr lang="en-US" sz="1200" dirty="0">
              <a:solidFill>
                <a:schemeClr val="bg1"/>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200" b="1" dirty="0" err="1">
                <a:solidFill>
                  <a:schemeClr val="accent4"/>
                </a:solidFill>
                <a:latin typeface="Arial" panose="020B0604020202020204" pitchFamily="34" charset="0"/>
                <a:cs typeface="Arial" panose="020B0604020202020204" pitchFamily="34" charset="0"/>
              </a:rPr>
              <a:t>Youtube</a:t>
            </a:r>
            <a:r>
              <a:rPr lang="en-US" sz="1200" b="1" dirty="0">
                <a:solidFill>
                  <a:schemeClr val="accent4"/>
                </a:solidFill>
                <a:latin typeface="Arial" panose="020B0604020202020204" pitchFamily="34" charset="0"/>
                <a:cs typeface="Arial" panose="020B0604020202020204" pitchFamily="34" charset="0"/>
              </a:rPr>
              <a:t>: </a:t>
            </a:r>
            <a:r>
              <a:rPr lang="en-US" sz="1200" dirty="0" err="1">
                <a:solidFill>
                  <a:schemeClr val="bg1"/>
                </a:solidFill>
                <a:latin typeface="Arial" panose="020B0604020202020204" pitchFamily="34" charset="0"/>
                <a:cs typeface="Arial" panose="020B0604020202020204" pitchFamily="34" charset="0"/>
              </a:rPr>
              <a:t>www.YouTube.com</a:t>
            </a:r>
            <a:r>
              <a:rPr lang="en-US" sz="1200" dirty="0">
                <a:solidFill>
                  <a:schemeClr val="bg1"/>
                </a:solidFill>
                <a:latin typeface="Arial" panose="020B0604020202020204" pitchFamily="34" charset="0"/>
                <a:cs typeface="Arial" panose="020B0604020202020204" pitchFamily="34" charset="0"/>
              </a:rPr>
              <a:t>/</a:t>
            </a:r>
            <a:r>
              <a:rPr lang="en-US" sz="1200" dirty="0" err="1">
                <a:solidFill>
                  <a:schemeClr val="bg1"/>
                </a:solidFill>
                <a:latin typeface="Arial" panose="020B0604020202020204" pitchFamily="34" charset="0"/>
                <a:cs typeface="Arial" panose="020B0604020202020204" pitchFamily="34" charset="0"/>
              </a:rPr>
              <a:t>ChicagoDPS</a:t>
            </a:r>
            <a:endParaRPr lang="en-US" sz="1200" dirty="0">
              <a:solidFill>
                <a:schemeClr val="bg1"/>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endParaRPr lang="en-US" sz="1200" dirty="0">
              <a:solidFill>
                <a:schemeClr val="bg1"/>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200" dirty="0">
                <a:solidFill>
                  <a:schemeClr val="bg1"/>
                </a:solidFill>
                <a:latin typeface="Arial" panose="020B0604020202020204" pitchFamily="34" charset="0"/>
                <a:cs typeface="Arial" panose="020B0604020202020204" pitchFamily="34" charset="0"/>
              </a:rPr>
              <a:t>NOTE: Legal advertisements for the City of Chicago Department of Procurement Services (DPS) appear in the Chicago Tribune. Information about DPS contracting opportunities will be available at </a:t>
            </a:r>
            <a:r>
              <a:rPr lang="en-US" sz="1200" dirty="0" err="1">
                <a:solidFill>
                  <a:schemeClr val="bg1"/>
                </a:solidFill>
                <a:latin typeface="Arial" panose="020B0604020202020204" pitchFamily="34" charset="0"/>
                <a:cs typeface="Arial" panose="020B0604020202020204" pitchFamily="34" charset="0"/>
              </a:rPr>
              <a:t>www.chicago.gov</a:t>
            </a:r>
            <a:r>
              <a:rPr lang="en-US" sz="1200" dirty="0">
                <a:solidFill>
                  <a:schemeClr val="bg1"/>
                </a:solidFill>
                <a:latin typeface="Arial" panose="020B0604020202020204" pitchFamily="34" charset="0"/>
                <a:cs typeface="Arial" panose="020B0604020202020204" pitchFamily="34" charset="0"/>
              </a:rPr>
              <a:t>/bids.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spTree>
    <p:extLst>
      <p:ext uri="{BB962C8B-B14F-4D97-AF65-F5344CB8AC3E}">
        <p14:creationId xmlns:p14="http://schemas.microsoft.com/office/powerpoint/2010/main" val="2383863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Business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Formations that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Qualify</a:t>
            </a:r>
          </a:p>
        </p:txBody>
      </p:sp>
      <p:sp>
        <p:nvSpPr>
          <p:cNvPr id="9" name="TextBox 8">
            <a:extLst>
              <a:ext uri="{FF2B5EF4-FFF2-40B4-BE49-F238E27FC236}">
                <a16:creationId xmlns:a16="http://schemas.microsoft.com/office/drawing/2014/main" id="{375A8454-BFCC-4596-BF31-ECF818FE74B7}"/>
              </a:ext>
            </a:extLst>
          </p:cNvPr>
          <p:cNvSpPr txBox="1"/>
          <p:nvPr/>
        </p:nvSpPr>
        <p:spPr>
          <a:xfrm>
            <a:off x="178076" y="1127136"/>
            <a:ext cx="6934698" cy="5730864"/>
          </a:xfrm>
          <a:prstGeom prst="rect">
            <a:avLst/>
          </a:prstGeom>
          <a:noFill/>
        </p:spPr>
        <p:txBody>
          <a:bodyPr wrap="square" rtlCol="0">
            <a:spAutoFit/>
          </a:bodyPr>
          <a:lstStyle/>
          <a:p>
            <a:r>
              <a:rPr lang="en-US" sz="2400" b="1" dirty="0">
                <a:solidFill>
                  <a:srgbClr val="333B46"/>
                </a:solidFill>
                <a:latin typeface="Arial" panose="020B0604020202020204" pitchFamily="34" charset="0"/>
                <a:cs typeface="Arial" panose="020B0604020202020204" pitchFamily="34" charset="0"/>
              </a:rPr>
              <a:t>Limited Partnership </a:t>
            </a:r>
          </a:p>
          <a:p>
            <a:pPr marL="285750" indent="-28575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The limited partners are more like stakeholders in a corporation. They are not liable for the debts beyond their own ownership. </a:t>
            </a:r>
          </a:p>
          <a:p>
            <a:pPr marL="746125" lvl="1" indent="-466725"/>
            <a:r>
              <a:rPr lang="en-US" sz="2400" dirty="0">
                <a:solidFill>
                  <a:srgbClr val="333B46"/>
                </a:solidFill>
                <a:latin typeface="Arial" panose="020B0604020202020204" pitchFamily="34" charset="0"/>
                <a:cs typeface="Arial" panose="020B0604020202020204" pitchFamily="34" charset="0"/>
              </a:rPr>
              <a:t>      </a:t>
            </a:r>
          </a:p>
          <a:p>
            <a:pPr marL="746125" lvl="1" indent="-466725">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Assumed Name Certification or Certificate of Limited Partnership</a:t>
            </a:r>
          </a:p>
          <a:p>
            <a:pPr marL="746125" lvl="1" indent="-466725">
              <a:buFont typeface="Wingdings" panose="05000000000000000000" pitchFamily="2" charset="2"/>
              <a:buChar char="§"/>
            </a:pPr>
            <a:endParaRPr lang="en-US" sz="2400" dirty="0">
              <a:solidFill>
                <a:srgbClr val="333B46"/>
              </a:solidFill>
              <a:latin typeface="Arial" panose="020B0604020202020204" pitchFamily="34" charset="0"/>
              <a:cs typeface="Arial" panose="020B0604020202020204" pitchFamily="34" charset="0"/>
            </a:endParaRPr>
          </a:p>
          <a:p>
            <a:pPr>
              <a:lnSpc>
                <a:spcPct val="150000"/>
              </a:lnSpc>
            </a:pPr>
            <a:r>
              <a:rPr lang="en-US" sz="2400" b="1" dirty="0">
                <a:latin typeface="Arial" panose="020B0604020202020204" pitchFamily="34" charset="0"/>
                <a:cs typeface="Arial" panose="020B0604020202020204" pitchFamily="34" charset="0"/>
              </a:rPr>
              <a:t>Limited Liability Company (LLC)</a:t>
            </a:r>
          </a:p>
          <a:p>
            <a:pPr marL="342900" indent="-342900">
              <a:buFont typeface="Wingdings" panose="05000000000000000000" pitchFamily="2" charset="2"/>
              <a:buChar char="§"/>
            </a:pPr>
            <a:r>
              <a:rPr lang="en-US" sz="2400" dirty="0">
                <a:latin typeface="Arial" panose="020B0604020202020204" pitchFamily="34" charset="0"/>
                <a:cs typeface="Arial" panose="020B0604020202020204" pitchFamily="34" charset="0"/>
              </a:rPr>
              <a:t>Partnerships that have a Managing Member/Partner</a:t>
            </a:r>
          </a:p>
          <a:p>
            <a:pPr marL="342900" indent="-342900">
              <a:buFont typeface="Wingdings" panose="05000000000000000000" pitchFamily="2" charset="2"/>
              <a:buChar char="§"/>
            </a:pPr>
            <a:r>
              <a:rPr lang="en-US" sz="2400" dirty="0">
                <a:latin typeface="Arial" panose="020B0604020202020204" pitchFamily="34" charset="0"/>
                <a:cs typeface="Arial" panose="020B0604020202020204" pitchFamily="34" charset="0"/>
              </a:rPr>
              <a:t>Must have an Operating Agreement</a:t>
            </a:r>
          </a:p>
          <a:p>
            <a:pPr marL="342900" indent="-342900">
              <a:buFont typeface="Wingdings" panose="05000000000000000000" pitchFamily="2" charset="2"/>
              <a:buChar char="§"/>
            </a:pPr>
            <a:r>
              <a:rPr lang="en-US" sz="2400" dirty="0">
                <a:latin typeface="Arial" panose="020B0604020202020204" pitchFamily="34" charset="0"/>
                <a:cs typeface="Arial" panose="020B0604020202020204" pitchFamily="34" charset="0"/>
              </a:rPr>
              <a:t>Must have Articles of Organization</a:t>
            </a:r>
            <a:endParaRPr lang="en-US" sz="2400" dirty="0">
              <a:solidFill>
                <a:srgbClr val="333B46"/>
              </a:solidFill>
              <a:latin typeface="Arial" panose="020B0604020202020204" pitchFamily="34" charset="0"/>
              <a:cs typeface="Arial" panose="020B0604020202020204" pitchFamily="34" charset="0"/>
            </a:endParaRPr>
          </a:p>
          <a:p>
            <a:pPr lvl="1"/>
            <a:endParaRPr lang="en-US" sz="2400" dirty="0">
              <a:solidFill>
                <a:srgbClr val="333B46"/>
              </a:solidFill>
              <a:latin typeface="Arial" panose="020B0604020202020204" pitchFamily="34" charset="0"/>
              <a:cs typeface="Arial" panose="020B0604020202020204" pitchFamily="34" charset="0"/>
            </a:endParaRPr>
          </a:p>
          <a:p>
            <a:pPr>
              <a:lnSpc>
                <a:spcPct val="150000"/>
              </a:lnSpc>
            </a:pP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20</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1903241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Suppliers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Distributors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Brokers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21</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
        <p:nvSpPr>
          <p:cNvPr id="8" name="TextBox 7">
            <a:extLst>
              <a:ext uri="{FF2B5EF4-FFF2-40B4-BE49-F238E27FC236}">
                <a16:creationId xmlns:a16="http://schemas.microsoft.com/office/drawing/2014/main" id="{32A1193B-CCE6-494D-8AF4-A913E339606B}"/>
              </a:ext>
            </a:extLst>
          </p:cNvPr>
          <p:cNvSpPr txBox="1"/>
          <p:nvPr/>
        </p:nvSpPr>
        <p:spPr>
          <a:xfrm>
            <a:off x="5531930" y="113445"/>
            <a:ext cx="6147580" cy="7848302"/>
          </a:xfrm>
          <a:prstGeom prst="rect">
            <a:avLst/>
          </a:prstGeom>
          <a:noFill/>
        </p:spPr>
        <p:txBody>
          <a:bodyPr wrap="square">
            <a:spAutoFit/>
          </a:bodyPr>
          <a:lstStyle/>
          <a:p>
            <a:r>
              <a:rPr lang="en-US" sz="2400" b="1" dirty="0">
                <a:solidFill>
                  <a:srgbClr val="333B46"/>
                </a:solidFill>
                <a:latin typeface="Arial" panose="020B0604020202020204" pitchFamily="34" charset="0"/>
                <a:cs typeface="Arial" panose="020B0604020202020204" pitchFamily="34" charset="0"/>
              </a:rPr>
              <a:t>Suppliers</a:t>
            </a:r>
          </a:p>
          <a:p>
            <a:pPr marL="285750" indent="-28575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A supplier must be a regular dealer which is a firm that owns, operates or maintains a store, warehouse or other establishment in which materials, supplies, articles or equipment are bought, kept in stock and regularly sold or leased to the public in the usual course of business.</a:t>
            </a:r>
          </a:p>
          <a:p>
            <a:pPr marL="746125" lvl="1" indent="-466725"/>
            <a:r>
              <a:rPr lang="en-US" sz="2400" dirty="0">
                <a:solidFill>
                  <a:srgbClr val="333B46"/>
                </a:solidFill>
                <a:latin typeface="Arial" panose="020B0604020202020204" pitchFamily="34" charset="0"/>
                <a:cs typeface="Arial" panose="020B0604020202020204" pitchFamily="34" charset="0"/>
              </a:rPr>
              <a:t>   </a:t>
            </a:r>
          </a:p>
          <a:p>
            <a:pPr>
              <a:lnSpc>
                <a:spcPct val="150000"/>
              </a:lnSpc>
            </a:pPr>
            <a:r>
              <a:rPr lang="en-US" sz="2400" b="1" dirty="0">
                <a:latin typeface="Arial" panose="020B0604020202020204" pitchFamily="34" charset="0"/>
                <a:cs typeface="Arial" panose="020B0604020202020204" pitchFamily="34" charset="0"/>
              </a:rPr>
              <a:t>Distributors</a:t>
            </a:r>
          </a:p>
          <a:p>
            <a:pPr marL="285750" indent="-28575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Firms operating as a Distributor are identified as having a direct relationship with a manufacturer to distribute its goods and products within a specified territory, or region.  The goods and/or products are not available or sold to the general public.</a:t>
            </a:r>
          </a:p>
          <a:p>
            <a:pPr marL="746125" lvl="1" indent="-466725"/>
            <a:r>
              <a:rPr lang="en-US" sz="2400" dirty="0">
                <a:solidFill>
                  <a:srgbClr val="333B46"/>
                </a:solidFill>
                <a:latin typeface="Arial" panose="020B0604020202020204" pitchFamily="34" charset="0"/>
                <a:cs typeface="Arial" panose="020B0604020202020204" pitchFamily="34" charset="0"/>
              </a:rPr>
              <a:t>   </a:t>
            </a:r>
          </a:p>
          <a:p>
            <a:pPr>
              <a:lnSpc>
                <a:spcPct val="150000"/>
              </a:lnSpc>
            </a:pPr>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endParaRPr lang="en-US" sz="2400" dirty="0">
              <a:solidFill>
                <a:srgbClr val="333B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5925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Suppliers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Distributors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Brokers</a:t>
            </a:r>
          </a:p>
        </p:txBody>
      </p:sp>
      <p:sp>
        <p:nvSpPr>
          <p:cNvPr id="9" name="TextBox 8">
            <a:extLst>
              <a:ext uri="{FF2B5EF4-FFF2-40B4-BE49-F238E27FC236}">
                <a16:creationId xmlns:a16="http://schemas.microsoft.com/office/drawing/2014/main" id="{375A8454-BFCC-4596-BF31-ECF818FE74B7}"/>
              </a:ext>
            </a:extLst>
          </p:cNvPr>
          <p:cNvSpPr txBox="1"/>
          <p:nvPr/>
        </p:nvSpPr>
        <p:spPr>
          <a:xfrm>
            <a:off x="178076" y="1127136"/>
            <a:ext cx="6934698" cy="5176866"/>
          </a:xfrm>
          <a:prstGeom prst="rect">
            <a:avLst/>
          </a:prstGeom>
          <a:noFill/>
        </p:spPr>
        <p:txBody>
          <a:bodyPr wrap="square" rtlCol="0">
            <a:spAutoFit/>
          </a:bodyPr>
          <a:lstStyle/>
          <a:p>
            <a:r>
              <a:rPr lang="en-US" sz="2400" b="1" dirty="0">
                <a:solidFill>
                  <a:srgbClr val="333B46"/>
                </a:solidFill>
                <a:latin typeface="Arial" panose="020B0604020202020204" pitchFamily="34" charset="0"/>
                <a:cs typeface="Arial" panose="020B0604020202020204" pitchFamily="34" charset="0"/>
              </a:rPr>
              <a:t>Brokers </a:t>
            </a:r>
          </a:p>
          <a:p>
            <a:pPr marL="746125" lvl="1" indent="-466725">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Firms acting as a Broker are not eligible for certification as an MBE/WBE/VBE/BEPD but can be eligible for certification as a DBE.</a:t>
            </a:r>
          </a:p>
          <a:p>
            <a:pPr marL="342900" indent="-342900">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A person or entity that fills orders by purchasing or receiving supplies from a third-party supplier rather than out of its own existing inventory and provides no substantial service other than acting as a conduit between his or her supplier and his or her customer is considered a broker.</a:t>
            </a:r>
          </a:p>
          <a:p>
            <a:pPr lvl="1"/>
            <a:endParaRPr lang="en-US" sz="2400" dirty="0">
              <a:solidFill>
                <a:srgbClr val="333B46"/>
              </a:solidFill>
              <a:latin typeface="Arial" panose="020B0604020202020204" pitchFamily="34" charset="0"/>
              <a:cs typeface="Arial" panose="020B0604020202020204" pitchFamily="34" charset="0"/>
            </a:endParaRPr>
          </a:p>
          <a:p>
            <a:pPr>
              <a:lnSpc>
                <a:spcPct val="150000"/>
              </a:lnSpc>
            </a:pP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22</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871821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Online</a:t>
            </a:r>
            <a:br>
              <a:rPr lang="en-US" dirty="0">
                <a:solidFill>
                  <a:schemeClr val="bg1"/>
                </a:solidFill>
                <a:latin typeface="Big Shoulders Display Black" pitchFamily="2" charset="0"/>
              </a:rPr>
            </a:br>
            <a:r>
              <a:rPr lang="en-US" dirty="0">
                <a:solidFill>
                  <a:schemeClr val="bg1"/>
                </a:solidFill>
                <a:latin typeface="Big Shoulders Display Black" pitchFamily="2" charset="0"/>
              </a:rPr>
              <a:t>Application Process</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23</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1497561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The Process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Online</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24</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
        <p:nvSpPr>
          <p:cNvPr id="8" name="TextBox 7">
            <a:extLst>
              <a:ext uri="{FF2B5EF4-FFF2-40B4-BE49-F238E27FC236}">
                <a16:creationId xmlns:a16="http://schemas.microsoft.com/office/drawing/2014/main" id="{32A1193B-CCE6-494D-8AF4-A913E339606B}"/>
              </a:ext>
            </a:extLst>
          </p:cNvPr>
          <p:cNvSpPr txBox="1"/>
          <p:nvPr/>
        </p:nvSpPr>
        <p:spPr>
          <a:xfrm>
            <a:off x="5531930" y="113445"/>
            <a:ext cx="6147580" cy="6924973"/>
          </a:xfrm>
          <a:prstGeom prst="rect">
            <a:avLst/>
          </a:prstGeom>
          <a:noFill/>
        </p:spPr>
        <p:txBody>
          <a:bodyPr wrap="square">
            <a:spAutoFit/>
          </a:bodyPr>
          <a:lstStyle/>
          <a:p>
            <a:r>
              <a:rPr lang="en-US" sz="2400" b="1" dirty="0">
                <a:solidFill>
                  <a:srgbClr val="FF0000"/>
                </a:solidFill>
                <a:latin typeface="Arial" panose="020B0604020202020204" pitchFamily="34" charset="0"/>
                <a:cs typeface="Arial" panose="020B0604020202020204" pitchFamily="34" charset="0"/>
              </a:rPr>
              <a:t>Submit applications online at:</a:t>
            </a:r>
          </a:p>
          <a:p>
            <a:r>
              <a:rPr lang="en-US" sz="2400" b="1" dirty="0">
                <a:solidFill>
                  <a:srgbClr val="FF0000"/>
                </a:solidFill>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hlinkClick r:id="rId4"/>
              </a:rPr>
              <a:t>www.Chicago.mwdbe.com</a:t>
            </a:r>
            <a:endParaRPr lang="en-US" sz="2400" b="1" dirty="0">
              <a:solidFill>
                <a:srgbClr val="FF0000"/>
              </a:solidFill>
              <a:latin typeface="Arial" panose="020B0604020202020204" pitchFamily="34" charset="0"/>
              <a:cs typeface="Arial" panose="020B0604020202020204" pitchFamily="34" charset="0"/>
            </a:endParaRPr>
          </a:p>
          <a:p>
            <a:endParaRPr lang="en-US" sz="2400" b="1" dirty="0">
              <a:solidFill>
                <a:srgbClr val="FF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The Application Fee is $250.</a:t>
            </a:r>
          </a:p>
          <a:p>
            <a:pPr marL="746125" lvl="1" indent="-466725"/>
            <a:r>
              <a:rPr lang="en-US" sz="2400" dirty="0">
                <a:solidFill>
                  <a:srgbClr val="333B46"/>
                </a:solidFill>
                <a:latin typeface="Arial" panose="020B0604020202020204" pitchFamily="34" charset="0"/>
                <a:cs typeface="Arial" panose="020B0604020202020204" pitchFamily="34" charset="0"/>
              </a:rPr>
              <a:t>(No Fee for DBE/ACDBE or BEPD)   </a:t>
            </a:r>
          </a:p>
          <a:p>
            <a:pPr>
              <a:lnSpc>
                <a:spcPct val="150000"/>
              </a:lnSpc>
            </a:pPr>
            <a:r>
              <a:rPr lang="en-US" sz="2400" b="1" dirty="0">
                <a:latin typeface="Arial" panose="020B0604020202020204" pitchFamily="34" charset="0"/>
                <a:cs typeface="Arial" panose="020B0604020202020204" pitchFamily="34" charset="0"/>
              </a:rPr>
              <a:t>After Submission</a:t>
            </a:r>
          </a:p>
          <a:p>
            <a:pPr marL="285750" indent="-28575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You will receive an emailed invoice.</a:t>
            </a:r>
          </a:p>
          <a:p>
            <a:pPr marL="280988" lvl="1" indent="-1588"/>
            <a:r>
              <a:rPr lang="en-US" sz="2400" dirty="0">
                <a:solidFill>
                  <a:srgbClr val="333B46"/>
                </a:solidFill>
                <a:latin typeface="Arial" panose="020B0604020202020204" pitchFamily="34" charset="0"/>
                <a:cs typeface="Arial" panose="020B0604020202020204" pitchFamily="34" charset="0"/>
              </a:rPr>
              <a:t>We will not review your application until you pay the $250 application fee.   </a:t>
            </a:r>
          </a:p>
          <a:p>
            <a:pPr marL="280988" lvl="1" indent="-1588"/>
            <a:endParaRPr lang="en-US" sz="2400" dirty="0">
              <a:solidFill>
                <a:srgbClr val="333B46"/>
              </a:solidFill>
              <a:latin typeface="Arial" panose="020B0604020202020204" pitchFamily="34" charset="0"/>
              <a:cs typeface="Arial" panose="020B0604020202020204" pitchFamily="34" charset="0"/>
            </a:endParaRPr>
          </a:p>
          <a:p>
            <a:pPr marL="6223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You can pay the $250 at any of the City’s Payment Centers.  You must bring the invoice when paying at the payment centers.  </a:t>
            </a:r>
          </a:p>
          <a:p>
            <a:pPr marL="279400" lvl="1"/>
            <a:endParaRPr lang="en-US" sz="2400" dirty="0">
              <a:solidFill>
                <a:srgbClr val="333B46"/>
              </a:solidFill>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2</a:t>
            </a:r>
            <a:r>
              <a:rPr lang="en-US" sz="2400" b="1" baseline="30000" dirty="0">
                <a:latin typeface="Arial" panose="020B0604020202020204" pitchFamily="34" charset="0"/>
                <a:cs typeface="Arial" panose="020B0604020202020204" pitchFamily="34" charset="0"/>
              </a:rPr>
              <a:t>nd</a:t>
            </a:r>
            <a:r>
              <a:rPr lang="en-US" sz="2400" b="1" dirty="0">
                <a:latin typeface="Arial" panose="020B0604020202020204" pitchFamily="34" charset="0"/>
                <a:cs typeface="Arial" panose="020B0604020202020204" pitchFamily="34" charset="0"/>
              </a:rPr>
              <a:t> page of invoice has website address to make an online payment.</a:t>
            </a:r>
          </a:p>
          <a:p>
            <a:pPr marL="342900" indent="-342900">
              <a:buFont typeface="Wingdings" panose="05000000000000000000" pitchFamily="2" charset="2"/>
              <a:buChar char="§"/>
            </a:pPr>
            <a:endParaRPr lang="en-US" sz="2400" dirty="0">
              <a:solidFill>
                <a:srgbClr val="333B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2847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Information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Needed</a:t>
            </a:r>
          </a:p>
        </p:txBody>
      </p:sp>
      <p:sp>
        <p:nvSpPr>
          <p:cNvPr id="9" name="TextBox 8">
            <a:extLst>
              <a:ext uri="{FF2B5EF4-FFF2-40B4-BE49-F238E27FC236}">
                <a16:creationId xmlns:a16="http://schemas.microsoft.com/office/drawing/2014/main" id="{375A8454-BFCC-4596-BF31-ECF818FE74B7}"/>
              </a:ext>
            </a:extLst>
          </p:cNvPr>
          <p:cNvSpPr txBox="1"/>
          <p:nvPr/>
        </p:nvSpPr>
        <p:spPr>
          <a:xfrm>
            <a:off x="178076" y="1127136"/>
            <a:ext cx="6934698" cy="4961423"/>
          </a:xfrm>
          <a:prstGeom prst="rect">
            <a:avLst/>
          </a:prstGeom>
          <a:noFill/>
        </p:spPr>
        <p:txBody>
          <a:bodyPr wrap="square" rtlCol="0">
            <a:spAutoFit/>
          </a:bodyPr>
          <a:lstStyle/>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Contact Information</a:t>
            </a:r>
          </a:p>
          <a:p>
            <a:endParaRPr lang="en-US" sz="1000" dirty="0">
              <a:solidFill>
                <a:srgbClr val="333B46"/>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Type of Certification You Are Seeking</a:t>
            </a:r>
          </a:p>
          <a:p>
            <a:pPr marL="8001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MBE/WBE/VBE/BEPD/DBE/ACDBE</a:t>
            </a:r>
          </a:p>
          <a:p>
            <a:pPr marL="8001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BEPD requires Schedule G Form </a:t>
            </a:r>
          </a:p>
          <a:p>
            <a:pPr marL="8001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VBE requires DD214 or DD215</a:t>
            </a:r>
          </a:p>
          <a:p>
            <a:pPr marL="800100" lvl="1" indent="-342900">
              <a:buFont typeface="Wingdings" panose="05000000000000000000" pitchFamily="2" charset="2"/>
              <a:buChar char="§"/>
            </a:pPr>
            <a:endParaRPr lang="en-US" sz="2400" dirty="0">
              <a:solidFill>
                <a:srgbClr val="333B46"/>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Ownership Information</a:t>
            </a:r>
          </a:p>
          <a:p>
            <a:pPr marL="8001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Employee Information</a:t>
            </a:r>
          </a:p>
          <a:p>
            <a:pPr marL="8001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Facility Information</a:t>
            </a:r>
          </a:p>
          <a:p>
            <a:pPr marL="8001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Financial Information</a:t>
            </a:r>
          </a:p>
          <a:p>
            <a:pPr marL="8001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Licenses (for applicant and business)</a:t>
            </a:r>
          </a:p>
          <a:p>
            <a:pPr lvl="1"/>
            <a:endParaRPr lang="en-US" sz="2400" dirty="0">
              <a:solidFill>
                <a:srgbClr val="333B46"/>
              </a:solidFill>
              <a:latin typeface="Arial" panose="020B0604020202020204" pitchFamily="34" charset="0"/>
              <a:cs typeface="Arial" panose="020B0604020202020204" pitchFamily="34" charset="0"/>
            </a:endParaRPr>
          </a:p>
          <a:p>
            <a:pPr>
              <a:lnSpc>
                <a:spcPct val="150000"/>
              </a:lnSpc>
            </a:pP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25</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168473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Information</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Needed</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26</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
        <p:nvSpPr>
          <p:cNvPr id="8" name="TextBox 7">
            <a:extLst>
              <a:ext uri="{FF2B5EF4-FFF2-40B4-BE49-F238E27FC236}">
                <a16:creationId xmlns:a16="http://schemas.microsoft.com/office/drawing/2014/main" id="{32A1193B-CCE6-494D-8AF4-A913E339606B}"/>
              </a:ext>
            </a:extLst>
          </p:cNvPr>
          <p:cNvSpPr txBox="1"/>
          <p:nvPr/>
        </p:nvSpPr>
        <p:spPr>
          <a:xfrm>
            <a:off x="5531930" y="1098183"/>
            <a:ext cx="6147580" cy="4893647"/>
          </a:xfrm>
          <a:prstGeom prst="rect">
            <a:avLst/>
          </a:prstGeom>
          <a:noFill/>
        </p:spPr>
        <p:txBody>
          <a:bodyPr wrap="square">
            <a:spAutoFit/>
          </a:bodyPr>
          <a:lstStyle/>
          <a:p>
            <a:endParaRPr lang="en-US" sz="2400" b="1" dirty="0">
              <a:solidFill>
                <a:srgbClr val="FF0000"/>
              </a:solidFill>
              <a:latin typeface="Arial" panose="020B0604020202020204" pitchFamily="34" charset="0"/>
              <a:cs typeface="Arial" panose="020B0604020202020204" pitchFamily="34" charset="0"/>
            </a:endParaRPr>
          </a:p>
          <a:p>
            <a:r>
              <a:rPr lang="en-US" sz="2400" b="1" dirty="0">
                <a:solidFill>
                  <a:srgbClr val="333B46"/>
                </a:solidFill>
                <a:latin typeface="Arial" panose="020B0604020202020204" pitchFamily="34" charset="0"/>
                <a:cs typeface="Arial" panose="020B0604020202020204" pitchFamily="34" charset="0"/>
              </a:rPr>
              <a:t>Proof of Eligibility Documents</a:t>
            </a:r>
          </a:p>
          <a:p>
            <a:endParaRPr lang="en-US" sz="2400" b="1" dirty="0">
              <a:solidFill>
                <a:srgbClr val="FF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Resume(s)</a:t>
            </a: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Evidence of Executed Contracts and/or invoices</a:t>
            </a: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Driver’s License and Birth Certificate or Passport</a:t>
            </a: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Proof of Equity Contribution</a:t>
            </a: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Business Bank Account Signatory Card</a:t>
            </a: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Organization Chart</a:t>
            </a: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Equipment List</a:t>
            </a: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Loan Information</a:t>
            </a:r>
          </a:p>
        </p:txBody>
      </p:sp>
    </p:spTree>
    <p:extLst>
      <p:ext uri="{BB962C8B-B14F-4D97-AF65-F5344CB8AC3E}">
        <p14:creationId xmlns:p14="http://schemas.microsoft.com/office/powerpoint/2010/main" val="572725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Information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Needed</a:t>
            </a:r>
          </a:p>
        </p:txBody>
      </p:sp>
      <p:sp>
        <p:nvSpPr>
          <p:cNvPr id="9" name="TextBox 8">
            <a:extLst>
              <a:ext uri="{FF2B5EF4-FFF2-40B4-BE49-F238E27FC236}">
                <a16:creationId xmlns:a16="http://schemas.microsoft.com/office/drawing/2014/main" id="{375A8454-BFCC-4596-BF31-ECF818FE74B7}"/>
              </a:ext>
            </a:extLst>
          </p:cNvPr>
          <p:cNvSpPr txBox="1"/>
          <p:nvPr/>
        </p:nvSpPr>
        <p:spPr>
          <a:xfrm>
            <a:off x="178076" y="1127136"/>
            <a:ext cx="7305936" cy="4961423"/>
          </a:xfrm>
          <a:prstGeom prst="rect">
            <a:avLst/>
          </a:prstGeom>
          <a:noFill/>
        </p:spPr>
        <p:txBody>
          <a:bodyPr wrap="square" rtlCol="0">
            <a:spAutoFit/>
          </a:bodyPr>
          <a:lstStyle/>
          <a:p>
            <a:r>
              <a:rPr lang="en-US" sz="2400" dirty="0">
                <a:solidFill>
                  <a:srgbClr val="333B46"/>
                </a:solidFill>
                <a:latin typeface="Arial" panose="020B0604020202020204" pitchFamily="34" charset="0"/>
                <a:cs typeface="Arial" panose="020B0604020202020204" pitchFamily="34" charset="0"/>
              </a:rPr>
              <a:t>Financial Documents</a:t>
            </a:r>
          </a:p>
          <a:p>
            <a:endParaRPr lang="en-US" sz="1000" dirty="0">
              <a:solidFill>
                <a:srgbClr val="333B46"/>
              </a:solidFill>
              <a:latin typeface="Arial" panose="020B0604020202020204" pitchFamily="34" charset="0"/>
              <a:cs typeface="Arial" panose="020B0604020202020204" pitchFamily="34" charset="0"/>
            </a:endParaRPr>
          </a:p>
          <a:p>
            <a:endParaRPr lang="en-US" sz="2400" dirty="0">
              <a:solidFill>
                <a:srgbClr val="333B46"/>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Federal Business and Individual Tax Returns</a:t>
            </a:r>
          </a:p>
          <a:p>
            <a:pPr marL="1257300" lvl="2"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Three Years for Non-construction Firms MBE/WBE/VBE/BEPD</a:t>
            </a:r>
          </a:p>
          <a:p>
            <a:pPr marL="1257300" lvl="2"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Seven Years for Construction Firms MBE/WBE/VBE/BEPD </a:t>
            </a:r>
          </a:p>
          <a:p>
            <a:pPr marL="1257300" lvl="2"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Five Years for DBE/ACDBE Firms</a:t>
            </a:r>
            <a:endParaRPr lang="en-US" sz="2400" dirty="0">
              <a:solidFill>
                <a:srgbClr val="FF0000"/>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W-2s/1099s</a:t>
            </a:r>
          </a:p>
          <a:p>
            <a:pPr marL="8001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Personal Net Worth Statements (construction firms, all new DBE/ACDBE)</a:t>
            </a:r>
          </a:p>
          <a:p>
            <a:pPr lvl="1"/>
            <a:endParaRPr lang="en-US" sz="2400" dirty="0">
              <a:solidFill>
                <a:srgbClr val="333B46"/>
              </a:solidFill>
              <a:latin typeface="Arial" panose="020B0604020202020204" pitchFamily="34" charset="0"/>
              <a:cs typeface="Arial" panose="020B0604020202020204" pitchFamily="34" charset="0"/>
            </a:endParaRPr>
          </a:p>
          <a:p>
            <a:pPr>
              <a:lnSpc>
                <a:spcPct val="150000"/>
              </a:lnSpc>
            </a:pP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27</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3994602318"/>
      </p:ext>
    </p:extLst>
  </p:cSld>
  <p:clrMapOvr>
    <a:masterClrMapping/>
  </p:clrMapOvr>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After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Applications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are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Submitted</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28</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
        <p:nvSpPr>
          <p:cNvPr id="8" name="TextBox 7">
            <a:extLst>
              <a:ext uri="{FF2B5EF4-FFF2-40B4-BE49-F238E27FC236}">
                <a16:creationId xmlns:a16="http://schemas.microsoft.com/office/drawing/2014/main" id="{32A1193B-CCE6-494D-8AF4-A913E339606B}"/>
              </a:ext>
            </a:extLst>
          </p:cNvPr>
          <p:cNvSpPr txBox="1"/>
          <p:nvPr/>
        </p:nvSpPr>
        <p:spPr>
          <a:xfrm>
            <a:off x="5531930" y="1098183"/>
            <a:ext cx="6147580" cy="4893647"/>
          </a:xfrm>
          <a:prstGeom prst="rect">
            <a:avLst/>
          </a:prstGeom>
          <a:noFill/>
        </p:spPr>
        <p:txBody>
          <a:bodyPr wrap="square">
            <a:spAutoFit/>
          </a:bodyPr>
          <a:lstStyle/>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The process can take approximately 90 days from the day we receive “all” documents.</a:t>
            </a:r>
          </a:p>
          <a:p>
            <a:pPr marL="342900" indent="-342900">
              <a:buFont typeface="Wingdings" panose="05000000000000000000" pitchFamily="2" charset="2"/>
              <a:buChar char="§"/>
            </a:pPr>
            <a:endParaRPr lang="en-US" sz="2400" dirty="0">
              <a:solidFill>
                <a:srgbClr val="333B46"/>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Your application is checked to make sure we have all documentation</a:t>
            </a:r>
          </a:p>
          <a:p>
            <a:endParaRPr lang="en-US" sz="2400" dirty="0">
              <a:solidFill>
                <a:srgbClr val="333B46"/>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Documents are thoroughly audited.</a:t>
            </a:r>
          </a:p>
          <a:p>
            <a:pPr marL="342900" indent="-342900">
              <a:buFont typeface="Wingdings" panose="05000000000000000000" pitchFamily="2" charset="2"/>
              <a:buChar char="§"/>
            </a:pPr>
            <a:endParaRPr lang="en-US" sz="2400" dirty="0">
              <a:solidFill>
                <a:srgbClr val="333B46"/>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You may receive a site visit.  All construction, supplier, and distributors will receive a site-visit.</a:t>
            </a:r>
          </a:p>
          <a:p>
            <a:endParaRPr lang="en-US" sz="2400" dirty="0">
              <a:solidFill>
                <a:srgbClr val="333B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3271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Maintaining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Certification</a:t>
            </a:r>
          </a:p>
        </p:txBody>
      </p:sp>
      <p:sp>
        <p:nvSpPr>
          <p:cNvPr id="9" name="TextBox 8">
            <a:extLst>
              <a:ext uri="{FF2B5EF4-FFF2-40B4-BE49-F238E27FC236}">
                <a16:creationId xmlns:a16="http://schemas.microsoft.com/office/drawing/2014/main" id="{375A8454-BFCC-4596-BF31-ECF818FE74B7}"/>
              </a:ext>
            </a:extLst>
          </p:cNvPr>
          <p:cNvSpPr txBox="1"/>
          <p:nvPr/>
        </p:nvSpPr>
        <p:spPr>
          <a:xfrm>
            <a:off x="178076" y="1127136"/>
            <a:ext cx="7305936" cy="5915530"/>
          </a:xfrm>
          <a:prstGeom prst="rect">
            <a:avLst/>
          </a:prstGeom>
          <a:noFill/>
        </p:spPr>
        <p:txBody>
          <a:bodyPr wrap="square" rtlCol="0">
            <a:spAutoFit/>
          </a:bodyPr>
          <a:lstStyle/>
          <a:p>
            <a:pPr lvl="2"/>
            <a:endParaRPr lang="en-US" sz="2400" dirty="0">
              <a:solidFill>
                <a:srgbClr val="FF0000"/>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All Vendors must submit an Annual “No Change Affidavit.”</a:t>
            </a:r>
          </a:p>
          <a:p>
            <a:pPr marL="800100" lvl="1" indent="-342900">
              <a:buFont typeface="Wingdings" panose="05000000000000000000" pitchFamily="2" charset="2"/>
              <a:buChar char="§"/>
            </a:pPr>
            <a:endParaRPr lang="en-US" sz="2400" dirty="0">
              <a:solidFill>
                <a:srgbClr val="333B46"/>
              </a:solidFill>
              <a:latin typeface="Arial" panose="020B0604020202020204" pitchFamily="34" charset="0"/>
              <a:cs typeface="Arial" panose="020B0604020202020204" pitchFamily="34" charset="0"/>
            </a:endParaRPr>
          </a:p>
          <a:p>
            <a:pPr lvl="1"/>
            <a:r>
              <a:rPr lang="en-US" sz="2400" dirty="0">
                <a:solidFill>
                  <a:srgbClr val="333B46"/>
                </a:solidFill>
                <a:latin typeface="Arial" panose="020B0604020202020204" pitchFamily="34" charset="0"/>
                <a:cs typeface="Arial" panose="020B0604020202020204" pitchFamily="34" charset="0"/>
              </a:rPr>
              <a:t>You must notify the Certification Division of the Department of Procurement Services regarding organization changes, business name changes, and ownership changes within 10 business days of the change. You can report material changes online in the portal via the Expansion application with a follow-up email to </a:t>
            </a:r>
            <a:r>
              <a:rPr lang="en-US" sz="2400" dirty="0">
                <a:solidFill>
                  <a:srgbClr val="333B46"/>
                </a:solidFill>
                <a:latin typeface="Arial" panose="020B0604020202020204" pitchFamily="34" charset="0"/>
                <a:cs typeface="Arial" panose="020B0604020202020204" pitchFamily="34" charset="0"/>
                <a:hlinkClick r:id="rId2"/>
              </a:rPr>
              <a:t>dps.certification@cityofchicago.org</a:t>
            </a:r>
            <a:endParaRPr lang="en-US" sz="2400" dirty="0">
              <a:solidFill>
                <a:srgbClr val="333B46"/>
              </a:solidFill>
              <a:latin typeface="Arial" panose="020B0604020202020204" pitchFamily="34" charset="0"/>
              <a:cs typeface="Arial" panose="020B0604020202020204" pitchFamily="34" charset="0"/>
            </a:endParaRPr>
          </a:p>
          <a:p>
            <a:pPr lvl="1"/>
            <a:endParaRPr lang="en-US" sz="2400" dirty="0">
              <a:solidFill>
                <a:srgbClr val="333B46"/>
              </a:solidFill>
              <a:latin typeface="Arial" panose="020B0604020202020204" pitchFamily="34" charset="0"/>
              <a:cs typeface="Arial" panose="020B0604020202020204" pitchFamily="34" charset="0"/>
            </a:endParaRPr>
          </a:p>
          <a:p>
            <a:pPr lvl="1"/>
            <a:endParaRPr lang="en-US" sz="2400" dirty="0">
              <a:solidFill>
                <a:srgbClr val="333B46"/>
              </a:solidFill>
              <a:latin typeface="Arial" panose="020B0604020202020204" pitchFamily="34" charset="0"/>
              <a:cs typeface="Arial" panose="020B0604020202020204" pitchFamily="34" charset="0"/>
            </a:endParaRPr>
          </a:p>
          <a:p>
            <a:pPr lvl="1"/>
            <a:endParaRPr lang="en-US" sz="2400" dirty="0">
              <a:solidFill>
                <a:srgbClr val="333B46"/>
              </a:solidFill>
              <a:latin typeface="Arial" panose="020B0604020202020204" pitchFamily="34" charset="0"/>
              <a:cs typeface="Arial" panose="020B0604020202020204" pitchFamily="34" charset="0"/>
            </a:endParaRPr>
          </a:p>
          <a:p>
            <a:pPr>
              <a:lnSpc>
                <a:spcPct val="150000"/>
              </a:lnSpc>
            </a:pP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29</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1912422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11" name="Rectangle 10">
            <a:extLst>
              <a:ext uri="{FF2B5EF4-FFF2-40B4-BE49-F238E27FC236}">
                <a16:creationId xmlns:a16="http://schemas.microsoft.com/office/drawing/2014/main" id="{D489A51F-25B0-454A-BA6E-89D41C085C14}"/>
              </a:ext>
            </a:extLst>
          </p:cNvPr>
          <p:cNvSpPr/>
          <p:nvPr/>
        </p:nvSpPr>
        <p:spPr>
          <a:xfrm>
            <a:off x="465826" y="855664"/>
            <a:ext cx="10685253" cy="139249"/>
          </a:xfrm>
          <a:prstGeom prst="rect">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pic>
        <p:nvPicPr>
          <p:cNvPr id="13" name="Picture 2">
            <a:extLst>
              <a:ext uri="{FF2B5EF4-FFF2-40B4-BE49-F238E27FC236}">
                <a16:creationId xmlns:a16="http://schemas.microsoft.com/office/drawing/2014/main" id="{2ADD0C22-596D-413F-9E04-0D47BAA599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203" y="6320767"/>
            <a:ext cx="260350" cy="258763"/>
          </a:xfrm>
          <a:prstGeom prst="rect">
            <a:avLst/>
          </a:prstGeom>
          <a:solidFill>
            <a:srgbClr val="002060"/>
          </a:solidFill>
          <a:ln>
            <a:noFill/>
          </a:ln>
        </p:spPr>
      </p:pic>
      <p:pic>
        <p:nvPicPr>
          <p:cNvPr id="14" name="Picture 9" descr="Logo, icon&#10;&#10;Description automatically generated">
            <a:extLst>
              <a:ext uri="{FF2B5EF4-FFF2-40B4-BE49-F238E27FC236}">
                <a16:creationId xmlns:a16="http://schemas.microsoft.com/office/drawing/2014/main" id="{A69A6213-D5CA-4055-942F-F9214E543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7941" y="6325529"/>
            <a:ext cx="258762" cy="260350"/>
          </a:xfrm>
          <a:prstGeom prst="rect">
            <a:avLst/>
          </a:prstGeom>
          <a:solidFill>
            <a:srgbClr val="002060"/>
          </a:solidFill>
          <a:ln>
            <a:noFill/>
          </a:ln>
        </p:spPr>
      </p:pic>
      <p:pic>
        <p:nvPicPr>
          <p:cNvPr id="15" name="Picture 11" descr="A picture containing clipart&#10;&#10;Description automatically generated">
            <a:extLst>
              <a:ext uri="{FF2B5EF4-FFF2-40B4-BE49-F238E27FC236}">
                <a16:creationId xmlns:a16="http://schemas.microsoft.com/office/drawing/2014/main" id="{5C1D4761-A67F-433A-ABA3-537967CD97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6116" y="6325529"/>
            <a:ext cx="260350" cy="260350"/>
          </a:xfrm>
          <a:prstGeom prst="rect">
            <a:avLst/>
          </a:prstGeom>
          <a:solidFill>
            <a:srgbClr val="002060"/>
          </a:solidFill>
          <a:ln>
            <a:noFill/>
          </a:ln>
        </p:spPr>
      </p:pic>
      <p:pic>
        <p:nvPicPr>
          <p:cNvPr id="16" name="Picture 13" descr="Logo&#10;&#10;Description automatically generated">
            <a:extLst>
              <a:ext uri="{FF2B5EF4-FFF2-40B4-BE49-F238E27FC236}">
                <a16:creationId xmlns:a16="http://schemas.microsoft.com/office/drawing/2014/main" id="{0E746495-B812-45BC-A88C-FA2554086C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2028" y="6325529"/>
            <a:ext cx="260350" cy="260350"/>
          </a:xfrm>
          <a:prstGeom prst="rect">
            <a:avLst/>
          </a:prstGeom>
          <a:solidFill>
            <a:srgbClr val="002060"/>
          </a:solidFill>
          <a:ln>
            <a:noFill/>
          </a:ln>
        </p:spPr>
      </p:pic>
      <p:sp>
        <p:nvSpPr>
          <p:cNvPr id="17" name="TextBox 14">
            <a:extLst>
              <a:ext uri="{FF2B5EF4-FFF2-40B4-BE49-F238E27FC236}">
                <a16:creationId xmlns:a16="http://schemas.microsoft.com/office/drawing/2014/main" id="{89A02575-98D1-428C-BC25-733F5264A98D}"/>
              </a:ext>
            </a:extLst>
          </p:cNvPr>
          <p:cNvSpPr txBox="1">
            <a:spLocks noChangeArrowheads="1"/>
          </p:cNvSpPr>
          <p:nvPr/>
        </p:nvSpPr>
        <p:spPr bwMode="auto">
          <a:xfrm>
            <a:off x="3293853" y="6346166"/>
            <a:ext cx="1219200" cy="261938"/>
          </a:xfrm>
          <a:prstGeom prst="rect">
            <a:avLst/>
          </a:prstGeom>
          <a:solidFill>
            <a:srgbClr val="333B46"/>
          </a:solidFill>
          <a:ln>
            <a:noFill/>
          </a:ln>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defTabSz="6858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defTabSz="6858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fontAlgn="base">
              <a:lnSpc>
                <a:spcPct val="100000"/>
              </a:lnSpc>
              <a:spcBef>
                <a:spcPct val="0"/>
              </a:spcBef>
              <a:spcAft>
                <a:spcPct val="0"/>
              </a:spcAft>
              <a:buNone/>
            </a:pPr>
            <a:r>
              <a:rPr lang="en-US" altLang="en-US" sz="1100">
                <a:solidFill>
                  <a:srgbClr val="FFFFFF"/>
                </a:solidFill>
                <a:latin typeface="Roboto Light" panose="02000000000000000000" pitchFamily="2" charset="0"/>
                <a:cs typeface="Roboto Light" panose="02000000000000000000" pitchFamily="2" charset="0"/>
              </a:rPr>
              <a:t>@CHICAGODPS</a:t>
            </a:r>
          </a:p>
        </p:txBody>
      </p:sp>
      <p:sp>
        <p:nvSpPr>
          <p:cNvPr id="18" name="TextBox 15">
            <a:extLst>
              <a:ext uri="{FF2B5EF4-FFF2-40B4-BE49-F238E27FC236}">
                <a16:creationId xmlns:a16="http://schemas.microsoft.com/office/drawing/2014/main" id="{F6AA0811-C58D-44B7-A27A-3441096DD172}"/>
              </a:ext>
            </a:extLst>
          </p:cNvPr>
          <p:cNvSpPr txBox="1">
            <a:spLocks noChangeArrowheads="1"/>
          </p:cNvSpPr>
          <p:nvPr/>
        </p:nvSpPr>
        <p:spPr bwMode="auto">
          <a:xfrm>
            <a:off x="1903562" y="1387415"/>
            <a:ext cx="2818471" cy="415498"/>
          </a:xfrm>
          <a:prstGeom prst="rect">
            <a:avLst/>
          </a:prstGeom>
          <a:solidFill>
            <a:srgbClr val="333B46"/>
          </a:solidFill>
          <a:ln>
            <a:noFill/>
          </a:ln>
        </p:spPr>
        <p:txBody>
          <a:bodyPr wrap="square">
            <a:spAutoFit/>
          </a:bodyPr>
          <a:lstStyle>
            <a:lvl1pPr defTabSz="685800">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defTabSz="6858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defTabSz="6858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algn="ctr" fontAlgn="base">
              <a:lnSpc>
                <a:spcPct val="100000"/>
              </a:lnSpc>
              <a:spcBef>
                <a:spcPct val="0"/>
              </a:spcBef>
              <a:spcAft>
                <a:spcPct val="0"/>
              </a:spcAft>
              <a:buNone/>
            </a:pPr>
            <a:r>
              <a:rPr lang="en-US" altLang="en-US" sz="2100" dirty="0">
                <a:solidFill>
                  <a:srgbClr val="FFFFFF"/>
                </a:solidFill>
                <a:latin typeface="Roboto Medium" panose="02000000000000000000" pitchFamily="2" charset="0"/>
                <a:cs typeface="Roboto Medium" panose="02000000000000000000" pitchFamily="2" charset="0"/>
              </a:rPr>
              <a:t>RESOURCE GUIDES</a:t>
            </a:r>
          </a:p>
        </p:txBody>
      </p:sp>
      <p:pic>
        <p:nvPicPr>
          <p:cNvPr id="19" name="Picture 18">
            <a:extLst>
              <a:ext uri="{FF2B5EF4-FFF2-40B4-BE49-F238E27FC236}">
                <a16:creationId xmlns:a16="http://schemas.microsoft.com/office/drawing/2014/main" id="{ACA7E10C-3F74-45FD-9885-7AF4920C1CE5}"/>
              </a:ext>
            </a:extLst>
          </p:cNvPr>
          <p:cNvPicPr>
            <a:picLocks noChangeAspect="1"/>
          </p:cNvPicPr>
          <p:nvPr/>
        </p:nvPicPr>
        <p:blipFill rotWithShape="1">
          <a:blip r:embed="rId8"/>
          <a:srcRect l="7203"/>
          <a:stretch/>
        </p:blipFill>
        <p:spPr>
          <a:xfrm>
            <a:off x="6786114" y="1114248"/>
            <a:ext cx="1777732" cy="2328952"/>
          </a:xfrm>
          <a:prstGeom prst="rect">
            <a:avLst/>
          </a:prstGeom>
          <a:solidFill>
            <a:srgbClr val="002060"/>
          </a:solidFill>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DB02738B-08B1-4F51-9F32-1D971567BA13}"/>
              </a:ext>
            </a:extLst>
          </p:cNvPr>
          <p:cNvPicPr>
            <a:picLocks noChangeAspect="1"/>
          </p:cNvPicPr>
          <p:nvPr/>
        </p:nvPicPr>
        <p:blipFill>
          <a:blip r:embed="rId9"/>
          <a:stretch>
            <a:fillRect/>
          </a:stretch>
        </p:blipFill>
        <p:spPr>
          <a:xfrm>
            <a:off x="8715555" y="1092538"/>
            <a:ext cx="1777732" cy="2316546"/>
          </a:xfrm>
          <a:prstGeom prst="rect">
            <a:avLst/>
          </a:prstGeom>
          <a:solidFill>
            <a:srgbClr val="002060"/>
          </a:solidFill>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04B6A3B9-BF41-4B9F-9557-FD2C7F8F2DA8}"/>
              </a:ext>
            </a:extLst>
          </p:cNvPr>
          <p:cNvPicPr>
            <a:picLocks noChangeAspect="1"/>
          </p:cNvPicPr>
          <p:nvPr/>
        </p:nvPicPr>
        <p:blipFill>
          <a:blip r:embed="rId10"/>
          <a:stretch>
            <a:fillRect/>
          </a:stretch>
        </p:blipFill>
        <p:spPr>
          <a:xfrm>
            <a:off x="6809118" y="3547264"/>
            <a:ext cx="1777732" cy="2325407"/>
          </a:xfrm>
          <a:prstGeom prst="rect">
            <a:avLst/>
          </a:prstGeom>
          <a:solidFill>
            <a:srgbClr val="002060"/>
          </a:solidFill>
          <a:ln>
            <a:noFill/>
          </a:ln>
          <a:effectLst>
            <a:outerShdw blurRad="190500" algn="tl" rotWithShape="0">
              <a:srgbClr val="000000">
                <a:alpha val="70000"/>
              </a:srgbClr>
            </a:outerShdw>
          </a:effectLst>
        </p:spPr>
      </p:pic>
      <p:pic>
        <p:nvPicPr>
          <p:cNvPr id="22" name="Picture 21">
            <a:extLst>
              <a:ext uri="{FF2B5EF4-FFF2-40B4-BE49-F238E27FC236}">
                <a16:creationId xmlns:a16="http://schemas.microsoft.com/office/drawing/2014/main" id="{4A96BC0C-F8A0-4359-B84F-8D83C1311B68}"/>
              </a:ext>
            </a:extLst>
          </p:cNvPr>
          <p:cNvPicPr>
            <a:picLocks noChangeAspect="1"/>
          </p:cNvPicPr>
          <p:nvPr/>
        </p:nvPicPr>
        <p:blipFill>
          <a:blip r:embed="rId11"/>
          <a:stretch>
            <a:fillRect/>
          </a:stretch>
        </p:blipFill>
        <p:spPr>
          <a:xfrm>
            <a:off x="8744310" y="3473242"/>
            <a:ext cx="1777732" cy="2398472"/>
          </a:xfrm>
          <a:prstGeom prst="rect">
            <a:avLst/>
          </a:prstGeom>
          <a:solidFill>
            <a:srgbClr val="002060"/>
          </a:solidFill>
          <a:ln>
            <a:noFill/>
          </a:ln>
          <a:effectLst>
            <a:outerShdw blurRad="190500" algn="tl" rotWithShape="0">
              <a:srgbClr val="000000">
                <a:alpha val="70000"/>
              </a:srgbClr>
            </a:outerShdw>
          </a:effectLst>
        </p:spPr>
      </p:pic>
      <p:sp>
        <p:nvSpPr>
          <p:cNvPr id="23" name="TextBox 22">
            <a:extLst>
              <a:ext uri="{FF2B5EF4-FFF2-40B4-BE49-F238E27FC236}">
                <a16:creationId xmlns:a16="http://schemas.microsoft.com/office/drawing/2014/main" id="{670CA0A6-3F24-4EF7-91DF-3C1B68C9797F}"/>
              </a:ext>
            </a:extLst>
          </p:cNvPr>
          <p:cNvSpPr txBox="1"/>
          <p:nvPr/>
        </p:nvSpPr>
        <p:spPr>
          <a:xfrm>
            <a:off x="966158" y="2127849"/>
            <a:ext cx="5135593" cy="2800767"/>
          </a:xfrm>
          <a:prstGeom prst="rect">
            <a:avLst/>
          </a:prstGeom>
          <a:solidFill>
            <a:srgbClr val="333B46"/>
          </a:solidFill>
          <a:ln>
            <a:solidFill>
              <a:srgbClr val="333B46"/>
            </a:solidFill>
          </a:ln>
        </p:spPr>
        <p:txBody>
          <a:bodyPr wrap="square">
            <a:spAutoFit/>
          </a:bodyPr>
          <a:lstStyle/>
          <a:p>
            <a:pPr marL="214313" indent="-214313" defTabSz="685800">
              <a:buFont typeface="Wingdings" pitchFamily="2" charset="2"/>
              <a:buChar char="§"/>
              <a:defRPr/>
            </a:pPr>
            <a:r>
              <a:rPr lang="en-US" sz="1600" dirty="0">
                <a:solidFill>
                  <a:prstClr val="white"/>
                </a:solidFill>
                <a:latin typeface="Calibri" panose="020F0502020204030204" pitchFamily="34" charset="0"/>
                <a:cs typeface="Calibri" panose="020F0502020204030204" pitchFamily="34" charset="0"/>
              </a:rPr>
              <a:t>DPS has published a four-volume set of Resource Guides, expanding on the guiding principle of transparency.</a:t>
            </a:r>
          </a:p>
          <a:p>
            <a:pPr defTabSz="685800">
              <a:defRPr/>
            </a:pPr>
            <a:endParaRPr lang="en-US" sz="1600" dirty="0">
              <a:solidFill>
                <a:prstClr val="white"/>
              </a:solidFill>
              <a:latin typeface="Calibri" panose="020F0502020204030204" pitchFamily="34" charset="0"/>
              <a:cs typeface="Calibri" panose="020F0502020204030204" pitchFamily="34" charset="0"/>
            </a:endParaRPr>
          </a:p>
          <a:p>
            <a:pPr marL="214313" indent="-214313" defTabSz="685800">
              <a:buFont typeface="Wingdings" pitchFamily="2" charset="2"/>
              <a:buChar char="§"/>
              <a:defRPr/>
            </a:pPr>
            <a:r>
              <a:rPr lang="en-US" sz="1600" dirty="0">
                <a:solidFill>
                  <a:prstClr val="white"/>
                </a:solidFill>
                <a:latin typeface="Calibri" panose="020F0502020204030204" pitchFamily="34" charset="0"/>
                <a:cs typeface="Calibri" panose="020F0502020204030204" pitchFamily="34" charset="0"/>
              </a:rPr>
              <a:t>The Resource Guides were divided into key areas of the procurement process:</a:t>
            </a:r>
          </a:p>
          <a:p>
            <a:pPr marL="557213" lvl="1" indent="-214313" defTabSz="685800">
              <a:buFont typeface="Wingdings" pitchFamily="2" charset="2"/>
              <a:buChar char="Ø"/>
              <a:defRPr/>
            </a:pPr>
            <a:r>
              <a:rPr lang="en-US" sz="1600" dirty="0">
                <a:solidFill>
                  <a:prstClr val="white"/>
                </a:solidFill>
                <a:latin typeface="Calibri" panose="020F0502020204030204" pitchFamily="34" charset="0"/>
                <a:cs typeface="Calibri" panose="020F0502020204030204" pitchFamily="34" charset="0"/>
              </a:rPr>
              <a:t>Contract Administration</a:t>
            </a:r>
          </a:p>
          <a:p>
            <a:pPr marL="557213" lvl="1" indent="-214313" defTabSz="685800">
              <a:buFont typeface="Wingdings" pitchFamily="2" charset="2"/>
              <a:buChar char="Ø"/>
              <a:defRPr/>
            </a:pPr>
            <a:r>
              <a:rPr lang="en-US" sz="1600" dirty="0">
                <a:solidFill>
                  <a:prstClr val="white"/>
                </a:solidFill>
                <a:latin typeface="Calibri" panose="020F0502020204030204" pitchFamily="34" charset="0"/>
                <a:cs typeface="Calibri" panose="020F0502020204030204" pitchFamily="34" charset="0"/>
              </a:rPr>
              <a:t>Incentives and Programs</a:t>
            </a:r>
          </a:p>
          <a:p>
            <a:pPr marL="557213" lvl="1" indent="-214313" defTabSz="685800">
              <a:buFont typeface="Wingdings" pitchFamily="2" charset="2"/>
              <a:buChar char="Ø"/>
              <a:defRPr/>
            </a:pPr>
            <a:r>
              <a:rPr lang="en-US" sz="1600" dirty="0">
                <a:solidFill>
                  <a:prstClr val="white"/>
                </a:solidFill>
                <a:latin typeface="Calibri" panose="020F0502020204030204" pitchFamily="34" charset="0"/>
                <a:cs typeface="Calibri" panose="020F0502020204030204" pitchFamily="34" charset="0"/>
              </a:rPr>
              <a:t>Certification</a:t>
            </a:r>
          </a:p>
          <a:p>
            <a:pPr marL="557213" lvl="1" indent="-214313" defTabSz="685800">
              <a:buFont typeface="Wingdings" pitchFamily="2" charset="2"/>
              <a:buChar char="Ø"/>
              <a:defRPr/>
            </a:pPr>
            <a:r>
              <a:rPr lang="en-US" sz="1600" dirty="0">
                <a:solidFill>
                  <a:prstClr val="white"/>
                </a:solidFill>
                <a:latin typeface="Calibri" panose="020F0502020204030204" pitchFamily="34" charset="0"/>
                <a:cs typeface="Calibri" panose="020F0502020204030204" pitchFamily="34" charset="0"/>
              </a:rPr>
              <a:t>Compliance</a:t>
            </a:r>
          </a:p>
          <a:p>
            <a:pPr marL="342900" lvl="1" defTabSz="685800">
              <a:defRPr/>
            </a:pPr>
            <a:endParaRPr lang="en-US" sz="1600" dirty="0">
              <a:solidFill>
                <a:prstClr val="white"/>
              </a:solidFill>
              <a:latin typeface="Calibri" panose="020F0502020204030204" pitchFamily="34" charset="0"/>
              <a:cs typeface="Calibri" panose="020F0502020204030204" pitchFamily="34" charset="0"/>
            </a:endParaRPr>
          </a:p>
          <a:p>
            <a:pPr marL="214313" indent="-214313" defTabSz="685800">
              <a:buFont typeface="Wingdings" pitchFamily="2" charset="2"/>
              <a:buChar char="§"/>
              <a:defRPr/>
            </a:pPr>
            <a:r>
              <a:rPr lang="en-US" sz="1600" dirty="0">
                <a:solidFill>
                  <a:prstClr val="white"/>
                </a:solidFill>
                <a:latin typeface="Calibri" panose="020F0502020204030204" pitchFamily="34" charset="0"/>
                <a:ea typeface="Roboto" panose="02000000000000000000" pitchFamily="2" charset="0"/>
                <a:cs typeface="Calibri" panose="020F0502020204030204" pitchFamily="34" charset="0"/>
              </a:rPr>
              <a:t>Download now at </a:t>
            </a:r>
            <a:r>
              <a:rPr lang="en-US" sz="1600" dirty="0" err="1">
                <a:solidFill>
                  <a:prstClr val="white"/>
                </a:solidFill>
                <a:latin typeface="Calibri" panose="020F0502020204030204" pitchFamily="34" charset="0"/>
                <a:ea typeface="Roboto" panose="02000000000000000000" pitchFamily="2" charset="0"/>
                <a:cs typeface="Calibri" panose="020F0502020204030204" pitchFamily="34" charset="0"/>
              </a:rPr>
              <a:t>www.chicago.gov</a:t>
            </a:r>
            <a:r>
              <a:rPr lang="en-US" sz="1600" dirty="0">
                <a:solidFill>
                  <a:prstClr val="white"/>
                </a:solidFill>
                <a:latin typeface="Calibri" panose="020F0502020204030204" pitchFamily="34" charset="0"/>
                <a:ea typeface="Roboto" panose="02000000000000000000" pitchFamily="2" charset="0"/>
                <a:cs typeface="Calibri" panose="020F0502020204030204" pitchFamily="34" charset="0"/>
              </a:rPr>
              <a:t>/</a:t>
            </a:r>
            <a:r>
              <a:rPr lang="en-US" sz="1600" dirty="0" err="1">
                <a:solidFill>
                  <a:prstClr val="white"/>
                </a:solidFill>
                <a:latin typeface="Calibri" panose="020F0502020204030204" pitchFamily="34" charset="0"/>
                <a:ea typeface="Roboto" panose="02000000000000000000" pitchFamily="2" charset="0"/>
                <a:cs typeface="Calibri" panose="020F0502020204030204" pitchFamily="34" charset="0"/>
              </a:rPr>
              <a:t>dpsguides</a:t>
            </a:r>
            <a:endParaRPr lang="en-US" sz="1600" dirty="0">
              <a:solidFill>
                <a:prstClr val="white"/>
              </a:solidFill>
              <a:latin typeface="Calibri" panose="020F0502020204030204" pitchFamily="34" charset="0"/>
              <a:ea typeface="Roboto" panose="02000000000000000000" pitchFamily="2" charset="0"/>
              <a:cs typeface="Calibri" panose="020F0502020204030204" pitchFamily="34" charset="0"/>
            </a:endParaRPr>
          </a:p>
        </p:txBody>
      </p:sp>
      <p:sp>
        <p:nvSpPr>
          <p:cNvPr id="25" name="Rectangle 24">
            <a:extLst>
              <a:ext uri="{FF2B5EF4-FFF2-40B4-BE49-F238E27FC236}">
                <a16:creationId xmlns:a16="http://schemas.microsoft.com/office/drawing/2014/main" id="{B9B9FD3C-BD67-4433-941A-64AD65D1D163}"/>
              </a:ext>
            </a:extLst>
          </p:cNvPr>
          <p:cNvSpPr/>
          <p:nvPr/>
        </p:nvSpPr>
        <p:spPr>
          <a:xfrm>
            <a:off x="506082" y="5979754"/>
            <a:ext cx="10685253" cy="139249"/>
          </a:xfrm>
          <a:prstGeom prst="rect">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2108009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Maintaining</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Certification</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30</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
        <p:nvSpPr>
          <p:cNvPr id="8" name="TextBox 7">
            <a:extLst>
              <a:ext uri="{FF2B5EF4-FFF2-40B4-BE49-F238E27FC236}">
                <a16:creationId xmlns:a16="http://schemas.microsoft.com/office/drawing/2014/main" id="{32A1193B-CCE6-494D-8AF4-A913E339606B}"/>
              </a:ext>
            </a:extLst>
          </p:cNvPr>
          <p:cNvSpPr txBox="1"/>
          <p:nvPr/>
        </p:nvSpPr>
        <p:spPr>
          <a:xfrm>
            <a:off x="5247249" y="1098183"/>
            <a:ext cx="6432261" cy="5262979"/>
          </a:xfrm>
          <a:prstGeom prst="rect">
            <a:avLst/>
          </a:prstGeom>
          <a:noFill/>
        </p:spPr>
        <p:txBody>
          <a:bodyPr wrap="square">
            <a:spAutoFit/>
          </a:bodyPr>
          <a:lstStyle/>
          <a:p>
            <a:r>
              <a:rPr lang="en-US" sz="2400" b="1" dirty="0">
                <a:solidFill>
                  <a:srgbClr val="333B46"/>
                </a:solidFill>
                <a:latin typeface="Arial" panose="020B0604020202020204" pitchFamily="34" charset="0"/>
                <a:cs typeface="Arial" panose="020B0604020202020204" pitchFamily="34" charset="0"/>
              </a:rPr>
              <a:t>Expansion of Services</a:t>
            </a:r>
            <a:r>
              <a:rPr lang="en-US" sz="2400" dirty="0">
                <a:solidFill>
                  <a:srgbClr val="333B46"/>
                </a:solidFill>
                <a:latin typeface="Arial" panose="020B0604020202020204" pitchFamily="34" charset="0"/>
                <a:cs typeface="Arial" panose="020B0604020202020204" pitchFamily="34" charset="0"/>
              </a:rPr>
              <a:t>:</a:t>
            </a:r>
          </a:p>
          <a:p>
            <a:endParaRPr lang="en-US" sz="2400" dirty="0">
              <a:solidFill>
                <a:srgbClr val="333B46"/>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Submit your request in writing online in the portal via the Expansion application.</a:t>
            </a:r>
          </a:p>
          <a:p>
            <a:pPr marL="342900" indent="-342900">
              <a:buFont typeface="Wingdings" panose="05000000000000000000" pitchFamily="2" charset="2"/>
              <a:buChar char="§"/>
            </a:pPr>
            <a:endParaRPr lang="en-US" sz="2400" dirty="0">
              <a:solidFill>
                <a:srgbClr val="333B46"/>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Include the added category NAICS code(s), description and supporting documentation.</a:t>
            </a:r>
          </a:p>
          <a:p>
            <a:pPr marL="342900" indent="-342900">
              <a:buFont typeface="Wingdings" panose="05000000000000000000" pitchFamily="2" charset="2"/>
              <a:buChar char="§"/>
            </a:pPr>
            <a:endParaRPr lang="en-US" sz="2400" dirty="0">
              <a:solidFill>
                <a:srgbClr val="333B46"/>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You must include:</a:t>
            </a:r>
          </a:p>
          <a:p>
            <a:pPr marL="8001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Required Licenses</a:t>
            </a:r>
          </a:p>
          <a:p>
            <a:pPr marL="8001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Copies of past or present contracts</a:t>
            </a:r>
          </a:p>
          <a:p>
            <a:pPr marL="8001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Any needed insurance</a:t>
            </a:r>
          </a:p>
          <a:p>
            <a:pPr marL="8001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Current resume</a:t>
            </a:r>
          </a:p>
          <a:p>
            <a:endParaRPr lang="en-US" sz="2400" dirty="0">
              <a:solidFill>
                <a:srgbClr val="333B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3480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3"/>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5A8454-BFCC-4596-BF31-ECF818FE74B7}"/>
              </a:ext>
            </a:extLst>
          </p:cNvPr>
          <p:cNvSpPr txBox="1"/>
          <p:nvPr/>
        </p:nvSpPr>
        <p:spPr>
          <a:xfrm>
            <a:off x="291790" y="1150178"/>
            <a:ext cx="6934698" cy="5428858"/>
          </a:xfrm>
          <a:prstGeom prst="rect">
            <a:avLst/>
          </a:prstGeom>
          <a:noFill/>
        </p:spPr>
        <p:txBody>
          <a:bodyPr wrap="square" rtlCol="0">
            <a:spAutoFit/>
          </a:bodyPr>
          <a:lstStyle/>
          <a:p>
            <a:pPr>
              <a:lnSpc>
                <a:spcPct val="150000"/>
              </a:lnSpc>
            </a:pPr>
            <a:r>
              <a:rPr lang="en-US" sz="2400" dirty="0">
                <a:latin typeface="Arial" panose="020B0604020202020204" pitchFamily="34" charset="0"/>
                <a:cs typeface="Arial" panose="020B0604020202020204" pitchFamily="34" charset="0"/>
              </a:rPr>
              <a:t>Top 10 Reasons Applications are Denied</a:t>
            </a:r>
          </a:p>
          <a:p>
            <a:pPr>
              <a:lnSpc>
                <a:spcPct val="150000"/>
              </a:lnSpc>
            </a:pPr>
            <a:endParaRPr lang="en-US" sz="1400" dirty="0">
              <a:latin typeface="Arial" panose="020B0604020202020204" pitchFamily="34" charset="0"/>
              <a:cs typeface="Arial" panose="020B0604020202020204" pitchFamily="34" charset="0"/>
            </a:endParaRPr>
          </a:p>
          <a:p>
            <a:pPr marL="457200" indent="-457200" eaLnBrk="1" fontAlgn="auto" hangingPunct="1">
              <a:spcAft>
                <a:spcPts val="0"/>
              </a:spcAft>
              <a:buFont typeface="+mj-lt"/>
              <a:buAutoNum type="arabicPeriod"/>
              <a:defRPr/>
            </a:pPr>
            <a:r>
              <a:rPr lang="en-US" altLang="en-US" sz="1600" dirty="0">
                <a:solidFill>
                  <a:srgbClr val="333B46"/>
                </a:solidFill>
              </a:rPr>
              <a:t>Unsubstantiated or questionable ownership/control.</a:t>
            </a:r>
          </a:p>
          <a:p>
            <a:pPr marL="457200" indent="-457200" eaLnBrk="1" fontAlgn="auto" hangingPunct="1">
              <a:spcAft>
                <a:spcPts val="0"/>
              </a:spcAft>
              <a:buFont typeface="+mj-lt"/>
              <a:buAutoNum type="arabicPeriod"/>
              <a:defRPr/>
            </a:pPr>
            <a:r>
              <a:rPr lang="en-US" altLang="en-US" sz="1600" dirty="0">
                <a:solidFill>
                  <a:srgbClr val="333B46"/>
                </a:solidFill>
              </a:rPr>
              <a:t>Unclear description of critical functions and who is responsible. </a:t>
            </a:r>
          </a:p>
          <a:p>
            <a:pPr marL="457200" indent="-457200" eaLnBrk="1" fontAlgn="auto" hangingPunct="1">
              <a:spcAft>
                <a:spcPts val="0"/>
              </a:spcAft>
              <a:buFont typeface="+mj-lt"/>
              <a:buAutoNum type="arabicPeriod"/>
              <a:defRPr/>
            </a:pPr>
            <a:r>
              <a:rPr lang="en-US" altLang="en-US" sz="1600" dirty="0">
                <a:solidFill>
                  <a:srgbClr val="333B46"/>
                </a:solidFill>
              </a:rPr>
              <a:t>Company cannot substantiate where and/or how start-up funds/expansion capital was initiated.</a:t>
            </a:r>
          </a:p>
          <a:p>
            <a:pPr marL="457200" indent="-457200" eaLnBrk="1" fontAlgn="auto" hangingPunct="1">
              <a:spcAft>
                <a:spcPts val="0"/>
              </a:spcAft>
              <a:buFont typeface="+mj-lt"/>
              <a:buAutoNum type="arabicPeriod"/>
              <a:defRPr/>
            </a:pPr>
            <a:r>
              <a:rPr lang="en-US" altLang="en-US" sz="1600" dirty="0">
                <a:solidFill>
                  <a:srgbClr val="333B46"/>
                </a:solidFill>
              </a:rPr>
              <a:t>Outside secondary employment takes the majority of the MBE/WBE/VBE/BEPD/DBE Enterprise’s time each day.</a:t>
            </a:r>
          </a:p>
          <a:p>
            <a:pPr marL="457200" indent="-457200" eaLnBrk="1" fontAlgn="auto" hangingPunct="1">
              <a:spcAft>
                <a:spcPts val="0"/>
              </a:spcAft>
              <a:buFont typeface="+mj-lt"/>
              <a:buAutoNum type="arabicPeriod"/>
              <a:defRPr/>
            </a:pPr>
            <a:r>
              <a:rPr lang="en-US" altLang="en-US" sz="1600" dirty="0">
                <a:solidFill>
                  <a:srgbClr val="333B46"/>
                </a:solidFill>
              </a:rPr>
              <a:t>The company is not located in one of the six county regions (MBE/WBE/VBE/BEPD).</a:t>
            </a:r>
          </a:p>
          <a:p>
            <a:pPr marL="457200" indent="-457200" eaLnBrk="1" fontAlgn="auto" hangingPunct="1">
              <a:spcAft>
                <a:spcPts val="0"/>
              </a:spcAft>
              <a:buFont typeface="+mj-lt"/>
              <a:buAutoNum type="arabicPeriod"/>
              <a:defRPr/>
            </a:pPr>
            <a:r>
              <a:rPr lang="en-US" altLang="en-US" sz="1600" dirty="0">
                <a:solidFill>
                  <a:srgbClr val="333B46"/>
                </a:solidFill>
              </a:rPr>
              <a:t>Point of Contact did not respond to requests for information in a timely manner.</a:t>
            </a:r>
          </a:p>
          <a:p>
            <a:pPr marL="457200" indent="-457200" eaLnBrk="1" fontAlgn="auto" hangingPunct="1">
              <a:spcAft>
                <a:spcPts val="0"/>
              </a:spcAft>
              <a:buFont typeface="+mj-lt"/>
              <a:buAutoNum type="arabicPeriod"/>
              <a:defRPr/>
            </a:pPr>
            <a:r>
              <a:rPr lang="en-US" altLang="en-US" sz="1600" dirty="0">
                <a:solidFill>
                  <a:srgbClr val="333B46"/>
                </a:solidFill>
              </a:rPr>
              <a:t>Inconsistencies with the Applicant firm name among various documents.</a:t>
            </a:r>
          </a:p>
          <a:p>
            <a:pPr marL="457200" indent="-457200" eaLnBrk="1" fontAlgn="auto" hangingPunct="1">
              <a:spcAft>
                <a:spcPts val="0"/>
              </a:spcAft>
              <a:buFont typeface="+mj-lt"/>
              <a:buAutoNum type="arabicPeriod"/>
              <a:defRPr/>
            </a:pPr>
            <a:r>
              <a:rPr lang="en-US" altLang="en-US" sz="1600" dirty="0">
                <a:solidFill>
                  <a:srgbClr val="333B46"/>
                </a:solidFill>
              </a:rPr>
              <a:t>Problems with contracts: missing, incomplete, not signed &amp; executed by qualifying owners, or have no corresponding proof of payments.</a:t>
            </a:r>
          </a:p>
          <a:p>
            <a:pPr marL="457200" indent="-457200" eaLnBrk="1" fontAlgn="auto" hangingPunct="1">
              <a:spcAft>
                <a:spcPts val="0"/>
              </a:spcAft>
              <a:buFont typeface="+mj-lt"/>
              <a:buAutoNum type="arabicPeriod"/>
              <a:defRPr/>
            </a:pPr>
            <a:r>
              <a:rPr lang="en-US" altLang="en-US" sz="1600" dirty="0">
                <a:solidFill>
                  <a:srgbClr val="333B46"/>
                </a:solidFill>
              </a:rPr>
              <a:t>Required documents are not attached or no explanation is given as to why the documents are not available.</a:t>
            </a:r>
          </a:p>
          <a:p>
            <a:pPr marL="457200" indent="-457200" eaLnBrk="1" fontAlgn="auto" hangingPunct="1">
              <a:spcAft>
                <a:spcPts val="0"/>
              </a:spcAft>
              <a:buFont typeface="+mj-lt"/>
              <a:buAutoNum type="arabicPeriod"/>
              <a:defRPr/>
            </a:pPr>
            <a:r>
              <a:rPr lang="en-US" altLang="en-US" sz="1600" dirty="0">
                <a:solidFill>
                  <a:srgbClr val="333B46"/>
                </a:solidFill>
              </a:rPr>
              <a:t>Three/Seven years of tax returns were not submitted (signed) as required.</a:t>
            </a:r>
          </a:p>
          <a:p>
            <a:pPr>
              <a:lnSpc>
                <a:spcPct val="150000"/>
              </a:lnSpc>
            </a:pPr>
            <a:endParaRPr lang="en-US" sz="1200" dirty="0">
              <a:solidFill>
                <a:srgbClr val="333B46"/>
              </a:solidFill>
              <a:latin typeface="Arial" panose="020B0604020202020204" pitchFamily="34" charset="0"/>
              <a:cs typeface="Arial" panose="020B0604020202020204" pitchFamily="34" charset="0"/>
            </a:endParaRPr>
          </a:p>
          <a:p>
            <a:pPr>
              <a:lnSpc>
                <a:spcPct val="150000"/>
              </a:lnSpc>
            </a:pPr>
            <a:r>
              <a:rPr lang="en-US" sz="1200" dirty="0">
                <a:solidFill>
                  <a:srgbClr val="333B46"/>
                </a:solidFill>
                <a:latin typeface="Arial" panose="020B0604020202020204" pitchFamily="34" charset="0"/>
                <a:cs typeface="Arial" panose="020B0604020202020204" pitchFamily="34" charset="0"/>
              </a:rPr>
              <a:t> </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31</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What you</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Need</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To Know</a:t>
            </a:r>
          </a:p>
        </p:txBody>
      </p:sp>
    </p:spTree>
    <p:extLst>
      <p:ext uri="{BB962C8B-B14F-4D97-AF65-F5344CB8AC3E}">
        <p14:creationId xmlns:p14="http://schemas.microsoft.com/office/powerpoint/2010/main" val="247656551"/>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6858001" y="0"/>
            <a:ext cx="5334000" cy="6858000"/>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406640" y="3591212"/>
            <a:ext cx="4506685" cy="1273629"/>
          </a:xfrm>
        </p:spPr>
        <p:txBody>
          <a:bodyPr anchor="ctr">
            <a:normAutofit fontScale="90000"/>
          </a:bodyPr>
          <a:lstStyle/>
          <a:p>
            <a:r>
              <a:rPr lang="en-US" sz="8000" dirty="0">
                <a:solidFill>
                  <a:schemeClr val="bg1"/>
                </a:solidFill>
                <a:latin typeface="Big Shoulders Display Black" pitchFamily="2" charset="0"/>
              </a:rPr>
              <a:t>QUESTIONS?</a:t>
            </a:r>
          </a:p>
        </p:txBody>
      </p:sp>
      <p:sp>
        <p:nvSpPr>
          <p:cNvPr id="7" name="Rectangle 6">
            <a:extLst>
              <a:ext uri="{FF2B5EF4-FFF2-40B4-BE49-F238E27FC236}">
                <a16:creationId xmlns:a16="http://schemas.microsoft.com/office/drawing/2014/main" id="{2DF58C6D-2877-450D-B471-C8085089FD1B}"/>
              </a:ext>
            </a:extLst>
          </p:cNvPr>
          <p:cNvSpPr/>
          <p:nvPr/>
        </p:nvSpPr>
        <p:spPr>
          <a:xfrm>
            <a:off x="6096000" y="5699785"/>
            <a:ext cx="5529942" cy="50507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A2A4516-F24F-43F7-A406-3280B76CA610}"/>
              </a:ext>
            </a:extLst>
          </p:cNvPr>
          <p:cNvSpPr>
            <a:spLocks noGrp="1"/>
          </p:cNvSpPr>
          <p:nvPr>
            <p:ph type="subTitle" idx="1"/>
          </p:nvPr>
        </p:nvSpPr>
        <p:spPr>
          <a:xfrm>
            <a:off x="6216831" y="5799946"/>
            <a:ext cx="5288280" cy="304747"/>
          </a:xfrm>
        </p:spPr>
        <p:txBody>
          <a:bodyPr>
            <a:noAutofit/>
          </a:bodyPr>
          <a:lstStyle/>
          <a:p>
            <a:pPr algn="r"/>
            <a:r>
              <a:rPr lang="en-US" sz="1200" dirty="0">
                <a:latin typeface="Arial" panose="020B0604020202020204" pitchFamily="34" charset="0"/>
                <a:cs typeface="Arial" panose="020B0604020202020204" pitchFamily="34" charset="0"/>
              </a:rPr>
              <a:t>Do you have a question? Please use the WebEx Q&amp;A feature as shown.</a:t>
            </a:r>
          </a:p>
        </p:txBody>
      </p:sp>
      <p:pic>
        <p:nvPicPr>
          <p:cNvPr id="6" name="Picture 5" descr="A black and white sign&#10;&#10;Description automatically generated with low confidence">
            <a:extLst>
              <a:ext uri="{FF2B5EF4-FFF2-40B4-BE49-F238E27FC236}">
                <a16:creationId xmlns:a16="http://schemas.microsoft.com/office/drawing/2014/main" id="{BBED919A-F0F2-415D-AFCE-34B5B6F21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662" y="428430"/>
            <a:ext cx="4262811" cy="823965"/>
          </a:xfrm>
          <a:prstGeom prst="rect">
            <a:avLst/>
          </a:prstGeom>
        </p:spPr>
      </p:pic>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p:txBody>
          <a:bodyPr/>
          <a:lstStyle/>
          <a:p>
            <a:fld id="{9EEDF2C8-8D53-4310-BAC3-B914C6E8499F}" type="slidenum">
              <a:rPr lang="en-US" smtClean="0"/>
              <a:t>32</a:t>
            </a:fld>
            <a:endParaRPr lang="en-US"/>
          </a:p>
        </p:txBody>
      </p:sp>
      <p:pic>
        <p:nvPicPr>
          <p:cNvPr id="9" name="Picture 8">
            <a:extLst>
              <a:ext uri="{FF2B5EF4-FFF2-40B4-BE49-F238E27FC236}">
                <a16:creationId xmlns:a16="http://schemas.microsoft.com/office/drawing/2014/main" id="{18996C5C-E8C5-46E9-9F9A-E6E4D6770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2622" y="428430"/>
            <a:ext cx="2993012" cy="3006226"/>
          </a:xfrm>
          <a:prstGeom prst="rect">
            <a:avLst/>
          </a:prstGeom>
        </p:spPr>
      </p:pic>
      <p:pic>
        <p:nvPicPr>
          <p:cNvPr id="11" name="Picture 10">
            <a:extLst>
              <a:ext uri="{FF2B5EF4-FFF2-40B4-BE49-F238E27FC236}">
                <a16:creationId xmlns:a16="http://schemas.microsoft.com/office/drawing/2014/main" id="{763E3889-B9F4-48CF-B446-8B3A8C89DC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1357" y="3223115"/>
            <a:ext cx="3648584" cy="2981741"/>
          </a:xfrm>
          <a:prstGeom prst="rect">
            <a:avLst/>
          </a:prstGeom>
        </p:spPr>
      </p:pic>
    </p:spTree>
    <p:extLst>
      <p:ext uri="{BB962C8B-B14F-4D97-AF65-F5344CB8AC3E}">
        <p14:creationId xmlns:p14="http://schemas.microsoft.com/office/powerpoint/2010/main" val="139129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3331262"/>
            <a:ext cx="6934698" cy="2793842"/>
          </a:xfrm>
          <a:prstGeom prst="rect">
            <a:avLst/>
          </a:prstGeom>
          <a:noFill/>
        </p:spPr>
        <p:txBody>
          <a:bodyPr wrap="square" rtlCol="0">
            <a:spAutoFit/>
          </a:bodyPr>
          <a:lstStyle/>
          <a:p>
            <a:pPr>
              <a:lnSpc>
                <a:spcPct val="150000"/>
              </a:lnSpc>
            </a:pPr>
            <a:r>
              <a:rPr lang="en-US" sz="2400" dirty="0">
                <a:latin typeface="Arial" panose="020B0604020202020204" pitchFamily="34" charset="0"/>
                <a:cs typeface="Arial" panose="020B0604020202020204" pitchFamily="34" charset="0"/>
              </a:rPr>
              <a:t>Did you find this workshop helpful? Share it on social media using </a:t>
            </a:r>
            <a:r>
              <a:rPr lang="en-US" sz="2400" b="1" dirty="0">
                <a:solidFill>
                  <a:srgbClr val="333B46"/>
                </a:solidFill>
                <a:latin typeface="Arial" panose="020B0604020202020204" pitchFamily="34" charset="0"/>
                <a:cs typeface="Arial" panose="020B0604020202020204" pitchFamily="34" charset="0"/>
              </a:rPr>
              <a:t>#DPSWorkshops</a:t>
            </a:r>
            <a:r>
              <a:rPr lang="en-US" sz="2400" dirty="0">
                <a:latin typeface="Arial" panose="020B0604020202020204" pitchFamily="34" charset="0"/>
                <a:cs typeface="Arial" panose="020B0604020202020204" pitchFamily="34" charset="0"/>
              </a:rPr>
              <a:t> and spread the word to help the City business community learn about the programs and initiatives available at the City of Chicago. </a:t>
            </a: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33</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92280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30628"/>
            <a:ext cx="3605347" cy="3670663"/>
          </a:xfrm>
        </p:spPr>
        <p:txBody>
          <a:bodyPr anchor="ctr">
            <a:noAutofit/>
          </a:bodyPr>
          <a:lstStyle/>
          <a:p>
            <a:r>
              <a:rPr lang="en-US" sz="4400" dirty="0">
                <a:solidFill>
                  <a:schemeClr val="bg1"/>
                </a:solidFill>
                <a:latin typeface="Big Shoulders Display Black" pitchFamily="2" charset="0"/>
              </a:rPr>
              <a:t> FOLLOW US ON SOCIAL MEDIA</a:t>
            </a:r>
          </a:p>
        </p:txBody>
      </p:sp>
      <p:pic>
        <p:nvPicPr>
          <p:cNvPr id="10" name="Picture 9">
            <a:extLst>
              <a:ext uri="{FF2B5EF4-FFF2-40B4-BE49-F238E27FC236}">
                <a16:creationId xmlns:a16="http://schemas.microsoft.com/office/drawing/2014/main" id="{E0ED178C-759D-4479-88B5-A60E745C41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5" y="1133913"/>
            <a:ext cx="6214911" cy="1797248"/>
          </a:xfrm>
          <a:prstGeom prst="rect">
            <a:avLst/>
          </a:prstGeom>
        </p:spPr>
      </p:pic>
      <p:sp>
        <p:nvSpPr>
          <p:cNvPr id="11" name="TextBox 10">
            <a:extLst>
              <a:ext uri="{FF2B5EF4-FFF2-40B4-BE49-F238E27FC236}">
                <a16:creationId xmlns:a16="http://schemas.microsoft.com/office/drawing/2014/main" id="{537065F0-9BBE-43D7-8B53-AB3EB0985349}"/>
              </a:ext>
            </a:extLst>
          </p:cNvPr>
          <p:cNvSpPr txBox="1"/>
          <p:nvPr/>
        </p:nvSpPr>
        <p:spPr>
          <a:xfrm>
            <a:off x="1473898" y="2748279"/>
            <a:ext cx="4622102"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@CHICAGODPS</a:t>
            </a:r>
          </a:p>
        </p:txBody>
      </p:sp>
    </p:spTree>
    <p:extLst>
      <p:ext uri="{BB962C8B-B14F-4D97-AF65-F5344CB8AC3E}">
        <p14:creationId xmlns:p14="http://schemas.microsoft.com/office/powerpoint/2010/main" val="3925050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1148576" y="0"/>
            <a:ext cx="11043424"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black and white sign&#10;&#10;Description automatically generated with low confidence">
            <a:extLst>
              <a:ext uri="{FF2B5EF4-FFF2-40B4-BE49-F238E27FC236}">
                <a16:creationId xmlns:a16="http://schemas.microsoft.com/office/drawing/2014/main" id="{BBED919A-F0F2-415D-AFCE-34B5B6F21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270329"/>
            <a:ext cx="2743200" cy="365125"/>
          </a:xfrm>
        </p:spPr>
        <p:txBody>
          <a:bodyPr/>
          <a:lstStyle/>
          <a:p>
            <a:fld id="{9EEDF2C8-8D53-4310-BAC3-B914C6E8499F}" type="slidenum">
              <a:rPr lang="en-US" smtClean="0"/>
              <a:t>4</a:t>
            </a:fld>
            <a:endParaRPr lang="en-US" dirty="0"/>
          </a:p>
        </p:txBody>
      </p:sp>
      <p:sp>
        <p:nvSpPr>
          <p:cNvPr id="5" name="TextBox 4">
            <a:extLst>
              <a:ext uri="{FF2B5EF4-FFF2-40B4-BE49-F238E27FC236}">
                <a16:creationId xmlns:a16="http://schemas.microsoft.com/office/drawing/2014/main" id="{042D3EFC-D65C-BC41-88FC-58F9959CFB8F}"/>
              </a:ext>
            </a:extLst>
          </p:cNvPr>
          <p:cNvSpPr txBox="1"/>
          <p:nvPr/>
        </p:nvSpPr>
        <p:spPr>
          <a:xfrm>
            <a:off x="1663808" y="2175948"/>
            <a:ext cx="4432192" cy="2123658"/>
          </a:xfrm>
          <a:prstGeom prst="rect">
            <a:avLst/>
          </a:prstGeom>
          <a:noFill/>
        </p:spPr>
        <p:txBody>
          <a:bodyPr wrap="square" rtlCol="0">
            <a:spAutoFit/>
          </a:bodyPr>
          <a:lstStyle/>
          <a:p>
            <a:r>
              <a:rPr lang="en-US" sz="6600" b="1" dirty="0">
                <a:solidFill>
                  <a:schemeClr val="bg1"/>
                </a:solidFill>
                <a:latin typeface="Big Shoulders Display Black" pitchFamily="2" charset="77"/>
                <a:cs typeface="Arial" panose="020B0604020202020204" pitchFamily="34" charset="0"/>
              </a:rPr>
              <a:t>Today’s Workshop</a:t>
            </a:r>
          </a:p>
        </p:txBody>
      </p:sp>
      <p:sp>
        <p:nvSpPr>
          <p:cNvPr id="8" name="Rectangle 7">
            <a:extLst>
              <a:ext uri="{FF2B5EF4-FFF2-40B4-BE49-F238E27FC236}">
                <a16:creationId xmlns:a16="http://schemas.microsoft.com/office/drawing/2014/main" id="{0A6AFFE1-AABD-4BC1-AC0F-DCE076998A5B}"/>
              </a:ext>
            </a:extLst>
          </p:cNvPr>
          <p:cNvSpPr/>
          <p:nvPr/>
        </p:nvSpPr>
        <p:spPr>
          <a:xfrm>
            <a:off x="6602083" y="471578"/>
            <a:ext cx="5354128" cy="5909310"/>
          </a:xfrm>
          <a:prstGeom prst="rect">
            <a:avLst/>
          </a:prstGeom>
        </p:spPr>
        <p:txBody>
          <a:bodyPr wrap="square">
            <a:spAutoFit/>
          </a:bodyPr>
          <a:lstStyle/>
          <a:p>
            <a:pPr marL="285750" indent="-285750">
              <a:buFont typeface="Wingdings" panose="05000000000000000000" pitchFamily="2" charset="2"/>
              <a:buChar char="§"/>
              <a:defRPr/>
            </a:pPr>
            <a:r>
              <a:rPr lang="en-US" dirty="0">
                <a:solidFill>
                  <a:schemeClr val="bg1"/>
                </a:solidFill>
                <a:latin typeface="Avenir LT Std 55 Roman"/>
              </a:rPr>
              <a:t>Everyone is muted upon entry for the presentation portion of the workshop</a:t>
            </a:r>
          </a:p>
          <a:p>
            <a:pPr>
              <a:defRPr/>
            </a:pPr>
            <a:endParaRPr lang="en-US" dirty="0">
              <a:solidFill>
                <a:schemeClr val="bg1"/>
              </a:solidFill>
              <a:latin typeface="Avenir LT Std 55 Roman"/>
            </a:endParaRPr>
          </a:p>
          <a:p>
            <a:pPr marL="285750" indent="-285750">
              <a:buFont typeface="Wingdings" panose="05000000000000000000" pitchFamily="2" charset="2"/>
              <a:buChar char="§"/>
              <a:defRPr/>
            </a:pPr>
            <a:r>
              <a:rPr lang="en-US" dirty="0">
                <a:solidFill>
                  <a:schemeClr val="bg1"/>
                </a:solidFill>
                <a:latin typeface="Avenir LT Std 55 Roman"/>
              </a:rPr>
              <a:t>We ask that you hold your questions to the end of the presentation. You can use the chat feature to type out your question and the speaker will answer the questions at the end of the presentation.</a:t>
            </a:r>
          </a:p>
          <a:p>
            <a:pPr>
              <a:defRPr/>
            </a:pPr>
            <a:endParaRPr lang="en-US" dirty="0">
              <a:solidFill>
                <a:schemeClr val="bg1"/>
              </a:solidFill>
              <a:latin typeface="Avenir LT Std 55 Roman"/>
            </a:endParaRPr>
          </a:p>
          <a:p>
            <a:pPr marL="285750" indent="-285750">
              <a:buFont typeface="Wingdings" panose="05000000000000000000" pitchFamily="2" charset="2"/>
              <a:buChar char="§"/>
              <a:defRPr/>
            </a:pPr>
            <a:r>
              <a:rPr lang="en-US" u="sng" dirty="0">
                <a:solidFill>
                  <a:schemeClr val="bg1"/>
                </a:solidFill>
                <a:latin typeface="Avenir LT Std 55 Roman"/>
              </a:rPr>
              <a:t>To Send a Question</a:t>
            </a:r>
            <a:r>
              <a:rPr lang="en-US" dirty="0">
                <a:solidFill>
                  <a:schemeClr val="bg1"/>
                </a:solidFill>
                <a:latin typeface="Avenir LT Std 55 Roman"/>
              </a:rPr>
              <a:t>: </a:t>
            </a:r>
            <a:r>
              <a:rPr lang="en-US" b="1" dirty="0">
                <a:solidFill>
                  <a:schemeClr val="accent4"/>
                </a:solidFill>
                <a:latin typeface="Avenir LT Std 55 Roman"/>
              </a:rPr>
              <a:t>Use only the Q &amp; A panel to ask your question. Do not use the chat panel</a:t>
            </a:r>
          </a:p>
          <a:p>
            <a:pPr marL="285750" indent="-285750">
              <a:buFont typeface="Wingdings" panose="05000000000000000000" pitchFamily="2" charset="2"/>
              <a:buChar char="§"/>
              <a:defRPr/>
            </a:pPr>
            <a:endParaRPr lang="en-US" dirty="0">
              <a:solidFill>
                <a:schemeClr val="bg1"/>
              </a:solidFill>
              <a:latin typeface="Avenir LT Std 55 Roman"/>
            </a:endParaRPr>
          </a:p>
          <a:p>
            <a:pPr marL="742950" lvl="1" indent="-285750">
              <a:buFont typeface="Wingdings" panose="05000000000000000000" pitchFamily="2" charset="2"/>
              <a:buChar char="Ø"/>
              <a:defRPr/>
            </a:pPr>
            <a:r>
              <a:rPr lang="en-US" dirty="0">
                <a:solidFill>
                  <a:schemeClr val="bg1"/>
                </a:solidFill>
                <a:latin typeface="Avenir LT Std 55 Roman"/>
              </a:rPr>
              <a:t>Use the </a:t>
            </a:r>
            <a:r>
              <a:rPr lang="en-US" dirty="0">
                <a:solidFill>
                  <a:schemeClr val="accent4"/>
                </a:solidFill>
                <a:latin typeface="Avenir LT Std 55 Roman"/>
              </a:rPr>
              <a:t>Q &amp; A panel </a:t>
            </a:r>
            <a:r>
              <a:rPr lang="en-US" dirty="0">
                <a:solidFill>
                  <a:schemeClr val="bg1"/>
                </a:solidFill>
                <a:latin typeface="Avenir LT Std 55 Roman"/>
              </a:rPr>
              <a:t>on the right side of your screen.</a:t>
            </a:r>
          </a:p>
          <a:p>
            <a:pPr marL="742950" lvl="1" indent="-285750">
              <a:buFont typeface="Wingdings" panose="05000000000000000000" pitchFamily="2" charset="2"/>
              <a:buChar char="Ø"/>
              <a:defRPr/>
            </a:pPr>
            <a:r>
              <a:rPr lang="en-US" dirty="0">
                <a:solidFill>
                  <a:schemeClr val="bg1"/>
                </a:solidFill>
                <a:latin typeface="Avenir LT Std 55 Roman"/>
              </a:rPr>
              <a:t>In the Send to or To drop-down list, select the recipient of the message.</a:t>
            </a:r>
          </a:p>
          <a:p>
            <a:pPr marL="742950" lvl="1" indent="-285750">
              <a:buFont typeface="Wingdings" panose="05000000000000000000" pitchFamily="2" charset="2"/>
              <a:buChar char="Ø"/>
              <a:defRPr/>
            </a:pPr>
            <a:r>
              <a:rPr lang="en-US" dirty="0">
                <a:solidFill>
                  <a:schemeClr val="bg1"/>
                </a:solidFill>
                <a:latin typeface="Avenir LT Std 55 Roman"/>
              </a:rPr>
              <a:t>Enter your message in the chat text box, then press Enter on your keyboard.</a:t>
            </a:r>
          </a:p>
          <a:p>
            <a:pPr lvl="1">
              <a:defRPr/>
            </a:pPr>
            <a:endParaRPr lang="en-US" dirty="0">
              <a:solidFill>
                <a:schemeClr val="bg1"/>
              </a:solidFill>
              <a:latin typeface="Avenir LT Std 55 Roman"/>
            </a:endParaRPr>
          </a:p>
          <a:p>
            <a:pPr lvl="1">
              <a:defRPr/>
            </a:pPr>
            <a:r>
              <a:rPr lang="en-US" dirty="0">
                <a:solidFill>
                  <a:schemeClr val="bg1"/>
                </a:solidFill>
                <a:latin typeface="Avenir LT Std 55 Roman"/>
              </a:rPr>
              <a:t>Note: If you join a meeting, session, or event in progress, you can see only the Q &amp; A that participants send after you join.</a:t>
            </a:r>
          </a:p>
        </p:txBody>
      </p:sp>
    </p:spTree>
    <p:extLst>
      <p:ext uri="{BB962C8B-B14F-4D97-AF65-F5344CB8AC3E}">
        <p14:creationId xmlns:p14="http://schemas.microsoft.com/office/powerpoint/2010/main" val="2357371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6858001" y="0"/>
            <a:ext cx="5334000" cy="6858000"/>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507476" y="1025434"/>
            <a:ext cx="4118466" cy="3670663"/>
          </a:xfrm>
        </p:spPr>
        <p:txBody>
          <a:bodyPr anchor="ctr">
            <a:normAutofit/>
          </a:bodyPr>
          <a:lstStyle/>
          <a:p>
            <a:r>
              <a:rPr lang="en-US" dirty="0">
                <a:solidFill>
                  <a:schemeClr val="bg1"/>
                </a:solidFill>
                <a:latin typeface="Big Shoulders Display Black"/>
              </a:rPr>
              <a:t>HOW TO BECOME CERTIFIED</a:t>
            </a:r>
            <a:endParaRPr lang="en-US" dirty="0">
              <a:solidFill>
                <a:schemeClr val="bg1"/>
              </a:solidFill>
            </a:endParaRPr>
          </a:p>
        </p:txBody>
      </p:sp>
      <p:sp>
        <p:nvSpPr>
          <p:cNvPr id="7" name="Rectangle 6">
            <a:extLst>
              <a:ext uri="{FF2B5EF4-FFF2-40B4-BE49-F238E27FC236}">
                <a16:creationId xmlns:a16="http://schemas.microsoft.com/office/drawing/2014/main" id="{2DF58C6D-2877-450D-B471-C8085089FD1B}"/>
              </a:ext>
            </a:extLst>
          </p:cNvPr>
          <p:cNvSpPr/>
          <p:nvPr/>
        </p:nvSpPr>
        <p:spPr>
          <a:xfrm>
            <a:off x="6216832" y="5699785"/>
            <a:ext cx="5409110" cy="50507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A2A4516-F24F-43F7-A406-3280B76CA610}"/>
              </a:ext>
            </a:extLst>
          </p:cNvPr>
          <p:cNvSpPr>
            <a:spLocks noGrp="1"/>
          </p:cNvSpPr>
          <p:nvPr>
            <p:ph type="subTitle" idx="1"/>
          </p:nvPr>
        </p:nvSpPr>
        <p:spPr>
          <a:xfrm>
            <a:off x="6216831" y="5832566"/>
            <a:ext cx="5288280" cy="289712"/>
          </a:xfrm>
        </p:spPr>
        <p:txBody>
          <a:bodyPr vert="horz" lIns="91440" tIns="45720" rIns="91440" bIns="45720" rtlCol="0" anchor="t">
            <a:normAutofit fontScale="92500" lnSpcReduction="10000"/>
          </a:bodyPr>
          <a:lstStyle/>
          <a:p>
            <a:pPr algn="r"/>
            <a:r>
              <a:rPr lang="en-US" sz="1600" b="1" dirty="0">
                <a:latin typeface="Arial"/>
                <a:cs typeface="Arial"/>
              </a:rPr>
              <a:t>Today’s Workshop  | Presented by: Regence Norwoods</a:t>
            </a:r>
            <a:endParaRPr lang="en-US" sz="1600" b="1" dirty="0">
              <a:latin typeface="Arial" panose="020B0604020202020204" pitchFamily="34" charset="0"/>
              <a:cs typeface="Arial" panose="020B0604020202020204" pitchFamily="34" charset="0"/>
            </a:endParaRPr>
          </a:p>
          <a:p>
            <a:pPr algn="r"/>
            <a:endParaRPr lang="en-US" sz="1200" b="1" dirty="0">
              <a:latin typeface="Arial" panose="020B0604020202020204" pitchFamily="34" charset="0"/>
              <a:cs typeface="Arial" panose="020B0604020202020204" pitchFamily="34" charset="0"/>
            </a:endParaRPr>
          </a:p>
        </p:txBody>
      </p:sp>
      <p:pic>
        <p:nvPicPr>
          <p:cNvPr id="6" name="Picture 5" descr="A black and white sign&#10;&#10;Description automatically generated with low confidence">
            <a:extLst>
              <a:ext uri="{FF2B5EF4-FFF2-40B4-BE49-F238E27FC236}">
                <a16:creationId xmlns:a16="http://schemas.microsoft.com/office/drawing/2014/main" id="{BBED919A-F0F2-415D-AFCE-34B5B6F21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47" y="459713"/>
            <a:ext cx="4353780" cy="841549"/>
          </a:xfrm>
          <a:prstGeom prst="rect">
            <a:avLst/>
          </a:prstGeom>
        </p:spPr>
      </p:pic>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p:txBody>
          <a:bodyPr/>
          <a:lstStyle/>
          <a:p>
            <a:fld id="{9EEDF2C8-8D53-4310-BAC3-B914C6E8499F}" type="slidenum">
              <a:rPr lang="en-US" smtClean="0"/>
              <a:t>5</a:t>
            </a:fld>
            <a:endParaRPr lang="en-US" dirty="0"/>
          </a:p>
        </p:txBody>
      </p:sp>
    </p:spTree>
    <p:extLst>
      <p:ext uri="{BB962C8B-B14F-4D97-AF65-F5344CB8AC3E}">
        <p14:creationId xmlns:p14="http://schemas.microsoft.com/office/powerpoint/2010/main" val="4104908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1148576" y="-77492"/>
            <a:ext cx="11043424"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994469" y="1593668"/>
            <a:ext cx="3605347" cy="3670663"/>
          </a:xfrm>
        </p:spPr>
        <p:txBody>
          <a:bodyPr anchor="ctr">
            <a:normAutofit/>
          </a:bodyPr>
          <a:lstStyle/>
          <a:p>
            <a:r>
              <a:rPr lang="en-US" sz="6600" dirty="0">
                <a:solidFill>
                  <a:schemeClr val="bg1"/>
                </a:solidFill>
                <a:latin typeface="Big Shoulders Display Black" pitchFamily="2" charset="0"/>
              </a:rPr>
              <a:t>OUR GOALS AT A GLANCE</a:t>
            </a:r>
          </a:p>
        </p:txBody>
      </p:sp>
      <p:sp>
        <p:nvSpPr>
          <p:cNvPr id="9" name="TextBox 8">
            <a:extLst>
              <a:ext uri="{FF2B5EF4-FFF2-40B4-BE49-F238E27FC236}">
                <a16:creationId xmlns:a16="http://schemas.microsoft.com/office/drawing/2014/main" id="{375A8454-BFCC-4596-BF31-ECF818FE74B7}"/>
              </a:ext>
            </a:extLst>
          </p:cNvPr>
          <p:cNvSpPr txBox="1"/>
          <p:nvPr/>
        </p:nvSpPr>
        <p:spPr>
          <a:xfrm>
            <a:off x="1702284" y="983274"/>
            <a:ext cx="5738477" cy="3890489"/>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Benefits of Certification</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Who Qualifies for Certification</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Certification Requirements</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The Application Process</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Required Information/Documents</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After Applications are Submitted</a:t>
            </a:r>
            <a:endParaRPr lang="en-US" dirty="0">
              <a:solidFill>
                <a:schemeClr val="bg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6</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spTree>
    <p:extLst>
      <p:ext uri="{BB962C8B-B14F-4D97-AF65-F5344CB8AC3E}">
        <p14:creationId xmlns:p14="http://schemas.microsoft.com/office/powerpoint/2010/main" val="716187146"/>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1148576" y="0"/>
            <a:ext cx="11043424"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670288" y="1391664"/>
            <a:ext cx="5142571" cy="4400990"/>
          </a:xfrm>
        </p:spPr>
        <p:txBody>
          <a:bodyPr anchor="ctr">
            <a:noAutofit/>
          </a:bodyPr>
          <a:lstStyle/>
          <a:p>
            <a:pPr algn="l"/>
            <a:r>
              <a:rPr lang="en-US" sz="2800" dirty="0">
                <a:solidFill>
                  <a:schemeClr val="bg1"/>
                </a:solidFill>
                <a:latin typeface="Arial" panose="020B0604020202020204" pitchFamily="34" charset="0"/>
                <a:cs typeface="Arial" panose="020B0604020202020204" pitchFamily="34" charset="0"/>
              </a:rPr>
              <a:t>DPS is the contracting authority for the procurement of goods and services for the City of Chicago. We work together as a team and with our customers to guarantee an open, fair, and timely process by establishing, communicating and enforcing superior business practices.</a:t>
            </a:r>
          </a:p>
        </p:txBody>
      </p:sp>
      <p:pic>
        <p:nvPicPr>
          <p:cNvPr id="6" name="Picture 5" descr="A black and white sign&#10;&#10;Description automatically generated with low confidence">
            <a:extLst>
              <a:ext uri="{FF2B5EF4-FFF2-40B4-BE49-F238E27FC236}">
                <a16:creationId xmlns:a16="http://schemas.microsoft.com/office/drawing/2014/main" id="{BBED919A-F0F2-415D-AFCE-34B5B6F21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270329"/>
            <a:ext cx="2743200" cy="365125"/>
          </a:xfrm>
        </p:spPr>
        <p:txBody>
          <a:bodyPr/>
          <a:lstStyle/>
          <a:p>
            <a:fld id="{9EEDF2C8-8D53-4310-BAC3-B914C6E8499F}" type="slidenum">
              <a:rPr lang="en-US" smtClean="0"/>
              <a:t>7</a:t>
            </a:fld>
            <a:endParaRPr lang="en-US" dirty="0"/>
          </a:p>
        </p:txBody>
      </p:sp>
      <p:sp>
        <p:nvSpPr>
          <p:cNvPr id="5" name="TextBox 4">
            <a:extLst>
              <a:ext uri="{FF2B5EF4-FFF2-40B4-BE49-F238E27FC236}">
                <a16:creationId xmlns:a16="http://schemas.microsoft.com/office/drawing/2014/main" id="{042D3EFC-D65C-BC41-88FC-58F9959CFB8F}"/>
              </a:ext>
            </a:extLst>
          </p:cNvPr>
          <p:cNvSpPr txBox="1"/>
          <p:nvPr/>
        </p:nvSpPr>
        <p:spPr>
          <a:xfrm>
            <a:off x="1663808" y="2175948"/>
            <a:ext cx="4432192" cy="2123658"/>
          </a:xfrm>
          <a:prstGeom prst="rect">
            <a:avLst/>
          </a:prstGeom>
          <a:noFill/>
        </p:spPr>
        <p:txBody>
          <a:bodyPr wrap="square" rtlCol="0">
            <a:spAutoFit/>
          </a:bodyPr>
          <a:lstStyle/>
          <a:p>
            <a:r>
              <a:rPr lang="en-US" sz="6600" b="1" dirty="0">
                <a:solidFill>
                  <a:schemeClr val="bg1"/>
                </a:solidFill>
                <a:latin typeface="Big Shoulders Display Black" pitchFamily="2" charset="77"/>
                <a:cs typeface="Arial" panose="020B0604020202020204" pitchFamily="34" charset="0"/>
              </a:rPr>
              <a:t>DEPARTMENT OVERVIEW</a:t>
            </a:r>
          </a:p>
        </p:txBody>
      </p:sp>
    </p:spTree>
    <p:extLst>
      <p:ext uri="{BB962C8B-B14F-4D97-AF65-F5344CB8AC3E}">
        <p14:creationId xmlns:p14="http://schemas.microsoft.com/office/powerpoint/2010/main" val="2409984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City of Chicago</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Certification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Programs</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1437958"/>
            <a:ext cx="6934698" cy="4807535"/>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MBE – Minority-Owned Business Enterprise</a:t>
            </a:r>
          </a:p>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WBE – Women Owned Business Enterprise</a:t>
            </a:r>
          </a:p>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VBE – Veteran-Owned Business Enterprise </a:t>
            </a:r>
          </a:p>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BEPD – Business Enterprise for People with Disabilities</a:t>
            </a:r>
          </a:p>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DBE – Disadvantaged Business Enterprise</a:t>
            </a:r>
          </a:p>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ACDBE – Airport Concessions Disadvantaged Business Enterprise</a:t>
            </a:r>
          </a:p>
          <a:p>
            <a:pPr>
              <a:lnSpc>
                <a:spcPct val="150000"/>
              </a:lnSpc>
            </a:pP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8</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3848419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Benefits of </a:t>
            </a:r>
            <a:br>
              <a:rPr lang="en-US" dirty="0">
                <a:solidFill>
                  <a:schemeClr val="bg1"/>
                </a:solidFill>
                <a:latin typeface="Big Shoulders Display Black" pitchFamily="2" charset="0"/>
              </a:rPr>
            </a:br>
            <a:r>
              <a:rPr lang="en-US" dirty="0">
                <a:solidFill>
                  <a:schemeClr val="bg1"/>
                </a:solidFill>
                <a:latin typeface="Big Shoulders Display Black" pitchFamily="2" charset="0"/>
              </a:rPr>
              <a:t>Certification </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9</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2055531984"/>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11336</TotalTime>
  <Words>2226</Words>
  <Application>Microsoft Office PowerPoint</Application>
  <PresentationFormat>Widescreen</PresentationFormat>
  <Paragraphs>273</Paragraphs>
  <Slides>33</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Calibri</vt:lpstr>
      <vt:lpstr>Roboto Medium</vt:lpstr>
      <vt:lpstr>Calibri Light</vt:lpstr>
      <vt:lpstr>Wingdings</vt:lpstr>
      <vt:lpstr>Roboto Light</vt:lpstr>
      <vt:lpstr>Avenir LT Std 55 Roman</vt:lpstr>
      <vt:lpstr>Big Shoulders Display Black</vt:lpstr>
      <vt:lpstr>Arial</vt:lpstr>
      <vt:lpstr>Office Theme</vt:lpstr>
      <vt:lpstr>HOW TO BECOME CERTIFIED</vt:lpstr>
      <vt:lpstr>Welcome</vt:lpstr>
      <vt:lpstr>PowerPoint Presentation</vt:lpstr>
      <vt:lpstr>PowerPoint Presentation</vt:lpstr>
      <vt:lpstr>HOW TO BECOME CERTIFIED</vt:lpstr>
      <vt:lpstr>OUR GOALS AT A GLANCE</vt:lpstr>
      <vt:lpstr>DPS is the contracting authority for the procurement of goods and services for the City of Chicago. We work together as a team and with our customers to guarantee an open, fair, and timely process by establishing, communicating and enforcing superior business practices.</vt:lpstr>
      <vt:lpstr>City of Chicago Certification  Programs</vt:lpstr>
      <vt:lpstr>Benefits of  Certification </vt:lpstr>
      <vt:lpstr>The Benefits</vt:lpstr>
      <vt:lpstr>The Benefits</vt:lpstr>
      <vt:lpstr>Qualifying Groups</vt:lpstr>
      <vt:lpstr>Veteran-Owned Business Enterprises</vt:lpstr>
      <vt:lpstr>Certification Requirements </vt:lpstr>
      <vt:lpstr>What’s Required</vt:lpstr>
      <vt:lpstr>What’s Required</vt:lpstr>
      <vt:lpstr>What’s Required</vt:lpstr>
      <vt:lpstr>Business Formations that  Qualify</vt:lpstr>
      <vt:lpstr>Business  Formations  that  Qualify</vt:lpstr>
      <vt:lpstr>Business Formations that  Qualify</vt:lpstr>
      <vt:lpstr>Suppliers Distributors Brokers</vt:lpstr>
      <vt:lpstr>Suppliers Distributors Brokers</vt:lpstr>
      <vt:lpstr>Online Application Process</vt:lpstr>
      <vt:lpstr>The Process Online</vt:lpstr>
      <vt:lpstr>Information  Needed</vt:lpstr>
      <vt:lpstr>Information Needed</vt:lpstr>
      <vt:lpstr>Information  Needed</vt:lpstr>
      <vt:lpstr>After  Applications are  Submitted</vt:lpstr>
      <vt:lpstr>Maintaining  Certification</vt:lpstr>
      <vt:lpstr>Maintaining Certification</vt:lpstr>
      <vt:lpstr>What you Need To Know</vt:lpstr>
      <vt:lpstr>QUESTIONS?</vt:lpstr>
      <vt:lpstr> FOLLOW US ON SOCIAL MEDIA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BECOME CERTIFIED</dc:title>
  <dc:creator>Rodney Labauex</dc:creator>
  <cp:lastModifiedBy>Regence Norwoods</cp:lastModifiedBy>
  <cp:revision>56</cp:revision>
  <dcterms:created xsi:type="dcterms:W3CDTF">2021-11-02T21:04:46Z</dcterms:created>
  <dcterms:modified xsi:type="dcterms:W3CDTF">2022-07-11T20:23:51Z</dcterms:modified>
</cp:coreProperties>
</file>