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8"/>
  </p:notesMasterIdLst>
  <p:sldIdLst>
    <p:sldId id="256" r:id="rId2"/>
    <p:sldId id="265" r:id="rId3"/>
    <p:sldId id="387" r:id="rId4"/>
    <p:sldId id="388" r:id="rId5"/>
    <p:sldId id="389" r:id="rId6"/>
    <p:sldId id="257" r:id="rId7"/>
    <p:sldId id="258" r:id="rId8"/>
    <p:sldId id="259" r:id="rId9"/>
    <p:sldId id="260" r:id="rId10"/>
    <p:sldId id="390" r:id="rId11"/>
    <p:sldId id="394" r:id="rId12"/>
    <p:sldId id="402" r:id="rId13"/>
    <p:sldId id="392" r:id="rId14"/>
    <p:sldId id="395" r:id="rId15"/>
    <p:sldId id="403" r:id="rId16"/>
    <p:sldId id="404" r:id="rId17"/>
    <p:sldId id="409" r:id="rId18"/>
    <p:sldId id="410" r:id="rId19"/>
    <p:sldId id="411" r:id="rId20"/>
    <p:sldId id="412" r:id="rId21"/>
    <p:sldId id="413" r:id="rId22"/>
    <p:sldId id="414" r:id="rId23"/>
    <p:sldId id="406" r:id="rId24"/>
    <p:sldId id="407" r:id="rId25"/>
    <p:sldId id="427" r:id="rId26"/>
    <p:sldId id="408" r:id="rId27"/>
    <p:sldId id="393" r:id="rId28"/>
    <p:sldId id="396" r:id="rId29"/>
    <p:sldId id="415" r:id="rId30"/>
    <p:sldId id="423" r:id="rId31"/>
    <p:sldId id="416" r:id="rId32"/>
    <p:sldId id="417" r:id="rId33"/>
    <p:sldId id="391" r:id="rId34"/>
    <p:sldId id="397" r:id="rId35"/>
    <p:sldId id="419" r:id="rId36"/>
    <p:sldId id="424" r:id="rId37"/>
    <p:sldId id="420" r:id="rId38"/>
    <p:sldId id="421" r:id="rId39"/>
    <p:sldId id="398" r:id="rId40"/>
    <p:sldId id="399" r:id="rId41"/>
    <p:sldId id="425" r:id="rId42"/>
    <p:sldId id="426" r:id="rId43"/>
    <p:sldId id="400" r:id="rId44"/>
    <p:sldId id="401" r:id="rId45"/>
    <p:sldId id="263" r:id="rId46"/>
    <p:sldId id="264" r:id="rId47"/>
  </p:sldIdLst>
  <p:sldSz cx="12192000" cy="6858000"/>
  <p:notesSz cx="6858000" cy="9144000"/>
  <p:embeddedFontLst>
    <p:embeddedFont>
      <p:font typeface="Big Shoulders Display Black" panose="020B0604020202020204" charset="0"/>
      <p:bold r:id="rId49"/>
    </p:embeddedFont>
    <p:embeddedFont>
      <p:font typeface="Calibri" panose="020F0502020204030204" pitchFamily="34" charset="0"/>
      <p:regular r:id="rId50"/>
      <p:bold r:id="rId51"/>
      <p:italic r:id="rId52"/>
      <p:boldItalic r:id="rId53"/>
    </p:embeddedFont>
    <p:embeddedFont>
      <p:font typeface="Calibri Light" panose="020F0302020204030204" pitchFamily="34" charset="0"/>
      <p:regular r:id="rId54"/>
      <p:italic r:id="rId55"/>
    </p:embeddedFont>
    <p:embeddedFont>
      <p:font typeface="Roboto Light" panose="02000000000000000000" pitchFamily="2" charset="0"/>
      <p:regular r:id="rId56"/>
      <p:italic r:id="rId57"/>
    </p:embeddedFont>
    <p:embeddedFont>
      <p:font typeface="Roboto Medium" panose="02000000000000000000" pitchFamily="2" charset="0"/>
      <p:regular r:id="rId58"/>
      <p:italic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27E3007-EDE6-E789-0BC9-686A58141E0B}" name="Rodney Labauex" initials="RL" userId="S::rodney.labauex2@cityofchicago.org::7c6f01e8-48cd-42be-979d-1619cb092bf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B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774" autoAdjust="0"/>
    <p:restoredTop sz="94660"/>
  </p:normalViewPr>
  <p:slideViewPr>
    <p:cSldViewPr snapToGrid="0">
      <p:cViewPr varScale="1">
        <p:scale>
          <a:sx n="80" d="100"/>
          <a:sy n="80" d="100"/>
        </p:scale>
        <p:origin x="30" y="231"/>
      </p:cViewPr>
      <p:guideLst>
        <p:guide orient="horz" pos="2160"/>
        <p:guide pos="3840"/>
      </p:guideLst>
    </p:cSldViewPr>
  </p:slideViewPr>
  <p:notesTextViewPr>
    <p:cViewPr>
      <p:scale>
        <a:sx n="1" d="1"/>
        <a:sy n="1" d="1"/>
      </p:scale>
      <p:origin x="0" y="0"/>
    </p:cViewPr>
  </p:notesTextViewPr>
  <p:notesViewPr>
    <p:cSldViewPr snapToGrid="0">
      <p:cViewPr varScale="1">
        <p:scale>
          <a:sx n="75" d="100"/>
          <a:sy n="75" d="100"/>
        </p:scale>
        <p:origin x="1998"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microsoft.com/office/2018/10/relationships/authors" Target="author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302B05-4CB9-7C47-93A3-B2ECD2A55DB3}" type="datetimeFigureOut">
              <a:rPr lang="en-US" smtClean="0"/>
              <a:t>7/14/2022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79474A-8460-2146-8C99-5F778ABA6C29}" type="slidenum">
              <a:rPr lang="en-US" smtClean="0"/>
              <a:t>‹#›</a:t>
            </a:fld>
            <a:endParaRPr lang="en-US"/>
          </a:p>
        </p:txBody>
      </p:sp>
    </p:spTree>
    <p:extLst>
      <p:ext uri="{BB962C8B-B14F-4D97-AF65-F5344CB8AC3E}">
        <p14:creationId xmlns:p14="http://schemas.microsoft.com/office/powerpoint/2010/main" val="3378687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79474A-8460-2146-8C99-5F778ABA6C29}" type="slidenum">
              <a:rPr lang="en-US" smtClean="0"/>
              <a:t>12</a:t>
            </a:fld>
            <a:endParaRPr lang="en-US"/>
          </a:p>
        </p:txBody>
      </p:sp>
    </p:spTree>
    <p:extLst>
      <p:ext uri="{BB962C8B-B14F-4D97-AF65-F5344CB8AC3E}">
        <p14:creationId xmlns:p14="http://schemas.microsoft.com/office/powerpoint/2010/main" val="1533206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79474A-8460-2146-8C99-5F778ABA6C29}" type="slidenum">
              <a:rPr lang="en-US" smtClean="0"/>
              <a:t>15</a:t>
            </a:fld>
            <a:endParaRPr lang="en-US"/>
          </a:p>
        </p:txBody>
      </p:sp>
    </p:spTree>
    <p:extLst>
      <p:ext uri="{BB962C8B-B14F-4D97-AF65-F5344CB8AC3E}">
        <p14:creationId xmlns:p14="http://schemas.microsoft.com/office/powerpoint/2010/main" val="2407998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79474A-8460-2146-8C99-5F778ABA6C29}" type="slidenum">
              <a:rPr lang="en-US" smtClean="0"/>
              <a:t>23</a:t>
            </a:fld>
            <a:endParaRPr lang="en-US"/>
          </a:p>
        </p:txBody>
      </p:sp>
    </p:spTree>
    <p:extLst>
      <p:ext uri="{BB962C8B-B14F-4D97-AF65-F5344CB8AC3E}">
        <p14:creationId xmlns:p14="http://schemas.microsoft.com/office/powerpoint/2010/main" val="395955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79474A-8460-2146-8C99-5F778ABA6C29}" type="slidenum">
              <a:rPr lang="en-US" smtClean="0"/>
              <a:t>26</a:t>
            </a:fld>
            <a:endParaRPr lang="en-US"/>
          </a:p>
        </p:txBody>
      </p:sp>
    </p:spTree>
    <p:extLst>
      <p:ext uri="{BB962C8B-B14F-4D97-AF65-F5344CB8AC3E}">
        <p14:creationId xmlns:p14="http://schemas.microsoft.com/office/powerpoint/2010/main" val="994415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79474A-8460-2146-8C99-5F778ABA6C29}" type="slidenum">
              <a:rPr lang="en-US" smtClean="0"/>
              <a:t>30</a:t>
            </a:fld>
            <a:endParaRPr lang="en-US"/>
          </a:p>
        </p:txBody>
      </p:sp>
    </p:spTree>
    <p:extLst>
      <p:ext uri="{BB962C8B-B14F-4D97-AF65-F5344CB8AC3E}">
        <p14:creationId xmlns:p14="http://schemas.microsoft.com/office/powerpoint/2010/main" val="827815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79474A-8460-2146-8C99-5F778ABA6C29}" type="slidenum">
              <a:rPr lang="en-US" smtClean="0"/>
              <a:t>36</a:t>
            </a:fld>
            <a:endParaRPr lang="en-US"/>
          </a:p>
        </p:txBody>
      </p:sp>
    </p:spTree>
    <p:extLst>
      <p:ext uri="{BB962C8B-B14F-4D97-AF65-F5344CB8AC3E}">
        <p14:creationId xmlns:p14="http://schemas.microsoft.com/office/powerpoint/2010/main" val="1776547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79474A-8460-2146-8C99-5F778ABA6C29}" type="slidenum">
              <a:rPr lang="en-US" smtClean="0"/>
              <a:t>41</a:t>
            </a:fld>
            <a:endParaRPr lang="en-US"/>
          </a:p>
        </p:txBody>
      </p:sp>
    </p:spTree>
    <p:extLst>
      <p:ext uri="{BB962C8B-B14F-4D97-AF65-F5344CB8AC3E}">
        <p14:creationId xmlns:p14="http://schemas.microsoft.com/office/powerpoint/2010/main" val="3117568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1C98B-B03B-4F1A-B925-722F2FEBB2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F0DC95-4A3B-43C2-874B-F9CDCDDEAA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0C4919-D3B5-44BD-AC31-B5BB00F53BFE}"/>
              </a:ext>
            </a:extLst>
          </p:cNvPr>
          <p:cNvSpPr>
            <a:spLocks noGrp="1"/>
          </p:cNvSpPr>
          <p:nvPr>
            <p:ph type="dt" sz="half" idx="10"/>
          </p:nvPr>
        </p:nvSpPr>
        <p:spPr/>
        <p:txBody>
          <a:bodyPr/>
          <a:lstStyle/>
          <a:p>
            <a:fld id="{08966592-259E-2848-A2A8-ACB1BDDD80D8}" type="datetime1">
              <a:rPr lang="en-US" smtClean="0"/>
              <a:t>7/14/2022</a:t>
            </a:fld>
            <a:endParaRPr lang="en-US"/>
          </a:p>
        </p:txBody>
      </p:sp>
      <p:sp>
        <p:nvSpPr>
          <p:cNvPr id="5" name="Footer Placeholder 4">
            <a:extLst>
              <a:ext uri="{FF2B5EF4-FFF2-40B4-BE49-F238E27FC236}">
                <a16:creationId xmlns:a16="http://schemas.microsoft.com/office/drawing/2014/main" id="{61D6DE5E-8444-4689-9894-5C6881E62D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E57F18-5556-424E-884D-3867852B85DD}"/>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3446722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1D1DF-CBF3-48C5-8FE8-2B5E3061F4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D881D7-70B0-4CE5-9FBE-68DC39744D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2BAD10-755B-4A3A-AB33-887009E77B62}"/>
              </a:ext>
            </a:extLst>
          </p:cNvPr>
          <p:cNvSpPr>
            <a:spLocks noGrp="1"/>
          </p:cNvSpPr>
          <p:nvPr>
            <p:ph type="dt" sz="half" idx="10"/>
          </p:nvPr>
        </p:nvSpPr>
        <p:spPr/>
        <p:txBody>
          <a:bodyPr/>
          <a:lstStyle/>
          <a:p>
            <a:fld id="{865D3119-4A53-0E4D-BE98-269E0A8DC43B}" type="datetime1">
              <a:rPr lang="en-US" smtClean="0"/>
              <a:t>7/14/2022</a:t>
            </a:fld>
            <a:endParaRPr lang="en-US"/>
          </a:p>
        </p:txBody>
      </p:sp>
      <p:sp>
        <p:nvSpPr>
          <p:cNvPr id="5" name="Footer Placeholder 4">
            <a:extLst>
              <a:ext uri="{FF2B5EF4-FFF2-40B4-BE49-F238E27FC236}">
                <a16:creationId xmlns:a16="http://schemas.microsoft.com/office/drawing/2014/main" id="{D4FF47C2-F2D1-47E4-9B2B-1185DE98A0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9183E-67F9-4537-A199-DDFD954B9155}"/>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2085434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720A1-46F1-4138-8D68-EDC50BC4C4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534AAD-33A8-470F-BB7C-8BE08551DC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5A0E0C-5ED8-4FD1-9FCB-6F3A026FA38C}"/>
              </a:ext>
            </a:extLst>
          </p:cNvPr>
          <p:cNvSpPr>
            <a:spLocks noGrp="1"/>
          </p:cNvSpPr>
          <p:nvPr>
            <p:ph type="dt" sz="half" idx="10"/>
          </p:nvPr>
        </p:nvSpPr>
        <p:spPr/>
        <p:txBody>
          <a:bodyPr/>
          <a:lstStyle/>
          <a:p>
            <a:fld id="{918CFDDA-200E-D54B-8C1C-D640EF91395A}" type="datetime1">
              <a:rPr lang="en-US" smtClean="0"/>
              <a:t>7/14/2022</a:t>
            </a:fld>
            <a:endParaRPr lang="en-US"/>
          </a:p>
        </p:txBody>
      </p:sp>
      <p:sp>
        <p:nvSpPr>
          <p:cNvPr id="5" name="Footer Placeholder 4">
            <a:extLst>
              <a:ext uri="{FF2B5EF4-FFF2-40B4-BE49-F238E27FC236}">
                <a16:creationId xmlns:a16="http://schemas.microsoft.com/office/drawing/2014/main" id="{E7D145C7-3F9C-4A6A-809E-CE22E047B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35F751-42B9-475E-A8A3-3042503FB3B5}"/>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1047611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D0C36-3359-49FC-AF66-84149CE955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696F97-AE61-4923-B977-59A157FD7D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1008DE-DB3E-4E92-916B-6D83870031AC}"/>
              </a:ext>
            </a:extLst>
          </p:cNvPr>
          <p:cNvSpPr>
            <a:spLocks noGrp="1"/>
          </p:cNvSpPr>
          <p:nvPr>
            <p:ph type="dt" sz="half" idx="10"/>
          </p:nvPr>
        </p:nvSpPr>
        <p:spPr/>
        <p:txBody>
          <a:bodyPr/>
          <a:lstStyle/>
          <a:p>
            <a:fld id="{A223B64F-D4C2-7541-8F7E-9007C9E476AF}" type="datetime1">
              <a:rPr lang="en-US" smtClean="0"/>
              <a:t>7/14/2022</a:t>
            </a:fld>
            <a:endParaRPr lang="en-US"/>
          </a:p>
        </p:txBody>
      </p:sp>
      <p:sp>
        <p:nvSpPr>
          <p:cNvPr id="5" name="Footer Placeholder 4">
            <a:extLst>
              <a:ext uri="{FF2B5EF4-FFF2-40B4-BE49-F238E27FC236}">
                <a16:creationId xmlns:a16="http://schemas.microsoft.com/office/drawing/2014/main" id="{037F69EE-444D-45C6-9616-332908B50B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B71397-CAD7-4AC9-B0D8-B8F876684C06}"/>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3717949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537D7-F40C-4B09-BF61-2AEA4F4C57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D6B66D-6A2E-4D8E-8CC6-7C08F4AB40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5B8B20-8FC6-41F7-8559-BEEA91AB57B2}"/>
              </a:ext>
            </a:extLst>
          </p:cNvPr>
          <p:cNvSpPr>
            <a:spLocks noGrp="1"/>
          </p:cNvSpPr>
          <p:nvPr>
            <p:ph type="dt" sz="half" idx="10"/>
          </p:nvPr>
        </p:nvSpPr>
        <p:spPr/>
        <p:txBody>
          <a:bodyPr/>
          <a:lstStyle/>
          <a:p>
            <a:fld id="{0E40D272-AF5F-3F4D-BEFE-8CA063B17B51}" type="datetime1">
              <a:rPr lang="en-US" smtClean="0"/>
              <a:t>7/14/2022</a:t>
            </a:fld>
            <a:endParaRPr lang="en-US"/>
          </a:p>
        </p:txBody>
      </p:sp>
      <p:sp>
        <p:nvSpPr>
          <p:cNvPr id="5" name="Footer Placeholder 4">
            <a:extLst>
              <a:ext uri="{FF2B5EF4-FFF2-40B4-BE49-F238E27FC236}">
                <a16:creationId xmlns:a16="http://schemas.microsoft.com/office/drawing/2014/main" id="{EF1CF4EB-1A82-4E9C-B81A-66E645C133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BE127B-6C47-4D9B-AD29-B053BF55F02B}"/>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1847677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385C8-1B84-4B4A-AFFA-5D9565B186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940107-C2B5-46BA-BF3F-405C212562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BCBD8C-234B-44DC-AC85-E98FE06DD9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326A85-8EFC-4196-A0A0-516A5F4B49D9}"/>
              </a:ext>
            </a:extLst>
          </p:cNvPr>
          <p:cNvSpPr>
            <a:spLocks noGrp="1"/>
          </p:cNvSpPr>
          <p:nvPr>
            <p:ph type="dt" sz="half" idx="10"/>
          </p:nvPr>
        </p:nvSpPr>
        <p:spPr/>
        <p:txBody>
          <a:bodyPr/>
          <a:lstStyle/>
          <a:p>
            <a:fld id="{FFA0EC34-EB38-FE45-9605-52108486DD2D}" type="datetime1">
              <a:rPr lang="en-US" smtClean="0"/>
              <a:t>7/14/2022</a:t>
            </a:fld>
            <a:endParaRPr lang="en-US"/>
          </a:p>
        </p:txBody>
      </p:sp>
      <p:sp>
        <p:nvSpPr>
          <p:cNvPr id="6" name="Footer Placeholder 5">
            <a:extLst>
              <a:ext uri="{FF2B5EF4-FFF2-40B4-BE49-F238E27FC236}">
                <a16:creationId xmlns:a16="http://schemas.microsoft.com/office/drawing/2014/main" id="{E6ED662D-54E7-489A-85C2-9EE39FD129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090B4A-9729-4814-9222-16AED6E07FBF}"/>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1498246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66CC2-C19A-4C40-94A1-13CD153F16D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0875EB-AAE1-44C8-A7BB-8640B456C9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703018-B546-4105-A19E-A8CD391EAA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B90B82-CE99-4405-9426-BD0C9F19F1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896898-1201-40D0-9FA8-7CAF154745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372BC4-B64B-453D-86E4-936165CD7BF9}"/>
              </a:ext>
            </a:extLst>
          </p:cNvPr>
          <p:cNvSpPr>
            <a:spLocks noGrp="1"/>
          </p:cNvSpPr>
          <p:nvPr>
            <p:ph type="dt" sz="half" idx="10"/>
          </p:nvPr>
        </p:nvSpPr>
        <p:spPr/>
        <p:txBody>
          <a:bodyPr/>
          <a:lstStyle/>
          <a:p>
            <a:fld id="{EFC8F749-0073-0440-BB1D-4D5522ED00F5}" type="datetime1">
              <a:rPr lang="en-US" smtClean="0"/>
              <a:t>7/14/2022</a:t>
            </a:fld>
            <a:endParaRPr lang="en-US"/>
          </a:p>
        </p:txBody>
      </p:sp>
      <p:sp>
        <p:nvSpPr>
          <p:cNvPr id="8" name="Footer Placeholder 7">
            <a:extLst>
              <a:ext uri="{FF2B5EF4-FFF2-40B4-BE49-F238E27FC236}">
                <a16:creationId xmlns:a16="http://schemas.microsoft.com/office/drawing/2014/main" id="{E4369788-FF07-4698-8C8A-5A3620F55D9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A76361-C741-4BEB-90A5-466DEEB81B01}"/>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3232025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9D8F7-4947-4878-B979-CA9E6BC71B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682D4A-2BA4-4316-AE5B-E20A760EB1C8}"/>
              </a:ext>
            </a:extLst>
          </p:cNvPr>
          <p:cNvSpPr>
            <a:spLocks noGrp="1"/>
          </p:cNvSpPr>
          <p:nvPr>
            <p:ph type="dt" sz="half" idx="10"/>
          </p:nvPr>
        </p:nvSpPr>
        <p:spPr/>
        <p:txBody>
          <a:bodyPr/>
          <a:lstStyle/>
          <a:p>
            <a:fld id="{E5A79AD5-ABA8-1547-9950-8DD460ED2041}" type="datetime1">
              <a:rPr lang="en-US" smtClean="0"/>
              <a:t>7/14/2022</a:t>
            </a:fld>
            <a:endParaRPr lang="en-US"/>
          </a:p>
        </p:txBody>
      </p:sp>
      <p:sp>
        <p:nvSpPr>
          <p:cNvPr id="4" name="Footer Placeholder 3">
            <a:extLst>
              <a:ext uri="{FF2B5EF4-FFF2-40B4-BE49-F238E27FC236}">
                <a16:creationId xmlns:a16="http://schemas.microsoft.com/office/drawing/2014/main" id="{543BB506-37E9-4E8F-A3D4-D73F5636022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020317-B0EF-40F4-BCDC-307E49EAADDC}"/>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3078355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82E33F-A0AB-4C29-AF45-C02D01424696}"/>
              </a:ext>
            </a:extLst>
          </p:cNvPr>
          <p:cNvSpPr>
            <a:spLocks noGrp="1"/>
          </p:cNvSpPr>
          <p:nvPr>
            <p:ph type="dt" sz="half" idx="10"/>
          </p:nvPr>
        </p:nvSpPr>
        <p:spPr/>
        <p:txBody>
          <a:bodyPr/>
          <a:lstStyle/>
          <a:p>
            <a:fld id="{00D5E2CE-0E53-D146-8623-466984473AE5}" type="datetime1">
              <a:rPr lang="en-US" smtClean="0"/>
              <a:t>7/14/2022</a:t>
            </a:fld>
            <a:endParaRPr lang="en-US"/>
          </a:p>
        </p:txBody>
      </p:sp>
      <p:sp>
        <p:nvSpPr>
          <p:cNvPr id="3" name="Footer Placeholder 2">
            <a:extLst>
              <a:ext uri="{FF2B5EF4-FFF2-40B4-BE49-F238E27FC236}">
                <a16:creationId xmlns:a16="http://schemas.microsoft.com/office/drawing/2014/main" id="{5A2DA1D1-F79D-473C-BC74-8807295DBC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7BD181-805C-479F-BC2B-B2E7D6A84278}"/>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1323739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61074-A371-4AE4-BE26-E12EAD4C82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59711E-ABE2-4EF2-B7CE-090B97AC4F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89C81D-9526-437C-B854-202F02AC10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239F96-FFCB-4820-90D8-BDC06828BD6E}"/>
              </a:ext>
            </a:extLst>
          </p:cNvPr>
          <p:cNvSpPr>
            <a:spLocks noGrp="1"/>
          </p:cNvSpPr>
          <p:nvPr>
            <p:ph type="dt" sz="half" idx="10"/>
          </p:nvPr>
        </p:nvSpPr>
        <p:spPr/>
        <p:txBody>
          <a:bodyPr/>
          <a:lstStyle/>
          <a:p>
            <a:fld id="{CAC040D4-8798-1341-BBD8-1C45B5633D1B}" type="datetime1">
              <a:rPr lang="en-US" smtClean="0"/>
              <a:t>7/14/2022</a:t>
            </a:fld>
            <a:endParaRPr lang="en-US"/>
          </a:p>
        </p:txBody>
      </p:sp>
      <p:sp>
        <p:nvSpPr>
          <p:cNvPr id="6" name="Footer Placeholder 5">
            <a:extLst>
              <a:ext uri="{FF2B5EF4-FFF2-40B4-BE49-F238E27FC236}">
                <a16:creationId xmlns:a16="http://schemas.microsoft.com/office/drawing/2014/main" id="{E277C030-98F3-4591-89AB-6653C70B83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E70EA-0933-4597-8D41-75849CA20542}"/>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4206386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FC6F6-249D-4E89-885E-9E124CE122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99EAE2-72F2-4CF6-B4A1-2A794540D6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FC9B1F-CDBD-4D11-85AB-63DFBE2C13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6DDBD1-AED9-429D-8013-C3E78D5681F4}"/>
              </a:ext>
            </a:extLst>
          </p:cNvPr>
          <p:cNvSpPr>
            <a:spLocks noGrp="1"/>
          </p:cNvSpPr>
          <p:nvPr>
            <p:ph type="dt" sz="half" idx="10"/>
          </p:nvPr>
        </p:nvSpPr>
        <p:spPr/>
        <p:txBody>
          <a:bodyPr/>
          <a:lstStyle/>
          <a:p>
            <a:fld id="{E387D9A2-6B89-F142-87B1-7D75DC26D029}" type="datetime1">
              <a:rPr lang="en-US" smtClean="0"/>
              <a:t>7/14/2022</a:t>
            </a:fld>
            <a:endParaRPr lang="en-US"/>
          </a:p>
        </p:txBody>
      </p:sp>
      <p:sp>
        <p:nvSpPr>
          <p:cNvPr id="6" name="Footer Placeholder 5">
            <a:extLst>
              <a:ext uri="{FF2B5EF4-FFF2-40B4-BE49-F238E27FC236}">
                <a16:creationId xmlns:a16="http://schemas.microsoft.com/office/drawing/2014/main" id="{C1D2F0CF-25BE-4CBE-B446-F80524F385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0B6A03-F574-4382-89F0-ECBFC35D4F63}"/>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4030399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7FCAC3-3548-4E14-A279-57FDEB28A9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80A9AC-BFB6-468C-82AA-B341B5ABA5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CE501B-70DC-4763-A9E2-0E1147A256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5EE63F-91AA-4A49-9B4E-D17200DFC1B0}" type="datetime1">
              <a:rPr lang="en-US" smtClean="0"/>
              <a:t>7/14/2022</a:t>
            </a:fld>
            <a:endParaRPr lang="en-US"/>
          </a:p>
        </p:txBody>
      </p:sp>
      <p:sp>
        <p:nvSpPr>
          <p:cNvPr id="5" name="Footer Placeholder 4">
            <a:extLst>
              <a:ext uri="{FF2B5EF4-FFF2-40B4-BE49-F238E27FC236}">
                <a16:creationId xmlns:a16="http://schemas.microsoft.com/office/drawing/2014/main" id="{A61BB55F-96C1-4C37-8A37-D07B8F2CBB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4DC5DC-495D-4EC8-B8F2-CA602F1639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EDF2C8-8D53-4310-BAC3-B914C6E8499F}" type="slidenum">
              <a:rPr lang="en-US" smtClean="0"/>
              <a:t>‹#›</a:t>
            </a:fld>
            <a:endParaRPr lang="en-US"/>
          </a:p>
        </p:txBody>
      </p:sp>
    </p:spTree>
    <p:extLst>
      <p:ext uri="{BB962C8B-B14F-4D97-AF65-F5344CB8AC3E}">
        <p14:creationId xmlns:p14="http://schemas.microsoft.com/office/powerpoint/2010/main" val="35875758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6858001" y="0"/>
            <a:ext cx="5334000" cy="6858000"/>
          </a:xfrm>
          <a:prstGeom prst="rect">
            <a:avLst/>
          </a:prstGeom>
          <a:solidFill>
            <a:srgbClr val="333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7504774" y="1375978"/>
            <a:ext cx="4318992" cy="3670663"/>
          </a:xfrm>
        </p:spPr>
        <p:txBody>
          <a:bodyPr anchor="ctr">
            <a:normAutofit fontScale="90000"/>
          </a:bodyPr>
          <a:lstStyle/>
          <a:p>
            <a:r>
              <a:rPr lang="en-US" dirty="0">
                <a:solidFill>
                  <a:schemeClr val="bg1"/>
                </a:solidFill>
                <a:latin typeface="Big Shoulders Display Black"/>
              </a:rPr>
              <a:t>Procurement Fundamentals: Doing Business with the City of Chicago</a:t>
            </a:r>
            <a:br>
              <a:rPr lang="en-US" altLang="en-US" dirty="0">
                <a:solidFill>
                  <a:srgbClr val="FFFFFF"/>
                </a:solidFill>
              </a:rPr>
            </a:br>
            <a:endParaRPr lang="en-US" dirty="0">
              <a:solidFill>
                <a:schemeClr val="bg1"/>
              </a:solidFill>
              <a:latin typeface="Big Shoulders Display Black" pitchFamily="2" charset="0"/>
            </a:endParaRPr>
          </a:p>
        </p:txBody>
      </p:sp>
      <p:sp>
        <p:nvSpPr>
          <p:cNvPr id="7" name="Rectangle 6">
            <a:extLst>
              <a:ext uri="{FF2B5EF4-FFF2-40B4-BE49-F238E27FC236}">
                <a16:creationId xmlns:a16="http://schemas.microsoft.com/office/drawing/2014/main" id="{2DF58C6D-2877-450D-B471-C8085089FD1B}"/>
              </a:ext>
            </a:extLst>
          </p:cNvPr>
          <p:cNvSpPr/>
          <p:nvPr/>
        </p:nvSpPr>
        <p:spPr>
          <a:xfrm>
            <a:off x="6096000" y="5699785"/>
            <a:ext cx="5529942" cy="50507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DA2A4516-F24F-43F7-A406-3280B76CA610}"/>
              </a:ext>
            </a:extLst>
          </p:cNvPr>
          <p:cNvSpPr>
            <a:spLocks noGrp="1"/>
          </p:cNvSpPr>
          <p:nvPr>
            <p:ph type="subTitle" idx="1"/>
          </p:nvPr>
        </p:nvSpPr>
        <p:spPr>
          <a:xfrm>
            <a:off x="6216831" y="5817531"/>
            <a:ext cx="5288280" cy="304747"/>
          </a:xfrm>
        </p:spPr>
        <p:txBody>
          <a:bodyPr>
            <a:noAutofit/>
          </a:bodyPr>
          <a:lstStyle/>
          <a:p>
            <a:pPr algn="r"/>
            <a:r>
              <a:rPr lang="en-US" sz="1600" b="1" dirty="0">
                <a:latin typeface="Arial" panose="020B0604020202020204" pitchFamily="34" charset="0"/>
                <a:cs typeface="Arial" panose="020B0604020202020204" pitchFamily="34" charset="0"/>
              </a:rPr>
              <a:t>DPS Workshop Series  | Hosted by: Jackie Umbles</a:t>
            </a:r>
          </a:p>
        </p:txBody>
      </p:sp>
      <p:pic>
        <p:nvPicPr>
          <p:cNvPr id="6" name="Picture 5" descr="A black and white sign&#10;&#10;Description automatically generated with low confidence">
            <a:extLst>
              <a:ext uri="{FF2B5EF4-FFF2-40B4-BE49-F238E27FC236}">
                <a16:creationId xmlns:a16="http://schemas.microsoft.com/office/drawing/2014/main" id="{BBED919A-F0F2-415D-AFCE-34B5B6F218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247" y="459713"/>
            <a:ext cx="4353780" cy="841549"/>
          </a:xfrm>
          <a:prstGeom prst="rect">
            <a:avLst/>
          </a:prstGeom>
        </p:spPr>
      </p:pic>
      <p:sp>
        <p:nvSpPr>
          <p:cNvPr id="5" name="Slide Number Placeholder 4">
            <a:extLst>
              <a:ext uri="{FF2B5EF4-FFF2-40B4-BE49-F238E27FC236}">
                <a16:creationId xmlns:a16="http://schemas.microsoft.com/office/drawing/2014/main" id="{2B619DDF-2FED-5E4D-9E01-473E82D76522}"/>
              </a:ext>
            </a:extLst>
          </p:cNvPr>
          <p:cNvSpPr>
            <a:spLocks noGrp="1"/>
          </p:cNvSpPr>
          <p:nvPr>
            <p:ph type="sldNum" sz="quarter" idx="12"/>
          </p:nvPr>
        </p:nvSpPr>
        <p:spPr/>
        <p:txBody>
          <a:bodyPr/>
          <a:lstStyle/>
          <a:p>
            <a:fld id="{9EEDF2C8-8D53-4310-BAC3-B914C6E8499F}" type="slidenum">
              <a:rPr lang="en-US" smtClean="0"/>
              <a:t>1</a:t>
            </a:fld>
            <a:endParaRPr lang="en-US"/>
          </a:p>
        </p:txBody>
      </p:sp>
    </p:spTree>
    <p:extLst>
      <p:ext uri="{BB962C8B-B14F-4D97-AF65-F5344CB8AC3E}">
        <p14:creationId xmlns:p14="http://schemas.microsoft.com/office/powerpoint/2010/main" val="41183384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5884277" y="1942064"/>
            <a:ext cx="5452646" cy="3670664"/>
          </a:xfrm>
          <a:prstGeom prst="rect">
            <a:avLst/>
          </a:prstGeom>
          <a:solidFill>
            <a:srgbClr val="333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6155261" y="2236137"/>
            <a:ext cx="4910678" cy="3082517"/>
          </a:xfrm>
        </p:spPr>
        <p:txBody>
          <a:bodyPr anchor="ctr">
            <a:normAutofit/>
          </a:bodyPr>
          <a:lstStyle/>
          <a:p>
            <a:r>
              <a:rPr lang="en-US" dirty="0">
                <a:solidFill>
                  <a:schemeClr val="bg1"/>
                </a:solidFill>
                <a:latin typeface="Big Shoulders Display Black" pitchFamily="2" charset="0"/>
              </a:rPr>
              <a:t>Procurement Terms</a:t>
            </a:r>
          </a:p>
        </p:txBody>
      </p:sp>
      <p:sp>
        <p:nvSpPr>
          <p:cNvPr id="5" name="Slide Number Placeholder 4">
            <a:extLst>
              <a:ext uri="{FF2B5EF4-FFF2-40B4-BE49-F238E27FC236}">
                <a16:creationId xmlns:a16="http://schemas.microsoft.com/office/drawing/2014/main" id="{2B619DDF-2FED-5E4D-9E01-473E82D76522}"/>
              </a:ext>
            </a:extLst>
          </p:cNvPr>
          <p:cNvSpPr>
            <a:spLocks noGrp="1"/>
          </p:cNvSpPr>
          <p:nvPr>
            <p:ph type="sldNum" sz="quarter" idx="12"/>
          </p:nvPr>
        </p:nvSpPr>
        <p:spPr>
          <a:xfrm>
            <a:off x="8593723" y="279064"/>
            <a:ext cx="2743200" cy="365125"/>
          </a:xfrm>
        </p:spPr>
        <p:txBody>
          <a:bodyPr/>
          <a:lstStyle/>
          <a:p>
            <a:fld id="{9EEDF2C8-8D53-4310-BAC3-B914C6E8499F}" type="slidenum">
              <a:rPr lang="en-US" smtClean="0"/>
              <a:t>10</a:t>
            </a:fld>
            <a:endParaRPr lang="en-US" dirty="0"/>
          </a:p>
        </p:txBody>
      </p:sp>
      <p:pic>
        <p:nvPicPr>
          <p:cNvPr id="10" name="Picture 9" descr="A black and white sign&#10;&#10;Description automatically generated with low confidence">
            <a:extLst>
              <a:ext uri="{FF2B5EF4-FFF2-40B4-BE49-F238E27FC236}">
                <a16:creationId xmlns:a16="http://schemas.microsoft.com/office/drawing/2014/main" id="{1686C84E-0E8B-B144-8194-E9E764E52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58" y="270112"/>
            <a:ext cx="1981617" cy="383030"/>
          </a:xfrm>
          <a:prstGeom prst="rect">
            <a:avLst/>
          </a:prstGeom>
        </p:spPr>
      </p:pic>
    </p:spTree>
    <p:extLst>
      <p:ext uri="{BB962C8B-B14F-4D97-AF65-F5344CB8AC3E}">
        <p14:creationId xmlns:p14="http://schemas.microsoft.com/office/powerpoint/2010/main" val="1853081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Procurement Terms</a:t>
            </a:r>
          </a:p>
        </p:txBody>
      </p:sp>
      <p:sp>
        <p:nvSpPr>
          <p:cNvPr id="9" name="TextBox 8">
            <a:extLst>
              <a:ext uri="{FF2B5EF4-FFF2-40B4-BE49-F238E27FC236}">
                <a16:creationId xmlns:a16="http://schemas.microsoft.com/office/drawing/2014/main" id="{375A8454-BFCC-4596-BF31-ECF818FE74B7}"/>
              </a:ext>
            </a:extLst>
          </p:cNvPr>
          <p:cNvSpPr txBox="1"/>
          <p:nvPr/>
        </p:nvSpPr>
        <p:spPr>
          <a:xfrm>
            <a:off x="123577" y="957847"/>
            <a:ext cx="7314519" cy="6117829"/>
          </a:xfrm>
          <a:prstGeom prst="rect">
            <a:avLst/>
          </a:prstGeom>
          <a:noFill/>
        </p:spPr>
        <p:txBody>
          <a:bodyPr wrap="square" rtlCol="0">
            <a:spAutoFit/>
          </a:bodyPr>
          <a:lstStyle/>
          <a:p>
            <a:pPr marL="285750" indent="-285750">
              <a:lnSpc>
                <a:spcPct val="150000"/>
              </a:lnSpc>
              <a:buFont typeface="Wingdings" panose="05000000000000000000" pitchFamily="2" charset="2"/>
              <a:buChar char="§"/>
            </a:pPr>
            <a:endParaRPr lang="en-US" sz="2400" dirty="0">
              <a:solidFill>
                <a:srgbClr val="333B46"/>
              </a:solidFill>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en-US" sz="2400" b="1" dirty="0">
                <a:solidFill>
                  <a:srgbClr val="333B46"/>
                </a:solidFill>
                <a:latin typeface="Arial" panose="020B0604020202020204" pitchFamily="34" charset="0"/>
                <a:cs typeface="Arial" panose="020B0604020202020204" pitchFamily="34" charset="0"/>
              </a:rPr>
              <a:t>Bid Package</a:t>
            </a:r>
            <a:r>
              <a:rPr lang="en-US" sz="2400" dirty="0">
                <a:solidFill>
                  <a:srgbClr val="333B46"/>
                </a:solidFill>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A</a:t>
            </a:r>
            <a:r>
              <a:rPr lang="en-US" altLang="en-US" sz="2400" b="1"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set of documents issued by the City to solicit bids for goods and services.</a:t>
            </a:r>
          </a:p>
          <a:p>
            <a:pPr marL="285750" indent="-285750">
              <a:lnSpc>
                <a:spcPct val="150000"/>
              </a:lnSpc>
              <a:buFont typeface="Wingdings" panose="05000000000000000000" pitchFamily="2" charset="2"/>
              <a:buChar char="§"/>
            </a:pPr>
            <a:endParaRPr lang="en-US" altLang="en-US" sz="2400" dirty="0">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en-US" sz="2400" b="1" dirty="0">
                <a:solidFill>
                  <a:srgbClr val="333B46"/>
                </a:solidFill>
                <a:latin typeface="Arial" panose="020B0604020202020204" pitchFamily="34" charset="0"/>
                <a:cs typeface="Arial" panose="020B0604020202020204" pitchFamily="34" charset="0"/>
              </a:rPr>
              <a:t>Addendum</a:t>
            </a:r>
            <a:r>
              <a:rPr lang="en-US" sz="2400" dirty="0">
                <a:solidFill>
                  <a:srgbClr val="333B46"/>
                </a:solidFill>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A change to the City’s requirements in an invitation to bid, request for qualifications, or request for proposals.  Addendum is issued by DPS to everyone who has picked up a bid package.</a:t>
            </a:r>
          </a:p>
          <a:p>
            <a:pPr>
              <a:lnSpc>
                <a:spcPct val="150000"/>
              </a:lnSpc>
            </a:pPr>
            <a:endParaRPr lang="en-US" altLang="en-US" sz="2400" dirty="0">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endParaRPr lang="en-US" sz="2400" b="1" dirty="0">
              <a:solidFill>
                <a:srgbClr val="333B46"/>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11</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2495014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0"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512490" y="1593668"/>
            <a:ext cx="3605347" cy="3670663"/>
          </a:xfrm>
        </p:spPr>
        <p:txBody>
          <a:bodyPr anchor="ctr">
            <a:noAutofit/>
          </a:bodyPr>
          <a:lstStyle/>
          <a:p>
            <a:r>
              <a:rPr lang="en-US" sz="4400" dirty="0">
                <a:solidFill>
                  <a:schemeClr val="bg1"/>
                </a:solidFill>
                <a:latin typeface="Big Shoulders Display Black" pitchFamily="2" charset="0"/>
              </a:rPr>
              <a:t>Procurement Terms</a:t>
            </a:r>
          </a:p>
        </p:txBody>
      </p:sp>
      <p:sp>
        <p:nvSpPr>
          <p:cNvPr id="9" name="TextBox 8">
            <a:extLst>
              <a:ext uri="{FF2B5EF4-FFF2-40B4-BE49-F238E27FC236}">
                <a16:creationId xmlns:a16="http://schemas.microsoft.com/office/drawing/2014/main" id="{375A8454-BFCC-4596-BF31-ECF818FE74B7}"/>
              </a:ext>
            </a:extLst>
          </p:cNvPr>
          <p:cNvSpPr txBox="1"/>
          <p:nvPr/>
        </p:nvSpPr>
        <p:spPr>
          <a:xfrm>
            <a:off x="4691024" y="93086"/>
            <a:ext cx="7155398" cy="7779822"/>
          </a:xfrm>
          <a:prstGeom prst="rect">
            <a:avLst/>
          </a:prstGeom>
          <a:noFill/>
        </p:spPr>
        <p:txBody>
          <a:bodyPr wrap="square" rtlCol="0">
            <a:spAutoFit/>
          </a:bodyPr>
          <a:lstStyle/>
          <a:p>
            <a:pPr marL="285750" indent="-285750">
              <a:lnSpc>
                <a:spcPct val="150000"/>
              </a:lnSpc>
              <a:buFont typeface="Wingdings" panose="05000000000000000000" pitchFamily="2" charset="2"/>
              <a:buChar char="§"/>
            </a:pPr>
            <a:endParaRPr lang="en-US" sz="2400" b="1" dirty="0">
              <a:solidFill>
                <a:srgbClr val="333B46"/>
              </a:solidFill>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en-US" sz="2400" b="1" dirty="0">
                <a:solidFill>
                  <a:srgbClr val="333B46"/>
                </a:solidFill>
                <a:latin typeface="Arial" panose="020B0604020202020204" pitchFamily="34" charset="0"/>
                <a:cs typeface="Arial" panose="020B0604020202020204" pitchFamily="34" charset="0"/>
              </a:rPr>
              <a:t>Contract</a:t>
            </a:r>
            <a:r>
              <a:rPr lang="en-US" sz="2400" dirty="0">
                <a:solidFill>
                  <a:srgbClr val="333B46"/>
                </a:solidFill>
                <a:latin typeface="Arial" panose="020B0604020202020204" pitchFamily="34" charset="0"/>
                <a:cs typeface="Arial" panose="020B0604020202020204" pitchFamily="34" charset="0"/>
              </a:rPr>
              <a:t>- The written agreement between </a:t>
            </a:r>
            <a:r>
              <a:rPr lang="en-US" altLang="en-US" sz="2400" dirty="0">
                <a:latin typeface="Arial" panose="020B0604020202020204" pitchFamily="34" charset="0"/>
                <a:cs typeface="Arial" panose="020B0604020202020204" pitchFamily="34" charset="0"/>
              </a:rPr>
              <a:t>the City and a vendor for the provision of goods and/or services to the City by that vendor.  There are a number of different forms of contracts.</a:t>
            </a:r>
          </a:p>
          <a:p>
            <a:pPr marL="285750" indent="-285750">
              <a:lnSpc>
                <a:spcPct val="150000"/>
              </a:lnSpc>
              <a:buFont typeface="Wingdings" panose="05000000000000000000" pitchFamily="2" charset="2"/>
              <a:buChar char="§"/>
            </a:pPr>
            <a:endParaRPr lang="en-US" sz="2400" b="1" dirty="0">
              <a:solidFill>
                <a:srgbClr val="333B46"/>
              </a:solidFill>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en-US" sz="2400" b="1" dirty="0">
                <a:solidFill>
                  <a:srgbClr val="333B46"/>
                </a:solidFill>
                <a:latin typeface="Arial" panose="020B0604020202020204" pitchFamily="34" charset="0"/>
                <a:cs typeface="Arial" panose="020B0604020202020204" pitchFamily="34" charset="0"/>
              </a:rPr>
              <a:t>Amendment or Modification- </a:t>
            </a:r>
            <a:r>
              <a:rPr lang="en-US" altLang="en-US" sz="2400" dirty="0">
                <a:latin typeface="Arial" panose="020B0604020202020204" pitchFamily="34" charset="0"/>
                <a:cs typeface="Arial" panose="020B0604020202020204" pitchFamily="34" charset="0"/>
              </a:rPr>
              <a:t>A document which formally changes the terms and conditions of a contract.  There are several forms of amendments and/or modifications to contracts.  The form that is most commonly known is a change order to a construction contract. </a:t>
            </a:r>
          </a:p>
          <a:p>
            <a:pPr>
              <a:lnSpc>
                <a:spcPct val="150000"/>
              </a:lnSpc>
            </a:pPr>
            <a:endParaRPr lang="en-US" altLang="en-US" sz="2400" dirty="0">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endParaRPr lang="en-US" altLang="en-US" sz="240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12</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spTree>
    <p:extLst>
      <p:ext uri="{BB962C8B-B14F-4D97-AF65-F5344CB8AC3E}">
        <p14:creationId xmlns:p14="http://schemas.microsoft.com/office/powerpoint/2010/main" val="1345536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5884277" y="1942064"/>
            <a:ext cx="5452646" cy="3670664"/>
          </a:xfrm>
          <a:prstGeom prst="rect">
            <a:avLst/>
          </a:prstGeom>
          <a:solidFill>
            <a:srgbClr val="333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6155261" y="2236137"/>
            <a:ext cx="4910678" cy="3082517"/>
          </a:xfrm>
        </p:spPr>
        <p:txBody>
          <a:bodyPr anchor="ctr">
            <a:normAutofit/>
          </a:bodyPr>
          <a:lstStyle/>
          <a:p>
            <a:r>
              <a:rPr lang="en-US" dirty="0">
                <a:solidFill>
                  <a:schemeClr val="bg1"/>
                </a:solidFill>
                <a:latin typeface="Big Shoulders Display Black" pitchFamily="2" charset="0"/>
              </a:rPr>
              <a:t>Types of Procurement</a:t>
            </a:r>
          </a:p>
        </p:txBody>
      </p:sp>
      <p:sp>
        <p:nvSpPr>
          <p:cNvPr id="5" name="Slide Number Placeholder 4">
            <a:extLst>
              <a:ext uri="{FF2B5EF4-FFF2-40B4-BE49-F238E27FC236}">
                <a16:creationId xmlns:a16="http://schemas.microsoft.com/office/drawing/2014/main" id="{2B619DDF-2FED-5E4D-9E01-473E82D76522}"/>
              </a:ext>
            </a:extLst>
          </p:cNvPr>
          <p:cNvSpPr>
            <a:spLocks noGrp="1"/>
          </p:cNvSpPr>
          <p:nvPr>
            <p:ph type="sldNum" sz="quarter" idx="12"/>
          </p:nvPr>
        </p:nvSpPr>
        <p:spPr>
          <a:xfrm>
            <a:off x="8593723" y="279064"/>
            <a:ext cx="2743200" cy="365125"/>
          </a:xfrm>
        </p:spPr>
        <p:txBody>
          <a:bodyPr/>
          <a:lstStyle/>
          <a:p>
            <a:fld id="{9EEDF2C8-8D53-4310-BAC3-B914C6E8499F}" type="slidenum">
              <a:rPr lang="en-US" smtClean="0"/>
              <a:t>13</a:t>
            </a:fld>
            <a:endParaRPr lang="en-US" dirty="0"/>
          </a:p>
        </p:txBody>
      </p:sp>
      <p:pic>
        <p:nvPicPr>
          <p:cNvPr id="10" name="Picture 9" descr="A black and white sign&#10;&#10;Description automatically generated with low confidence">
            <a:extLst>
              <a:ext uri="{FF2B5EF4-FFF2-40B4-BE49-F238E27FC236}">
                <a16:creationId xmlns:a16="http://schemas.microsoft.com/office/drawing/2014/main" id="{1686C84E-0E8B-B144-8194-E9E764E52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58" y="270112"/>
            <a:ext cx="1981617" cy="383030"/>
          </a:xfrm>
          <a:prstGeom prst="rect">
            <a:avLst/>
          </a:prstGeom>
        </p:spPr>
      </p:pic>
    </p:spTree>
    <p:extLst>
      <p:ext uri="{BB962C8B-B14F-4D97-AF65-F5344CB8AC3E}">
        <p14:creationId xmlns:p14="http://schemas.microsoft.com/office/powerpoint/2010/main" val="3893058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Procurement Types</a:t>
            </a:r>
          </a:p>
        </p:txBody>
      </p:sp>
      <p:sp>
        <p:nvSpPr>
          <p:cNvPr id="9" name="TextBox 8">
            <a:extLst>
              <a:ext uri="{FF2B5EF4-FFF2-40B4-BE49-F238E27FC236}">
                <a16:creationId xmlns:a16="http://schemas.microsoft.com/office/drawing/2014/main" id="{375A8454-BFCC-4596-BF31-ECF818FE74B7}"/>
              </a:ext>
            </a:extLst>
          </p:cNvPr>
          <p:cNvSpPr txBox="1"/>
          <p:nvPr/>
        </p:nvSpPr>
        <p:spPr>
          <a:xfrm>
            <a:off x="479324" y="2032078"/>
            <a:ext cx="6934698" cy="2793842"/>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Small Orders</a:t>
            </a:r>
          </a:p>
          <a:p>
            <a:pPr marL="285750" indent="-285750">
              <a:lnSpc>
                <a:spcPct val="150000"/>
              </a:lnSpc>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Competitive Bids</a:t>
            </a:r>
          </a:p>
          <a:p>
            <a:pPr marL="285750" indent="-285750">
              <a:lnSpc>
                <a:spcPct val="150000"/>
              </a:lnSpc>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Request for Proposals (RFP)</a:t>
            </a:r>
          </a:p>
          <a:p>
            <a:pPr marL="285750" indent="-285750">
              <a:lnSpc>
                <a:spcPct val="150000"/>
              </a:lnSpc>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Request for Qualifications (RFQ)</a:t>
            </a:r>
          </a:p>
          <a:p>
            <a:pPr marL="285750" indent="-285750">
              <a:lnSpc>
                <a:spcPct val="150000"/>
              </a:lnSpc>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Job Order Contracts (JOC)</a:t>
            </a:r>
            <a:endParaRPr lang="en-US" sz="1400" dirty="0">
              <a:solidFill>
                <a:srgbClr val="333B46"/>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14</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4254959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0"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512490" y="1593668"/>
            <a:ext cx="3605347" cy="3670663"/>
          </a:xfrm>
        </p:spPr>
        <p:txBody>
          <a:bodyPr anchor="ctr">
            <a:noAutofit/>
          </a:bodyPr>
          <a:lstStyle/>
          <a:p>
            <a:r>
              <a:rPr lang="en-US" sz="4400" dirty="0">
                <a:solidFill>
                  <a:schemeClr val="bg1"/>
                </a:solidFill>
                <a:latin typeface="Big Shoulders Display Black" pitchFamily="2" charset="0"/>
              </a:rPr>
              <a:t>Small Orders</a:t>
            </a:r>
          </a:p>
        </p:txBody>
      </p:sp>
      <p:sp>
        <p:nvSpPr>
          <p:cNvPr id="9" name="TextBox 8">
            <a:extLst>
              <a:ext uri="{FF2B5EF4-FFF2-40B4-BE49-F238E27FC236}">
                <a16:creationId xmlns:a16="http://schemas.microsoft.com/office/drawing/2014/main" id="{375A8454-BFCC-4596-BF31-ECF818FE74B7}"/>
              </a:ext>
            </a:extLst>
          </p:cNvPr>
          <p:cNvSpPr txBox="1"/>
          <p:nvPr/>
        </p:nvSpPr>
        <p:spPr>
          <a:xfrm>
            <a:off x="5010148" y="2586076"/>
            <a:ext cx="7155398" cy="1685846"/>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2400" dirty="0">
                <a:latin typeface="Arial" panose="020B0604020202020204" pitchFamily="34" charset="0"/>
                <a:cs typeface="Arial" panose="020B0604020202020204" pitchFamily="34" charset="0"/>
              </a:rPr>
              <a:t>Procurement of goods or services (</a:t>
            </a:r>
            <a:r>
              <a:rPr lang="en-US" sz="2400" u="sng" dirty="0">
                <a:latin typeface="Arial" panose="020B0604020202020204" pitchFamily="34" charset="0"/>
                <a:cs typeface="Arial" panose="020B0604020202020204" pitchFamily="34" charset="0"/>
              </a:rPr>
              <a:t>&lt;</a:t>
            </a:r>
            <a:r>
              <a:rPr lang="en-US" sz="2400" dirty="0">
                <a:latin typeface="Arial" panose="020B0604020202020204" pitchFamily="34" charset="0"/>
                <a:cs typeface="Arial" panose="020B0604020202020204" pitchFamily="34" charset="0"/>
              </a:rPr>
              <a:t>$250,000)</a:t>
            </a:r>
          </a:p>
          <a:p>
            <a:pPr marL="285750" indent="-285750">
              <a:lnSpc>
                <a:spcPct val="150000"/>
              </a:lnSpc>
              <a:buFont typeface="Wingdings" panose="05000000000000000000" pitchFamily="2" charset="2"/>
              <a:buChar char="§"/>
            </a:pPr>
            <a:r>
              <a:rPr lang="en-US" sz="2400" dirty="0">
                <a:latin typeface="Arial" panose="020B0604020202020204" pitchFamily="34" charset="0"/>
                <a:cs typeface="Arial" panose="020B0604020202020204" pitchFamily="34" charset="0"/>
              </a:rPr>
              <a:t>MBE/WBE compliance required for bids over $10,000</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15</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spTree>
    <p:extLst>
      <p:ext uri="{BB962C8B-B14F-4D97-AF65-F5344CB8AC3E}">
        <p14:creationId xmlns:p14="http://schemas.microsoft.com/office/powerpoint/2010/main" val="2018930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blipFill>
            <a:blip r:embed="rId2"/>
            <a:stretch>
              <a:fillRect/>
            </a:stretch>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75A8454-BFCC-4596-BF31-ECF818FE74B7}"/>
              </a:ext>
            </a:extLst>
          </p:cNvPr>
          <p:cNvSpPr txBox="1"/>
          <p:nvPr/>
        </p:nvSpPr>
        <p:spPr>
          <a:xfrm>
            <a:off x="265946" y="957847"/>
            <a:ext cx="6934698" cy="4893647"/>
          </a:xfrm>
          <a:prstGeom prst="rect">
            <a:avLst/>
          </a:prstGeom>
          <a:noFill/>
        </p:spPr>
        <p:txBody>
          <a:bodyPr wrap="square" rtlCol="0">
            <a:spAutoFit/>
          </a:bodyPr>
          <a:lstStyle/>
          <a:p>
            <a:pPr lvl="1">
              <a:spcBef>
                <a:spcPct val="10000"/>
              </a:spcBef>
              <a:spcAft>
                <a:spcPct val="10000"/>
              </a:spcAft>
              <a:buFont typeface="Wingdings" pitchFamily="2" charset="2"/>
              <a:buChar char="§"/>
            </a:pPr>
            <a:r>
              <a:rPr lang="en-US" altLang="en-US" sz="2400" dirty="0">
                <a:latin typeface="Arial" panose="020B0604020202020204" pitchFamily="34" charset="0"/>
                <a:cs typeface="Arial" panose="020B0604020202020204" pitchFamily="34" charset="0"/>
              </a:rPr>
              <a:t>Formal bid solicitation (</a:t>
            </a:r>
            <a:r>
              <a:rPr lang="en-US" altLang="en-US" sz="2400" dirty="0">
                <a:latin typeface="Arial" panose="020B0604020202020204" pitchFamily="34" charset="0"/>
                <a:cs typeface="Arial" panose="020B0604020202020204" pitchFamily="34" charset="0"/>
                <a:sym typeface="Symbol" pitchFamily="2" charset="2"/>
              </a:rPr>
              <a:t>&gt; $250,000)</a:t>
            </a:r>
          </a:p>
          <a:p>
            <a:pPr lvl="1">
              <a:spcBef>
                <a:spcPct val="10000"/>
              </a:spcBef>
              <a:spcAft>
                <a:spcPct val="10000"/>
              </a:spcAft>
              <a:buFont typeface="Wingdings" pitchFamily="2" charset="2"/>
              <a:buChar char="§"/>
            </a:pPr>
            <a:r>
              <a:rPr lang="en-US" altLang="en-US" sz="2400" dirty="0">
                <a:latin typeface="Arial" panose="020B0604020202020204" pitchFamily="34" charset="0"/>
                <a:cs typeface="Arial" panose="020B0604020202020204" pitchFamily="34" charset="0"/>
              </a:rPr>
              <a:t>Advertisement </a:t>
            </a:r>
          </a:p>
          <a:p>
            <a:pPr lvl="2">
              <a:spcBef>
                <a:spcPct val="10000"/>
              </a:spcBef>
              <a:spcAft>
                <a:spcPct val="10000"/>
              </a:spcAft>
              <a:buFont typeface="Wingdings" pitchFamily="2" charset="2"/>
              <a:buChar char="§"/>
            </a:pPr>
            <a:r>
              <a:rPr lang="en-US" altLang="en-US" sz="2400" dirty="0">
                <a:latin typeface="Arial" panose="020B0604020202020204" pitchFamily="34" charset="0"/>
                <a:cs typeface="Arial" panose="020B0604020202020204" pitchFamily="34" charset="0"/>
              </a:rPr>
              <a:t>Chicago Tribune newspaper </a:t>
            </a:r>
          </a:p>
          <a:p>
            <a:pPr lvl="2">
              <a:spcBef>
                <a:spcPct val="10000"/>
              </a:spcBef>
              <a:spcAft>
                <a:spcPct val="10000"/>
              </a:spcAft>
              <a:buFont typeface="Wingdings" pitchFamily="2" charset="2"/>
              <a:buChar char="§"/>
            </a:pPr>
            <a:r>
              <a:rPr lang="en-US" altLang="en-US" sz="2400" dirty="0">
                <a:latin typeface="Arial" panose="020B0604020202020204" pitchFamily="34" charset="0"/>
                <a:cs typeface="Arial" panose="020B0604020202020204" pitchFamily="34" charset="0"/>
              </a:rPr>
              <a:t>Daily (classified section)</a:t>
            </a:r>
          </a:p>
          <a:p>
            <a:pPr lvl="1">
              <a:spcBef>
                <a:spcPct val="10000"/>
              </a:spcBef>
              <a:spcAft>
                <a:spcPct val="10000"/>
              </a:spcAft>
              <a:buFont typeface="Wingdings" pitchFamily="2" charset="2"/>
              <a:buChar char="§"/>
            </a:pPr>
            <a:r>
              <a:rPr lang="en-US" altLang="en-US" sz="2400" dirty="0">
                <a:latin typeface="Arial" panose="020B0604020202020204" pitchFamily="34" charset="0"/>
                <a:cs typeface="Arial" panose="020B0604020202020204" pitchFamily="34" charset="0"/>
              </a:rPr>
              <a:t>Website </a:t>
            </a:r>
          </a:p>
          <a:p>
            <a:pPr lvl="2">
              <a:spcBef>
                <a:spcPct val="10000"/>
              </a:spcBef>
              <a:spcAft>
                <a:spcPct val="10000"/>
              </a:spcAft>
              <a:buFont typeface="Wingdings" pitchFamily="2" charset="2"/>
              <a:buChar char="§"/>
            </a:pPr>
            <a:r>
              <a:rPr lang="en-US" altLang="en-US" sz="2400" dirty="0" err="1">
                <a:latin typeface="Arial" panose="020B0604020202020204" pitchFamily="34" charset="0"/>
                <a:cs typeface="Arial" panose="020B0604020202020204" pitchFamily="34" charset="0"/>
              </a:rPr>
              <a:t>www.chicago.gov</a:t>
            </a:r>
            <a:r>
              <a:rPr lang="en-US" altLang="en-US" sz="2400" dirty="0">
                <a:latin typeface="Arial" panose="020B0604020202020204" pitchFamily="34" charset="0"/>
                <a:cs typeface="Arial" panose="020B0604020202020204" pitchFamily="34" charset="0"/>
              </a:rPr>
              <a:t>/eProcurement</a:t>
            </a:r>
          </a:p>
          <a:p>
            <a:pPr lvl="1">
              <a:spcBef>
                <a:spcPct val="10000"/>
              </a:spcBef>
              <a:spcAft>
                <a:spcPct val="10000"/>
              </a:spcAft>
              <a:buFont typeface="Wingdings" pitchFamily="2" charset="2"/>
              <a:buChar char="§"/>
            </a:pPr>
            <a:r>
              <a:rPr lang="en-US" altLang="en-US" sz="2400" dirty="0">
                <a:latin typeface="Arial" panose="020B0604020202020204" pitchFamily="34" charset="0"/>
                <a:cs typeface="Arial" panose="020B0604020202020204" pitchFamily="34" charset="0"/>
              </a:rPr>
              <a:t>Bid &amp; Bond Room</a:t>
            </a:r>
          </a:p>
          <a:p>
            <a:pPr lvl="2">
              <a:spcBef>
                <a:spcPct val="10000"/>
              </a:spcBef>
              <a:spcAft>
                <a:spcPct val="10000"/>
              </a:spcAft>
              <a:buFont typeface="Wingdings" pitchFamily="2" charset="2"/>
              <a:buChar char="§"/>
            </a:pPr>
            <a:r>
              <a:rPr lang="en-US" altLang="en-US" sz="2400" dirty="0">
                <a:latin typeface="Arial" panose="020B0604020202020204" pitchFamily="34" charset="0"/>
                <a:cs typeface="Arial" panose="020B0604020202020204" pitchFamily="34" charset="0"/>
              </a:rPr>
              <a:t>City Hall Room 103</a:t>
            </a:r>
            <a:r>
              <a:rPr lang="en-US" altLang="en-US" sz="2000" dirty="0">
                <a:latin typeface="Arial" panose="020B0604020202020204" pitchFamily="34" charset="0"/>
                <a:cs typeface="Arial" panose="020B0604020202020204" pitchFamily="34" charset="0"/>
              </a:rPr>
              <a:t> </a:t>
            </a:r>
          </a:p>
          <a:p>
            <a:pPr lvl="1">
              <a:spcBef>
                <a:spcPct val="10000"/>
              </a:spcBef>
              <a:spcAft>
                <a:spcPct val="10000"/>
              </a:spcAft>
              <a:buFont typeface="Wingdings" pitchFamily="2" charset="2"/>
              <a:buChar char="§"/>
            </a:pPr>
            <a:r>
              <a:rPr lang="en-US" altLang="en-US" sz="2400" dirty="0">
                <a:latin typeface="Arial" panose="020B0604020202020204" pitchFamily="34" charset="0"/>
                <a:cs typeface="Arial" panose="020B0604020202020204" pitchFamily="34" charset="0"/>
              </a:rPr>
              <a:t>Bid solicitation period </a:t>
            </a:r>
          </a:p>
          <a:p>
            <a:pPr lvl="2">
              <a:spcBef>
                <a:spcPct val="10000"/>
              </a:spcBef>
              <a:spcAft>
                <a:spcPct val="10000"/>
              </a:spcAft>
              <a:buFont typeface="Wingdings" pitchFamily="2" charset="2"/>
              <a:buChar char="§"/>
            </a:pPr>
            <a:r>
              <a:rPr lang="en-US" altLang="en-US" sz="2400" dirty="0">
                <a:latin typeface="Arial" panose="020B0604020202020204" pitchFamily="34" charset="0"/>
                <a:cs typeface="Arial" panose="020B0604020202020204" pitchFamily="34" charset="0"/>
              </a:rPr>
              <a:t>10 – 30 calendar days</a:t>
            </a:r>
          </a:p>
          <a:p>
            <a:pPr lvl="1">
              <a:spcBef>
                <a:spcPct val="10000"/>
              </a:spcBef>
              <a:spcAft>
                <a:spcPct val="10000"/>
              </a:spcAft>
              <a:buFont typeface="Wingdings" pitchFamily="2" charset="2"/>
              <a:buChar char="§"/>
            </a:pPr>
            <a:r>
              <a:rPr lang="en-US" altLang="en-US" sz="2400" dirty="0">
                <a:latin typeface="Arial" panose="020B0604020202020204" pitchFamily="34" charset="0"/>
                <a:cs typeface="Arial" panose="020B0604020202020204" pitchFamily="34" charset="0"/>
              </a:rPr>
              <a:t>Plan deposit may be required for some bids</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16</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06831" y="2385843"/>
            <a:ext cx="3693379" cy="2008358"/>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Competitive Bids</a:t>
            </a:r>
          </a:p>
        </p:txBody>
      </p:sp>
    </p:spTree>
    <p:extLst>
      <p:ext uri="{BB962C8B-B14F-4D97-AF65-F5344CB8AC3E}">
        <p14:creationId xmlns:p14="http://schemas.microsoft.com/office/powerpoint/2010/main" val="3689514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blipFill>
            <a:blip r:embed="rId2"/>
            <a:stretch>
              <a:fillRect/>
            </a:stretch>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75A8454-BFCC-4596-BF31-ECF818FE74B7}"/>
              </a:ext>
            </a:extLst>
          </p:cNvPr>
          <p:cNvSpPr txBox="1"/>
          <p:nvPr/>
        </p:nvSpPr>
        <p:spPr>
          <a:xfrm>
            <a:off x="1" y="957847"/>
            <a:ext cx="7694340" cy="7596695"/>
          </a:xfrm>
          <a:prstGeom prst="rect">
            <a:avLst/>
          </a:prstGeom>
          <a:noFill/>
        </p:spPr>
        <p:txBody>
          <a:bodyPr wrap="square" rtlCol="0">
            <a:spAutoFit/>
          </a:bodyPr>
          <a:lstStyle/>
          <a:p>
            <a:pPr>
              <a:spcBef>
                <a:spcPct val="0"/>
              </a:spcBef>
            </a:pPr>
            <a:r>
              <a:rPr lang="en-US" altLang="en-US" sz="2400" b="1" u="sng" dirty="0">
                <a:latin typeface="Arial" panose="020B0604020202020204" pitchFamily="34" charset="0"/>
                <a:cs typeface="Arial" panose="020B0604020202020204" pitchFamily="34" charset="0"/>
              </a:rPr>
              <a:t>Pre-Bid Meeting</a:t>
            </a:r>
            <a:r>
              <a:rPr lang="en-US" altLang="en-US" sz="2400" b="1"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a:t>
            </a:r>
            <a:r>
              <a:rPr lang="en-US" altLang="en-US" sz="2400" i="1" dirty="0">
                <a:latin typeface="Arial" panose="020B0604020202020204" pitchFamily="34" charset="0"/>
                <a:cs typeface="Arial" panose="020B0604020202020204" pitchFamily="34" charset="0"/>
              </a:rPr>
              <a:t>could include site inspection of work location after pre-bid meeting)</a:t>
            </a:r>
          </a:p>
          <a:p>
            <a:pPr>
              <a:spcBef>
                <a:spcPct val="0"/>
              </a:spcBef>
            </a:pPr>
            <a:endParaRPr lang="en-US" altLang="en-US" sz="2400" i="1" dirty="0">
              <a:latin typeface="Arial" panose="020B0604020202020204" pitchFamily="34" charset="0"/>
              <a:cs typeface="Arial" panose="020B0604020202020204" pitchFamily="34" charset="0"/>
            </a:endParaRPr>
          </a:p>
          <a:p>
            <a:pPr marL="800100" lvl="1" indent="-342900">
              <a:spcBef>
                <a:spcPct val="0"/>
              </a:spcBef>
              <a:buFont typeface="Wingdings" pitchFamily="2" charset="2"/>
              <a:buChar char="§"/>
            </a:pPr>
            <a:r>
              <a:rPr lang="en-US" altLang="en-US" sz="2400" dirty="0">
                <a:latin typeface="Arial" panose="020B0604020202020204" pitchFamily="34" charset="0"/>
                <a:cs typeface="Arial" panose="020B0604020202020204" pitchFamily="34" charset="0"/>
              </a:rPr>
              <a:t>Check solicitation to determine if optional or mandatory</a:t>
            </a:r>
          </a:p>
          <a:p>
            <a:pPr lvl="1">
              <a:spcBef>
                <a:spcPct val="0"/>
              </a:spcBef>
            </a:pPr>
            <a:endParaRPr lang="en-US" altLang="en-US" sz="2400" dirty="0">
              <a:latin typeface="Arial" panose="020B0604020202020204" pitchFamily="34" charset="0"/>
              <a:cs typeface="Arial" panose="020B0604020202020204" pitchFamily="34" charset="0"/>
            </a:endParaRPr>
          </a:p>
          <a:p>
            <a:pPr marL="800100" lvl="1" indent="-342900">
              <a:spcBef>
                <a:spcPct val="0"/>
              </a:spcBef>
              <a:buFont typeface="Wingdings" pitchFamily="2" charset="2"/>
              <a:buChar char="§"/>
            </a:pPr>
            <a:r>
              <a:rPr lang="en-US" altLang="en-US" sz="2400" dirty="0">
                <a:latin typeface="Arial" panose="020B0604020202020204" pitchFamily="34" charset="0"/>
                <a:cs typeface="Arial" panose="020B0604020202020204" pitchFamily="34" charset="0"/>
              </a:rPr>
              <a:t>Requirements for bidding process which include:</a:t>
            </a:r>
          </a:p>
          <a:p>
            <a:pPr marL="1257300" lvl="2" indent="-342900">
              <a:spcBef>
                <a:spcPct val="0"/>
              </a:spcBef>
              <a:buFont typeface="Wingdings" pitchFamily="2" charset="2"/>
              <a:buChar char="§"/>
            </a:pPr>
            <a:r>
              <a:rPr lang="en-US" altLang="en-US" sz="2400" dirty="0">
                <a:latin typeface="Arial" panose="020B0604020202020204" pitchFamily="34" charset="0"/>
                <a:cs typeface="Arial" panose="020B0604020202020204" pitchFamily="34" charset="0"/>
              </a:rPr>
              <a:t>Review of specifications </a:t>
            </a:r>
          </a:p>
          <a:p>
            <a:pPr marL="1257300" lvl="2" indent="-342900">
              <a:spcBef>
                <a:spcPct val="0"/>
              </a:spcBef>
              <a:buFont typeface="Wingdings" pitchFamily="2" charset="2"/>
              <a:buChar char="§"/>
            </a:pPr>
            <a:r>
              <a:rPr lang="en-US" altLang="en-US" sz="2400" dirty="0">
                <a:latin typeface="Arial" panose="020B0604020202020204" pitchFamily="34" charset="0"/>
                <a:cs typeface="Arial" panose="020B0604020202020204" pitchFamily="34" charset="0"/>
              </a:rPr>
              <a:t>Address concerns regarding specification</a:t>
            </a:r>
          </a:p>
          <a:p>
            <a:pPr marL="1257300" lvl="2" indent="-342900">
              <a:spcBef>
                <a:spcPct val="0"/>
              </a:spcBef>
              <a:buFont typeface="Wingdings" pitchFamily="2" charset="2"/>
              <a:buChar char="§"/>
            </a:pPr>
            <a:r>
              <a:rPr lang="en-US" altLang="en-US" sz="2400" dirty="0">
                <a:latin typeface="Arial" panose="020B0604020202020204" pitchFamily="34" charset="0"/>
                <a:cs typeface="Arial" panose="020B0604020202020204" pitchFamily="34" charset="0"/>
              </a:rPr>
              <a:t>Q &amp; A</a:t>
            </a:r>
          </a:p>
          <a:p>
            <a:pPr lvl="2">
              <a:spcBef>
                <a:spcPct val="0"/>
              </a:spcBef>
            </a:pPr>
            <a:endParaRPr lang="en-US" altLang="en-US" sz="2400" dirty="0">
              <a:latin typeface="Arial" panose="020B0604020202020204" pitchFamily="34" charset="0"/>
              <a:cs typeface="Arial" panose="020B0604020202020204" pitchFamily="34" charset="0"/>
            </a:endParaRPr>
          </a:p>
          <a:p>
            <a:pPr marL="800100" lvl="1" indent="-342900">
              <a:spcBef>
                <a:spcPct val="0"/>
              </a:spcBef>
              <a:buFont typeface="Wingdings" pitchFamily="2" charset="2"/>
              <a:buChar char="§"/>
            </a:pPr>
            <a:r>
              <a:rPr lang="en-US" altLang="en-US" sz="2400" dirty="0">
                <a:latin typeface="Arial" panose="020B0604020202020204" pitchFamily="34" charset="0"/>
                <a:cs typeface="Arial" panose="020B0604020202020204" pitchFamily="34" charset="0"/>
              </a:rPr>
              <a:t>When optional, bidders attendance encouraged</a:t>
            </a:r>
          </a:p>
          <a:p>
            <a:pPr lvl="1">
              <a:spcBef>
                <a:spcPct val="0"/>
              </a:spcBef>
            </a:pPr>
            <a:endParaRPr lang="en-US" altLang="en-US" sz="2400" dirty="0">
              <a:latin typeface="Arial" panose="020B0604020202020204" pitchFamily="34" charset="0"/>
              <a:cs typeface="Arial" panose="020B0604020202020204" pitchFamily="34" charset="0"/>
            </a:endParaRPr>
          </a:p>
          <a:p>
            <a:pPr marL="800100" lvl="1" indent="-342900">
              <a:spcBef>
                <a:spcPct val="0"/>
              </a:spcBef>
              <a:buFont typeface="Wingdings" pitchFamily="2" charset="2"/>
              <a:buChar char="§"/>
            </a:pPr>
            <a:r>
              <a:rPr lang="en-US" altLang="en-US" sz="2400" dirty="0">
                <a:latin typeface="Arial" panose="020B0604020202020204" pitchFamily="34" charset="0"/>
                <a:cs typeface="Arial" panose="020B0604020202020204" pitchFamily="34" charset="0"/>
              </a:rPr>
              <a:t>May result in addendum or clarification questions regarding bid documents </a:t>
            </a:r>
          </a:p>
          <a:p>
            <a:pPr lvl="1">
              <a:spcBef>
                <a:spcPct val="0"/>
              </a:spcBef>
            </a:pPr>
            <a:endParaRPr lang="en-US" altLang="en-US" sz="2000" dirty="0"/>
          </a:p>
          <a:p>
            <a:pPr marL="800100" lvl="1" indent="-342900">
              <a:spcBef>
                <a:spcPct val="0"/>
              </a:spcBef>
              <a:buFont typeface="Wingdings" pitchFamily="2" charset="2"/>
              <a:buChar char="§"/>
            </a:pPr>
            <a:endParaRPr lang="en-US" altLang="en-US" sz="2000" dirty="0"/>
          </a:p>
          <a:p>
            <a:pPr marL="800100" lvl="1" indent="-342900">
              <a:spcBef>
                <a:spcPct val="0"/>
              </a:spcBef>
              <a:buFont typeface="Wingdings" pitchFamily="2" charset="2"/>
              <a:buChar char="§"/>
            </a:pPr>
            <a:endParaRPr lang="en-US" altLang="en-US" sz="2000" i="1" dirty="0"/>
          </a:p>
          <a:p>
            <a:pPr marL="800100" lvl="1" indent="-342900">
              <a:spcBef>
                <a:spcPct val="0"/>
              </a:spcBef>
              <a:buFont typeface="Wingdings" pitchFamily="2" charset="2"/>
              <a:buChar char="§"/>
            </a:pPr>
            <a:endParaRPr lang="en-US" altLang="en-US" sz="2000" i="1" dirty="0"/>
          </a:p>
          <a:p>
            <a:pPr>
              <a:spcBef>
                <a:spcPct val="0"/>
              </a:spcBef>
            </a:pPr>
            <a:endParaRPr lang="en-US" altLang="en-US" sz="2000" i="1" dirty="0"/>
          </a:p>
          <a:p>
            <a:pPr lvl="1">
              <a:lnSpc>
                <a:spcPct val="115000"/>
              </a:lnSpc>
              <a:spcBef>
                <a:spcPct val="10000"/>
              </a:spcBef>
              <a:spcAft>
                <a:spcPct val="10000"/>
              </a:spcAft>
            </a:pPr>
            <a:endParaRPr lang="en-US" altLang="en-US" sz="240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17</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06831" y="2385843"/>
            <a:ext cx="3693379" cy="2008358"/>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Competitive Bids</a:t>
            </a:r>
          </a:p>
        </p:txBody>
      </p:sp>
    </p:spTree>
    <p:extLst>
      <p:ext uri="{BB962C8B-B14F-4D97-AF65-F5344CB8AC3E}">
        <p14:creationId xmlns:p14="http://schemas.microsoft.com/office/powerpoint/2010/main" val="1989084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blipFill>
            <a:blip r:embed="rId2"/>
            <a:stretch>
              <a:fillRect/>
            </a:stretch>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75A8454-BFCC-4596-BF31-ECF818FE74B7}"/>
              </a:ext>
            </a:extLst>
          </p:cNvPr>
          <p:cNvSpPr txBox="1"/>
          <p:nvPr/>
        </p:nvSpPr>
        <p:spPr>
          <a:xfrm>
            <a:off x="291790" y="1593668"/>
            <a:ext cx="6934698" cy="5380704"/>
          </a:xfrm>
          <a:prstGeom prst="rect">
            <a:avLst/>
          </a:prstGeom>
          <a:noFill/>
        </p:spPr>
        <p:txBody>
          <a:bodyPr wrap="square" rtlCol="0">
            <a:spAutoFit/>
          </a:bodyPr>
          <a:lstStyle/>
          <a:p>
            <a:pPr>
              <a:spcBef>
                <a:spcPct val="0"/>
              </a:spcBef>
            </a:pPr>
            <a:r>
              <a:rPr lang="en-US" altLang="en-US" sz="2400" b="1" u="sng" dirty="0">
                <a:latin typeface="Arial" panose="020B0604020202020204" pitchFamily="34" charset="0"/>
                <a:cs typeface="Arial" panose="020B0604020202020204" pitchFamily="34" charset="0"/>
              </a:rPr>
              <a:t>Pre-Bid Meeting</a:t>
            </a:r>
            <a:r>
              <a:rPr lang="en-US" altLang="en-US" sz="2400" b="1" dirty="0">
                <a:latin typeface="Arial" panose="020B0604020202020204" pitchFamily="34" charset="0"/>
                <a:cs typeface="Arial" panose="020B0604020202020204" pitchFamily="34" charset="0"/>
              </a:rPr>
              <a:t> </a:t>
            </a:r>
          </a:p>
          <a:p>
            <a:pPr>
              <a:spcBef>
                <a:spcPct val="0"/>
              </a:spcBef>
            </a:pPr>
            <a:endParaRPr lang="en-US" altLang="en-US" sz="2400" b="1" dirty="0">
              <a:latin typeface="Arial" panose="020B0604020202020204" pitchFamily="34" charset="0"/>
              <a:cs typeface="Arial" panose="020B0604020202020204" pitchFamily="34" charset="0"/>
            </a:endParaRPr>
          </a:p>
          <a:p>
            <a:pPr marL="342900" indent="-342900">
              <a:spcBef>
                <a:spcPct val="0"/>
              </a:spcBef>
              <a:buFont typeface="Wingdings" pitchFamily="2" charset="2"/>
              <a:buChar char="§"/>
            </a:pPr>
            <a:r>
              <a:rPr lang="en-US" altLang="en-US" sz="2400" dirty="0">
                <a:latin typeface="Arial" panose="020B0604020202020204" pitchFamily="34" charset="0"/>
                <a:cs typeface="Arial" panose="020B0604020202020204" pitchFamily="34" charset="0"/>
              </a:rPr>
              <a:t>If there is not a pre-bid meeting, bidders are encouraged to review the specification and contract documents during the bid solicitation period and contact the Department of Procurement Services contract administrator identified in the bid advertisement regarding any questions about the bid documents.</a:t>
            </a:r>
            <a:endParaRPr lang="en-US" altLang="en-US" sz="2400" i="1" dirty="0">
              <a:latin typeface="Arial" panose="020B0604020202020204" pitchFamily="34" charset="0"/>
              <a:cs typeface="Arial" panose="020B0604020202020204" pitchFamily="34" charset="0"/>
            </a:endParaRPr>
          </a:p>
          <a:p>
            <a:pPr lvl="1">
              <a:spcBef>
                <a:spcPct val="0"/>
              </a:spcBef>
            </a:pPr>
            <a:endParaRPr lang="en-US" altLang="en-US" sz="2000" dirty="0"/>
          </a:p>
          <a:p>
            <a:pPr marL="800100" lvl="1" indent="-342900">
              <a:spcBef>
                <a:spcPct val="0"/>
              </a:spcBef>
              <a:buFont typeface="Wingdings" pitchFamily="2" charset="2"/>
              <a:buChar char="§"/>
            </a:pPr>
            <a:endParaRPr lang="en-US" altLang="en-US" sz="2000" dirty="0"/>
          </a:p>
          <a:p>
            <a:pPr marL="800100" lvl="1" indent="-342900">
              <a:spcBef>
                <a:spcPct val="0"/>
              </a:spcBef>
              <a:buFont typeface="Wingdings" pitchFamily="2" charset="2"/>
              <a:buChar char="§"/>
            </a:pPr>
            <a:endParaRPr lang="en-US" altLang="en-US" sz="2000" i="1" dirty="0"/>
          </a:p>
          <a:p>
            <a:pPr marL="800100" lvl="1" indent="-342900">
              <a:spcBef>
                <a:spcPct val="0"/>
              </a:spcBef>
              <a:buFont typeface="Wingdings" pitchFamily="2" charset="2"/>
              <a:buChar char="§"/>
            </a:pPr>
            <a:endParaRPr lang="en-US" altLang="en-US" sz="2000" i="1" dirty="0"/>
          </a:p>
          <a:p>
            <a:pPr>
              <a:spcBef>
                <a:spcPct val="0"/>
              </a:spcBef>
            </a:pPr>
            <a:endParaRPr lang="en-US" altLang="en-US" sz="2000" i="1" dirty="0"/>
          </a:p>
          <a:p>
            <a:pPr lvl="1">
              <a:lnSpc>
                <a:spcPct val="115000"/>
              </a:lnSpc>
              <a:spcBef>
                <a:spcPct val="10000"/>
              </a:spcBef>
              <a:spcAft>
                <a:spcPct val="10000"/>
              </a:spcAft>
            </a:pPr>
            <a:endParaRPr lang="en-US" altLang="en-US" sz="240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18</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06831" y="2385843"/>
            <a:ext cx="3693379" cy="2008358"/>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Competitive Bids</a:t>
            </a:r>
          </a:p>
        </p:txBody>
      </p:sp>
    </p:spTree>
    <p:extLst>
      <p:ext uri="{BB962C8B-B14F-4D97-AF65-F5344CB8AC3E}">
        <p14:creationId xmlns:p14="http://schemas.microsoft.com/office/powerpoint/2010/main" val="3007072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blipFill>
            <a:blip r:embed="rId2"/>
            <a:stretch>
              <a:fillRect/>
            </a:stretch>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75A8454-BFCC-4596-BF31-ECF818FE74B7}"/>
              </a:ext>
            </a:extLst>
          </p:cNvPr>
          <p:cNvSpPr txBox="1"/>
          <p:nvPr/>
        </p:nvSpPr>
        <p:spPr>
          <a:xfrm>
            <a:off x="291790" y="1123006"/>
            <a:ext cx="6934698" cy="7135030"/>
          </a:xfrm>
          <a:prstGeom prst="rect">
            <a:avLst/>
          </a:prstGeom>
          <a:noFill/>
        </p:spPr>
        <p:txBody>
          <a:bodyPr wrap="square" rtlCol="0">
            <a:spAutoFit/>
          </a:bodyPr>
          <a:lstStyle/>
          <a:p>
            <a:pPr>
              <a:spcBef>
                <a:spcPct val="0"/>
              </a:spcBef>
            </a:pPr>
            <a:r>
              <a:rPr lang="en-US" altLang="en-US" sz="2400" b="1" u="sng" dirty="0">
                <a:latin typeface="Arial" panose="020B0604020202020204" pitchFamily="34" charset="0"/>
                <a:cs typeface="Arial" panose="020B0604020202020204" pitchFamily="34" charset="0"/>
              </a:rPr>
              <a:t>Bid Documents</a:t>
            </a:r>
            <a:endParaRPr lang="en-US" altLang="en-US" sz="2400" b="1" dirty="0">
              <a:latin typeface="Arial" panose="020B0604020202020204" pitchFamily="34" charset="0"/>
              <a:cs typeface="Arial" panose="020B0604020202020204" pitchFamily="34" charset="0"/>
            </a:endParaRPr>
          </a:p>
          <a:p>
            <a:pPr>
              <a:spcBef>
                <a:spcPct val="0"/>
              </a:spcBef>
            </a:pPr>
            <a:endParaRPr lang="en-US" altLang="en-US" sz="2400" b="1" dirty="0">
              <a:latin typeface="Arial" panose="020B0604020202020204" pitchFamily="34" charset="0"/>
              <a:cs typeface="Arial" panose="020B0604020202020204" pitchFamily="34" charset="0"/>
            </a:endParaRPr>
          </a:p>
          <a:p>
            <a:pPr marL="414338" lvl="2" indent="-457200" algn="just">
              <a:lnSpc>
                <a:spcPct val="115000"/>
              </a:lnSpc>
              <a:spcBef>
                <a:spcPct val="10000"/>
              </a:spcBef>
              <a:spcAft>
                <a:spcPct val="10000"/>
              </a:spcAft>
              <a:buFont typeface="Wingdings" pitchFamily="2" charset="2"/>
              <a:buChar char="§"/>
            </a:pPr>
            <a:r>
              <a:rPr lang="en-US" altLang="en-US" sz="2400" dirty="0">
                <a:latin typeface="Arial" panose="020B0604020202020204" pitchFamily="34" charset="0"/>
                <a:cs typeface="Arial" panose="020B0604020202020204" pitchFamily="34" charset="0"/>
              </a:rPr>
              <a:t>Fill in all required Information</a:t>
            </a:r>
          </a:p>
          <a:p>
            <a:pPr marL="0" lvl="2" algn="just">
              <a:lnSpc>
                <a:spcPct val="115000"/>
              </a:lnSpc>
              <a:spcBef>
                <a:spcPct val="10000"/>
              </a:spcBef>
              <a:spcAft>
                <a:spcPct val="10000"/>
              </a:spcAft>
            </a:pPr>
            <a:endParaRPr lang="en-US" altLang="en-US" sz="2400" dirty="0">
              <a:latin typeface="Arial" panose="020B0604020202020204" pitchFamily="34" charset="0"/>
              <a:cs typeface="Arial" panose="020B0604020202020204" pitchFamily="34" charset="0"/>
            </a:endParaRPr>
          </a:p>
          <a:p>
            <a:pPr marL="414338" lvl="2" indent="-457200" algn="just">
              <a:lnSpc>
                <a:spcPct val="115000"/>
              </a:lnSpc>
              <a:spcBef>
                <a:spcPct val="10000"/>
              </a:spcBef>
              <a:spcAft>
                <a:spcPct val="10000"/>
              </a:spcAft>
              <a:buFont typeface="Wingdings" pitchFamily="2" charset="2"/>
              <a:buChar char="§"/>
            </a:pPr>
            <a:r>
              <a:rPr lang="en-US" altLang="en-US" sz="2400" dirty="0">
                <a:latin typeface="Arial" panose="020B0604020202020204" pitchFamily="34" charset="0"/>
                <a:cs typeface="Arial" panose="020B0604020202020204" pitchFamily="34" charset="0"/>
              </a:rPr>
              <a:t>Note: Certain bid documents must be submitted and executed with the bid, if not, the bid could be REJECTED.</a:t>
            </a:r>
          </a:p>
          <a:p>
            <a:pPr marL="0" lvl="2" algn="just">
              <a:lnSpc>
                <a:spcPct val="115000"/>
              </a:lnSpc>
              <a:spcBef>
                <a:spcPct val="10000"/>
              </a:spcBef>
              <a:spcAft>
                <a:spcPct val="10000"/>
              </a:spcAft>
            </a:pPr>
            <a:endParaRPr lang="en-US" altLang="en-US" sz="2400" dirty="0">
              <a:latin typeface="Arial" panose="020B0604020202020204" pitchFamily="34" charset="0"/>
              <a:cs typeface="Arial" panose="020B0604020202020204" pitchFamily="34" charset="0"/>
            </a:endParaRPr>
          </a:p>
          <a:p>
            <a:pPr marL="414338" lvl="2" indent="-457200" algn="just">
              <a:lnSpc>
                <a:spcPct val="115000"/>
              </a:lnSpc>
              <a:spcBef>
                <a:spcPct val="10000"/>
              </a:spcBef>
              <a:spcAft>
                <a:spcPct val="10000"/>
              </a:spcAft>
              <a:buFont typeface="Wingdings" pitchFamily="2" charset="2"/>
              <a:buChar char="§"/>
            </a:pPr>
            <a:r>
              <a:rPr lang="en-US" altLang="en-US" sz="2400" dirty="0">
                <a:latin typeface="Arial" panose="020B0604020202020204" pitchFamily="34" charset="0"/>
                <a:cs typeface="Arial" panose="020B0604020202020204" pitchFamily="34" charset="0"/>
              </a:rPr>
              <a:t>Sign / execute the document </a:t>
            </a:r>
          </a:p>
          <a:p>
            <a:pPr marL="0" lvl="2" algn="just">
              <a:lnSpc>
                <a:spcPct val="115000"/>
              </a:lnSpc>
              <a:spcBef>
                <a:spcPct val="10000"/>
              </a:spcBef>
              <a:spcAft>
                <a:spcPct val="10000"/>
              </a:spcAft>
            </a:pPr>
            <a:endParaRPr lang="en-US" altLang="en-US" sz="2400" dirty="0">
              <a:latin typeface="Arial" panose="020B0604020202020204" pitchFamily="34" charset="0"/>
              <a:cs typeface="Arial" panose="020B0604020202020204" pitchFamily="34" charset="0"/>
            </a:endParaRPr>
          </a:p>
          <a:p>
            <a:pPr marL="414338" lvl="2" indent="-457200" algn="just">
              <a:lnSpc>
                <a:spcPct val="115000"/>
              </a:lnSpc>
              <a:spcBef>
                <a:spcPct val="10000"/>
              </a:spcBef>
              <a:spcAft>
                <a:spcPct val="10000"/>
              </a:spcAft>
              <a:buFont typeface="Wingdings" pitchFamily="2" charset="2"/>
              <a:buChar char="§"/>
            </a:pPr>
            <a:r>
              <a:rPr lang="en-US" altLang="en-US" sz="2400" dirty="0">
                <a:latin typeface="Arial" panose="020B0604020202020204" pitchFamily="34" charset="0"/>
                <a:cs typeface="Arial" panose="020B0604020202020204" pitchFamily="34" charset="0"/>
              </a:rPr>
              <a:t>Notarize document </a:t>
            </a:r>
          </a:p>
          <a:p>
            <a:pPr lvl="1">
              <a:spcBef>
                <a:spcPct val="0"/>
              </a:spcBef>
            </a:pPr>
            <a:endParaRPr lang="en-US" altLang="en-US" sz="2000" dirty="0"/>
          </a:p>
          <a:p>
            <a:pPr marL="800100" lvl="1" indent="-342900">
              <a:spcBef>
                <a:spcPct val="0"/>
              </a:spcBef>
              <a:buFont typeface="Wingdings" pitchFamily="2" charset="2"/>
              <a:buChar char="§"/>
            </a:pPr>
            <a:endParaRPr lang="en-US" altLang="en-US" sz="2000" dirty="0"/>
          </a:p>
          <a:p>
            <a:pPr marL="800100" lvl="1" indent="-342900">
              <a:spcBef>
                <a:spcPct val="0"/>
              </a:spcBef>
              <a:buFont typeface="Wingdings" pitchFamily="2" charset="2"/>
              <a:buChar char="§"/>
            </a:pPr>
            <a:endParaRPr lang="en-US" altLang="en-US" sz="2000" i="1" dirty="0"/>
          </a:p>
          <a:p>
            <a:pPr marL="800100" lvl="1" indent="-342900">
              <a:spcBef>
                <a:spcPct val="0"/>
              </a:spcBef>
              <a:buFont typeface="Wingdings" pitchFamily="2" charset="2"/>
              <a:buChar char="§"/>
            </a:pPr>
            <a:endParaRPr lang="en-US" altLang="en-US" sz="2000" i="1" dirty="0"/>
          </a:p>
          <a:p>
            <a:pPr>
              <a:spcBef>
                <a:spcPct val="0"/>
              </a:spcBef>
            </a:pPr>
            <a:endParaRPr lang="en-US" altLang="en-US" sz="2000" i="1" dirty="0"/>
          </a:p>
          <a:p>
            <a:pPr lvl="1">
              <a:lnSpc>
                <a:spcPct val="115000"/>
              </a:lnSpc>
              <a:spcBef>
                <a:spcPct val="10000"/>
              </a:spcBef>
              <a:spcAft>
                <a:spcPct val="10000"/>
              </a:spcAft>
            </a:pPr>
            <a:endParaRPr lang="en-US" altLang="en-US" sz="240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19</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06831" y="2385843"/>
            <a:ext cx="3693379" cy="2008358"/>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Competitive Bids</a:t>
            </a:r>
          </a:p>
        </p:txBody>
      </p:sp>
    </p:spTree>
    <p:extLst>
      <p:ext uri="{BB962C8B-B14F-4D97-AF65-F5344CB8AC3E}">
        <p14:creationId xmlns:p14="http://schemas.microsoft.com/office/powerpoint/2010/main" val="300236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1148576" y="40257"/>
            <a:ext cx="11043424" cy="6817743"/>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178499" y="1162348"/>
            <a:ext cx="3605347" cy="3670663"/>
          </a:xfrm>
        </p:spPr>
        <p:txBody>
          <a:bodyPr anchor="ctr">
            <a:normAutofit/>
          </a:bodyPr>
          <a:lstStyle/>
          <a:p>
            <a:r>
              <a:rPr lang="en-US" sz="6600" dirty="0">
                <a:solidFill>
                  <a:schemeClr val="bg1"/>
                </a:solidFill>
                <a:latin typeface="Big Shoulders Display Black" pitchFamily="2" charset="0"/>
              </a:rPr>
              <a:t>Welcome</a:t>
            </a:r>
          </a:p>
        </p:txBody>
      </p:sp>
      <p:sp>
        <p:nvSpPr>
          <p:cNvPr id="9" name="TextBox 8">
            <a:extLst>
              <a:ext uri="{FF2B5EF4-FFF2-40B4-BE49-F238E27FC236}">
                <a16:creationId xmlns:a16="http://schemas.microsoft.com/office/drawing/2014/main" id="{375A8454-BFCC-4596-BF31-ECF818FE74B7}"/>
              </a:ext>
            </a:extLst>
          </p:cNvPr>
          <p:cNvSpPr txBox="1"/>
          <p:nvPr/>
        </p:nvSpPr>
        <p:spPr>
          <a:xfrm>
            <a:off x="1442684" y="764449"/>
            <a:ext cx="6489592" cy="559813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Department of Procurement Services is committed to Communications and Outreach, which is key to keeping citizens informed of bid opportunities, new programs, and innovations.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Also, ensure that you download a copy of our most recent</a:t>
            </a: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Consolidated Buying Plan</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This is a 15-month forecast including hundreds of upcoming opportunities for 12 city agencies. To download, go to: </a:t>
            </a:r>
            <a:r>
              <a:rPr kumimoji="0" lang="en-US" sz="1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www.chicago.gov/</a:t>
            </a:r>
            <a:r>
              <a:rPr kumimoji="0" lang="en-US" sz="1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dps</a:t>
            </a:r>
            <a:r>
              <a:rPr kumimoji="0" lang="en-US" sz="1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 encourage you to follow us on our website </a:t>
            </a:r>
            <a:r>
              <a:rPr kumimoji="0" lang="en-US" sz="1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www.chicago.gov/dps </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for the latest news, updates, and our calendar of events. Go online, www.chicago.gov/DPS and click on the letter icon and sign-up for our </a:t>
            </a:r>
            <a:r>
              <a:rPr kumimoji="0" lang="en-US" sz="1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Email Newsletter: DPS Alerts</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full of news that you can use.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Follow us on social media to stay informed:</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Facebook: </a:t>
            </a:r>
            <a:r>
              <a:rPr kumimoji="0" lang="en-US" sz="1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www.facebook.com</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US" sz="1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ChicagoDPS</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Twitter: </a:t>
            </a:r>
            <a:r>
              <a:rPr kumimoji="0" lang="en-US" sz="1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www.twitter.com</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US" sz="1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ChicagoDPS</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LinkedIn: </a:t>
            </a:r>
            <a:r>
              <a:rPr kumimoji="0" lang="en-US" sz="1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www.linkedin.com</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/company/</a:t>
            </a:r>
            <a:r>
              <a:rPr kumimoji="0" lang="en-US" sz="1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chicagodps</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Youtube</a:t>
            </a:r>
            <a:r>
              <a:rPr kumimoji="0" lang="en-US" sz="1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www.YouTube.com</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US" sz="1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ChicagoDPS</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NOTE: Legal advertisements for the City of Chicago Department of Procurement Services (DPS) appear in the Chicago Tribune. Information about DPS contracting opportunities will be available at </a:t>
            </a:r>
            <a:r>
              <a:rPr kumimoji="0" lang="en-US" sz="1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www.chicago.gov</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/bids.</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EDF2C8-8D53-4310-BAC3-B914C6E849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spTree>
    <p:extLst>
      <p:ext uri="{BB962C8B-B14F-4D97-AF65-F5344CB8AC3E}">
        <p14:creationId xmlns:p14="http://schemas.microsoft.com/office/powerpoint/2010/main" val="11936544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blipFill>
            <a:blip r:embed="rId2"/>
            <a:stretch>
              <a:fillRect/>
            </a:stretch>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75A8454-BFCC-4596-BF31-ECF818FE74B7}"/>
              </a:ext>
            </a:extLst>
          </p:cNvPr>
          <p:cNvSpPr txBox="1"/>
          <p:nvPr/>
        </p:nvSpPr>
        <p:spPr>
          <a:xfrm>
            <a:off x="291790" y="1593668"/>
            <a:ext cx="6934698" cy="6981142"/>
          </a:xfrm>
          <a:prstGeom prst="rect">
            <a:avLst/>
          </a:prstGeom>
          <a:noFill/>
        </p:spPr>
        <p:txBody>
          <a:bodyPr wrap="square" rtlCol="0">
            <a:spAutoFit/>
          </a:bodyPr>
          <a:lstStyle/>
          <a:p>
            <a:pPr>
              <a:spcBef>
                <a:spcPct val="0"/>
              </a:spcBef>
            </a:pPr>
            <a:r>
              <a:rPr lang="en-US" altLang="en-US" sz="2400" b="1" u="sng" dirty="0">
                <a:latin typeface="Arial" panose="020B0604020202020204" pitchFamily="34" charset="0"/>
                <a:cs typeface="Arial" panose="020B0604020202020204" pitchFamily="34" charset="0"/>
              </a:rPr>
              <a:t>Bid Submittal </a:t>
            </a:r>
            <a:endParaRPr lang="en-US" altLang="en-US" sz="2400" b="1" dirty="0">
              <a:latin typeface="Arial" panose="020B0604020202020204" pitchFamily="34" charset="0"/>
              <a:cs typeface="Arial" panose="020B0604020202020204" pitchFamily="34" charset="0"/>
            </a:endParaRPr>
          </a:p>
          <a:p>
            <a:pPr>
              <a:spcBef>
                <a:spcPct val="0"/>
              </a:spcBef>
            </a:pPr>
            <a:endParaRPr lang="en-US" altLang="en-US" sz="2400" b="1" dirty="0">
              <a:latin typeface="Arial" panose="020B0604020202020204" pitchFamily="34" charset="0"/>
              <a:cs typeface="Arial" panose="020B0604020202020204" pitchFamily="34" charset="0"/>
            </a:endParaRPr>
          </a:p>
          <a:p>
            <a:pPr marL="342900" indent="-342900">
              <a:spcBef>
                <a:spcPct val="0"/>
              </a:spcBef>
              <a:buFont typeface="Wingdings" pitchFamily="2" charset="2"/>
              <a:buChar char="§"/>
            </a:pPr>
            <a:r>
              <a:rPr lang="en-US" altLang="en-US" sz="2400" dirty="0">
                <a:latin typeface="Arial" panose="020B0604020202020204" pitchFamily="34" charset="0"/>
                <a:cs typeface="Arial" panose="020B0604020202020204" pitchFamily="34" charset="0"/>
              </a:rPr>
              <a:t>Bid bond or deposit may be required for some bids</a:t>
            </a:r>
          </a:p>
          <a:p>
            <a:pPr>
              <a:spcBef>
                <a:spcPct val="0"/>
              </a:spcBef>
            </a:pPr>
            <a:endParaRPr lang="en-US" altLang="en-US" sz="2400" dirty="0">
              <a:latin typeface="Arial" panose="020B0604020202020204" pitchFamily="34" charset="0"/>
              <a:cs typeface="Arial" panose="020B0604020202020204" pitchFamily="34" charset="0"/>
            </a:endParaRPr>
          </a:p>
          <a:p>
            <a:pPr marL="800100" lvl="1" indent="-342900">
              <a:spcBef>
                <a:spcPct val="0"/>
              </a:spcBef>
              <a:buFont typeface="Wingdings" pitchFamily="2" charset="2"/>
              <a:buChar char="ü"/>
            </a:pPr>
            <a:r>
              <a:rPr lang="en-US" altLang="en-US" sz="2400" dirty="0">
                <a:latin typeface="Arial" panose="020B0604020202020204" pitchFamily="34" charset="0"/>
                <a:cs typeface="Arial" panose="020B0604020202020204" pitchFamily="34" charset="0"/>
              </a:rPr>
              <a:t>Will not exceed 10% of the contract amount</a:t>
            </a:r>
          </a:p>
          <a:p>
            <a:pPr marL="800100" lvl="1" indent="-342900">
              <a:spcBef>
                <a:spcPct val="0"/>
              </a:spcBef>
              <a:buFont typeface="Wingdings" pitchFamily="2" charset="2"/>
              <a:buChar char="ü"/>
            </a:pPr>
            <a:r>
              <a:rPr lang="en-US" altLang="en-US" sz="2400" dirty="0">
                <a:latin typeface="Arial" panose="020B0604020202020204" pitchFamily="34" charset="0"/>
                <a:cs typeface="Arial" panose="020B0604020202020204" pitchFamily="34" charset="0"/>
              </a:rPr>
              <a:t>Must be submitted in the proper form (cash is not accepted)</a:t>
            </a:r>
          </a:p>
          <a:p>
            <a:pPr>
              <a:spcBef>
                <a:spcPct val="0"/>
              </a:spcBef>
            </a:pPr>
            <a:endParaRPr lang="en-US" altLang="en-US" sz="2400" b="1" dirty="0"/>
          </a:p>
          <a:p>
            <a:pPr marL="342900" indent="-342900">
              <a:spcBef>
                <a:spcPct val="0"/>
              </a:spcBef>
              <a:buFont typeface="Wingdings" pitchFamily="2" charset="2"/>
              <a:buChar char="§"/>
            </a:pPr>
            <a:r>
              <a:rPr lang="en-US" altLang="en-US" sz="2400" b="1" dirty="0"/>
              <a:t>All bids must be TIMELY</a:t>
            </a:r>
            <a:r>
              <a:rPr lang="en-US" altLang="en-US" sz="2400" b="1" dirty="0">
                <a:sym typeface="Wingdings" panose="05000000000000000000" pitchFamily="2" charset="2"/>
              </a:rPr>
              <a:t> on the bid opening date</a:t>
            </a:r>
            <a:r>
              <a:rPr lang="en-US" altLang="en-US" sz="2400" b="1" dirty="0"/>
              <a:t>	</a:t>
            </a:r>
            <a:r>
              <a:rPr lang="en-US" altLang="en-US" sz="3200" dirty="0"/>
              <a:t>	</a:t>
            </a:r>
            <a:endParaRPr lang="en-US" altLang="en-US" sz="2400" dirty="0"/>
          </a:p>
          <a:p>
            <a:pPr>
              <a:spcBef>
                <a:spcPct val="0"/>
              </a:spcBef>
            </a:pPr>
            <a:endParaRPr lang="en-US" altLang="en-US" sz="2400" dirty="0">
              <a:latin typeface="Arial" panose="020B0604020202020204" pitchFamily="34" charset="0"/>
              <a:cs typeface="Arial" panose="020B0604020202020204" pitchFamily="34" charset="0"/>
            </a:endParaRPr>
          </a:p>
          <a:p>
            <a:pPr marL="342900" indent="-342900">
              <a:spcBef>
                <a:spcPct val="0"/>
              </a:spcBef>
              <a:buFont typeface="Wingdings" pitchFamily="2" charset="2"/>
              <a:buChar char="§"/>
            </a:pPr>
            <a:endParaRPr lang="en-US" altLang="en-US" sz="2400" dirty="0">
              <a:latin typeface="Arial" panose="020B0604020202020204" pitchFamily="34" charset="0"/>
              <a:cs typeface="Arial" panose="020B0604020202020204" pitchFamily="34" charset="0"/>
            </a:endParaRPr>
          </a:p>
          <a:p>
            <a:pPr lvl="1">
              <a:spcBef>
                <a:spcPct val="0"/>
              </a:spcBef>
            </a:pPr>
            <a:endParaRPr lang="en-US" altLang="en-US" sz="2000" dirty="0"/>
          </a:p>
          <a:p>
            <a:pPr marL="800100" lvl="1" indent="-342900">
              <a:spcBef>
                <a:spcPct val="0"/>
              </a:spcBef>
              <a:buFont typeface="Wingdings" pitchFamily="2" charset="2"/>
              <a:buChar char="§"/>
            </a:pPr>
            <a:endParaRPr lang="en-US" altLang="en-US" sz="2000" dirty="0"/>
          </a:p>
          <a:p>
            <a:pPr marL="800100" lvl="1" indent="-342900">
              <a:spcBef>
                <a:spcPct val="0"/>
              </a:spcBef>
              <a:buFont typeface="Wingdings" pitchFamily="2" charset="2"/>
              <a:buChar char="§"/>
            </a:pPr>
            <a:endParaRPr lang="en-US" altLang="en-US" sz="2000" i="1" dirty="0"/>
          </a:p>
          <a:p>
            <a:pPr marL="800100" lvl="1" indent="-342900">
              <a:spcBef>
                <a:spcPct val="0"/>
              </a:spcBef>
              <a:buFont typeface="Wingdings" pitchFamily="2" charset="2"/>
              <a:buChar char="§"/>
            </a:pPr>
            <a:endParaRPr lang="en-US" altLang="en-US" sz="2000" i="1" dirty="0"/>
          </a:p>
          <a:p>
            <a:pPr>
              <a:spcBef>
                <a:spcPct val="0"/>
              </a:spcBef>
            </a:pPr>
            <a:endParaRPr lang="en-US" altLang="en-US" sz="2000" i="1" dirty="0"/>
          </a:p>
          <a:p>
            <a:pPr lvl="1">
              <a:lnSpc>
                <a:spcPct val="115000"/>
              </a:lnSpc>
              <a:spcBef>
                <a:spcPct val="10000"/>
              </a:spcBef>
              <a:spcAft>
                <a:spcPct val="10000"/>
              </a:spcAft>
            </a:pPr>
            <a:endParaRPr lang="en-US" altLang="en-US" sz="240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20</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06831" y="2385843"/>
            <a:ext cx="3693379" cy="2008358"/>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Competitive Bids</a:t>
            </a:r>
          </a:p>
        </p:txBody>
      </p:sp>
    </p:spTree>
    <p:extLst>
      <p:ext uri="{BB962C8B-B14F-4D97-AF65-F5344CB8AC3E}">
        <p14:creationId xmlns:p14="http://schemas.microsoft.com/office/powerpoint/2010/main" val="13501055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blipFill>
            <a:blip r:embed="rId2"/>
            <a:stretch>
              <a:fillRect/>
            </a:stretch>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75A8454-BFCC-4596-BF31-ECF818FE74B7}"/>
              </a:ext>
            </a:extLst>
          </p:cNvPr>
          <p:cNvSpPr txBox="1"/>
          <p:nvPr/>
        </p:nvSpPr>
        <p:spPr>
          <a:xfrm>
            <a:off x="178076" y="957847"/>
            <a:ext cx="7224476" cy="8667757"/>
          </a:xfrm>
          <a:prstGeom prst="rect">
            <a:avLst/>
          </a:prstGeom>
          <a:noFill/>
        </p:spPr>
        <p:txBody>
          <a:bodyPr wrap="square" rtlCol="0">
            <a:spAutoFit/>
          </a:bodyPr>
          <a:lstStyle/>
          <a:p>
            <a:pPr>
              <a:spcBef>
                <a:spcPct val="0"/>
              </a:spcBef>
            </a:pPr>
            <a:r>
              <a:rPr lang="en-US" altLang="en-US" sz="2400" b="1" u="sng" dirty="0">
                <a:latin typeface="Arial" panose="020B0604020202020204" pitchFamily="34" charset="0"/>
                <a:cs typeface="Arial" panose="020B0604020202020204" pitchFamily="34" charset="0"/>
              </a:rPr>
              <a:t>Bid Openings</a:t>
            </a:r>
          </a:p>
          <a:p>
            <a:pPr>
              <a:spcBef>
                <a:spcPct val="0"/>
              </a:spcBef>
            </a:pPr>
            <a:endParaRPr lang="en-US" altLang="en-US" sz="2400" b="1" dirty="0">
              <a:latin typeface="Arial" panose="020B0604020202020204" pitchFamily="34" charset="0"/>
              <a:cs typeface="Arial" panose="020B0604020202020204" pitchFamily="34" charset="0"/>
            </a:endParaRPr>
          </a:p>
          <a:p>
            <a:pPr indent="-493712" algn="just">
              <a:lnSpc>
                <a:spcPct val="115000"/>
              </a:lnSpc>
              <a:spcBef>
                <a:spcPct val="10000"/>
              </a:spcBef>
              <a:spcAft>
                <a:spcPct val="10000"/>
              </a:spcAft>
              <a:buClr>
                <a:schemeClr val="accent2"/>
              </a:buClr>
              <a:defRPr/>
            </a:pPr>
            <a:r>
              <a:rPr lang="en-US" altLang="en-US" sz="2400" dirty="0">
                <a:latin typeface="Arial" panose="020B0604020202020204" pitchFamily="34" charset="0"/>
                <a:cs typeface="Arial" panose="020B0604020202020204" pitchFamily="34" charset="0"/>
              </a:rPr>
              <a:t>Day: Monday – Friday (except major holidays)</a:t>
            </a:r>
          </a:p>
          <a:p>
            <a:pPr indent="-493712" algn="just">
              <a:lnSpc>
                <a:spcPct val="115000"/>
              </a:lnSpc>
              <a:spcBef>
                <a:spcPct val="10000"/>
              </a:spcBef>
              <a:spcAft>
                <a:spcPct val="10000"/>
              </a:spcAft>
              <a:buClr>
                <a:schemeClr val="accent2"/>
              </a:buClr>
              <a:defRPr/>
            </a:pPr>
            <a:r>
              <a:rPr lang="en-US" altLang="en-US" sz="2400" dirty="0">
                <a:latin typeface="Arial" panose="020B0604020202020204" pitchFamily="34" charset="0"/>
                <a:cs typeface="Arial" panose="020B0604020202020204" pitchFamily="34" charset="0"/>
              </a:rPr>
              <a:t>Time: 11:00 am</a:t>
            </a:r>
          </a:p>
          <a:p>
            <a:pPr indent="-493712" algn="just">
              <a:lnSpc>
                <a:spcPct val="115000"/>
              </a:lnSpc>
              <a:spcBef>
                <a:spcPct val="10000"/>
              </a:spcBef>
              <a:spcAft>
                <a:spcPct val="10000"/>
              </a:spcAft>
              <a:buClr>
                <a:schemeClr val="accent2"/>
              </a:buClr>
              <a:defRPr/>
            </a:pPr>
            <a:r>
              <a:rPr lang="en-US" altLang="en-US" sz="2400" dirty="0">
                <a:latin typeface="Arial" panose="020B0604020202020204" pitchFamily="34" charset="0"/>
                <a:cs typeface="Arial" panose="020B0604020202020204" pitchFamily="34" charset="0"/>
              </a:rPr>
              <a:t>Location: Currently Virtually/Online Due to COVID-19 (Generally at City Hall – Bid &amp; Bond Room 103) </a:t>
            </a:r>
          </a:p>
          <a:p>
            <a:pPr marL="877888" lvl="2" indent="-457200" algn="just">
              <a:lnSpc>
                <a:spcPct val="115000"/>
              </a:lnSpc>
              <a:spcBef>
                <a:spcPct val="10000"/>
              </a:spcBef>
              <a:spcAft>
                <a:spcPct val="10000"/>
              </a:spcAft>
              <a:buFont typeface="Wingdings" panose="05000000000000000000" pitchFamily="2" charset="2"/>
              <a:buChar char="§"/>
              <a:defRPr/>
            </a:pPr>
            <a:r>
              <a:rPr lang="en-US" altLang="en-US" sz="2400" dirty="0">
                <a:latin typeface="Arial" panose="020B0604020202020204" pitchFamily="34" charset="0"/>
                <a:cs typeface="Arial" panose="020B0604020202020204" pitchFamily="34" charset="0"/>
              </a:rPr>
              <a:t>Bids are opened and read aloud</a:t>
            </a:r>
          </a:p>
          <a:p>
            <a:pPr marL="877888" lvl="2" indent="-457200" algn="just">
              <a:lnSpc>
                <a:spcPct val="115000"/>
              </a:lnSpc>
              <a:spcBef>
                <a:spcPct val="10000"/>
              </a:spcBef>
              <a:spcAft>
                <a:spcPct val="10000"/>
              </a:spcAft>
              <a:buFont typeface="Wingdings" panose="05000000000000000000" pitchFamily="2" charset="2"/>
              <a:buChar char="§"/>
              <a:defRPr/>
            </a:pPr>
            <a:r>
              <a:rPr lang="en-US" altLang="en-US" sz="2400" dirty="0">
                <a:latin typeface="Arial" panose="020B0604020202020204" pitchFamily="34" charset="0"/>
                <a:cs typeface="Arial" panose="020B0604020202020204" pitchFamily="34" charset="0"/>
              </a:rPr>
              <a:t>Bids are tabulated </a:t>
            </a:r>
          </a:p>
          <a:p>
            <a:pPr marL="877888" lvl="2" indent="-457200" algn="just">
              <a:lnSpc>
                <a:spcPct val="115000"/>
              </a:lnSpc>
              <a:spcBef>
                <a:spcPct val="10000"/>
              </a:spcBef>
              <a:spcAft>
                <a:spcPct val="10000"/>
              </a:spcAft>
              <a:buFont typeface="Wingdings" panose="05000000000000000000" pitchFamily="2" charset="2"/>
              <a:buChar char="§"/>
              <a:defRPr/>
            </a:pPr>
            <a:r>
              <a:rPr lang="en-US" altLang="en-US" sz="2400" dirty="0">
                <a:latin typeface="Arial" panose="020B0604020202020204" pitchFamily="34" charset="0"/>
                <a:cs typeface="Arial" panose="020B0604020202020204" pitchFamily="34" charset="0"/>
              </a:rPr>
              <a:t>Bid tabulation and bid documents are reviewed for  accuracy and completeness</a:t>
            </a:r>
          </a:p>
          <a:p>
            <a:pPr marL="877888" lvl="2" indent="-457200" algn="just">
              <a:lnSpc>
                <a:spcPct val="115000"/>
              </a:lnSpc>
              <a:spcBef>
                <a:spcPct val="10000"/>
              </a:spcBef>
              <a:spcAft>
                <a:spcPct val="10000"/>
              </a:spcAft>
              <a:buFont typeface="Wingdings" panose="05000000000000000000" pitchFamily="2" charset="2"/>
              <a:buChar char="§"/>
              <a:defRPr/>
            </a:pPr>
            <a:r>
              <a:rPr lang="en-US" altLang="en-US" sz="2400" dirty="0">
                <a:latin typeface="Arial" panose="020B0604020202020204" pitchFamily="34" charset="0"/>
                <a:cs typeface="Arial" panose="020B0604020202020204" pitchFamily="34" charset="0"/>
              </a:rPr>
              <a:t>Bid tabulation can be viewed on-line at DPS website 24 hours after bid opening</a:t>
            </a:r>
          </a:p>
          <a:p>
            <a:pPr algn="just">
              <a:spcBef>
                <a:spcPct val="0"/>
              </a:spcBef>
            </a:pPr>
            <a:r>
              <a:rPr lang="en-US" altLang="en-US" sz="2400" b="1"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	</a:t>
            </a:r>
          </a:p>
          <a:p>
            <a:pPr>
              <a:spcBef>
                <a:spcPct val="0"/>
              </a:spcBef>
            </a:pPr>
            <a:endParaRPr lang="en-US" altLang="en-US" sz="2400" dirty="0">
              <a:latin typeface="Arial" panose="020B0604020202020204" pitchFamily="34" charset="0"/>
              <a:cs typeface="Arial" panose="020B0604020202020204" pitchFamily="34" charset="0"/>
            </a:endParaRPr>
          </a:p>
          <a:p>
            <a:pPr marL="342900" indent="-342900">
              <a:spcBef>
                <a:spcPct val="0"/>
              </a:spcBef>
              <a:buFont typeface="Wingdings" pitchFamily="2" charset="2"/>
              <a:buChar char="§"/>
            </a:pPr>
            <a:endParaRPr lang="en-US" altLang="en-US" sz="2400" dirty="0">
              <a:latin typeface="Arial" panose="020B0604020202020204" pitchFamily="34" charset="0"/>
              <a:cs typeface="Arial" panose="020B0604020202020204" pitchFamily="34" charset="0"/>
            </a:endParaRPr>
          </a:p>
          <a:p>
            <a:pPr lvl="1">
              <a:spcBef>
                <a:spcPct val="0"/>
              </a:spcBef>
            </a:pPr>
            <a:endParaRPr lang="en-US" altLang="en-US" sz="2000" dirty="0"/>
          </a:p>
          <a:p>
            <a:pPr marL="800100" lvl="1" indent="-342900">
              <a:spcBef>
                <a:spcPct val="0"/>
              </a:spcBef>
              <a:buFont typeface="Wingdings" pitchFamily="2" charset="2"/>
              <a:buChar char="§"/>
            </a:pPr>
            <a:endParaRPr lang="en-US" altLang="en-US" sz="2000" dirty="0"/>
          </a:p>
          <a:p>
            <a:pPr marL="800100" lvl="1" indent="-342900">
              <a:spcBef>
                <a:spcPct val="0"/>
              </a:spcBef>
              <a:buFont typeface="Wingdings" pitchFamily="2" charset="2"/>
              <a:buChar char="§"/>
            </a:pPr>
            <a:endParaRPr lang="en-US" altLang="en-US" sz="2000" i="1" dirty="0"/>
          </a:p>
          <a:p>
            <a:pPr marL="800100" lvl="1" indent="-342900">
              <a:spcBef>
                <a:spcPct val="0"/>
              </a:spcBef>
              <a:buFont typeface="Wingdings" pitchFamily="2" charset="2"/>
              <a:buChar char="§"/>
            </a:pPr>
            <a:endParaRPr lang="en-US" altLang="en-US" sz="2000" i="1" dirty="0"/>
          </a:p>
          <a:p>
            <a:pPr>
              <a:spcBef>
                <a:spcPct val="0"/>
              </a:spcBef>
            </a:pPr>
            <a:endParaRPr lang="en-US" altLang="en-US" sz="2000" i="1" dirty="0"/>
          </a:p>
          <a:p>
            <a:pPr lvl="1">
              <a:lnSpc>
                <a:spcPct val="115000"/>
              </a:lnSpc>
              <a:spcBef>
                <a:spcPct val="10000"/>
              </a:spcBef>
              <a:spcAft>
                <a:spcPct val="10000"/>
              </a:spcAft>
            </a:pPr>
            <a:endParaRPr lang="en-US" altLang="en-US" sz="240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21</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06831" y="2385843"/>
            <a:ext cx="3693379" cy="2008358"/>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Competitive Bids</a:t>
            </a:r>
          </a:p>
        </p:txBody>
      </p:sp>
    </p:spTree>
    <p:extLst>
      <p:ext uri="{BB962C8B-B14F-4D97-AF65-F5344CB8AC3E}">
        <p14:creationId xmlns:p14="http://schemas.microsoft.com/office/powerpoint/2010/main" val="1191838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blipFill>
            <a:blip r:embed="rId2"/>
            <a:stretch>
              <a:fillRect/>
            </a:stretch>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75A8454-BFCC-4596-BF31-ECF818FE74B7}"/>
              </a:ext>
            </a:extLst>
          </p:cNvPr>
          <p:cNvSpPr txBox="1"/>
          <p:nvPr/>
        </p:nvSpPr>
        <p:spPr>
          <a:xfrm>
            <a:off x="160703" y="749240"/>
            <a:ext cx="7648934" cy="8587736"/>
          </a:xfrm>
          <a:prstGeom prst="rect">
            <a:avLst/>
          </a:prstGeom>
          <a:noFill/>
        </p:spPr>
        <p:txBody>
          <a:bodyPr wrap="square" rtlCol="0">
            <a:spAutoFit/>
          </a:bodyPr>
          <a:lstStyle/>
          <a:p>
            <a:pPr>
              <a:spcBef>
                <a:spcPct val="0"/>
              </a:spcBef>
            </a:pPr>
            <a:endParaRPr lang="en-US" altLang="en-US" sz="2400" b="1" u="sng" dirty="0">
              <a:latin typeface="Arial" panose="020B0604020202020204" pitchFamily="34" charset="0"/>
              <a:cs typeface="Arial" panose="020B0604020202020204" pitchFamily="34" charset="0"/>
            </a:endParaRPr>
          </a:p>
          <a:p>
            <a:pPr>
              <a:spcBef>
                <a:spcPct val="0"/>
              </a:spcBef>
            </a:pPr>
            <a:r>
              <a:rPr lang="en-US" altLang="en-US" sz="2400" b="1" u="sng" dirty="0">
                <a:latin typeface="Arial" panose="020B0604020202020204" pitchFamily="34" charset="0"/>
                <a:cs typeface="Arial" panose="020B0604020202020204" pitchFamily="34" charset="0"/>
              </a:rPr>
              <a:t>Award Process</a:t>
            </a:r>
            <a:endParaRPr lang="en-US" altLang="en-US" sz="2400" b="1" dirty="0">
              <a:latin typeface="Arial" panose="020B0604020202020204" pitchFamily="34" charset="0"/>
              <a:cs typeface="Arial" panose="020B0604020202020204" pitchFamily="34" charset="0"/>
            </a:endParaRPr>
          </a:p>
          <a:p>
            <a:pPr marL="625475" lvl="3" indent="-381000">
              <a:lnSpc>
                <a:spcPct val="115000"/>
              </a:lnSpc>
              <a:spcBef>
                <a:spcPct val="10000"/>
              </a:spcBef>
              <a:spcAft>
                <a:spcPct val="10000"/>
              </a:spcAft>
              <a:buSzPct val="100000"/>
              <a:buFont typeface="Wingdings" panose="05000000000000000000" pitchFamily="2" charset="2"/>
              <a:buChar char="§"/>
              <a:defRPr/>
            </a:pPr>
            <a:r>
              <a:rPr lang="en-US" altLang="en-US" sz="2400" dirty="0">
                <a:latin typeface="Arial" panose="020B0604020202020204" pitchFamily="34" charset="0"/>
                <a:cs typeface="Arial" panose="020B0604020202020204" pitchFamily="34" charset="0"/>
              </a:rPr>
              <a:t>Determination is made regarding the bidder’s responsiveness and responsibility for award</a:t>
            </a:r>
          </a:p>
          <a:p>
            <a:pPr marL="625475" lvl="3" indent="-381000">
              <a:lnSpc>
                <a:spcPct val="115000"/>
              </a:lnSpc>
              <a:spcBef>
                <a:spcPct val="10000"/>
              </a:spcBef>
              <a:spcAft>
                <a:spcPct val="10000"/>
              </a:spcAft>
              <a:buSzPct val="100000"/>
              <a:buFont typeface="Wingdings" panose="05000000000000000000" pitchFamily="2" charset="2"/>
              <a:buChar char="§"/>
              <a:defRPr/>
            </a:pPr>
            <a:r>
              <a:rPr lang="en-US" altLang="en-US" sz="2400" dirty="0">
                <a:latin typeface="Arial" panose="020B0604020202020204" pitchFamily="34" charset="0"/>
                <a:cs typeface="Arial" panose="020B0604020202020204" pitchFamily="34" charset="0"/>
              </a:rPr>
              <a:t>Recommendation of award</a:t>
            </a:r>
          </a:p>
          <a:p>
            <a:pPr marL="625475" lvl="3" indent="-381000">
              <a:lnSpc>
                <a:spcPct val="115000"/>
              </a:lnSpc>
              <a:spcBef>
                <a:spcPct val="10000"/>
              </a:spcBef>
              <a:spcAft>
                <a:spcPct val="10000"/>
              </a:spcAft>
              <a:buSzPct val="100000"/>
              <a:buFont typeface="Wingdings" panose="05000000000000000000" pitchFamily="2" charset="2"/>
              <a:buChar char="§"/>
              <a:defRPr/>
            </a:pPr>
            <a:r>
              <a:rPr lang="en-US" altLang="en-US" sz="2400" dirty="0">
                <a:latin typeface="Arial" panose="020B0604020202020204" pitchFamily="34" charset="0"/>
                <a:cs typeface="Arial" panose="020B0604020202020204" pitchFamily="34" charset="0"/>
              </a:rPr>
              <a:t>Acceptable bid (s) are packaged</a:t>
            </a:r>
          </a:p>
          <a:p>
            <a:pPr marL="625475" lvl="3" indent="-381000">
              <a:lnSpc>
                <a:spcPct val="115000"/>
              </a:lnSpc>
              <a:spcBef>
                <a:spcPct val="10000"/>
              </a:spcBef>
              <a:spcAft>
                <a:spcPct val="10000"/>
              </a:spcAft>
              <a:buSzPct val="100000"/>
              <a:buFont typeface="Wingdings" panose="05000000000000000000" pitchFamily="2" charset="2"/>
              <a:buChar char="§"/>
              <a:defRPr/>
            </a:pPr>
            <a:r>
              <a:rPr lang="en-US" altLang="en-US" sz="2400" dirty="0">
                <a:latin typeface="Arial" panose="020B0604020202020204" pitchFamily="34" charset="0"/>
                <a:cs typeface="Arial" panose="020B0604020202020204" pitchFamily="34" charset="0"/>
              </a:rPr>
              <a:t>Contractor performance &amp; payment bond, insurance and funding agency concurrence for award (if applicable) are obtained</a:t>
            </a:r>
          </a:p>
          <a:p>
            <a:pPr marL="625475" lvl="3" indent="-381000">
              <a:lnSpc>
                <a:spcPct val="115000"/>
              </a:lnSpc>
              <a:spcBef>
                <a:spcPct val="10000"/>
              </a:spcBef>
              <a:spcAft>
                <a:spcPct val="10000"/>
              </a:spcAft>
              <a:buSzPct val="100000"/>
              <a:buFont typeface="Wingdings" panose="05000000000000000000" pitchFamily="2" charset="2"/>
              <a:buChar char="§"/>
              <a:defRPr/>
            </a:pPr>
            <a:r>
              <a:rPr lang="en-US" altLang="en-US" sz="2400" dirty="0">
                <a:latin typeface="Arial" panose="020B0604020202020204" pitchFamily="34" charset="0"/>
                <a:cs typeface="Arial" panose="020B0604020202020204" pitchFamily="34" charset="0"/>
              </a:rPr>
              <a:t>Bid and contract documents are routed through the signature/approval process</a:t>
            </a:r>
          </a:p>
          <a:p>
            <a:pPr marL="625475" lvl="3" indent="-381000">
              <a:lnSpc>
                <a:spcPct val="115000"/>
              </a:lnSpc>
              <a:spcBef>
                <a:spcPct val="10000"/>
              </a:spcBef>
              <a:spcAft>
                <a:spcPct val="10000"/>
              </a:spcAft>
              <a:buSzPct val="100000"/>
              <a:buFont typeface="Wingdings" panose="05000000000000000000" pitchFamily="2" charset="2"/>
              <a:buChar char="§"/>
              <a:defRPr/>
            </a:pPr>
            <a:r>
              <a:rPr lang="en-US" altLang="en-US" sz="2400" dirty="0">
                <a:latin typeface="Arial" panose="020B0604020202020204" pitchFamily="34" charset="0"/>
                <a:cs typeface="Arial" panose="020B0604020202020204" pitchFamily="34" charset="0"/>
              </a:rPr>
              <a:t>Contract awarded to the lowest responsive and responsible bidder meeting City specifications</a:t>
            </a:r>
          </a:p>
          <a:p>
            <a:pPr marL="342900" indent="-342900">
              <a:spcBef>
                <a:spcPct val="0"/>
              </a:spcBef>
              <a:buFont typeface="Wingdings" pitchFamily="2" charset="2"/>
              <a:buChar char="§"/>
            </a:pPr>
            <a:endParaRPr lang="en-US" altLang="en-US" sz="2400" dirty="0">
              <a:latin typeface="Arial" panose="020B0604020202020204" pitchFamily="34" charset="0"/>
              <a:cs typeface="Arial" panose="020B0604020202020204" pitchFamily="34" charset="0"/>
            </a:endParaRPr>
          </a:p>
          <a:p>
            <a:pPr lvl="1">
              <a:spcBef>
                <a:spcPct val="0"/>
              </a:spcBef>
            </a:pPr>
            <a:endParaRPr lang="en-US" altLang="en-US" sz="2400" dirty="0">
              <a:latin typeface="Arial" panose="020B0604020202020204" pitchFamily="34" charset="0"/>
              <a:cs typeface="Arial" panose="020B0604020202020204" pitchFamily="34" charset="0"/>
            </a:endParaRPr>
          </a:p>
          <a:p>
            <a:pPr marL="800100" lvl="1" indent="-342900">
              <a:spcBef>
                <a:spcPct val="0"/>
              </a:spcBef>
              <a:buFont typeface="Wingdings" pitchFamily="2" charset="2"/>
              <a:buChar char="§"/>
            </a:pPr>
            <a:endParaRPr lang="en-US" altLang="en-US" sz="2400" dirty="0">
              <a:latin typeface="Arial" panose="020B0604020202020204" pitchFamily="34" charset="0"/>
              <a:cs typeface="Arial" panose="020B0604020202020204" pitchFamily="34" charset="0"/>
            </a:endParaRPr>
          </a:p>
          <a:p>
            <a:pPr marL="800100" lvl="1" indent="-342900">
              <a:spcBef>
                <a:spcPct val="0"/>
              </a:spcBef>
              <a:buFont typeface="Wingdings" pitchFamily="2" charset="2"/>
              <a:buChar char="§"/>
            </a:pPr>
            <a:endParaRPr lang="en-US" altLang="en-US" sz="2400" i="1" dirty="0">
              <a:latin typeface="Arial" panose="020B0604020202020204" pitchFamily="34" charset="0"/>
              <a:cs typeface="Arial" panose="020B0604020202020204" pitchFamily="34" charset="0"/>
            </a:endParaRPr>
          </a:p>
          <a:p>
            <a:pPr marL="800100" lvl="1" indent="-342900">
              <a:spcBef>
                <a:spcPct val="0"/>
              </a:spcBef>
              <a:buFont typeface="Wingdings" pitchFamily="2" charset="2"/>
              <a:buChar char="§"/>
            </a:pPr>
            <a:endParaRPr lang="en-US" altLang="en-US" sz="2400" i="1" dirty="0">
              <a:latin typeface="Arial" panose="020B0604020202020204" pitchFamily="34" charset="0"/>
              <a:cs typeface="Arial" panose="020B0604020202020204" pitchFamily="34" charset="0"/>
            </a:endParaRPr>
          </a:p>
          <a:p>
            <a:pPr>
              <a:spcBef>
                <a:spcPct val="0"/>
              </a:spcBef>
            </a:pPr>
            <a:endParaRPr lang="en-US" altLang="en-US" sz="2400" i="1" dirty="0">
              <a:latin typeface="Arial" panose="020B0604020202020204" pitchFamily="34" charset="0"/>
              <a:cs typeface="Arial" panose="020B0604020202020204" pitchFamily="34" charset="0"/>
            </a:endParaRPr>
          </a:p>
          <a:p>
            <a:pPr lvl="1">
              <a:lnSpc>
                <a:spcPct val="115000"/>
              </a:lnSpc>
              <a:spcBef>
                <a:spcPct val="10000"/>
              </a:spcBef>
              <a:spcAft>
                <a:spcPct val="10000"/>
              </a:spcAft>
            </a:pPr>
            <a:endParaRPr lang="en-US" altLang="en-US" sz="240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22</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06831" y="2385843"/>
            <a:ext cx="3693379" cy="2008358"/>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Competitive Bids</a:t>
            </a:r>
          </a:p>
        </p:txBody>
      </p:sp>
    </p:spTree>
    <p:extLst>
      <p:ext uri="{BB962C8B-B14F-4D97-AF65-F5344CB8AC3E}">
        <p14:creationId xmlns:p14="http://schemas.microsoft.com/office/powerpoint/2010/main" val="3907659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0"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512490" y="1593668"/>
            <a:ext cx="3605347" cy="3670663"/>
          </a:xfrm>
        </p:spPr>
        <p:txBody>
          <a:bodyPr anchor="ctr">
            <a:noAutofit/>
          </a:bodyPr>
          <a:lstStyle/>
          <a:p>
            <a:r>
              <a:rPr lang="en-US" sz="4400" dirty="0">
                <a:solidFill>
                  <a:schemeClr val="bg1"/>
                </a:solidFill>
                <a:latin typeface="Big Shoulders Display Black" pitchFamily="2" charset="0"/>
              </a:rPr>
              <a:t>Requests for Proposals (RFP)</a:t>
            </a:r>
          </a:p>
        </p:txBody>
      </p:sp>
      <p:sp>
        <p:nvSpPr>
          <p:cNvPr id="9" name="TextBox 8">
            <a:extLst>
              <a:ext uri="{FF2B5EF4-FFF2-40B4-BE49-F238E27FC236}">
                <a16:creationId xmlns:a16="http://schemas.microsoft.com/office/drawing/2014/main" id="{375A8454-BFCC-4596-BF31-ECF818FE74B7}"/>
              </a:ext>
            </a:extLst>
          </p:cNvPr>
          <p:cNvSpPr txBox="1"/>
          <p:nvPr/>
        </p:nvSpPr>
        <p:spPr>
          <a:xfrm>
            <a:off x="4447441" y="208534"/>
            <a:ext cx="7848599" cy="6440930"/>
          </a:xfrm>
          <a:prstGeom prst="rect">
            <a:avLst/>
          </a:prstGeom>
          <a:noFill/>
        </p:spPr>
        <p:txBody>
          <a:bodyPr wrap="square" rtlCol="0">
            <a:spAutoFit/>
          </a:bodyPr>
          <a:lstStyle/>
          <a:p>
            <a:pPr marL="571500" indent="-342900">
              <a:lnSpc>
                <a:spcPct val="115000"/>
              </a:lnSpc>
              <a:spcBef>
                <a:spcPct val="10000"/>
              </a:spcBef>
              <a:spcAft>
                <a:spcPct val="10000"/>
              </a:spcAft>
              <a:buSzPct val="100000"/>
              <a:buFont typeface="Wingdings" panose="05000000000000000000" pitchFamily="2" charset="2"/>
              <a:buChar char="§"/>
              <a:defRPr/>
            </a:pPr>
            <a:r>
              <a:rPr lang="en-US" altLang="en-US" sz="2200" dirty="0">
                <a:latin typeface="Arial" panose="020B0604020202020204" pitchFamily="34" charset="0"/>
                <a:cs typeface="Arial" panose="020B0604020202020204" pitchFamily="34" charset="0"/>
              </a:rPr>
              <a:t>Method used to solicit proposals to implement a new project requiring professional services.</a:t>
            </a:r>
          </a:p>
          <a:p>
            <a:pPr marL="457200">
              <a:lnSpc>
                <a:spcPct val="115000"/>
              </a:lnSpc>
              <a:spcBef>
                <a:spcPct val="10000"/>
              </a:spcBef>
              <a:spcAft>
                <a:spcPct val="10000"/>
              </a:spcAft>
              <a:buSzPct val="100000"/>
              <a:buFont typeface="Wingdings" panose="05000000000000000000" pitchFamily="2" charset="2"/>
              <a:buChar char="§"/>
              <a:defRPr/>
            </a:pPr>
            <a:endParaRPr lang="en-US" altLang="en-US" sz="2200" dirty="0">
              <a:latin typeface="Arial" panose="020B0604020202020204" pitchFamily="34" charset="0"/>
              <a:cs typeface="Arial" panose="020B0604020202020204" pitchFamily="34" charset="0"/>
            </a:endParaRPr>
          </a:p>
          <a:p>
            <a:pPr marL="571500" indent="-342900">
              <a:lnSpc>
                <a:spcPct val="115000"/>
              </a:lnSpc>
              <a:spcBef>
                <a:spcPct val="10000"/>
              </a:spcBef>
              <a:spcAft>
                <a:spcPct val="10000"/>
              </a:spcAft>
              <a:buSzPct val="100000"/>
              <a:buFont typeface="Wingdings" panose="05000000000000000000" pitchFamily="2" charset="2"/>
              <a:buChar char="§"/>
              <a:defRPr/>
            </a:pPr>
            <a:r>
              <a:rPr lang="en-US" altLang="en-US" sz="2200" dirty="0">
                <a:latin typeface="Arial" panose="020B0604020202020204" pitchFamily="34" charset="0"/>
                <a:cs typeface="Arial" panose="020B0604020202020204" pitchFamily="34" charset="0"/>
              </a:rPr>
              <a:t>Used when the City doesn’t have in-house technical experts or resources to implement project or services.</a:t>
            </a:r>
          </a:p>
          <a:p>
            <a:pPr marL="457200">
              <a:lnSpc>
                <a:spcPct val="115000"/>
              </a:lnSpc>
              <a:spcBef>
                <a:spcPct val="10000"/>
              </a:spcBef>
              <a:spcAft>
                <a:spcPct val="10000"/>
              </a:spcAft>
              <a:buSzPct val="100000"/>
              <a:buFont typeface="Wingdings" panose="05000000000000000000" pitchFamily="2" charset="2"/>
              <a:buChar char="§"/>
              <a:defRPr/>
            </a:pPr>
            <a:endParaRPr lang="en-US" altLang="en-US" sz="2200" dirty="0">
              <a:latin typeface="Arial" panose="020B0604020202020204" pitchFamily="34" charset="0"/>
              <a:cs typeface="Arial" panose="020B0604020202020204" pitchFamily="34" charset="0"/>
            </a:endParaRPr>
          </a:p>
          <a:p>
            <a:pPr marL="571500" indent="-342900">
              <a:lnSpc>
                <a:spcPct val="115000"/>
              </a:lnSpc>
              <a:spcBef>
                <a:spcPct val="10000"/>
              </a:spcBef>
              <a:spcAft>
                <a:spcPct val="10000"/>
              </a:spcAft>
              <a:buSzPct val="100000"/>
              <a:buFont typeface="Wingdings" panose="05000000000000000000" pitchFamily="2" charset="2"/>
              <a:buChar char="§"/>
              <a:defRPr/>
            </a:pPr>
            <a:r>
              <a:rPr lang="en-US" altLang="en-US" sz="2200" dirty="0">
                <a:latin typeface="Arial" panose="020B0604020202020204" pitchFamily="34" charset="0"/>
                <a:cs typeface="Arial" panose="020B0604020202020204" pitchFamily="34" charset="0"/>
              </a:rPr>
              <a:t>RFP defines project objectives and scope of services, but doesn’t detail every aspect of implementing project.</a:t>
            </a:r>
          </a:p>
          <a:p>
            <a:pPr marL="457200">
              <a:lnSpc>
                <a:spcPct val="115000"/>
              </a:lnSpc>
              <a:spcBef>
                <a:spcPct val="10000"/>
              </a:spcBef>
              <a:spcAft>
                <a:spcPct val="10000"/>
              </a:spcAft>
              <a:buSzPct val="100000"/>
              <a:buFont typeface="Wingdings" panose="05000000000000000000" pitchFamily="2" charset="2"/>
              <a:buChar char="§"/>
              <a:defRPr/>
            </a:pPr>
            <a:endParaRPr lang="en-US" altLang="en-US" sz="2200" dirty="0">
              <a:latin typeface="Arial" panose="020B0604020202020204" pitchFamily="34" charset="0"/>
              <a:cs typeface="Arial" panose="020B0604020202020204" pitchFamily="34" charset="0"/>
            </a:endParaRPr>
          </a:p>
          <a:p>
            <a:pPr marL="571500" indent="-342900">
              <a:lnSpc>
                <a:spcPct val="115000"/>
              </a:lnSpc>
              <a:spcBef>
                <a:spcPct val="10000"/>
              </a:spcBef>
              <a:spcAft>
                <a:spcPct val="10000"/>
              </a:spcAft>
              <a:buSzPct val="100000"/>
              <a:buFont typeface="Wingdings" panose="05000000000000000000" pitchFamily="2" charset="2"/>
              <a:buChar char="§"/>
              <a:defRPr/>
            </a:pPr>
            <a:r>
              <a:rPr lang="en-US" altLang="en-US" sz="2200" dirty="0">
                <a:latin typeface="Arial" panose="020B0604020202020204" pitchFamily="34" charset="0"/>
                <a:cs typeface="Arial" panose="020B0604020202020204" pitchFamily="34" charset="0"/>
              </a:rPr>
              <a:t>Requires detailed evaluation of proposals by an evaluation committee based on criteria stated in the RFP.  Low price is not the only factor.</a:t>
            </a:r>
          </a:p>
          <a:p>
            <a:pPr marL="571500" indent="-342900">
              <a:lnSpc>
                <a:spcPct val="115000"/>
              </a:lnSpc>
              <a:spcBef>
                <a:spcPct val="10000"/>
              </a:spcBef>
              <a:spcAft>
                <a:spcPct val="10000"/>
              </a:spcAft>
              <a:buSzPct val="100000"/>
              <a:buFont typeface="Wingdings" panose="05000000000000000000" pitchFamily="2" charset="2"/>
              <a:buChar char="§"/>
              <a:defRPr/>
            </a:pPr>
            <a:endParaRPr lang="en-US" altLang="en-US" sz="2200" dirty="0">
              <a:latin typeface="Arial" panose="020B0604020202020204" pitchFamily="34" charset="0"/>
              <a:cs typeface="Arial" panose="020B0604020202020204" pitchFamily="34" charset="0"/>
            </a:endParaRPr>
          </a:p>
          <a:p>
            <a:pPr marL="571500" indent="-342900">
              <a:lnSpc>
                <a:spcPct val="115000"/>
              </a:lnSpc>
              <a:spcBef>
                <a:spcPct val="10000"/>
              </a:spcBef>
              <a:spcAft>
                <a:spcPct val="10000"/>
              </a:spcAft>
              <a:buSzPct val="100000"/>
              <a:buFont typeface="Wingdings" panose="05000000000000000000" pitchFamily="2" charset="2"/>
              <a:buChar char="§"/>
              <a:defRPr/>
            </a:pPr>
            <a:r>
              <a:rPr lang="en-US" altLang="en-US" sz="2200" dirty="0">
                <a:latin typeface="Arial" panose="020B0604020202020204" pitchFamily="34" charset="0"/>
                <a:cs typeface="Arial" panose="020B0604020202020204" pitchFamily="34" charset="0"/>
              </a:rPr>
              <a:t>Award is made to the highest rated and ranked respondents.</a:t>
            </a:r>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spTree>
    <p:extLst>
      <p:ext uri="{BB962C8B-B14F-4D97-AF65-F5344CB8AC3E}">
        <p14:creationId xmlns:p14="http://schemas.microsoft.com/office/powerpoint/2010/main" val="24960397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blipFill>
            <a:blip r:embed="rId2"/>
            <a:stretch>
              <a:fillRect/>
            </a:stretch>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75A8454-BFCC-4596-BF31-ECF818FE74B7}"/>
              </a:ext>
            </a:extLst>
          </p:cNvPr>
          <p:cNvSpPr txBox="1"/>
          <p:nvPr/>
        </p:nvSpPr>
        <p:spPr>
          <a:xfrm>
            <a:off x="110868" y="898561"/>
            <a:ext cx="7495441" cy="5863785"/>
          </a:xfrm>
          <a:prstGeom prst="rect">
            <a:avLst/>
          </a:prstGeom>
          <a:noFill/>
        </p:spPr>
        <p:txBody>
          <a:bodyPr wrap="square" rtlCol="0">
            <a:spAutoFit/>
          </a:bodyPr>
          <a:lstStyle/>
          <a:p>
            <a:pPr marL="342900" indent="-342900">
              <a:lnSpc>
                <a:spcPct val="115000"/>
              </a:lnSpc>
              <a:spcBef>
                <a:spcPct val="10000"/>
              </a:spcBef>
              <a:spcAft>
                <a:spcPct val="10000"/>
              </a:spcAft>
              <a:buSzPct val="80000"/>
              <a:buFont typeface="Wingdings" pitchFamily="2" charset="2"/>
              <a:buChar char="§"/>
            </a:pPr>
            <a:r>
              <a:rPr lang="en-US" altLang="en-US" sz="2000" dirty="0">
                <a:latin typeface="Arial" panose="020B0604020202020204" pitchFamily="34" charset="0"/>
                <a:cs typeface="Arial" panose="020B0604020202020204" pitchFamily="34" charset="0"/>
              </a:rPr>
              <a:t>Method used to solicit qualifications from companies who possess a high degree of technical expertise and knowledge in specific disciplines.</a:t>
            </a:r>
          </a:p>
          <a:p>
            <a:pPr marL="342900" indent="-342900">
              <a:lnSpc>
                <a:spcPct val="115000"/>
              </a:lnSpc>
              <a:spcBef>
                <a:spcPct val="10000"/>
              </a:spcBef>
              <a:spcAft>
                <a:spcPct val="10000"/>
              </a:spcAft>
              <a:buSzPct val="80000"/>
              <a:buFont typeface="Wingdings" pitchFamily="2" charset="2"/>
              <a:buChar char="§"/>
            </a:pPr>
            <a:endParaRPr lang="en-US" altLang="en-US" sz="2000" dirty="0">
              <a:latin typeface="Arial" panose="020B0604020202020204" pitchFamily="34" charset="0"/>
              <a:cs typeface="Arial" panose="020B0604020202020204" pitchFamily="34" charset="0"/>
            </a:endParaRPr>
          </a:p>
          <a:p>
            <a:pPr marL="342900" indent="-342900">
              <a:lnSpc>
                <a:spcPct val="115000"/>
              </a:lnSpc>
              <a:spcBef>
                <a:spcPct val="10000"/>
              </a:spcBef>
              <a:spcAft>
                <a:spcPct val="10000"/>
              </a:spcAft>
              <a:buSzPct val="80000"/>
              <a:buFont typeface="Wingdings" pitchFamily="2" charset="2"/>
              <a:buChar char="§"/>
            </a:pPr>
            <a:r>
              <a:rPr lang="en-US" altLang="en-US" sz="2000" dirty="0">
                <a:latin typeface="Arial" panose="020B0604020202020204" pitchFamily="34" charset="0"/>
                <a:cs typeface="Arial" panose="020B0604020202020204" pitchFamily="34" charset="0"/>
              </a:rPr>
              <a:t>City “pre-qualifies” companies to build a vendor pool to respond to future task orders (individual projects).</a:t>
            </a:r>
          </a:p>
          <a:p>
            <a:pPr marL="342900" indent="-342900">
              <a:lnSpc>
                <a:spcPct val="115000"/>
              </a:lnSpc>
              <a:spcBef>
                <a:spcPct val="10000"/>
              </a:spcBef>
              <a:spcAft>
                <a:spcPct val="10000"/>
              </a:spcAft>
              <a:buSzPct val="80000"/>
              <a:buFont typeface="Wingdings" pitchFamily="2" charset="2"/>
              <a:buChar char="§"/>
            </a:pPr>
            <a:endParaRPr lang="en-US" altLang="en-US" sz="2000" dirty="0">
              <a:latin typeface="Arial" panose="020B0604020202020204" pitchFamily="34" charset="0"/>
              <a:cs typeface="Arial" panose="020B0604020202020204" pitchFamily="34" charset="0"/>
            </a:endParaRPr>
          </a:p>
          <a:p>
            <a:pPr marL="342900" indent="-342900">
              <a:lnSpc>
                <a:spcPct val="115000"/>
              </a:lnSpc>
              <a:spcBef>
                <a:spcPct val="10000"/>
              </a:spcBef>
              <a:spcAft>
                <a:spcPct val="10000"/>
              </a:spcAft>
              <a:buSzPct val="80000"/>
              <a:buFont typeface="Wingdings" pitchFamily="2" charset="2"/>
              <a:buChar char="§"/>
            </a:pPr>
            <a:r>
              <a:rPr lang="en-US" altLang="en-US" sz="2000" dirty="0">
                <a:latin typeface="Arial" panose="020B0604020202020204" pitchFamily="34" charset="0"/>
                <a:cs typeface="Arial" panose="020B0604020202020204" pitchFamily="34" charset="0"/>
              </a:rPr>
              <a:t>Evaluation/selection is based on qualifications and technical competence.</a:t>
            </a:r>
          </a:p>
          <a:p>
            <a:pPr marL="342900" indent="-342900">
              <a:lnSpc>
                <a:spcPct val="115000"/>
              </a:lnSpc>
              <a:spcBef>
                <a:spcPct val="10000"/>
              </a:spcBef>
              <a:spcAft>
                <a:spcPct val="10000"/>
              </a:spcAft>
              <a:buSzPct val="80000"/>
              <a:buFont typeface="Wingdings" pitchFamily="2" charset="2"/>
              <a:buChar char="§"/>
            </a:pPr>
            <a:endParaRPr lang="en-US" altLang="en-US" sz="2000" dirty="0">
              <a:latin typeface="Arial" panose="020B0604020202020204" pitchFamily="34" charset="0"/>
              <a:cs typeface="Arial" panose="020B0604020202020204" pitchFamily="34" charset="0"/>
            </a:endParaRPr>
          </a:p>
          <a:p>
            <a:pPr marL="342900" indent="-342900">
              <a:lnSpc>
                <a:spcPct val="115000"/>
              </a:lnSpc>
              <a:spcBef>
                <a:spcPct val="10000"/>
              </a:spcBef>
              <a:spcAft>
                <a:spcPct val="10000"/>
              </a:spcAft>
              <a:buSzPct val="80000"/>
              <a:buFont typeface="Wingdings" pitchFamily="2" charset="2"/>
              <a:buChar char="§"/>
            </a:pPr>
            <a:r>
              <a:rPr lang="en-US" altLang="en-US" sz="2000" dirty="0">
                <a:latin typeface="Arial" panose="020B0604020202020204" pitchFamily="34" charset="0"/>
                <a:cs typeface="Arial" panose="020B0604020202020204" pitchFamily="34" charset="0"/>
              </a:rPr>
              <a:t>For A &amp; E RFQ’s, there is no cost proposal.  Fee schedule is negotiated later as part of the master agreement.</a:t>
            </a:r>
          </a:p>
          <a:p>
            <a:pPr marL="342900" indent="-342900">
              <a:lnSpc>
                <a:spcPct val="115000"/>
              </a:lnSpc>
              <a:spcBef>
                <a:spcPct val="10000"/>
              </a:spcBef>
              <a:spcAft>
                <a:spcPct val="10000"/>
              </a:spcAft>
              <a:buSzPct val="80000"/>
              <a:buFont typeface="Wingdings" pitchFamily="2" charset="2"/>
              <a:buChar char="§"/>
            </a:pPr>
            <a:endParaRPr lang="en-US" altLang="en-US" sz="2000" dirty="0">
              <a:latin typeface="Arial" panose="020B0604020202020204" pitchFamily="34" charset="0"/>
              <a:cs typeface="Arial" panose="020B0604020202020204" pitchFamily="34" charset="0"/>
            </a:endParaRPr>
          </a:p>
          <a:p>
            <a:pPr marL="342900" indent="-342900">
              <a:lnSpc>
                <a:spcPct val="115000"/>
              </a:lnSpc>
              <a:spcBef>
                <a:spcPct val="10000"/>
              </a:spcBef>
              <a:spcAft>
                <a:spcPct val="10000"/>
              </a:spcAft>
              <a:buSzPct val="80000"/>
              <a:buFont typeface="Wingdings" pitchFamily="2" charset="2"/>
              <a:buChar char="§"/>
            </a:pPr>
            <a:r>
              <a:rPr lang="en-US" altLang="en-US" sz="2000" dirty="0">
                <a:latin typeface="Arial" panose="020B0604020202020204" pitchFamily="34" charset="0"/>
                <a:cs typeface="Arial" panose="020B0604020202020204" pitchFamily="34" charset="0"/>
              </a:rPr>
              <a:t>Most commonly used for A &amp; E design contracts and certain categories of consulting.</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24</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06831" y="2385843"/>
            <a:ext cx="3693379" cy="2008358"/>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Requests for Qualifications (RFQ)</a:t>
            </a:r>
          </a:p>
        </p:txBody>
      </p:sp>
    </p:spTree>
    <p:extLst>
      <p:ext uri="{BB962C8B-B14F-4D97-AF65-F5344CB8AC3E}">
        <p14:creationId xmlns:p14="http://schemas.microsoft.com/office/powerpoint/2010/main" val="38789426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Job Order Contracts (JOC)</a:t>
            </a:r>
          </a:p>
        </p:txBody>
      </p:sp>
      <p:sp>
        <p:nvSpPr>
          <p:cNvPr id="9" name="TextBox 8">
            <a:extLst>
              <a:ext uri="{FF2B5EF4-FFF2-40B4-BE49-F238E27FC236}">
                <a16:creationId xmlns:a16="http://schemas.microsoft.com/office/drawing/2014/main" id="{375A8454-BFCC-4596-BF31-ECF818FE74B7}"/>
              </a:ext>
            </a:extLst>
          </p:cNvPr>
          <p:cNvSpPr txBox="1"/>
          <p:nvPr/>
        </p:nvSpPr>
        <p:spPr>
          <a:xfrm>
            <a:off x="94549" y="1116108"/>
            <a:ext cx="7571249" cy="6053965"/>
          </a:xfrm>
          <a:prstGeom prst="rect">
            <a:avLst/>
          </a:prstGeom>
          <a:noFill/>
        </p:spPr>
        <p:txBody>
          <a:bodyPr wrap="square" rtlCol="0">
            <a:spAutoFit/>
          </a:bodyPr>
          <a:lstStyle/>
          <a:p>
            <a:pPr>
              <a:lnSpc>
                <a:spcPct val="115000"/>
              </a:lnSpc>
              <a:spcBef>
                <a:spcPct val="10000"/>
              </a:spcBef>
              <a:spcAft>
                <a:spcPct val="10000"/>
              </a:spcAft>
              <a:buSzPct val="100000"/>
              <a:buFont typeface="Wingdings" panose="05000000000000000000" pitchFamily="2" charset="2"/>
              <a:buChar char="§"/>
              <a:defRPr/>
            </a:pPr>
            <a:r>
              <a:rPr lang="en-US" sz="2100" dirty="0">
                <a:latin typeface="Arial" charset="0"/>
              </a:rPr>
              <a:t> JOC is a firm, fixed price, competitively bid, indefinite quantity contract specifically designed for each department’s construction program.</a:t>
            </a:r>
          </a:p>
          <a:p>
            <a:pPr>
              <a:lnSpc>
                <a:spcPct val="115000"/>
              </a:lnSpc>
              <a:spcBef>
                <a:spcPct val="10000"/>
              </a:spcBef>
              <a:spcAft>
                <a:spcPct val="10000"/>
              </a:spcAft>
              <a:buSzPct val="100000"/>
              <a:buFont typeface="Wingdings" panose="05000000000000000000" pitchFamily="2" charset="2"/>
              <a:buChar char="§"/>
              <a:defRPr/>
            </a:pPr>
            <a:endParaRPr lang="en-US" sz="2100" dirty="0">
              <a:latin typeface="Arial" charset="0"/>
            </a:endParaRPr>
          </a:p>
          <a:p>
            <a:pPr>
              <a:lnSpc>
                <a:spcPct val="115000"/>
              </a:lnSpc>
              <a:spcBef>
                <a:spcPct val="10000"/>
              </a:spcBef>
              <a:spcAft>
                <a:spcPct val="10000"/>
              </a:spcAft>
              <a:buSzPct val="100000"/>
              <a:buFont typeface="Wingdings" panose="05000000000000000000" pitchFamily="2" charset="2"/>
              <a:buChar char="§"/>
              <a:defRPr/>
            </a:pPr>
            <a:r>
              <a:rPr lang="en-US" sz="2100" dirty="0">
                <a:latin typeface="Arial" charset="0"/>
              </a:rPr>
              <a:t> Method is used to accomplish small to medium size projects.</a:t>
            </a:r>
          </a:p>
          <a:p>
            <a:pPr>
              <a:lnSpc>
                <a:spcPct val="115000"/>
              </a:lnSpc>
              <a:spcBef>
                <a:spcPct val="10000"/>
              </a:spcBef>
              <a:spcAft>
                <a:spcPct val="10000"/>
              </a:spcAft>
              <a:buSzPct val="100000"/>
              <a:buFont typeface="Wingdings" panose="05000000000000000000" pitchFamily="2" charset="2"/>
              <a:buChar char="§"/>
              <a:defRPr/>
            </a:pPr>
            <a:endParaRPr lang="en-US" sz="2100" dirty="0">
              <a:latin typeface="Arial" charset="0"/>
            </a:endParaRPr>
          </a:p>
          <a:p>
            <a:pPr>
              <a:lnSpc>
                <a:spcPct val="115000"/>
              </a:lnSpc>
              <a:spcBef>
                <a:spcPct val="10000"/>
              </a:spcBef>
              <a:spcAft>
                <a:spcPct val="10000"/>
              </a:spcAft>
              <a:buSzPct val="100000"/>
              <a:buFont typeface="Wingdings" panose="05000000000000000000" pitchFamily="2" charset="2"/>
              <a:buChar char="§"/>
              <a:defRPr/>
            </a:pPr>
            <a:r>
              <a:rPr lang="en-US" sz="2100" dirty="0">
                <a:latin typeface="Arial" charset="0"/>
              </a:rPr>
              <a:t> Instead of bidding every small or medium construction job and developing plans and technical specifications, departments can use JOC.</a:t>
            </a:r>
          </a:p>
          <a:p>
            <a:pPr>
              <a:lnSpc>
                <a:spcPct val="115000"/>
              </a:lnSpc>
              <a:spcBef>
                <a:spcPct val="10000"/>
              </a:spcBef>
              <a:spcAft>
                <a:spcPct val="10000"/>
              </a:spcAft>
              <a:buSzPct val="100000"/>
              <a:buFont typeface="Wingdings" panose="05000000000000000000" pitchFamily="2" charset="2"/>
              <a:buChar char="§"/>
              <a:defRPr/>
            </a:pPr>
            <a:endParaRPr lang="en-US" sz="2100" dirty="0">
              <a:latin typeface="Arial" charset="0"/>
            </a:endParaRPr>
          </a:p>
          <a:p>
            <a:pPr>
              <a:lnSpc>
                <a:spcPct val="115000"/>
              </a:lnSpc>
              <a:spcBef>
                <a:spcPct val="10000"/>
              </a:spcBef>
              <a:spcAft>
                <a:spcPct val="10000"/>
              </a:spcAft>
              <a:buSzPct val="100000"/>
              <a:buFont typeface="Wingdings" panose="05000000000000000000" pitchFamily="2" charset="2"/>
              <a:buChar char="§"/>
              <a:defRPr/>
            </a:pPr>
            <a:r>
              <a:rPr lang="en-US" sz="2100" dirty="0">
                <a:latin typeface="Arial" charset="0"/>
              </a:rPr>
              <a:t> General contractors are solicited to respond to an advertised JOC specification which contains a unit price book (various construction tasks) with description, unit of measure and unit price for each task.</a:t>
            </a:r>
          </a:p>
          <a:p>
            <a:pPr marL="274320" indent="-256032">
              <a:buClr>
                <a:schemeClr val="accent6">
                  <a:lumMod val="75000"/>
                </a:schemeClr>
              </a:buClr>
              <a:defRPr/>
            </a:pPr>
            <a:endParaRPr lang="en-US" sz="2200" b="1" dirty="0">
              <a:solidFill>
                <a:schemeClr val="tx1">
                  <a:lumMod val="75000"/>
                  <a:lumOff val="25000"/>
                </a:schemeClr>
              </a:solidFill>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25</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39071206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0"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512490" y="1593668"/>
            <a:ext cx="3605347" cy="3670663"/>
          </a:xfrm>
        </p:spPr>
        <p:txBody>
          <a:bodyPr anchor="ctr">
            <a:noAutofit/>
          </a:bodyPr>
          <a:lstStyle/>
          <a:p>
            <a:r>
              <a:rPr lang="en-US" sz="4400" dirty="0">
                <a:solidFill>
                  <a:schemeClr val="bg1"/>
                </a:solidFill>
                <a:latin typeface="Big Shoulders Display Black" pitchFamily="2" charset="0"/>
              </a:rPr>
              <a:t>Economic Disclosure Statements (EDS)</a:t>
            </a:r>
          </a:p>
        </p:txBody>
      </p:sp>
      <p:sp>
        <p:nvSpPr>
          <p:cNvPr id="9" name="TextBox 8">
            <a:extLst>
              <a:ext uri="{FF2B5EF4-FFF2-40B4-BE49-F238E27FC236}">
                <a16:creationId xmlns:a16="http://schemas.microsoft.com/office/drawing/2014/main" id="{375A8454-BFCC-4596-BF31-ECF818FE74B7}"/>
              </a:ext>
            </a:extLst>
          </p:cNvPr>
          <p:cNvSpPr txBox="1"/>
          <p:nvPr/>
        </p:nvSpPr>
        <p:spPr>
          <a:xfrm>
            <a:off x="4497658" y="1593668"/>
            <a:ext cx="7448157" cy="3760709"/>
          </a:xfrm>
          <a:prstGeom prst="rect">
            <a:avLst/>
          </a:prstGeom>
          <a:noFill/>
        </p:spPr>
        <p:txBody>
          <a:bodyPr wrap="square" rtlCol="0">
            <a:spAutoFit/>
          </a:bodyPr>
          <a:lstStyle/>
          <a:p>
            <a:pPr>
              <a:lnSpc>
                <a:spcPct val="115000"/>
              </a:lnSpc>
              <a:spcBef>
                <a:spcPct val="10000"/>
              </a:spcBef>
              <a:spcAft>
                <a:spcPct val="10000"/>
              </a:spcAft>
              <a:buFont typeface="Wingdings" pitchFamily="2" charset="2"/>
              <a:buChar char="§"/>
            </a:pPr>
            <a:r>
              <a:rPr lang="en-US" altLang="en-US" sz="2400" dirty="0">
                <a:latin typeface="Arial" panose="020B0604020202020204" pitchFamily="34" charset="0"/>
                <a:cs typeface="Arial" panose="020B0604020202020204" pitchFamily="34" charset="0"/>
              </a:rPr>
              <a:t>The EDS addresses the disclosure of ownership.</a:t>
            </a:r>
          </a:p>
          <a:p>
            <a:pPr>
              <a:lnSpc>
                <a:spcPct val="115000"/>
              </a:lnSpc>
              <a:spcBef>
                <a:spcPct val="10000"/>
              </a:spcBef>
              <a:spcAft>
                <a:spcPct val="10000"/>
              </a:spcAft>
              <a:buFont typeface="Wingdings" pitchFamily="2" charset="2"/>
              <a:buChar char="§"/>
            </a:pPr>
            <a:endParaRPr lang="en-US" altLang="en-US" sz="2400" dirty="0">
              <a:latin typeface="Arial" panose="020B0604020202020204" pitchFamily="34" charset="0"/>
              <a:cs typeface="Arial" panose="020B0604020202020204" pitchFamily="34" charset="0"/>
            </a:endParaRPr>
          </a:p>
          <a:p>
            <a:pPr>
              <a:lnSpc>
                <a:spcPct val="115000"/>
              </a:lnSpc>
              <a:spcBef>
                <a:spcPct val="10000"/>
              </a:spcBef>
              <a:spcAft>
                <a:spcPct val="10000"/>
              </a:spcAft>
              <a:buFont typeface="Wingdings" pitchFamily="2" charset="2"/>
              <a:buChar char="§"/>
            </a:pPr>
            <a:r>
              <a:rPr lang="en-US" altLang="en-US" sz="2400" dirty="0">
                <a:latin typeface="Arial" panose="020B0604020202020204" pitchFamily="34" charset="0"/>
                <a:cs typeface="Arial" panose="020B0604020202020204" pitchFamily="34" charset="0"/>
              </a:rPr>
              <a:t>Online completion of the EDS is mandatory for most solicitations.  </a:t>
            </a:r>
          </a:p>
          <a:p>
            <a:pPr>
              <a:lnSpc>
                <a:spcPct val="115000"/>
              </a:lnSpc>
              <a:spcBef>
                <a:spcPct val="10000"/>
              </a:spcBef>
              <a:spcAft>
                <a:spcPct val="10000"/>
              </a:spcAft>
              <a:buFont typeface="Wingdings" pitchFamily="2" charset="2"/>
              <a:buChar char="§"/>
            </a:pPr>
            <a:endParaRPr lang="en-US" altLang="en-US" sz="2400" dirty="0">
              <a:latin typeface="Arial" panose="020B0604020202020204" pitchFamily="34" charset="0"/>
              <a:cs typeface="Arial" panose="020B0604020202020204" pitchFamily="34" charset="0"/>
            </a:endParaRPr>
          </a:p>
          <a:p>
            <a:pPr>
              <a:lnSpc>
                <a:spcPct val="115000"/>
              </a:lnSpc>
              <a:spcBef>
                <a:spcPct val="10000"/>
              </a:spcBef>
              <a:spcAft>
                <a:spcPct val="10000"/>
              </a:spcAft>
              <a:buFont typeface="Wingdings" pitchFamily="2" charset="2"/>
              <a:buChar char="§"/>
            </a:pPr>
            <a:r>
              <a:rPr lang="en-US" altLang="en-US" sz="2400" dirty="0">
                <a:latin typeface="Arial" panose="020B0604020202020204" pitchFamily="34" charset="0"/>
                <a:cs typeface="Arial" panose="020B0604020202020204" pitchFamily="34" charset="0"/>
              </a:rPr>
              <a:t>In addition to the applicant, any legal entity which owns more than 7.5% interest, direct or indirectly, in the applicant firm, must also file an EDS.</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26</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spTree>
    <p:extLst>
      <p:ext uri="{BB962C8B-B14F-4D97-AF65-F5344CB8AC3E}">
        <p14:creationId xmlns:p14="http://schemas.microsoft.com/office/powerpoint/2010/main" val="26028844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5884277" y="1942064"/>
            <a:ext cx="5452646" cy="3670664"/>
          </a:xfrm>
          <a:prstGeom prst="rect">
            <a:avLst/>
          </a:prstGeom>
          <a:solidFill>
            <a:srgbClr val="333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6155261" y="2236137"/>
            <a:ext cx="4910678" cy="3082517"/>
          </a:xfrm>
        </p:spPr>
        <p:txBody>
          <a:bodyPr anchor="ctr">
            <a:normAutofit/>
          </a:bodyPr>
          <a:lstStyle/>
          <a:p>
            <a:r>
              <a:rPr lang="en-US" dirty="0">
                <a:solidFill>
                  <a:schemeClr val="bg1"/>
                </a:solidFill>
                <a:latin typeface="Big Shoulders Display Black" pitchFamily="2" charset="0"/>
              </a:rPr>
              <a:t>Certification</a:t>
            </a:r>
          </a:p>
        </p:txBody>
      </p:sp>
      <p:sp>
        <p:nvSpPr>
          <p:cNvPr id="5" name="Slide Number Placeholder 4">
            <a:extLst>
              <a:ext uri="{FF2B5EF4-FFF2-40B4-BE49-F238E27FC236}">
                <a16:creationId xmlns:a16="http://schemas.microsoft.com/office/drawing/2014/main" id="{2B619DDF-2FED-5E4D-9E01-473E82D76522}"/>
              </a:ext>
            </a:extLst>
          </p:cNvPr>
          <p:cNvSpPr>
            <a:spLocks noGrp="1"/>
          </p:cNvSpPr>
          <p:nvPr>
            <p:ph type="sldNum" sz="quarter" idx="12"/>
          </p:nvPr>
        </p:nvSpPr>
        <p:spPr>
          <a:xfrm>
            <a:off x="8593723" y="279064"/>
            <a:ext cx="2743200" cy="365125"/>
          </a:xfrm>
        </p:spPr>
        <p:txBody>
          <a:bodyPr/>
          <a:lstStyle/>
          <a:p>
            <a:fld id="{9EEDF2C8-8D53-4310-BAC3-B914C6E8499F}" type="slidenum">
              <a:rPr lang="en-US" smtClean="0"/>
              <a:t>27</a:t>
            </a:fld>
            <a:endParaRPr lang="en-US" dirty="0"/>
          </a:p>
        </p:txBody>
      </p:sp>
      <p:pic>
        <p:nvPicPr>
          <p:cNvPr id="10" name="Picture 9" descr="A black and white sign&#10;&#10;Description automatically generated with low confidence">
            <a:extLst>
              <a:ext uri="{FF2B5EF4-FFF2-40B4-BE49-F238E27FC236}">
                <a16:creationId xmlns:a16="http://schemas.microsoft.com/office/drawing/2014/main" id="{1686C84E-0E8B-B144-8194-E9E764E52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58" y="270112"/>
            <a:ext cx="1981617" cy="383030"/>
          </a:xfrm>
          <a:prstGeom prst="rect">
            <a:avLst/>
          </a:prstGeom>
        </p:spPr>
      </p:pic>
    </p:spTree>
    <p:extLst>
      <p:ext uri="{BB962C8B-B14F-4D97-AF65-F5344CB8AC3E}">
        <p14:creationId xmlns:p14="http://schemas.microsoft.com/office/powerpoint/2010/main" val="7464327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Certification</a:t>
            </a:r>
          </a:p>
        </p:txBody>
      </p:sp>
      <p:sp>
        <p:nvSpPr>
          <p:cNvPr id="9" name="TextBox 8">
            <a:extLst>
              <a:ext uri="{FF2B5EF4-FFF2-40B4-BE49-F238E27FC236}">
                <a16:creationId xmlns:a16="http://schemas.microsoft.com/office/drawing/2014/main" id="{375A8454-BFCC-4596-BF31-ECF818FE74B7}"/>
              </a:ext>
            </a:extLst>
          </p:cNvPr>
          <p:cNvSpPr txBox="1"/>
          <p:nvPr/>
        </p:nvSpPr>
        <p:spPr>
          <a:xfrm>
            <a:off x="379822" y="1437958"/>
            <a:ext cx="6934698" cy="4475841"/>
          </a:xfrm>
          <a:prstGeom prst="rect">
            <a:avLst/>
          </a:prstGeom>
          <a:noFill/>
        </p:spPr>
        <p:txBody>
          <a:bodyPr wrap="square" rtlCol="0">
            <a:spAutoFit/>
          </a:bodyPr>
          <a:lstStyle/>
          <a:p>
            <a:pPr>
              <a:lnSpc>
                <a:spcPct val="115000"/>
              </a:lnSpc>
              <a:spcBef>
                <a:spcPct val="10000"/>
              </a:spcBef>
              <a:spcAft>
                <a:spcPct val="10000"/>
              </a:spcAft>
              <a:buClr>
                <a:schemeClr val="tx2"/>
              </a:buClr>
              <a:buSzPct val="80000"/>
              <a:defRPr/>
            </a:pPr>
            <a:r>
              <a:rPr lang="en-US" sz="2400" b="1" u="sng" dirty="0">
                <a:latin typeface="Arial" charset="0"/>
                <a:cs typeface="Arial" charset="0"/>
              </a:rPr>
              <a:t>SIX (6) TYPES OF CERTIFICATION</a:t>
            </a:r>
          </a:p>
          <a:p>
            <a:pPr marL="342900" indent="-342900">
              <a:lnSpc>
                <a:spcPct val="115000"/>
              </a:lnSpc>
              <a:spcBef>
                <a:spcPct val="10000"/>
              </a:spcBef>
              <a:spcAft>
                <a:spcPct val="10000"/>
              </a:spcAft>
              <a:buSzPct val="100000"/>
              <a:buFont typeface="Wingdings" panose="05000000000000000000" pitchFamily="2" charset="2"/>
              <a:buChar char="§"/>
              <a:defRPr/>
            </a:pPr>
            <a:r>
              <a:rPr lang="en-US" sz="2400" dirty="0">
                <a:latin typeface="Arial" charset="0"/>
                <a:cs typeface="Arial" charset="0"/>
              </a:rPr>
              <a:t>MBE:  Minority-Owned Business Enterprise</a:t>
            </a:r>
          </a:p>
          <a:p>
            <a:pPr marL="342900" indent="-342900">
              <a:lnSpc>
                <a:spcPct val="115000"/>
              </a:lnSpc>
              <a:spcBef>
                <a:spcPct val="10000"/>
              </a:spcBef>
              <a:spcAft>
                <a:spcPct val="10000"/>
              </a:spcAft>
              <a:buSzPct val="100000"/>
              <a:buFont typeface="Wingdings" panose="05000000000000000000" pitchFamily="2" charset="2"/>
              <a:buChar char="§"/>
              <a:defRPr/>
            </a:pPr>
            <a:r>
              <a:rPr lang="en-US" sz="2400" dirty="0">
                <a:latin typeface="Arial" charset="0"/>
                <a:cs typeface="Arial" charset="0"/>
              </a:rPr>
              <a:t>WBE:  Women-Owned Business Enterprise</a:t>
            </a:r>
          </a:p>
          <a:p>
            <a:pPr marL="342900" indent="-342900">
              <a:lnSpc>
                <a:spcPct val="115000"/>
              </a:lnSpc>
              <a:spcBef>
                <a:spcPct val="10000"/>
              </a:spcBef>
              <a:spcAft>
                <a:spcPct val="10000"/>
              </a:spcAft>
              <a:buSzPct val="100000"/>
              <a:buFont typeface="Wingdings" panose="05000000000000000000" pitchFamily="2" charset="2"/>
              <a:buChar char="§"/>
              <a:defRPr/>
            </a:pPr>
            <a:r>
              <a:rPr lang="en-US" sz="2400" dirty="0">
                <a:latin typeface="Arial" charset="0"/>
                <a:cs typeface="Arial" charset="0"/>
              </a:rPr>
              <a:t>BEPD:  Business Enterprise owned by People with Disabilities</a:t>
            </a:r>
          </a:p>
          <a:p>
            <a:pPr marL="342900" indent="-342900">
              <a:lnSpc>
                <a:spcPct val="115000"/>
              </a:lnSpc>
              <a:spcBef>
                <a:spcPct val="10000"/>
              </a:spcBef>
              <a:spcAft>
                <a:spcPct val="10000"/>
              </a:spcAft>
              <a:buSzPct val="100000"/>
              <a:buFont typeface="Wingdings" panose="05000000000000000000" pitchFamily="2" charset="2"/>
              <a:buChar char="§"/>
              <a:defRPr/>
            </a:pPr>
            <a:r>
              <a:rPr lang="en-US" sz="2400" dirty="0">
                <a:latin typeface="Arial" charset="0"/>
                <a:cs typeface="Arial" charset="0"/>
              </a:rPr>
              <a:t>DBE:  Disadvantaged Business Enterprise</a:t>
            </a:r>
          </a:p>
          <a:p>
            <a:pPr marL="342900" indent="-342900">
              <a:lnSpc>
                <a:spcPct val="115000"/>
              </a:lnSpc>
              <a:spcBef>
                <a:spcPct val="10000"/>
              </a:spcBef>
              <a:spcAft>
                <a:spcPct val="10000"/>
              </a:spcAft>
              <a:buSzPct val="100000"/>
              <a:buFont typeface="Wingdings" panose="05000000000000000000" pitchFamily="2" charset="2"/>
              <a:buChar char="§"/>
              <a:defRPr/>
            </a:pPr>
            <a:r>
              <a:rPr lang="en-US" sz="2400" dirty="0">
                <a:latin typeface="Arial" charset="0"/>
                <a:cs typeface="Arial" charset="0"/>
              </a:rPr>
              <a:t>ACDBE:  Airport Concession Disadvantaged Business Enterprise</a:t>
            </a:r>
          </a:p>
          <a:p>
            <a:pPr marL="342900" indent="-342900">
              <a:lnSpc>
                <a:spcPct val="115000"/>
              </a:lnSpc>
              <a:spcBef>
                <a:spcPct val="10000"/>
              </a:spcBef>
              <a:spcAft>
                <a:spcPct val="10000"/>
              </a:spcAft>
              <a:buSzPct val="100000"/>
              <a:buFont typeface="Wingdings" panose="05000000000000000000" pitchFamily="2" charset="2"/>
              <a:buChar char="§"/>
              <a:defRPr/>
            </a:pPr>
            <a:r>
              <a:rPr lang="en-US" sz="2400" dirty="0">
                <a:latin typeface="Arial" charset="0"/>
                <a:cs typeface="Arial" charset="0"/>
              </a:rPr>
              <a:t>VBE: Veteran-Owned Business Enterprise</a:t>
            </a:r>
            <a:r>
              <a:rPr lang="en-US" sz="2400" dirty="0">
                <a:solidFill>
                  <a:srgbClr val="333B46"/>
                </a:solidFill>
                <a:latin typeface="Arial" panose="020B0604020202020204" pitchFamily="34" charset="0"/>
                <a:cs typeface="Arial" panose="020B0604020202020204" pitchFamily="34" charset="0"/>
              </a:rPr>
              <a:t> </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28</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38735191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blipFill>
            <a:blip r:embed="rId2"/>
            <a:stretch>
              <a:fillRect/>
            </a:stretch>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75A8454-BFCC-4596-BF31-ECF818FE74B7}"/>
              </a:ext>
            </a:extLst>
          </p:cNvPr>
          <p:cNvSpPr txBox="1"/>
          <p:nvPr/>
        </p:nvSpPr>
        <p:spPr>
          <a:xfrm>
            <a:off x="379822" y="2013441"/>
            <a:ext cx="6934698" cy="3250890"/>
          </a:xfrm>
          <a:prstGeom prst="rect">
            <a:avLst/>
          </a:prstGeom>
          <a:noFill/>
        </p:spPr>
        <p:txBody>
          <a:bodyPr wrap="square" rtlCol="0">
            <a:spAutoFit/>
          </a:bodyPr>
          <a:lstStyle/>
          <a:p>
            <a:pPr>
              <a:lnSpc>
                <a:spcPct val="115000"/>
              </a:lnSpc>
              <a:spcBef>
                <a:spcPct val="10000"/>
              </a:spcBef>
              <a:spcAft>
                <a:spcPct val="10000"/>
              </a:spcAft>
              <a:buClr>
                <a:schemeClr val="tx2"/>
              </a:buClr>
              <a:buSzPct val="80000"/>
              <a:defRPr/>
            </a:pPr>
            <a:r>
              <a:rPr lang="en-US" sz="2400" b="1" u="sng" dirty="0">
                <a:latin typeface="Arial" charset="0"/>
                <a:cs typeface="Arial" charset="0"/>
              </a:rPr>
              <a:t>BASIC ELIGIBILITY REQUIREMENTS</a:t>
            </a:r>
          </a:p>
          <a:p>
            <a:pPr marL="285750" indent="-285750">
              <a:lnSpc>
                <a:spcPct val="115000"/>
              </a:lnSpc>
              <a:spcBef>
                <a:spcPct val="10000"/>
              </a:spcBef>
              <a:spcAft>
                <a:spcPct val="10000"/>
              </a:spcAft>
              <a:buSzPct val="100000"/>
              <a:buFont typeface="Wingdings" panose="05000000000000000000" pitchFamily="2" charset="2"/>
              <a:buChar char="§"/>
              <a:defRPr/>
            </a:pPr>
            <a:r>
              <a:rPr lang="en-US" sz="2400" dirty="0">
                <a:latin typeface="Arial" charset="0"/>
                <a:cs typeface="Arial" charset="0"/>
              </a:rPr>
              <a:t>Businesses must be at least 51% owned and controlled by qualifying minorities, women, veterans, individuals with disabilities, or other disadvantaged individuals</a:t>
            </a:r>
          </a:p>
          <a:p>
            <a:pPr marL="285750" indent="-285750">
              <a:lnSpc>
                <a:spcPct val="115000"/>
              </a:lnSpc>
              <a:spcBef>
                <a:spcPct val="10000"/>
              </a:spcBef>
              <a:spcAft>
                <a:spcPct val="10000"/>
              </a:spcAft>
              <a:buSzPct val="100000"/>
              <a:buFont typeface="Wingdings" panose="05000000000000000000" pitchFamily="2" charset="2"/>
              <a:buChar char="§"/>
              <a:defRPr/>
            </a:pPr>
            <a:r>
              <a:rPr lang="en-US" sz="2400" dirty="0">
                <a:latin typeface="Arial" charset="0"/>
                <a:cs typeface="Arial" charset="0"/>
              </a:rPr>
              <a:t>Businesses must also be small businesses</a:t>
            </a:r>
          </a:p>
          <a:p>
            <a:pPr marL="285750" indent="-285750">
              <a:lnSpc>
                <a:spcPct val="115000"/>
              </a:lnSpc>
              <a:spcBef>
                <a:spcPct val="10000"/>
              </a:spcBef>
              <a:spcAft>
                <a:spcPct val="10000"/>
              </a:spcAft>
              <a:buSzPct val="100000"/>
              <a:buFont typeface="Wingdings" panose="05000000000000000000" pitchFamily="2" charset="2"/>
              <a:buChar char="§"/>
              <a:defRPr/>
            </a:pPr>
            <a:r>
              <a:rPr lang="en-US" sz="2400" dirty="0">
                <a:latin typeface="Arial" charset="0"/>
                <a:cs typeface="Arial" charset="0"/>
              </a:rPr>
              <a:t>Businesses must be independent and viable</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29</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06831" y="2385843"/>
            <a:ext cx="3693379" cy="2008358"/>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Certification</a:t>
            </a:r>
          </a:p>
        </p:txBody>
      </p:sp>
    </p:spTree>
    <p:extLst>
      <p:ext uri="{BB962C8B-B14F-4D97-AF65-F5344CB8AC3E}">
        <p14:creationId xmlns:p14="http://schemas.microsoft.com/office/powerpoint/2010/main" val="3344725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EDF2C8-8D53-4310-BAC3-B914C6E849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11" name="Rectangle 10">
            <a:extLst>
              <a:ext uri="{FF2B5EF4-FFF2-40B4-BE49-F238E27FC236}">
                <a16:creationId xmlns:a16="http://schemas.microsoft.com/office/drawing/2014/main" id="{D489A51F-25B0-454A-BA6E-89D41C085C14}"/>
              </a:ext>
            </a:extLst>
          </p:cNvPr>
          <p:cNvSpPr/>
          <p:nvPr/>
        </p:nvSpPr>
        <p:spPr>
          <a:xfrm>
            <a:off x="465826" y="855664"/>
            <a:ext cx="10685253" cy="139249"/>
          </a:xfrm>
          <a:prstGeom prst="rect">
            <a:avLst/>
          </a:prstGeom>
          <a:solidFill>
            <a:srgbClr val="C00000"/>
          </a:solid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a:extLst>
              <a:ext uri="{FF2B5EF4-FFF2-40B4-BE49-F238E27FC236}">
                <a16:creationId xmlns:a16="http://schemas.microsoft.com/office/drawing/2014/main" id="{2ADD0C22-596D-413F-9E04-0D47BAA599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0203" y="6320767"/>
            <a:ext cx="260350" cy="258763"/>
          </a:xfrm>
          <a:prstGeom prst="rect">
            <a:avLst/>
          </a:prstGeom>
          <a:solidFill>
            <a:srgbClr val="002060"/>
          </a:solidFill>
          <a:ln>
            <a:noFill/>
          </a:ln>
        </p:spPr>
      </p:pic>
      <p:pic>
        <p:nvPicPr>
          <p:cNvPr id="14" name="Picture 9" descr="Logo, icon&#10;&#10;Description automatically generated">
            <a:extLst>
              <a:ext uri="{FF2B5EF4-FFF2-40B4-BE49-F238E27FC236}">
                <a16:creationId xmlns:a16="http://schemas.microsoft.com/office/drawing/2014/main" id="{A69A6213-D5CA-4055-942F-F9214E543F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7941" y="6325529"/>
            <a:ext cx="258762" cy="260350"/>
          </a:xfrm>
          <a:prstGeom prst="rect">
            <a:avLst/>
          </a:prstGeom>
          <a:solidFill>
            <a:srgbClr val="002060"/>
          </a:solidFill>
          <a:ln>
            <a:noFill/>
          </a:ln>
        </p:spPr>
      </p:pic>
      <p:pic>
        <p:nvPicPr>
          <p:cNvPr id="15" name="Picture 11" descr="A picture containing clipart&#10;&#10;Description automatically generated">
            <a:extLst>
              <a:ext uri="{FF2B5EF4-FFF2-40B4-BE49-F238E27FC236}">
                <a16:creationId xmlns:a16="http://schemas.microsoft.com/office/drawing/2014/main" id="{5C1D4761-A67F-433A-ABA3-537967CD97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6116" y="6325529"/>
            <a:ext cx="260350" cy="260350"/>
          </a:xfrm>
          <a:prstGeom prst="rect">
            <a:avLst/>
          </a:prstGeom>
          <a:solidFill>
            <a:srgbClr val="002060"/>
          </a:solidFill>
          <a:ln>
            <a:noFill/>
          </a:ln>
        </p:spPr>
      </p:pic>
      <p:pic>
        <p:nvPicPr>
          <p:cNvPr id="16" name="Picture 13" descr="Logo&#10;&#10;Description automatically generated">
            <a:extLst>
              <a:ext uri="{FF2B5EF4-FFF2-40B4-BE49-F238E27FC236}">
                <a16:creationId xmlns:a16="http://schemas.microsoft.com/office/drawing/2014/main" id="{0E746495-B812-45BC-A88C-FA2554086C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2028" y="6325529"/>
            <a:ext cx="260350" cy="260350"/>
          </a:xfrm>
          <a:prstGeom prst="rect">
            <a:avLst/>
          </a:prstGeom>
          <a:solidFill>
            <a:srgbClr val="002060"/>
          </a:solidFill>
          <a:ln>
            <a:noFill/>
          </a:ln>
        </p:spPr>
      </p:pic>
      <p:sp>
        <p:nvSpPr>
          <p:cNvPr id="17" name="TextBox 14">
            <a:extLst>
              <a:ext uri="{FF2B5EF4-FFF2-40B4-BE49-F238E27FC236}">
                <a16:creationId xmlns:a16="http://schemas.microsoft.com/office/drawing/2014/main" id="{89A02575-98D1-428C-BC25-733F5264A98D}"/>
              </a:ext>
            </a:extLst>
          </p:cNvPr>
          <p:cNvSpPr txBox="1">
            <a:spLocks noChangeArrowheads="1"/>
          </p:cNvSpPr>
          <p:nvPr/>
        </p:nvSpPr>
        <p:spPr bwMode="auto">
          <a:xfrm>
            <a:off x="3293853" y="6346166"/>
            <a:ext cx="1219200" cy="261938"/>
          </a:xfrm>
          <a:prstGeom prst="rect">
            <a:avLst/>
          </a:prstGeom>
          <a:solidFill>
            <a:srgbClr val="002060"/>
          </a:solidFill>
          <a:ln>
            <a:noFill/>
          </a:ln>
        </p:spPr>
        <p:txBody>
          <a:bodyPr>
            <a:spAutoFit/>
          </a:bodyPr>
          <a:lstStyle>
            <a:lvl1pPr defTabSz="685800">
              <a:lnSpc>
                <a:spcPct val="90000"/>
              </a:lnSpc>
              <a:spcBef>
                <a:spcPts val="1000"/>
              </a:spcBef>
              <a:buFont typeface="Arial" panose="020B0604020202020204" pitchFamily="34" charset="0"/>
              <a:buChar char="•"/>
              <a:defRPr sz="2800">
                <a:solidFill>
                  <a:schemeClr val="tx1"/>
                </a:solidFill>
                <a:latin typeface="Avenir LT Std 55 Roman"/>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Avenir LT Std 55 Roman"/>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Avenir LT Std 55 Roman"/>
              </a:defRPr>
            </a:lvl3pPr>
            <a:lvl4pPr marL="1600200" indent="-228600" defTabSz="685800">
              <a:lnSpc>
                <a:spcPct val="90000"/>
              </a:lnSpc>
              <a:spcBef>
                <a:spcPts val="500"/>
              </a:spcBef>
              <a:buFont typeface="Arial" panose="020B0604020202020204" pitchFamily="34" charset="0"/>
              <a:buChar char="•"/>
              <a:defRPr>
                <a:solidFill>
                  <a:schemeClr val="tx1"/>
                </a:solidFill>
                <a:latin typeface="Avenir LT Std 55 Roman"/>
              </a:defRPr>
            </a:lvl4pPr>
            <a:lvl5pPr marL="2057400" indent="-228600" defTabSz="685800">
              <a:lnSpc>
                <a:spcPct val="90000"/>
              </a:lnSpc>
              <a:spcBef>
                <a:spcPts val="500"/>
              </a:spcBef>
              <a:buFont typeface="Arial" panose="020B0604020202020204" pitchFamily="34" charset="0"/>
              <a:buChar char="•"/>
              <a:defRPr>
                <a:solidFill>
                  <a:schemeClr val="tx1"/>
                </a:solidFill>
                <a:latin typeface="Avenir LT Std 55 Roman"/>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9pPr>
          </a:lstStyle>
          <a:p>
            <a:pPr marL="0" marR="0" lvl="0" indent="0" algn="l"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100" b="0" i="0" u="none" strike="noStrike" kern="1200" cap="none" spc="0" normalizeH="0" baseline="0" noProof="0">
                <a:ln>
                  <a:noFill/>
                </a:ln>
                <a:solidFill>
                  <a:srgbClr val="FFFFFF"/>
                </a:solidFill>
                <a:effectLst/>
                <a:uLnTx/>
                <a:uFillTx/>
                <a:latin typeface="Roboto Light" panose="02000000000000000000" pitchFamily="2" charset="0"/>
                <a:ea typeface="+mn-ea"/>
                <a:cs typeface="Roboto Light" panose="02000000000000000000" pitchFamily="2" charset="0"/>
              </a:rPr>
              <a:t>@CHICAGODPS</a:t>
            </a:r>
          </a:p>
        </p:txBody>
      </p:sp>
      <p:sp>
        <p:nvSpPr>
          <p:cNvPr id="18" name="TextBox 15">
            <a:extLst>
              <a:ext uri="{FF2B5EF4-FFF2-40B4-BE49-F238E27FC236}">
                <a16:creationId xmlns:a16="http://schemas.microsoft.com/office/drawing/2014/main" id="{F6AA0811-C58D-44B7-A27A-3441096DD172}"/>
              </a:ext>
            </a:extLst>
          </p:cNvPr>
          <p:cNvSpPr txBox="1">
            <a:spLocks noChangeArrowheads="1"/>
          </p:cNvSpPr>
          <p:nvPr/>
        </p:nvSpPr>
        <p:spPr bwMode="auto">
          <a:xfrm>
            <a:off x="1903562" y="1387415"/>
            <a:ext cx="2818471" cy="415498"/>
          </a:xfrm>
          <a:prstGeom prst="rect">
            <a:avLst/>
          </a:prstGeom>
          <a:solidFill>
            <a:schemeClr val="tx1"/>
          </a:solidFill>
          <a:ln>
            <a:solidFill>
              <a:srgbClr val="C00000"/>
            </a:solidFill>
          </a:ln>
        </p:spPr>
        <p:txBody>
          <a:bodyPr wrap="square">
            <a:spAutoFit/>
          </a:bodyPr>
          <a:lstStyle>
            <a:lvl1pPr defTabSz="685800">
              <a:lnSpc>
                <a:spcPct val="90000"/>
              </a:lnSpc>
              <a:spcBef>
                <a:spcPts val="1000"/>
              </a:spcBef>
              <a:buFont typeface="Arial" panose="020B0604020202020204" pitchFamily="34" charset="0"/>
              <a:buChar char="•"/>
              <a:defRPr sz="2800">
                <a:solidFill>
                  <a:schemeClr val="tx1"/>
                </a:solidFill>
                <a:latin typeface="Avenir LT Std 55 Roman"/>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Avenir LT Std 55 Roman"/>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Avenir LT Std 55 Roman"/>
              </a:defRPr>
            </a:lvl3pPr>
            <a:lvl4pPr marL="1600200" indent="-228600" defTabSz="685800">
              <a:lnSpc>
                <a:spcPct val="90000"/>
              </a:lnSpc>
              <a:spcBef>
                <a:spcPts val="500"/>
              </a:spcBef>
              <a:buFont typeface="Arial" panose="020B0604020202020204" pitchFamily="34" charset="0"/>
              <a:buChar char="•"/>
              <a:defRPr>
                <a:solidFill>
                  <a:schemeClr val="tx1"/>
                </a:solidFill>
                <a:latin typeface="Avenir LT Std 55 Roman"/>
              </a:defRPr>
            </a:lvl4pPr>
            <a:lvl5pPr marL="2057400" indent="-228600" defTabSz="685800">
              <a:lnSpc>
                <a:spcPct val="90000"/>
              </a:lnSpc>
              <a:spcBef>
                <a:spcPts val="500"/>
              </a:spcBef>
              <a:buFont typeface="Arial" panose="020B0604020202020204" pitchFamily="34" charset="0"/>
              <a:buChar char="•"/>
              <a:defRPr>
                <a:solidFill>
                  <a:schemeClr val="tx1"/>
                </a:solidFill>
                <a:latin typeface="Avenir LT Std 55 Roman"/>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100" b="0" i="0" u="none" strike="noStrike" kern="1200" cap="none" spc="0" normalizeH="0" baseline="0" noProof="0" dirty="0">
                <a:ln>
                  <a:noFill/>
                </a:ln>
                <a:solidFill>
                  <a:srgbClr val="FFFFFF"/>
                </a:solidFill>
                <a:effectLst/>
                <a:uLnTx/>
                <a:uFillTx/>
                <a:latin typeface="Roboto Medium" panose="02000000000000000000" pitchFamily="2" charset="0"/>
                <a:ea typeface="+mn-ea"/>
                <a:cs typeface="Roboto Medium" panose="02000000000000000000" pitchFamily="2" charset="0"/>
              </a:rPr>
              <a:t>RESOURCE GUIDES</a:t>
            </a:r>
          </a:p>
        </p:txBody>
      </p:sp>
      <p:pic>
        <p:nvPicPr>
          <p:cNvPr id="19" name="Picture 18">
            <a:extLst>
              <a:ext uri="{FF2B5EF4-FFF2-40B4-BE49-F238E27FC236}">
                <a16:creationId xmlns:a16="http://schemas.microsoft.com/office/drawing/2014/main" id="{ACA7E10C-3F74-45FD-9885-7AF4920C1CE5}"/>
              </a:ext>
            </a:extLst>
          </p:cNvPr>
          <p:cNvPicPr>
            <a:picLocks noChangeAspect="1"/>
          </p:cNvPicPr>
          <p:nvPr/>
        </p:nvPicPr>
        <p:blipFill rotWithShape="1">
          <a:blip r:embed="rId8"/>
          <a:srcRect l="7203"/>
          <a:stretch/>
        </p:blipFill>
        <p:spPr>
          <a:xfrm>
            <a:off x="6786114" y="1114248"/>
            <a:ext cx="1777732" cy="2328952"/>
          </a:xfrm>
          <a:prstGeom prst="rect">
            <a:avLst/>
          </a:prstGeom>
          <a:solidFill>
            <a:srgbClr val="002060"/>
          </a:solidFill>
          <a:ln>
            <a:noFill/>
          </a:ln>
          <a:effectLst>
            <a:outerShdw blurRad="190500" algn="tl" rotWithShape="0">
              <a:srgbClr val="000000">
                <a:alpha val="70000"/>
              </a:srgbClr>
            </a:outerShdw>
          </a:effectLst>
        </p:spPr>
      </p:pic>
      <p:pic>
        <p:nvPicPr>
          <p:cNvPr id="20" name="Picture 19">
            <a:extLst>
              <a:ext uri="{FF2B5EF4-FFF2-40B4-BE49-F238E27FC236}">
                <a16:creationId xmlns:a16="http://schemas.microsoft.com/office/drawing/2014/main" id="{DB02738B-08B1-4F51-9F32-1D971567BA13}"/>
              </a:ext>
            </a:extLst>
          </p:cNvPr>
          <p:cNvPicPr>
            <a:picLocks noChangeAspect="1"/>
          </p:cNvPicPr>
          <p:nvPr/>
        </p:nvPicPr>
        <p:blipFill>
          <a:blip r:embed="rId9"/>
          <a:stretch>
            <a:fillRect/>
          </a:stretch>
        </p:blipFill>
        <p:spPr>
          <a:xfrm>
            <a:off x="8715555" y="1092538"/>
            <a:ext cx="1777732" cy="2316546"/>
          </a:xfrm>
          <a:prstGeom prst="rect">
            <a:avLst/>
          </a:prstGeom>
          <a:solidFill>
            <a:srgbClr val="002060"/>
          </a:solidFill>
          <a:ln>
            <a:noFill/>
          </a:ln>
          <a:effectLst>
            <a:outerShdw blurRad="190500" algn="tl" rotWithShape="0">
              <a:srgbClr val="000000">
                <a:alpha val="70000"/>
              </a:srgbClr>
            </a:outerShdw>
          </a:effectLst>
        </p:spPr>
      </p:pic>
      <p:pic>
        <p:nvPicPr>
          <p:cNvPr id="21" name="Picture 20">
            <a:extLst>
              <a:ext uri="{FF2B5EF4-FFF2-40B4-BE49-F238E27FC236}">
                <a16:creationId xmlns:a16="http://schemas.microsoft.com/office/drawing/2014/main" id="{04B6A3B9-BF41-4B9F-9557-FD2C7F8F2DA8}"/>
              </a:ext>
            </a:extLst>
          </p:cNvPr>
          <p:cNvPicPr>
            <a:picLocks noChangeAspect="1"/>
          </p:cNvPicPr>
          <p:nvPr/>
        </p:nvPicPr>
        <p:blipFill>
          <a:blip r:embed="rId10"/>
          <a:stretch>
            <a:fillRect/>
          </a:stretch>
        </p:blipFill>
        <p:spPr>
          <a:xfrm>
            <a:off x="6809118" y="3547264"/>
            <a:ext cx="1777732" cy="2325407"/>
          </a:xfrm>
          <a:prstGeom prst="rect">
            <a:avLst/>
          </a:prstGeom>
          <a:solidFill>
            <a:srgbClr val="002060"/>
          </a:solidFill>
          <a:ln>
            <a:noFill/>
          </a:ln>
          <a:effectLst>
            <a:outerShdw blurRad="190500" algn="tl" rotWithShape="0">
              <a:srgbClr val="000000">
                <a:alpha val="70000"/>
              </a:srgbClr>
            </a:outerShdw>
          </a:effectLst>
        </p:spPr>
      </p:pic>
      <p:pic>
        <p:nvPicPr>
          <p:cNvPr id="22" name="Picture 21">
            <a:extLst>
              <a:ext uri="{FF2B5EF4-FFF2-40B4-BE49-F238E27FC236}">
                <a16:creationId xmlns:a16="http://schemas.microsoft.com/office/drawing/2014/main" id="{4A96BC0C-F8A0-4359-B84F-8D83C1311B68}"/>
              </a:ext>
            </a:extLst>
          </p:cNvPr>
          <p:cNvPicPr>
            <a:picLocks noChangeAspect="1"/>
          </p:cNvPicPr>
          <p:nvPr/>
        </p:nvPicPr>
        <p:blipFill>
          <a:blip r:embed="rId11"/>
          <a:stretch>
            <a:fillRect/>
          </a:stretch>
        </p:blipFill>
        <p:spPr>
          <a:xfrm>
            <a:off x="8744310" y="3473242"/>
            <a:ext cx="1777732" cy="2398472"/>
          </a:xfrm>
          <a:prstGeom prst="rect">
            <a:avLst/>
          </a:prstGeom>
          <a:solidFill>
            <a:srgbClr val="002060"/>
          </a:solidFill>
          <a:ln>
            <a:noFill/>
          </a:ln>
          <a:effectLst>
            <a:outerShdw blurRad="190500" algn="tl" rotWithShape="0">
              <a:srgbClr val="000000">
                <a:alpha val="70000"/>
              </a:srgbClr>
            </a:outerShdw>
          </a:effectLst>
        </p:spPr>
      </p:pic>
      <p:sp>
        <p:nvSpPr>
          <p:cNvPr id="23" name="TextBox 22">
            <a:extLst>
              <a:ext uri="{FF2B5EF4-FFF2-40B4-BE49-F238E27FC236}">
                <a16:creationId xmlns:a16="http://schemas.microsoft.com/office/drawing/2014/main" id="{670CA0A6-3F24-4EF7-91DF-3C1B68C9797F}"/>
              </a:ext>
            </a:extLst>
          </p:cNvPr>
          <p:cNvSpPr txBox="1"/>
          <p:nvPr/>
        </p:nvSpPr>
        <p:spPr>
          <a:xfrm>
            <a:off x="966158" y="2127849"/>
            <a:ext cx="5135593" cy="2800767"/>
          </a:xfrm>
          <a:prstGeom prst="rect">
            <a:avLst/>
          </a:prstGeom>
          <a:solidFill>
            <a:schemeClr val="tx1"/>
          </a:solidFill>
          <a:ln>
            <a:solidFill>
              <a:srgbClr val="C00000"/>
            </a:solidFill>
          </a:ln>
        </p:spPr>
        <p:txBody>
          <a:bodyPr wrap="square">
            <a:spAutoFit/>
          </a:bodyPr>
          <a:lstStyle/>
          <a:p>
            <a:pPr marL="214313" marR="0" lvl="0" indent="-214313" algn="l" defTabSz="685800" rtl="0" eaLnBrk="1" fontAlgn="auto" latinLnBrk="0" hangingPunct="1">
              <a:lnSpc>
                <a:spcPct val="100000"/>
              </a:lnSpc>
              <a:spcBef>
                <a:spcPts val="0"/>
              </a:spcBef>
              <a:spcAft>
                <a:spcPts val="0"/>
              </a:spcAft>
              <a:buClrTx/>
              <a:buSzTx/>
              <a:buFont typeface="Wingdings" pitchFamily="2" charset="2"/>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DPS has published a four-volume set of Resource Guides, expanding on the guiding principle of transparency.</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214313" marR="0" lvl="0" indent="-214313" algn="l" defTabSz="685800" rtl="0" eaLnBrk="1" fontAlgn="auto" latinLnBrk="0" hangingPunct="1">
              <a:lnSpc>
                <a:spcPct val="100000"/>
              </a:lnSpc>
              <a:spcBef>
                <a:spcPts val="0"/>
              </a:spcBef>
              <a:spcAft>
                <a:spcPts val="0"/>
              </a:spcAft>
              <a:buClrTx/>
              <a:buSzTx/>
              <a:buFont typeface="Wingdings" pitchFamily="2" charset="2"/>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The Resource Guides were divided into key areas of the procurement process:</a:t>
            </a:r>
          </a:p>
          <a:p>
            <a:pPr marL="557213" marR="0" lvl="1" indent="-214313" algn="l" defTabSz="685800" rtl="0" eaLnBrk="1" fontAlgn="auto" latinLnBrk="0" hangingPunct="1">
              <a:lnSpc>
                <a:spcPct val="100000"/>
              </a:lnSpc>
              <a:spcBef>
                <a:spcPts val="0"/>
              </a:spcBef>
              <a:spcAft>
                <a:spcPts val="0"/>
              </a:spcAft>
              <a:buClrTx/>
              <a:buSzTx/>
              <a:buFont typeface="Wingdings" pitchFamily="2" charset="2"/>
              <a:buChar char="Ø"/>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Contract Administration</a:t>
            </a:r>
          </a:p>
          <a:p>
            <a:pPr marL="557213" marR="0" lvl="1" indent="-214313" algn="l" defTabSz="685800" rtl="0" eaLnBrk="1" fontAlgn="auto" latinLnBrk="0" hangingPunct="1">
              <a:lnSpc>
                <a:spcPct val="100000"/>
              </a:lnSpc>
              <a:spcBef>
                <a:spcPts val="0"/>
              </a:spcBef>
              <a:spcAft>
                <a:spcPts val="0"/>
              </a:spcAft>
              <a:buClrTx/>
              <a:buSzTx/>
              <a:buFont typeface="Wingdings" pitchFamily="2" charset="2"/>
              <a:buChar char="Ø"/>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Incentives and Programs</a:t>
            </a:r>
          </a:p>
          <a:p>
            <a:pPr marL="557213" marR="0" lvl="1" indent="-214313" algn="l" defTabSz="685800" rtl="0" eaLnBrk="1" fontAlgn="auto" latinLnBrk="0" hangingPunct="1">
              <a:lnSpc>
                <a:spcPct val="100000"/>
              </a:lnSpc>
              <a:spcBef>
                <a:spcPts val="0"/>
              </a:spcBef>
              <a:spcAft>
                <a:spcPts val="0"/>
              </a:spcAft>
              <a:buClrTx/>
              <a:buSzTx/>
              <a:buFont typeface="Wingdings" pitchFamily="2" charset="2"/>
              <a:buChar char="Ø"/>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Certification</a:t>
            </a:r>
          </a:p>
          <a:p>
            <a:pPr marL="557213" marR="0" lvl="1" indent="-214313" algn="l" defTabSz="685800" rtl="0" eaLnBrk="1" fontAlgn="auto" latinLnBrk="0" hangingPunct="1">
              <a:lnSpc>
                <a:spcPct val="100000"/>
              </a:lnSpc>
              <a:spcBef>
                <a:spcPts val="0"/>
              </a:spcBef>
              <a:spcAft>
                <a:spcPts val="0"/>
              </a:spcAft>
              <a:buClrTx/>
              <a:buSzTx/>
              <a:buFont typeface="Wingdings" pitchFamily="2" charset="2"/>
              <a:buChar char="Ø"/>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Compliance</a:t>
            </a:r>
          </a:p>
          <a:p>
            <a:pPr marL="342900" marR="0" lvl="1" indent="0" algn="l"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214313" marR="0" lvl="0" indent="-214313" algn="l" defTabSz="685800" rtl="0" eaLnBrk="1" fontAlgn="auto" latinLnBrk="0" hangingPunct="1">
              <a:lnSpc>
                <a:spcPct val="100000"/>
              </a:lnSpc>
              <a:spcBef>
                <a:spcPts val="0"/>
              </a:spcBef>
              <a:spcAft>
                <a:spcPts val="0"/>
              </a:spcAft>
              <a:buClrTx/>
              <a:buSzTx/>
              <a:buFont typeface="Wingdings" pitchFamily="2" charset="2"/>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Roboto" panose="02000000000000000000" pitchFamily="2" charset="0"/>
                <a:cs typeface="Calibri" panose="020F0502020204030204" pitchFamily="34" charset="0"/>
              </a:rPr>
              <a:t>Download now at </a:t>
            </a:r>
            <a:r>
              <a:rPr kumimoji="0" lang="en-US" sz="1600" b="0" i="0" u="none" strike="noStrike" kern="1200" cap="none" spc="0" normalizeH="0" baseline="0" noProof="0" dirty="0" err="1">
                <a:ln>
                  <a:noFill/>
                </a:ln>
                <a:solidFill>
                  <a:prstClr val="white"/>
                </a:solidFill>
                <a:effectLst/>
                <a:uLnTx/>
                <a:uFillTx/>
                <a:latin typeface="Calibri" panose="020F0502020204030204" pitchFamily="34" charset="0"/>
                <a:ea typeface="Roboto" panose="02000000000000000000" pitchFamily="2" charset="0"/>
                <a:cs typeface="Calibri" panose="020F0502020204030204" pitchFamily="34" charset="0"/>
              </a:rPr>
              <a:t>www.chicago.gov</a:t>
            </a: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Roboto" panose="02000000000000000000" pitchFamily="2" charset="0"/>
                <a:cs typeface="Calibri" panose="020F0502020204030204" pitchFamily="34" charset="0"/>
              </a:rPr>
              <a:t>/</a:t>
            </a:r>
            <a:r>
              <a:rPr kumimoji="0" lang="en-US" sz="1600" b="0" i="0" u="none" strike="noStrike" kern="1200" cap="none" spc="0" normalizeH="0" baseline="0" noProof="0" dirty="0" err="1">
                <a:ln>
                  <a:noFill/>
                </a:ln>
                <a:solidFill>
                  <a:prstClr val="white"/>
                </a:solidFill>
                <a:effectLst/>
                <a:uLnTx/>
                <a:uFillTx/>
                <a:latin typeface="Calibri" panose="020F0502020204030204" pitchFamily="34" charset="0"/>
                <a:ea typeface="Roboto" panose="02000000000000000000" pitchFamily="2" charset="0"/>
                <a:cs typeface="Calibri" panose="020F0502020204030204" pitchFamily="34" charset="0"/>
              </a:rPr>
              <a:t>dpsguides</a:t>
            </a:r>
            <a:endPar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25" name="Rectangle 24">
            <a:extLst>
              <a:ext uri="{FF2B5EF4-FFF2-40B4-BE49-F238E27FC236}">
                <a16:creationId xmlns:a16="http://schemas.microsoft.com/office/drawing/2014/main" id="{B9B9FD3C-BD67-4433-941A-64AD65D1D163}"/>
              </a:ext>
            </a:extLst>
          </p:cNvPr>
          <p:cNvSpPr/>
          <p:nvPr/>
        </p:nvSpPr>
        <p:spPr>
          <a:xfrm>
            <a:off x="506082" y="5979754"/>
            <a:ext cx="10685253" cy="139249"/>
          </a:xfrm>
          <a:prstGeom prst="rect">
            <a:avLst/>
          </a:prstGeom>
          <a:solidFill>
            <a:srgbClr val="C00000"/>
          </a:solid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56861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0"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512490" y="1593668"/>
            <a:ext cx="3605347" cy="3670663"/>
          </a:xfrm>
        </p:spPr>
        <p:txBody>
          <a:bodyPr anchor="ctr">
            <a:noAutofit/>
          </a:bodyPr>
          <a:lstStyle/>
          <a:p>
            <a:r>
              <a:rPr lang="en-US" sz="4400" dirty="0">
                <a:solidFill>
                  <a:schemeClr val="bg1"/>
                </a:solidFill>
                <a:latin typeface="Big Shoulders Display Black" pitchFamily="2" charset="0"/>
              </a:rPr>
              <a:t>MBE/WBE/DBE Participation</a:t>
            </a:r>
          </a:p>
        </p:txBody>
      </p:sp>
      <p:sp>
        <p:nvSpPr>
          <p:cNvPr id="9" name="TextBox 8">
            <a:extLst>
              <a:ext uri="{FF2B5EF4-FFF2-40B4-BE49-F238E27FC236}">
                <a16:creationId xmlns:a16="http://schemas.microsoft.com/office/drawing/2014/main" id="{375A8454-BFCC-4596-BF31-ECF818FE74B7}"/>
              </a:ext>
            </a:extLst>
          </p:cNvPr>
          <p:cNvSpPr txBox="1"/>
          <p:nvPr/>
        </p:nvSpPr>
        <p:spPr>
          <a:xfrm>
            <a:off x="4710533" y="982175"/>
            <a:ext cx="7315488" cy="4893647"/>
          </a:xfrm>
          <a:prstGeom prst="rect">
            <a:avLst/>
          </a:prstGeom>
          <a:noFill/>
        </p:spPr>
        <p:txBody>
          <a:bodyPr wrap="square" rtlCol="0">
            <a:spAutoFit/>
          </a:bodyPr>
          <a:lstStyle/>
          <a:p>
            <a:pPr algn="just"/>
            <a:endParaRPr lang="en-US" altLang="en-US" sz="2400" dirty="0">
              <a:latin typeface="Arial" panose="020B0604020202020204" pitchFamily="34" charset="0"/>
              <a:cs typeface="Arial" panose="020B0604020202020204" pitchFamily="34" charset="0"/>
            </a:endParaRPr>
          </a:p>
          <a:p>
            <a:pPr algn="just">
              <a:buFont typeface="Wingdings" pitchFamily="2" charset="2"/>
              <a:buChar char="§"/>
            </a:pPr>
            <a:r>
              <a:rPr lang="en-US" altLang="en-US" sz="2400" dirty="0">
                <a:latin typeface="Arial" panose="020B0604020202020204" pitchFamily="34" charset="0"/>
                <a:cs typeface="Arial" panose="020B0604020202020204" pitchFamily="34" charset="0"/>
              </a:rPr>
              <a:t>Section 2-92-420 sets forth the City’s Minority-Owned and Women-Owned Business Enterprise procurement program for all contracts other than construction.</a:t>
            </a:r>
          </a:p>
          <a:p>
            <a:pPr algn="just">
              <a:buFont typeface="Wingdings" pitchFamily="2" charset="2"/>
              <a:buChar char="§"/>
            </a:pPr>
            <a:endParaRPr lang="en-US" altLang="en-US" sz="2400" dirty="0">
              <a:latin typeface="Arial" panose="020B0604020202020204" pitchFamily="34" charset="0"/>
              <a:cs typeface="Arial" panose="020B0604020202020204" pitchFamily="34" charset="0"/>
            </a:endParaRPr>
          </a:p>
          <a:p>
            <a:pPr algn="just">
              <a:buFont typeface="Wingdings" pitchFamily="2" charset="2"/>
              <a:buChar char="§"/>
            </a:pPr>
            <a:r>
              <a:rPr lang="en-US" altLang="en-US" sz="2400" dirty="0">
                <a:latin typeface="Arial" panose="020B0604020202020204" pitchFamily="34" charset="0"/>
                <a:cs typeface="Arial" panose="020B0604020202020204" pitchFamily="34" charset="0"/>
              </a:rPr>
              <a:t>Section 2-92-650 sets forth the City’s Minority- and Women-Owned Business Enterprise procurement program for construction contracts. </a:t>
            </a:r>
          </a:p>
          <a:p>
            <a:pPr algn="just">
              <a:buFont typeface="Wingdings" pitchFamily="2" charset="2"/>
              <a:buChar char="§"/>
            </a:pPr>
            <a:endParaRPr lang="en-US" altLang="en-US" sz="2400" dirty="0">
              <a:latin typeface="Arial" panose="020B0604020202020204" pitchFamily="34" charset="0"/>
              <a:cs typeface="Arial" panose="020B0604020202020204" pitchFamily="34" charset="0"/>
            </a:endParaRPr>
          </a:p>
          <a:p>
            <a:pPr algn="just">
              <a:buFont typeface="Wingdings" pitchFamily="2" charset="2"/>
              <a:buChar char="§"/>
            </a:pPr>
            <a:r>
              <a:rPr lang="en-US" altLang="en-US" sz="2400" dirty="0">
                <a:latin typeface="Arial" panose="020B0604020202020204" pitchFamily="34" charset="0"/>
                <a:cs typeface="Arial" panose="020B0604020202020204" pitchFamily="34" charset="0"/>
              </a:rPr>
              <a:t>49 CFR Part 26 sets forth the rules regarding participation by Disadvantaged Business Enterprises on federally funded projects.</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30</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spTree>
    <p:extLst>
      <p:ext uri="{BB962C8B-B14F-4D97-AF65-F5344CB8AC3E}">
        <p14:creationId xmlns:p14="http://schemas.microsoft.com/office/powerpoint/2010/main" val="34013467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Commercially Useful Function</a:t>
            </a:r>
          </a:p>
        </p:txBody>
      </p:sp>
      <p:sp>
        <p:nvSpPr>
          <p:cNvPr id="9" name="TextBox 8">
            <a:extLst>
              <a:ext uri="{FF2B5EF4-FFF2-40B4-BE49-F238E27FC236}">
                <a16:creationId xmlns:a16="http://schemas.microsoft.com/office/drawing/2014/main" id="{375A8454-BFCC-4596-BF31-ECF818FE74B7}"/>
              </a:ext>
            </a:extLst>
          </p:cNvPr>
          <p:cNvSpPr txBox="1"/>
          <p:nvPr/>
        </p:nvSpPr>
        <p:spPr>
          <a:xfrm>
            <a:off x="479324" y="801126"/>
            <a:ext cx="6934698" cy="6001643"/>
          </a:xfrm>
          <a:prstGeom prst="rect">
            <a:avLst/>
          </a:prstGeom>
          <a:noFill/>
        </p:spPr>
        <p:txBody>
          <a:bodyPr wrap="square" rtlCol="0">
            <a:spAutoFit/>
          </a:bodyPr>
          <a:lstStyle/>
          <a:p>
            <a:pPr algn="just">
              <a:buFont typeface="Wingdings" pitchFamily="2" charset="2"/>
              <a:buChar char="§"/>
            </a:pPr>
            <a:r>
              <a:rPr lang="en-US" altLang="en-US" sz="2400" dirty="0">
                <a:latin typeface="Arial" panose="020B0604020202020204" pitchFamily="34" charset="0"/>
                <a:cs typeface="Arial" panose="020B0604020202020204" pitchFamily="34" charset="0"/>
              </a:rPr>
              <a:t>The City of Chicago Department of Procurement Services counts MBE/WBE/DBE expenditures toward MBE/WBE/DBE goals only if the MBE/WBE/DBE is performing a “commercially useful function.”</a:t>
            </a:r>
          </a:p>
          <a:p>
            <a:pPr algn="just">
              <a:buFont typeface="Wingdings" pitchFamily="2" charset="2"/>
              <a:buChar char="§"/>
            </a:pPr>
            <a:endParaRPr lang="en-US" altLang="en-US" sz="2400" dirty="0">
              <a:latin typeface="Arial" panose="020B0604020202020204" pitchFamily="34" charset="0"/>
              <a:cs typeface="Arial" panose="020B0604020202020204" pitchFamily="34" charset="0"/>
            </a:endParaRPr>
          </a:p>
          <a:p>
            <a:pPr algn="just">
              <a:buFont typeface="Wingdings" pitchFamily="2" charset="2"/>
              <a:buChar char="§"/>
            </a:pPr>
            <a:r>
              <a:rPr lang="en-US" altLang="en-US" sz="2400" dirty="0">
                <a:latin typeface="Arial" panose="020B0604020202020204" pitchFamily="34" charset="0"/>
                <a:cs typeface="Arial" panose="020B0604020202020204" pitchFamily="34" charset="0"/>
              </a:rPr>
              <a:t>What constitutes a “commercially useful function?” </a:t>
            </a:r>
          </a:p>
          <a:p>
            <a:pPr algn="just">
              <a:buFont typeface="Wingdings" pitchFamily="2" charset="2"/>
              <a:buChar char="§"/>
            </a:pPr>
            <a:endParaRPr lang="en-US" altLang="en-US" sz="2400" dirty="0">
              <a:latin typeface="Arial" panose="020B0604020202020204" pitchFamily="34" charset="0"/>
              <a:cs typeface="Arial" panose="020B0604020202020204" pitchFamily="34" charset="0"/>
            </a:endParaRPr>
          </a:p>
          <a:p>
            <a:pPr lvl="1" algn="just">
              <a:buFont typeface="Wingdings" pitchFamily="2" charset="2"/>
              <a:buChar char="§"/>
            </a:pPr>
            <a:r>
              <a:rPr lang="en-US" altLang="en-US" sz="2400" dirty="0">
                <a:latin typeface="Arial" panose="020B0604020202020204" pitchFamily="34" charset="0"/>
                <a:cs typeface="Arial" panose="020B0604020202020204" pitchFamily="34" charset="0"/>
              </a:rPr>
              <a:t>A certified firm performs a commercially useful function when it is responsible for the execution of a distinct element of the work of the contract, which is carried out by actually performing, managing, and supervising the work involved, or fulfilling responsibilities as a joint venture.</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31</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5966796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blipFill>
            <a:blip r:embed="rId2"/>
            <a:stretch>
              <a:fillRect/>
            </a:stretch>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75A8454-BFCC-4596-BF31-ECF818FE74B7}"/>
              </a:ext>
            </a:extLst>
          </p:cNvPr>
          <p:cNvSpPr txBox="1"/>
          <p:nvPr/>
        </p:nvSpPr>
        <p:spPr>
          <a:xfrm>
            <a:off x="379822" y="856357"/>
            <a:ext cx="6934698" cy="461665"/>
          </a:xfrm>
          <a:prstGeom prst="rect">
            <a:avLst/>
          </a:prstGeom>
          <a:noFill/>
        </p:spPr>
        <p:txBody>
          <a:bodyPr wrap="square" rtlCol="0">
            <a:spAutoFit/>
          </a:bodyPr>
          <a:lstStyle/>
          <a:p>
            <a:pPr algn="just">
              <a:buFont typeface="Wingdings" pitchFamily="2" charset="2"/>
              <a:buChar char="§"/>
            </a:pPr>
            <a:r>
              <a:rPr lang="en-US" sz="2400" dirty="0">
                <a:solidFill>
                  <a:schemeClr val="bg1"/>
                </a:solidFill>
                <a:latin typeface="Big Shoulders Display Black" pitchFamily="2" charset="0"/>
              </a:rPr>
              <a:t>Reduction, Waiver &amp; Good Faith Efforts</a:t>
            </a:r>
            <a:endParaRPr lang="en-US" altLang="en-US" sz="240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32</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06831" y="2385843"/>
            <a:ext cx="3693379" cy="2008358"/>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Reduction, Waiver &amp; Good Faith Efforts</a:t>
            </a:r>
          </a:p>
        </p:txBody>
      </p:sp>
      <p:sp>
        <p:nvSpPr>
          <p:cNvPr id="10" name="TextBox 9">
            <a:extLst>
              <a:ext uri="{FF2B5EF4-FFF2-40B4-BE49-F238E27FC236}">
                <a16:creationId xmlns:a16="http://schemas.microsoft.com/office/drawing/2014/main" id="{742CDA10-63C7-824E-B1E1-E3A4EA2B92EC}"/>
              </a:ext>
            </a:extLst>
          </p:cNvPr>
          <p:cNvSpPr txBox="1"/>
          <p:nvPr/>
        </p:nvSpPr>
        <p:spPr>
          <a:xfrm>
            <a:off x="379822" y="1437958"/>
            <a:ext cx="6934698" cy="4893647"/>
          </a:xfrm>
          <a:prstGeom prst="rect">
            <a:avLst/>
          </a:prstGeom>
          <a:noFill/>
        </p:spPr>
        <p:txBody>
          <a:bodyPr wrap="square" rtlCol="0">
            <a:spAutoFit/>
          </a:bodyPr>
          <a:lstStyle/>
          <a:p>
            <a:pPr marL="361188" indent="-342900">
              <a:buClr>
                <a:schemeClr val="accent6">
                  <a:lumMod val="75000"/>
                </a:schemeClr>
              </a:buClr>
              <a:buFont typeface="Wingdings" pitchFamily="2" charset="2"/>
              <a:buChar char="§"/>
              <a:defRPr/>
            </a:pPr>
            <a:r>
              <a:rPr lang="en-US" sz="2400" dirty="0">
                <a:latin typeface="Arial" panose="020B0604020202020204" pitchFamily="34" charset="0"/>
                <a:cs typeface="Arial" panose="020B0604020202020204" pitchFamily="34" charset="0"/>
              </a:rPr>
              <a:t>A contractor shall not be entitled to a reduction or waiver of MBE or WBE goals during the performance of the contract, after substantial completion of the contract, or at the time of contract close out, unless the contractor, in writing, makes a request to the CPO for reduction or waiver.</a:t>
            </a:r>
          </a:p>
          <a:p>
            <a:pPr marL="18288">
              <a:buClr>
                <a:schemeClr val="accent6">
                  <a:lumMod val="75000"/>
                </a:schemeClr>
              </a:buClr>
              <a:defRPr/>
            </a:pPr>
            <a:endParaRPr lang="en-US" sz="2400" dirty="0">
              <a:latin typeface="Arial" panose="020B0604020202020204" pitchFamily="34" charset="0"/>
              <a:cs typeface="Arial" panose="020B0604020202020204" pitchFamily="34" charset="0"/>
            </a:endParaRPr>
          </a:p>
          <a:p>
            <a:pPr marL="361188" indent="-342900">
              <a:buClr>
                <a:schemeClr val="accent6">
                  <a:lumMod val="75000"/>
                </a:schemeClr>
              </a:buClr>
              <a:buFont typeface="Wingdings" pitchFamily="2" charset="2"/>
              <a:buChar char="§"/>
              <a:defRPr/>
            </a:pPr>
            <a:r>
              <a:rPr lang="en-US" sz="2400" dirty="0">
                <a:latin typeface="Arial" panose="020B0604020202020204" pitchFamily="34" charset="0"/>
                <a:cs typeface="Arial" panose="020B0604020202020204" pitchFamily="34" charset="0"/>
              </a:rPr>
              <a:t>A contractor seeking a waiver or reduction of MBE and/or WBE goals must demonstrate to the satisfaction of the CPO that it has made good faith efforts to meet its MBE and WBE utilization goals.</a:t>
            </a:r>
          </a:p>
        </p:txBody>
      </p:sp>
    </p:spTree>
    <p:extLst>
      <p:ext uri="{BB962C8B-B14F-4D97-AF65-F5344CB8AC3E}">
        <p14:creationId xmlns:p14="http://schemas.microsoft.com/office/powerpoint/2010/main" val="41843815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5884277" y="1942064"/>
            <a:ext cx="5452646" cy="3670664"/>
          </a:xfrm>
          <a:prstGeom prst="rect">
            <a:avLst/>
          </a:prstGeom>
          <a:solidFill>
            <a:srgbClr val="333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6155261" y="2236137"/>
            <a:ext cx="4910678" cy="3082517"/>
          </a:xfrm>
        </p:spPr>
        <p:txBody>
          <a:bodyPr anchor="ctr">
            <a:normAutofit/>
          </a:bodyPr>
          <a:lstStyle/>
          <a:p>
            <a:r>
              <a:rPr lang="en-US" dirty="0">
                <a:solidFill>
                  <a:schemeClr val="bg1"/>
                </a:solidFill>
                <a:latin typeface="Big Shoulders Display Black" pitchFamily="2" charset="0"/>
              </a:rPr>
              <a:t>Contract Monitoring and Compliance</a:t>
            </a:r>
          </a:p>
        </p:txBody>
      </p:sp>
      <p:sp>
        <p:nvSpPr>
          <p:cNvPr id="5" name="Slide Number Placeholder 4">
            <a:extLst>
              <a:ext uri="{FF2B5EF4-FFF2-40B4-BE49-F238E27FC236}">
                <a16:creationId xmlns:a16="http://schemas.microsoft.com/office/drawing/2014/main" id="{2B619DDF-2FED-5E4D-9E01-473E82D76522}"/>
              </a:ext>
            </a:extLst>
          </p:cNvPr>
          <p:cNvSpPr>
            <a:spLocks noGrp="1"/>
          </p:cNvSpPr>
          <p:nvPr>
            <p:ph type="sldNum" sz="quarter" idx="12"/>
          </p:nvPr>
        </p:nvSpPr>
        <p:spPr>
          <a:xfrm>
            <a:off x="8593723" y="279064"/>
            <a:ext cx="2743200" cy="365125"/>
          </a:xfrm>
        </p:spPr>
        <p:txBody>
          <a:bodyPr/>
          <a:lstStyle/>
          <a:p>
            <a:fld id="{9EEDF2C8-8D53-4310-BAC3-B914C6E8499F}" type="slidenum">
              <a:rPr lang="en-US" smtClean="0"/>
              <a:t>33</a:t>
            </a:fld>
            <a:endParaRPr lang="en-US" dirty="0"/>
          </a:p>
        </p:txBody>
      </p:sp>
      <p:pic>
        <p:nvPicPr>
          <p:cNvPr id="10" name="Picture 9" descr="A black and white sign&#10;&#10;Description automatically generated with low confidence">
            <a:extLst>
              <a:ext uri="{FF2B5EF4-FFF2-40B4-BE49-F238E27FC236}">
                <a16:creationId xmlns:a16="http://schemas.microsoft.com/office/drawing/2014/main" id="{1686C84E-0E8B-B144-8194-E9E764E52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58" y="270112"/>
            <a:ext cx="1981617" cy="383030"/>
          </a:xfrm>
          <a:prstGeom prst="rect">
            <a:avLst/>
          </a:prstGeom>
        </p:spPr>
      </p:pic>
    </p:spTree>
    <p:extLst>
      <p:ext uri="{BB962C8B-B14F-4D97-AF65-F5344CB8AC3E}">
        <p14:creationId xmlns:p14="http://schemas.microsoft.com/office/powerpoint/2010/main" val="16649417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Contract Monitoring and Compliance</a:t>
            </a:r>
          </a:p>
        </p:txBody>
      </p:sp>
      <p:sp>
        <p:nvSpPr>
          <p:cNvPr id="9" name="TextBox 8">
            <a:extLst>
              <a:ext uri="{FF2B5EF4-FFF2-40B4-BE49-F238E27FC236}">
                <a16:creationId xmlns:a16="http://schemas.microsoft.com/office/drawing/2014/main" id="{375A8454-BFCC-4596-BF31-ECF818FE74B7}"/>
              </a:ext>
            </a:extLst>
          </p:cNvPr>
          <p:cNvSpPr txBox="1"/>
          <p:nvPr/>
        </p:nvSpPr>
        <p:spPr>
          <a:xfrm>
            <a:off x="379822" y="1437958"/>
            <a:ext cx="6934698" cy="3735638"/>
          </a:xfrm>
          <a:prstGeom prst="rect">
            <a:avLst/>
          </a:prstGeom>
          <a:noFill/>
        </p:spPr>
        <p:txBody>
          <a:bodyPr wrap="square" rtlCol="0">
            <a:spAutoFit/>
          </a:bodyPr>
          <a:lstStyle/>
          <a:p>
            <a:pPr>
              <a:lnSpc>
                <a:spcPct val="115000"/>
              </a:lnSpc>
              <a:spcBef>
                <a:spcPct val="10000"/>
              </a:spcBef>
              <a:spcAft>
                <a:spcPct val="10000"/>
              </a:spcAft>
              <a:buSzPct val="80000"/>
              <a:buFont typeface="Wingdings" panose="05000000000000000000" pitchFamily="2" charset="2"/>
              <a:buChar char="§"/>
              <a:defRPr/>
            </a:pPr>
            <a:r>
              <a:rPr lang="en-US" sz="2400" dirty="0">
                <a:latin typeface="Arial" panose="020B0604020202020204" pitchFamily="34" charset="0"/>
                <a:cs typeface="Arial" panose="020B0604020202020204" pitchFamily="34" charset="0"/>
              </a:rPr>
              <a:t>Monitor the actual utilization of MBEs, WBEs and DBEs that have been listed as subcontractors on a compliance plan.</a:t>
            </a:r>
          </a:p>
          <a:p>
            <a:pPr>
              <a:lnSpc>
                <a:spcPct val="115000"/>
              </a:lnSpc>
              <a:spcBef>
                <a:spcPct val="10000"/>
              </a:spcBef>
              <a:spcAft>
                <a:spcPct val="10000"/>
              </a:spcAft>
              <a:buSzPct val="80000"/>
              <a:defRPr/>
            </a:pPr>
            <a:endParaRPr lang="en-US" sz="2400" dirty="0">
              <a:latin typeface="Arial" panose="020B0604020202020204" pitchFamily="34" charset="0"/>
              <a:cs typeface="Arial" panose="020B0604020202020204" pitchFamily="34" charset="0"/>
            </a:endParaRPr>
          </a:p>
          <a:p>
            <a:pPr>
              <a:lnSpc>
                <a:spcPct val="115000"/>
              </a:lnSpc>
              <a:spcBef>
                <a:spcPct val="10000"/>
              </a:spcBef>
              <a:spcAft>
                <a:spcPct val="10000"/>
              </a:spcAft>
              <a:buSzPct val="80000"/>
              <a:buFont typeface="Wingdings" panose="05000000000000000000" pitchFamily="2" charset="2"/>
              <a:buChar char="§"/>
              <a:defRPr/>
            </a:pPr>
            <a:r>
              <a:rPr lang="en-US" sz="2400" dirty="0">
                <a:latin typeface="Arial" panose="020B0604020202020204" pitchFamily="34" charset="0"/>
                <a:cs typeface="Arial" panose="020B0604020202020204" pitchFamily="34" charset="0"/>
              </a:rPr>
              <a:t>Ensure compliance with Chicago Residency Ordinance (CRO) requirements and Equal Employment Opportunity (EEO) commitments.</a:t>
            </a:r>
          </a:p>
          <a:p>
            <a:pPr>
              <a:lnSpc>
                <a:spcPct val="150000"/>
              </a:lnSpc>
            </a:pPr>
            <a:r>
              <a:rPr lang="en-US" sz="2400" dirty="0">
                <a:solidFill>
                  <a:srgbClr val="333B46"/>
                </a:solidFill>
                <a:latin typeface="Arial" panose="020B0604020202020204" pitchFamily="34" charset="0"/>
                <a:cs typeface="Arial" panose="020B0604020202020204" pitchFamily="34" charset="0"/>
              </a:rPr>
              <a:t> </a:t>
            </a:r>
            <a:endParaRPr lang="en-US" sz="1400" dirty="0">
              <a:solidFill>
                <a:srgbClr val="333B46"/>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34</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36526753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blipFill>
            <a:blip r:embed="rId2"/>
            <a:stretch>
              <a:fillRect/>
            </a:stretch>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75A8454-BFCC-4596-BF31-ECF818FE74B7}"/>
              </a:ext>
            </a:extLst>
          </p:cNvPr>
          <p:cNvSpPr txBox="1"/>
          <p:nvPr/>
        </p:nvSpPr>
        <p:spPr>
          <a:xfrm>
            <a:off x="362858" y="1836064"/>
            <a:ext cx="6934698" cy="3601755"/>
          </a:xfrm>
          <a:prstGeom prst="rect">
            <a:avLst/>
          </a:prstGeom>
          <a:noFill/>
        </p:spPr>
        <p:txBody>
          <a:bodyPr wrap="square" rtlCol="0">
            <a:spAutoFit/>
          </a:bodyPr>
          <a:lstStyle/>
          <a:p>
            <a:pPr algn="just">
              <a:lnSpc>
                <a:spcPct val="115000"/>
              </a:lnSpc>
              <a:spcBef>
                <a:spcPct val="10000"/>
              </a:spcBef>
              <a:spcAft>
                <a:spcPct val="10000"/>
              </a:spcAft>
              <a:buSzPct val="80000"/>
              <a:buFont typeface="Wingdings" panose="05000000000000000000" pitchFamily="2" charset="2"/>
              <a:buChar char="§"/>
              <a:defRPr/>
            </a:pPr>
            <a:r>
              <a:rPr lang="en-US" sz="2400" dirty="0">
                <a:latin typeface="Arial" panose="020B0604020202020204" pitchFamily="34" charset="0"/>
                <a:cs typeface="Arial" panose="020B0604020202020204" pitchFamily="34" charset="0"/>
              </a:rPr>
              <a:t>Construction contract must be estimated at $100,000 or more and funded by the City of Chicago.</a:t>
            </a:r>
          </a:p>
          <a:p>
            <a:pPr algn="just">
              <a:lnSpc>
                <a:spcPct val="115000"/>
              </a:lnSpc>
              <a:spcBef>
                <a:spcPct val="10000"/>
              </a:spcBef>
              <a:spcAft>
                <a:spcPct val="10000"/>
              </a:spcAft>
              <a:buSzPct val="80000"/>
              <a:buFont typeface="Wingdings" panose="05000000000000000000" pitchFamily="2" charset="2"/>
              <a:buChar char="§"/>
              <a:defRPr/>
            </a:pPr>
            <a:endParaRPr lang="en-US" sz="2400" dirty="0">
              <a:latin typeface="Arial" panose="020B0604020202020204" pitchFamily="34" charset="0"/>
              <a:cs typeface="Arial" panose="020B0604020202020204" pitchFamily="34" charset="0"/>
            </a:endParaRPr>
          </a:p>
          <a:p>
            <a:pPr algn="just">
              <a:lnSpc>
                <a:spcPct val="115000"/>
              </a:lnSpc>
              <a:spcBef>
                <a:spcPct val="10000"/>
              </a:spcBef>
              <a:spcAft>
                <a:spcPct val="10000"/>
              </a:spcAft>
              <a:buSzPct val="80000"/>
              <a:buFont typeface="Wingdings" panose="05000000000000000000" pitchFamily="2" charset="2"/>
              <a:buChar char="§"/>
              <a:defRPr/>
            </a:pPr>
            <a:r>
              <a:rPr lang="en-US" sz="2400" dirty="0">
                <a:latin typeface="Arial" panose="020B0604020202020204" pitchFamily="34" charset="0"/>
                <a:cs typeface="Arial" panose="020B0604020202020204" pitchFamily="34" charset="0"/>
              </a:rPr>
              <a:t>50% of the total work hours must be performed by actual residents of the City of Chicago and 7.5% of the total work hours must be performed by  project area residents</a:t>
            </a:r>
            <a:endParaRPr lang="en-US" altLang="en-US" sz="240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35</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7694341" y="2385843"/>
            <a:ext cx="4497658" cy="1992727"/>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7694341" y="1492333"/>
            <a:ext cx="4497658" cy="3945486"/>
          </a:xfrm>
        </p:spPr>
        <p:txBody>
          <a:bodyPr anchor="ctr">
            <a:noAutofit/>
          </a:bodyPr>
          <a:lstStyle/>
          <a:p>
            <a:r>
              <a:rPr lang="en-US" sz="4400" dirty="0">
                <a:solidFill>
                  <a:schemeClr val="bg1"/>
                </a:solidFill>
                <a:latin typeface="Big Shoulders Display Black" pitchFamily="2" charset="0"/>
              </a:rPr>
              <a:t>Chicago Residency Ordinance (CRO)</a:t>
            </a:r>
          </a:p>
        </p:txBody>
      </p:sp>
    </p:spTree>
    <p:extLst>
      <p:ext uri="{BB962C8B-B14F-4D97-AF65-F5344CB8AC3E}">
        <p14:creationId xmlns:p14="http://schemas.microsoft.com/office/powerpoint/2010/main" val="24922284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0"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512490" y="1593668"/>
            <a:ext cx="3605347" cy="3670663"/>
          </a:xfrm>
        </p:spPr>
        <p:txBody>
          <a:bodyPr anchor="ctr">
            <a:noAutofit/>
          </a:bodyPr>
          <a:lstStyle/>
          <a:p>
            <a:r>
              <a:rPr lang="en-US" sz="4400" dirty="0">
                <a:solidFill>
                  <a:schemeClr val="bg1"/>
                </a:solidFill>
                <a:latin typeface="Big Shoulders Display Black" pitchFamily="2" charset="0"/>
              </a:rPr>
              <a:t>Equal Employment Opportunity</a:t>
            </a:r>
          </a:p>
        </p:txBody>
      </p:sp>
      <p:sp>
        <p:nvSpPr>
          <p:cNvPr id="9" name="TextBox 8">
            <a:extLst>
              <a:ext uri="{FF2B5EF4-FFF2-40B4-BE49-F238E27FC236}">
                <a16:creationId xmlns:a16="http://schemas.microsoft.com/office/drawing/2014/main" id="{375A8454-BFCC-4596-BF31-ECF818FE74B7}"/>
              </a:ext>
            </a:extLst>
          </p:cNvPr>
          <p:cNvSpPr txBox="1"/>
          <p:nvPr/>
        </p:nvSpPr>
        <p:spPr>
          <a:xfrm>
            <a:off x="4710533" y="982175"/>
            <a:ext cx="7315488" cy="4432752"/>
          </a:xfrm>
          <a:prstGeom prst="rect">
            <a:avLst/>
          </a:prstGeom>
          <a:noFill/>
        </p:spPr>
        <p:txBody>
          <a:bodyPr wrap="square" rtlCol="0">
            <a:spAutoFit/>
          </a:bodyPr>
          <a:lstStyle/>
          <a:p>
            <a:pPr algn="just"/>
            <a:endParaRPr lang="en-US" altLang="en-US" sz="2400" dirty="0">
              <a:latin typeface="Arial" panose="020B0604020202020204" pitchFamily="34" charset="0"/>
              <a:cs typeface="Arial" panose="020B0604020202020204" pitchFamily="34" charset="0"/>
            </a:endParaRPr>
          </a:p>
          <a:p>
            <a:pPr algn="just">
              <a:lnSpc>
                <a:spcPct val="115000"/>
              </a:lnSpc>
              <a:spcBef>
                <a:spcPct val="10000"/>
              </a:spcBef>
              <a:spcAft>
                <a:spcPct val="10000"/>
              </a:spcAft>
              <a:buSzPct val="80000"/>
              <a:buFont typeface="Wingdings" panose="05000000000000000000" pitchFamily="2" charset="2"/>
              <a:buChar char="§"/>
              <a:defRPr/>
            </a:pPr>
            <a:r>
              <a:rPr lang="en-US" sz="2400" dirty="0">
                <a:latin typeface="Arial" panose="020B0604020202020204" pitchFamily="34" charset="0"/>
                <a:cs typeface="Arial" panose="020B0604020202020204" pitchFamily="34" charset="0"/>
              </a:rPr>
              <a:t>In order to promote equality of opportunity for minority and female personnel on city funded construction projects an award criteria determination (canvassing formula) must be inserted into each contract specification that is estimated at $100,000 or more.</a:t>
            </a:r>
          </a:p>
          <a:p>
            <a:pPr algn="just">
              <a:lnSpc>
                <a:spcPct val="115000"/>
              </a:lnSpc>
              <a:spcBef>
                <a:spcPct val="10000"/>
              </a:spcBef>
              <a:spcAft>
                <a:spcPct val="10000"/>
              </a:spcAft>
              <a:buSzPct val="80000"/>
              <a:buFont typeface="Wingdings" panose="05000000000000000000" pitchFamily="2" charset="2"/>
              <a:buChar char="§"/>
              <a:defRPr/>
            </a:pPr>
            <a:endParaRPr lang="en-US" sz="2400" dirty="0">
              <a:latin typeface="Arial" panose="020B0604020202020204" pitchFamily="34" charset="0"/>
              <a:cs typeface="Arial" panose="020B0604020202020204" pitchFamily="34" charset="0"/>
            </a:endParaRPr>
          </a:p>
          <a:p>
            <a:pPr algn="just">
              <a:lnSpc>
                <a:spcPct val="115000"/>
              </a:lnSpc>
              <a:spcBef>
                <a:spcPct val="10000"/>
              </a:spcBef>
              <a:spcAft>
                <a:spcPct val="10000"/>
              </a:spcAft>
              <a:buSzPct val="80000"/>
              <a:buFont typeface="Wingdings" panose="05000000000000000000" pitchFamily="2" charset="2"/>
              <a:buChar char="§"/>
              <a:defRPr/>
            </a:pPr>
            <a:r>
              <a:rPr lang="en-US" sz="2400" dirty="0">
                <a:latin typeface="Arial" panose="020B0604020202020204" pitchFamily="34" charset="0"/>
                <a:cs typeface="Arial" panose="020B0604020202020204" pitchFamily="34" charset="0"/>
              </a:rPr>
              <a:t>Bidders are invited to propose the minority and female employee utilization goals.</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36</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spTree>
    <p:extLst>
      <p:ext uri="{BB962C8B-B14F-4D97-AF65-F5344CB8AC3E}">
        <p14:creationId xmlns:p14="http://schemas.microsoft.com/office/powerpoint/2010/main" val="18453335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Ways to Achieve Compliance</a:t>
            </a:r>
          </a:p>
        </p:txBody>
      </p:sp>
      <p:sp>
        <p:nvSpPr>
          <p:cNvPr id="9" name="TextBox 8">
            <a:extLst>
              <a:ext uri="{FF2B5EF4-FFF2-40B4-BE49-F238E27FC236}">
                <a16:creationId xmlns:a16="http://schemas.microsoft.com/office/drawing/2014/main" id="{375A8454-BFCC-4596-BF31-ECF818FE74B7}"/>
              </a:ext>
            </a:extLst>
          </p:cNvPr>
          <p:cNvSpPr txBox="1"/>
          <p:nvPr/>
        </p:nvSpPr>
        <p:spPr>
          <a:xfrm>
            <a:off x="379822" y="1437958"/>
            <a:ext cx="6934698" cy="5078313"/>
          </a:xfrm>
          <a:prstGeom prst="rect">
            <a:avLst/>
          </a:prstGeom>
          <a:noFill/>
        </p:spPr>
        <p:txBody>
          <a:bodyPr wrap="square" rtlCol="0">
            <a:spAutoFit/>
          </a:bodyPr>
          <a:lstStyle/>
          <a:p>
            <a:pPr>
              <a:lnSpc>
                <a:spcPct val="125000"/>
              </a:lnSpc>
              <a:buFont typeface="Wingdings" pitchFamily="2" charset="2"/>
              <a:buChar char="§"/>
            </a:pPr>
            <a:r>
              <a:rPr lang="en-US" altLang="en-US" sz="2400" dirty="0">
                <a:latin typeface="Arial" panose="020B0604020202020204" pitchFamily="34" charset="0"/>
                <a:cs typeface="Arial" panose="020B0604020202020204" pitchFamily="34" charset="0"/>
              </a:rPr>
              <a:t>The prime contractor is an MBE/WBE or DBE</a:t>
            </a:r>
          </a:p>
          <a:p>
            <a:pPr>
              <a:lnSpc>
                <a:spcPct val="125000"/>
              </a:lnSpc>
            </a:pPr>
            <a:endParaRPr lang="en-US" altLang="en-US" sz="2400" dirty="0">
              <a:latin typeface="Arial" panose="020B0604020202020204" pitchFamily="34" charset="0"/>
              <a:cs typeface="Arial" panose="020B0604020202020204" pitchFamily="34" charset="0"/>
            </a:endParaRPr>
          </a:p>
          <a:p>
            <a:pPr>
              <a:lnSpc>
                <a:spcPct val="125000"/>
              </a:lnSpc>
              <a:buFont typeface="Wingdings" pitchFamily="2" charset="2"/>
              <a:buChar char="§"/>
            </a:pPr>
            <a:r>
              <a:rPr lang="en-US" altLang="en-US" sz="2400" dirty="0">
                <a:latin typeface="Arial" panose="020B0604020202020204" pitchFamily="34" charset="0"/>
                <a:cs typeface="Arial" panose="020B0604020202020204" pitchFamily="34" charset="0"/>
              </a:rPr>
              <a:t>Joint venturing with MBEs/WBEs or DBEs</a:t>
            </a:r>
          </a:p>
          <a:p>
            <a:pPr>
              <a:lnSpc>
                <a:spcPct val="125000"/>
              </a:lnSpc>
            </a:pPr>
            <a:endParaRPr lang="en-US" altLang="en-US" sz="2400" dirty="0">
              <a:latin typeface="Arial" panose="020B0604020202020204" pitchFamily="34" charset="0"/>
              <a:cs typeface="Arial" panose="020B0604020202020204" pitchFamily="34" charset="0"/>
            </a:endParaRPr>
          </a:p>
          <a:p>
            <a:pPr>
              <a:lnSpc>
                <a:spcPct val="125000"/>
              </a:lnSpc>
              <a:buFont typeface="Wingdings" pitchFamily="2" charset="2"/>
              <a:buChar char="§"/>
            </a:pPr>
            <a:r>
              <a:rPr lang="en-US" altLang="en-US" sz="2400" dirty="0">
                <a:latin typeface="Arial" panose="020B0604020202020204" pitchFamily="34" charset="0"/>
                <a:cs typeface="Arial" panose="020B0604020202020204" pitchFamily="34" charset="0"/>
              </a:rPr>
              <a:t>Subcontracting a portion of the work to one or more MBE/WBE or DBE</a:t>
            </a:r>
          </a:p>
          <a:p>
            <a:pPr>
              <a:lnSpc>
                <a:spcPct val="125000"/>
              </a:lnSpc>
            </a:pPr>
            <a:endParaRPr lang="en-US" altLang="en-US" sz="2400" dirty="0">
              <a:latin typeface="Arial" panose="020B0604020202020204" pitchFamily="34" charset="0"/>
              <a:cs typeface="Arial" panose="020B0604020202020204" pitchFamily="34" charset="0"/>
            </a:endParaRPr>
          </a:p>
          <a:p>
            <a:pPr>
              <a:lnSpc>
                <a:spcPct val="125000"/>
              </a:lnSpc>
              <a:buFont typeface="Wingdings" pitchFamily="2" charset="2"/>
              <a:buChar char="§"/>
            </a:pPr>
            <a:r>
              <a:rPr lang="en-US" altLang="en-US" sz="2400" dirty="0">
                <a:latin typeface="Arial" panose="020B0604020202020204" pitchFamily="34" charset="0"/>
                <a:cs typeface="Arial" panose="020B0604020202020204" pitchFamily="34" charset="0"/>
              </a:rPr>
              <a:t>Purchasing materials that are used in the performance of the contract from one or more MBE/WBE or DBE</a:t>
            </a:r>
          </a:p>
          <a:p>
            <a:pPr marL="361188" indent="-342900">
              <a:buClr>
                <a:schemeClr val="accent6">
                  <a:lumMod val="75000"/>
                </a:schemeClr>
              </a:buClr>
              <a:buFont typeface="Wingdings" pitchFamily="2" charset="2"/>
              <a:buChar char="§"/>
              <a:defRPr/>
            </a:pPr>
            <a:endParaRPr lang="en-US" sz="240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37</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29474069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blipFill>
            <a:blip r:embed="rId2"/>
            <a:stretch>
              <a:fillRect/>
            </a:stretch>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75A8454-BFCC-4596-BF31-ECF818FE74B7}"/>
              </a:ext>
            </a:extLst>
          </p:cNvPr>
          <p:cNvSpPr txBox="1"/>
          <p:nvPr/>
        </p:nvSpPr>
        <p:spPr>
          <a:xfrm>
            <a:off x="379822" y="1642679"/>
            <a:ext cx="6934698" cy="2751522"/>
          </a:xfrm>
          <a:prstGeom prst="rect">
            <a:avLst/>
          </a:prstGeom>
          <a:noFill/>
        </p:spPr>
        <p:txBody>
          <a:bodyPr wrap="square" rtlCol="0">
            <a:spAutoFit/>
          </a:bodyPr>
          <a:lstStyle/>
          <a:p>
            <a:pPr>
              <a:lnSpc>
                <a:spcPct val="80000"/>
              </a:lnSpc>
              <a:spcBef>
                <a:spcPct val="0"/>
              </a:spcBef>
              <a:defRPr/>
            </a:pPr>
            <a:endParaRPr lang="en-US" altLang="en-US" sz="2400" dirty="0">
              <a:solidFill>
                <a:schemeClr val="tx2"/>
              </a:solidFill>
              <a:latin typeface="Arial" panose="020B0604020202020204" pitchFamily="34" charset="0"/>
              <a:cs typeface="Arial" panose="020B0604020202020204" pitchFamily="34" charset="0"/>
            </a:endParaRPr>
          </a:p>
          <a:p>
            <a:pPr>
              <a:lnSpc>
                <a:spcPct val="80000"/>
              </a:lnSpc>
              <a:spcBef>
                <a:spcPct val="0"/>
              </a:spcBef>
              <a:defRPr/>
            </a:pPr>
            <a:r>
              <a:rPr lang="en-US" altLang="en-US" sz="2400" dirty="0">
                <a:latin typeface="Arial" panose="020B0604020202020204" pitchFamily="34" charset="0"/>
                <a:cs typeface="Arial" panose="020B0604020202020204" pitchFamily="34" charset="0"/>
              </a:rPr>
              <a:t>Prime contractors are responsible for submitting:</a:t>
            </a:r>
          </a:p>
          <a:p>
            <a:pPr>
              <a:lnSpc>
                <a:spcPct val="80000"/>
              </a:lnSpc>
              <a:spcBef>
                <a:spcPct val="0"/>
              </a:spcBef>
              <a:defRPr/>
            </a:pPr>
            <a:endParaRPr lang="en-US" altLang="en-US" sz="2400" dirty="0">
              <a:solidFill>
                <a:schemeClr val="accent2"/>
              </a:solidFill>
              <a:latin typeface="Arial" panose="020B0604020202020204" pitchFamily="34" charset="0"/>
              <a:cs typeface="Arial" panose="020B0604020202020204" pitchFamily="34" charset="0"/>
            </a:endParaRPr>
          </a:p>
          <a:p>
            <a:pPr marL="457200" indent="-457200">
              <a:lnSpc>
                <a:spcPct val="80000"/>
              </a:lnSpc>
              <a:spcBef>
                <a:spcPct val="0"/>
              </a:spcBef>
              <a:buFont typeface="Wingdings" panose="05000000000000000000" pitchFamily="2" charset="2"/>
              <a:buChar char="§"/>
              <a:defRPr/>
            </a:pPr>
            <a:r>
              <a:rPr lang="en-US" altLang="en-US" sz="2400" dirty="0">
                <a:latin typeface="Arial" panose="020B0604020202020204" pitchFamily="34" charset="0"/>
                <a:cs typeface="Arial" panose="020B0604020202020204" pitchFamily="34" charset="0"/>
              </a:rPr>
              <a:t>Monthly subcontractor payment certification forms</a:t>
            </a:r>
          </a:p>
          <a:p>
            <a:pPr marL="457200" indent="-457200">
              <a:lnSpc>
                <a:spcPct val="80000"/>
              </a:lnSpc>
              <a:spcBef>
                <a:spcPct val="0"/>
              </a:spcBef>
              <a:buFont typeface="Wingdings" panose="05000000000000000000" pitchFamily="2" charset="2"/>
              <a:buChar char="§"/>
              <a:defRPr/>
            </a:pPr>
            <a:endParaRPr lang="en-US" altLang="en-US" sz="2400" dirty="0">
              <a:latin typeface="Arial" panose="020B0604020202020204" pitchFamily="34" charset="0"/>
              <a:cs typeface="Arial" panose="020B0604020202020204" pitchFamily="34" charset="0"/>
            </a:endParaRPr>
          </a:p>
          <a:p>
            <a:pPr marL="457200" indent="-457200">
              <a:lnSpc>
                <a:spcPct val="80000"/>
              </a:lnSpc>
              <a:spcBef>
                <a:spcPct val="0"/>
              </a:spcBef>
              <a:buFont typeface="Wingdings" panose="05000000000000000000" pitchFamily="2" charset="2"/>
              <a:buChar char="§"/>
              <a:defRPr/>
            </a:pPr>
            <a:r>
              <a:rPr lang="en-US" altLang="en-US" sz="2400" dirty="0">
                <a:latin typeface="Arial" panose="020B0604020202020204" pitchFamily="34" charset="0"/>
                <a:cs typeface="Arial" panose="020B0604020202020204" pitchFamily="34" charset="0"/>
              </a:rPr>
              <a:t>Weekly certified payrolls </a:t>
            </a:r>
          </a:p>
          <a:p>
            <a:pPr marL="457200" indent="-457200">
              <a:lnSpc>
                <a:spcPct val="80000"/>
              </a:lnSpc>
              <a:spcBef>
                <a:spcPct val="0"/>
              </a:spcBef>
              <a:buFont typeface="Wingdings" panose="05000000000000000000" pitchFamily="2" charset="2"/>
              <a:buChar char="§"/>
              <a:defRPr/>
            </a:pPr>
            <a:endParaRPr lang="en-US" altLang="en-US" sz="2400" dirty="0">
              <a:latin typeface="Arial" panose="020B0604020202020204" pitchFamily="34" charset="0"/>
              <a:cs typeface="Arial" panose="020B0604020202020204" pitchFamily="34" charset="0"/>
            </a:endParaRPr>
          </a:p>
          <a:p>
            <a:pPr marL="457200" indent="-457200">
              <a:lnSpc>
                <a:spcPct val="80000"/>
              </a:lnSpc>
              <a:spcBef>
                <a:spcPct val="0"/>
              </a:spcBef>
              <a:buFont typeface="Wingdings" panose="05000000000000000000" pitchFamily="2" charset="2"/>
              <a:buChar char="§"/>
              <a:defRPr/>
            </a:pPr>
            <a:r>
              <a:rPr lang="en-US" altLang="en-US" sz="2400" dirty="0">
                <a:latin typeface="Arial" panose="020B0604020202020204" pitchFamily="34" charset="0"/>
                <a:cs typeface="Arial" panose="020B0604020202020204" pitchFamily="34" charset="0"/>
              </a:rPr>
              <a:t>Waivers of lien</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38</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06831" y="2385843"/>
            <a:ext cx="3693379" cy="2008358"/>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Reporting Requirements</a:t>
            </a:r>
          </a:p>
        </p:txBody>
      </p:sp>
    </p:spTree>
    <p:extLst>
      <p:ext uri="{BB962C8B-B14F-4D97-AF65-F5344CB8AC3E}">
        <p14:creationId xmlns:p14="http://schemas.microsoft.com/office/powerpoint/2010/main" val="4642191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5884277" y="1942064"/>
            <a:ext cx="5452646" cy="3670664"/>
          </a:xfrm>
          <a:prstGeom prst="rect">
            <a:avLst/>
          </a:prstGeom>
          <a:solidFill>
            <a:srgbClr val="333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6155261" y="2236137"/>
            <a:ext cx="4910678" cy="3082517"/>
          </a:xfrm>
        </p:spPr>
        <p:txBody>
          <a:bodyPr anchor="ctr">
            <a:normAutofit/>
          </a:bodyPr>
          <a:lstStyle/>
          <a:p>
            <a:r>
              <a:rPr lang="en-US" dirty="0">
                <a:solidFill>
                  <a:schemeClr val="bg1"/>
                </a:solidFill>
                <a:latin typeface="Big Shoulders Display Black" pitchFamily="2" charset="0"/>
              </a:rPr>
              <a:t>Programs &amp; Bid Incentives</a:t>
            </a:r>
          </a:p>
        </p:txBody>
      </p:sp>
      <p:sp>
        <p:nvSpPr>
          <p:cNvPr id="5" name="Slide Number Placeholder 4">
            <a:extLst>
              <a:ext uri="{FF2B5EF4-FFF2-40B4-BE49-F238E27FC236}">
                <a16:creationId xmlns:a16="http://schemas.microsoft.com/office/drawing/2014/main" id="{2B619DDF-2FED-5E4D-9E01-473E82D76522}"/>
              </a:ext>
            </a:extLst>
          </p:cNvPr>
          <p:cNvSpPr>
            <a:spLocks noGrp="1"/>
          </p:cNvSpPr>
          <p:nvPr>
            <p:ph type="sldNum" sz="quarter" idx="12"/>
          </p:nvPr>
        </p:nvSpPr>
        <p:spPr>
          <a:xfrm>
            <a:off x="8593723" y="279064"/>
            <a:ext cx="2743200" cy="365125"/>
          </a:xfrm>
        </p:spPr>
        <p:txBody>
          <a:bodyPr/>
          <a:lstStyle/>
          <a:p>
            <a:fld id="{9EEDF2C8-8D53-4310-BAC3-B914C6E8499F}" type="slidenum">
              <a:rPr lang="en-US" smtClean="0"/>
              <a:t>39</a:t>
            </a:fld>
            <a:endParaRPr lang="en-US" dirty="0"/>
          </a:p>
        </p:txBody>
      </p:sp>
      <p:pic>
        <p:nvPicPr>
          <p:cNvPr id="10" name="Picture 9" descr="A black and white sign&#10;&#10;Description automatically generated with low confidence">
            <a:extLst>
              <a:ext uri="{FF2B5EF4-FFF2-40B4-BE49-F238E27FC236}">
                <a16:creationId xmlns:a16="http://schemas.microsoft.com/office/drawing/2014/main" id="{1686C84E-0E8B-B144-8194-E9E764E52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58" y="270112"/>
            <a:ext cx="1981617" cy="383030"/>
          </a:xfrm>
          <a:prstGeom prst="rect">
            <a:avLst/>
          </a:prstGeom>
        </p:spPr>
      </p:pic>
    </p:spTree>
    <p:extLst>
      <p:ext uri="{BB962C8B-B14F-4D97-AF65-F5344CB8AC3E}">
        <p14:creationId xmlns:p14="http://schemas.microsoft.com/office/powerpoint/2010/main" val="4096180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1148576" y="0"/>
            <a:ext cx="11043424"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A black and white sign&#10;&#10;Description automatically generated with low confidence">
            <a:extLst>
              <a:ext uri="{FF2B5EF4-FFF2-40B4-BE49-F238E27FC236}">
                <a16:creationId xmlns:a16="http://schemas.microsoft.com/office/drawing/2014/main" id="{BBED919A-F0F2-415D-AFCE-34B5B6F21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27032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EDF2C8-8D53-4310-BAC3-B914C6E849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42D3EFC-D65C-BC41-88FC-58F9959CFB8F}"/>
              </a:ext>
            </a:extLst>
          </p:cNvPr>
          <p:cNvSpPr txBox="1"/>
          <p:nvPr/>
        </p:nvSpPr>
        <p:spPr>
          <a:xfrm>
            <a:off x="1663808" y="2175948"/>
            <a:ext cx="4432192"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Big Shoulders Display Black" pitchFamily="2" charset="77"/>
                <a:ea typeface="+mn-ea"/>
                <a:cs typeface="Arial" panose="020B0604020202020204" pitchFamily="34" charset="0"/>
              </a:rPr>
              <a:t>Today’s Workshop</a:t>
            </a:r>
          </a:p>
        </p:txBody>
      </p:sp>
      <p:sp>
        <p:nvSpPr>
          <p:cNvPr id="8" name="Rectangle 7">
            <a:extLst>
              <a:ext uri="{FF2B5EF4-FFF2-40B4-BE49-F238E27FC236}">
                <a16:creationId xmlns:a16="http://schemas.microsoft.com/office/drawing/2014/main" id="{0A6AFFE1-AABD-4BC1-AC0F-DCE076998A5B}"/>
              </a:ext>
            </a:extLst>
          </p:cNvPr>
          <p:cNvSpPr/>
          <p:nvPr/>
        </p:nvSpPr>
        <p:spPr>
          <a:xfrm>
            <a:off x="6602083" y="471578"/>
            <a:ext cx="5354128" cy="5909310"/>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white"/>
                </a:solidFill>
                <a:effectLst/>
                <a:uLnTx/>
                <a:uFillTx/>
                <a:latin typeface="Avenir LT Std 55 Roman"/>
                <a:ea typeface="+mn-ea"/>
                <a:cs typeface="+mn-cs"/>
              </a:rPr>
              <a:t>Everyone is muted upon entry for the presentation portion of the workshop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LT Std 55 Roman"/>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white"/>
                </a:solidFill>
                <a:effectLst/>
                <a:uLnTx/>
                <a:uFillTx/>
                <a:latin typeface="Avenir LT Std 55 Roman"/>
                <a:ea typeface="+mn-ea"/>
                <a:cs typeface="+mn-cs"/>
              </a:rPr>
              <a:t>We ask that you hold your questions to the end of the presentation. You can use the chat feature to type out your question and the speaker will answer the questions at the end of the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LT Std 55 Roman"/>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sng" strike="noStrike" kern="1200" cap="none" spc="0" normalizeH="0" baseline="0" noProof="0" dirty="0">
                <a:ln>
                  <a:noFill/>
                </a:ln>
                <a:solidFill>
                  <a:prstClr val="white"/>
                </a:solidFill>
                <a:effectLst/>
                <a:uLnTx/>
                <a:uFillTx/>
                <a:latin typeface="Avenir LT Std 55 Roman"/>
                <a:ea typeface="+mn-ea"/>
                <a:cs typeface="+mn-cs"/>
              </a:rPr>
              <a:t>To Send a Question</a:t>
            </a:r>
            <a:r>
              <a:rPr kumimoji="0" lang="en-US" sz="1800" b="0" i="0" u="none" strike="noStrike" kern="1200" cap="none" spc="0" normalizeH="0" baseline="0" noProof="0" dirty="0">
                <a:ln>
                  <a:noFill/>
                </a:ln>
                <a:solidFill>
                  <a:prstClr val="white"/>
                </a:solidFill>
                <a:effectLst/>
                <a:uLnTx/>
                <a:uFillTx/>
                <a:latin typeface="Avenir LT Std 55 Roman"/>
                <a:ea typeface="+mn-ea"/>
                <a:cs typeface="+mn-cs"/>
              </a:rPr>
              <a:t>: </a:t>
            </a:r>
            <a:r>
              <a:rPr kumimoji="0" lang="en-US" sz="1800" b="1" i="0" u="none" strike="noStrike" kern="1200" cap="none" spc="0" normalizeH="0" baseline="0" noProof="0" dirty="0">
                <a:ln>
                  <a:noFill/>
                </a:ln>
                <a:solidFill>
                  <a:srgbClr val="FFC000"/>
                </a:solidFill>
                <a:effectLst/>
                <a:uLnTx/>
                <a:uFillTx/>
                <a:latin typeface="Avenir LT Std 55 Roman"/>
                <a:ea typeface="+mn-ea"/>
                <a:cs typeface="+mn-cs"/>
              </a:rPr>
              <a:t>Use only the Q &amp; A panel to ask your question. Do not use the chat panel</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prstClr val="white"/>
              </a:solidFill>
              <a:effectLst/>
              <a:uLnTx/>
              <a:uFillTx/>
              <a:latin typeface="Avenir LT Std 55 Roman"/>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white"/>
                </a:solidFill>
                <a:effectLst/>
                <a:uLnTx/>
                <a:uFillTx/>
                <a:latin typeface="Avenir LT Std 55 Roman"/>
                <a:ea typeface="+mn-ea"/>
                <a:cs typeface="+mn-cs"/>
              </a:rPr>
              <a:t>Use the </a:t>
            </a:r>
            <a:r>
              <a:rPr kumimoji="0" lang="en-US" sz="1800" b="0" i="0" u="none" strike="noStrike" kern="1200" cap="none" spc="0" normalizeH="0" baseline="0" noProof="0" dirty="0">
                <a:ln>
                  <a:noFill/>
                </a:ln>
                <a:solidFill>
                  <a:srgbClr val="FFC000"/>
                </a:solidFill>
                <a:effectLst/>
                <a:uLnTx/>
                <a:uFillTx/>
                <a:latin typeface="Avenir LT Std 55 Roman"/>
                <a:ea typeface="+mn-ea"/>
                <a:cs typeface="+mn-cs"/>
              </a:rPr>
              <a:t>Q &amp; A panel </a:t>
            </a:r>
            <a:r>
              <a:rPr kumimoji="0" lang="en-US" sz="1800" b="0" i="0" u="none" strike="noStrike" kern="1200" cap="none" spc="0" normalizeH="0" baseline="0" noProof="0" dirty="0">
                <a:ln>
                  <a:noFill/>
                </a:ln>
                <a:solidFill>
                  <a:prstClr val="white"/>
                </a:solidFill>
                <a:effectLst/>
                <a:uLnTx/>
                <a:uFillTx/>
                <a:latin typeface="Avenir LT Std 55 Roman"/>
                <a:ea typeface="+mn-ea"/>
                <a:cs typeface="+mn-cs"/>
              </a:rPr>
              <a:t>on the right side of your screen.</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white"/>
                </a:solidFill>
                <a:effectLst/>
                <a:uLnTx/>
                <a:uFillTx/>
                <a:latin typeface="Avenir LT Std 55 Roman"/>
                <a:ea typeface="+mn-ea"/>
                <a:cs typeface="+mn-cs"/>
              </a:rPr>
              <a:t>In the Send to or To drop-down list, select the recipient of the message.</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white"/>
                </a:solidFill>
                <a:effectLst/>
                <a:uLnTx/>
                <a:uFillTx/>
                <a:latin typeface="Avenir LT Std 55 Roman"/>
                <a:ea typeface="+mn-ea"/>
                <a:cs typeface="+mn-cs"/>
              </a:rPr>
              <a:t>Enter your message in the chat text box, then press Enter on your keyboard.</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LT Std 55 Roman"/>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venir LT Std 55 Roman"/>
                <a:ea typeface="+mn-ea"/>
                <a:cs typeface="+mn-cs"/>
              </a:rPr>
              <a:t>Note: If you join a meeting, session, or event in progress, you can see only the Q &amp; A that participants send after you join.</a:t>
            </a:r>
          </a:p>
        </p:txBody>
      </p:sp>
    </p:spTree>
    <p:extLst>
      <p:ext uri="{BB962C8B-B14F-4D97-AF65-F5344CB8AC3E}">
        <p14:creationId xmlns:p14="http://schemas.microsoft.com/office/powerpoint/2010/main" val="30552618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Summary Workshop Recap Report</a:t>
            </a:r>
          </a:p>
        </p:txBody>
      </p:sp>
      <p:sp>
        <p:nvSpPr>
          <p:cNvPr id="9" name="TextBox 8">
            <a:extLst>
              <a:ext uri="{FF2B5EF4-FFF2-40B4-BE49-F238E27FC236}">
                <a16:creationId xmlns:a16="http://schemas.microsoft.com/office/drawing/2014/main" id="{375A8454-BFCC-4596-BF31-ECF818FE74B7}"/>
              </a:ext>
            </a:extLst>
          </p:cNvPr>
          <p:cNvSpPr txBox="1"/>
          <p:nvPr/>
        </p:nvSpPr>
        <p:spPr>
          <a:xfrm>
            <a:off x="379822" y="1437958"/>
            <a:ext cx="6934698" cy="3940759"/>
          </a:xfrm>
          <a:prstGeom prst="rect">
            <a:avLst/>
          </a:prstGeom>
          <a:noFill/>
        </p:spPr>
        <p:txBody>
          <a:bodyPr wrap="square" rtlCol="0">
            <a:spAutoFit/>
          </a:bodyPr>
          <a:lstStyle/>
          <a:p>
            <a:pPr>
              <a:lnSpc>
                <a:spcPct val="80000"/>
              </a:lnSpc>
              <a:defRPr/>
            </a:pPr>
            <a:r>
              <a:rPr lang="en-US" altLang="en-US" sz="2400" b="1" u="sng" dirty="0">
                <a:latin typeface="Arial" panose="020B0604020202020204" pitchFamily="34" charset="0"/>
                <a:cs typeface="Arial" panose="020B0604020202020204" pitchFamily="34" charset="0"/>
              </a:rPr>
              <a:t>Programs</a:t>
            </a:r>
            <a:r>
              <a:rPr lang="en-US" altLang="en-US" sz="2400" dirty="0">
                <a:latin typeface="Arial" panose="020B0604020202020204" pitchFamily="34" charset="0"/>
                <a:cs typeface="Arial" panose="020B0604020202020204" pitchFamily="34" charset="0"/>
              </a:rPr>
              <a:t> </a:t>
            </a:r>
          </a:p>
          <a:p>
            <a:pPr>
              <a:lnSpc>
                <a:spcPct val="80000"/>
              </a:lnSpc>
              <a:defRPr/>
            </a:pPr>
            <a:endParaRPr lang="en-US" altLang="en-US" sz="2400" dirty="0">
              <a:latin typeface="Arial" panose="020B0604020202020204" pitchFamily="34" charset="0"/>
              <a:cs typeface="Arial" panose="020B0604020202020204" pitchFamily="34" charset="0"/>
            </a:endParaRPr>
          </a:p>
          <a:p>
            <a:pPr>
              <a:lnSpc>
                <a:spcPct val="80000"/>
              </a:lnSpc>
              <a:defRPr/>
            </a:pPr>
            <a:endParaRPr lang="en-US" altLang="en-US" sz="2400" dirty="0">
              <a:latin typeface="Arial" panose="020B0604020202020204" pitchFamily="34" charset="0"/>
              <a:cs typeface="Arial" panose="020B0604020202020204" pitchFamily="34" charset="0"/>
            </a:endParaRPr>
          </a:p>
          <a:p>
            <a:pPr marL="285750" indent="-285750">
              <a:lnSpc>
                <a:spcPct val="80000"/>
              </a:lnSpc>
              <a:buFont typeface="Wingdings" panose="05000000000000000000" pitchFamily="2" charset="2"/>
              <a:buChar char="§"/>
              <a:defRPr/>
            </a:pPr>
            <a:r>
              <a:rPr lang="en-US" altLang="en-US" sz="2400" dirty="0">
                <a:latin typeface="Arial" panose="020B0604020202020204" pitchFamily="34" charset="0"/>
                <a:cs typeface="Arial" panose="020B0604020202020204" pitchFamily="34" charset="0"/>
              </a:rPr>
              <a:t>Small Business Initiative (SBI) Construction</a:t>
            </a:r>
          </a:p>
          <a:p>
            <a:pPr marL="285750" indent="-285750">
              <a:lnSpc>
                <a:spcPct val="80000"/>
              </a:lnSpc>
              <a:buFont typeface="Wingdings" panose="05000000000000000000" pitchFamily="2" charset="2"/>
              <a:buChar char="§"/>
              <a:defRPr/>
            </a:pPr>
            <a:r>
              <a:rPr lang="en-US" altLang="en-US" sz="2400" dirty="0">
                <a:latin typeface="Arial" panose="020B0604020202020204" pitchFamily="34" charset="0"/>
                <a:cs typeface="Arial" panose="020B0604020202020204" pitchFamily="34" charset="0"/>
              </a:rPr>
              <a:t>Mid-Sized Business Initiative (MBI) Construction</a:t>
            </a:r>
          </a:p>
          <a:p>
            <a:pPr marL="285750" indent="-285750">
              <a:lnSpc>
                <a:spcPct val="80000"/>
              </a:lnSpc>
              <a:buFont typeface="Wingdings" panose="05000000000000000000" pitchFamily="2" charset="2"/>
              <a:buChar char="§"/>
              <a:defRPr/>
            </a:pPr>
            <a:r>
              <a:rPr lang="en-US" altLang="en-US" sz="2400" dirty="0">
                <a:latin typeface="Arial" panose="020B0604020202020204" pitchFamily="34" charset="0"/>
                <a:cs typeface="Arial" panose="020B0604020202020204" pitchFamily="34" charset="0"/>
              </a:rPr>
              <a:t>Non-Construction MBI Program </a:t>
            </a:r>
          </a:p>
          <a:p>
            <a:pPr marL="285750" indent="-285750">
              <a:lnSpc>
                <a:spcPct val="80000"/>
              </a:lnSpc>
              <a:buFont typeface="Wingdings" panose="05000000000000000000" pitchFamily="2" charset="2"/>
              <a:buChar char="§"/>
              <a:defRPr/>
            </a:pPr>
            <a:r>
              <a:rPr lang="en-US" altLang="en-US" sz="2400" dirty="0">
                <a:latin typeface="Arial" panose="020B0604020202020204" pitchFamily="34" charset="0"/>
                <a:cs typeface="Arial" panose="020B0604020202020204" pitchFamily="34" charset="0"/>
              </a:rPr>
              <a:t>Diversity Credit Program</a:t>
            </a:r>
          </a:p>
          <a:p>
            <a:pPr marL="285750" indent="-285750">
              <a:lnSpc>
                <a:spcPct val="80000"/>
              </a:lnSpc>
              <a:buFont typeface="Wingdings" panose="05000000000000000000" pitchFamily="2" charset="2"/>
              <a:buChar char="§"/>
              <a:defRPr/>
            </a:pPr>
            <a:r>
              <a:rPr lang="en-US" altLang="en-US" sz="2400" dirty="0">
                <a:latin typeface="Arial" panose="020B0604020202020204" pitchFamily="34" charset="0"/>
                <a:cs typeface="Arial" panose="020B0604020202020204" pitchFamily="34" charset="0"/>
              </a:rPr>
              <a:t>Target Market Program – Non-Construction Only</a:t>
            </a:r>
          </a:p>
          <a:p>
            <a:pPr marL="285750" indent="-285750">
              <a:lnSpc>
                <a:spcPct val="80000"/>
              </a:lnSpc>
              <a:buFont typeface="Wingdings" panose="05000000000000000000" pitchFamily="2" charset="2"/>
              <a:buChar char="§"/>
              <a:defRPr/>
            </a:pPr>
            <a:r>
              <a:rPr lang="en-US" altLang="en-US" sz="2400" dirty="0">
                <a:latin typeface="Arial" panose="020B0604020202020204" pitchFamily="34" charset="0"/>
                <a:cs typeface="Arial" panose="020B0604020202020204" pitchFamily="34" charset="0"/>
              </a:rPr>
              <a:t>Mentor/Protégé Program</a:t>
            </a:r>
          </a:p>
          <a:p>
            <a:pPr marL="285750" indent="-285750">
              <a:lnSpc>
                <a:spcPct val="80000"/>
              </a:lnSpc>
              <a:buFont typeface="Wingdings" panose="05000000000000000000" pitchFamily="2" charset="2"/>
              <a:buChar char="§"/>
              <a:defRPr/>
            </a:pPr>
            <a:r>
              <a:rPr lang="en-US" altLang="en-US" sz="2400" dirty="0">
                <a:latin typeface="Arial" panose="020B0604020202020204" pitchFamily="34" charset="0"/>
                <a:cs typeface="Arial" panose="020B0604020202020204" pitchFamily="34" charset="0"/>
              </a:rPr>
              <a:t>MBE/WBE Phased Graduation Program</a:t>
            </a:r>
          </a:p>
          <a:p>
            <a:pPr marL="285750" indent="-285750">
              <a:lnSpc>
                <a:spcPct val="80000"/>
              </a:lnSpc>
              <a:buFont typeface="Wingdings" panose="05000000000000000000" pitchFamily="2" charset="2"/>
              <a:buChar char="§"/>
              <a:defRPr/>
            </a:pPr>
            <a:endParaRPr lang="en-US" altLang="en-US" sz="2400" dirty="0"/>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40</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21391679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0"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512490" y="1593668"/>
            <a:ext cx="3605347" cy="3670663"/>
          </a:xfrm>
        </p:spPr>
        <p:txBody>
          <a:bodyPr anchor="ctr">
            <a:noAutofit/>
          </a:bodyPr>
          <a:lstStyle/>
          <a:p>
            <a:r>
              <a:rPr lang="en-US" sz="4400" dirty="0">
                <a:solidFill>
                  <a:schemeClr val="bg1"/>
                </a:solidFill>
                <a:latin typeface="Big Shoulders Display Black" pitchFamily="2" charset="0"/>
              </a:rPr>
              <a:t>Summary Workshop Recap Report</a:t>
            </a:r>
          </a:p>
        </p:txBody>
      </p:sp>
      <p:sp>
        <p:nvSpPr>
          <p:cNvPr id="9" name="TextBox 8">
            <a:extLst>
              <a:ext uri="{FF2B5EF4-FFF2-40B4-BE49-F238E27FC236}">
                <a16:creationId xmlns:a16="http://schemas.microsoft.com/office/drawing/2014/main" id="{375A8454-BFCC-4596-BF31-ECF818FE74B7}"/>
              </a:ext>
            </a:extLst>
          </p:cNvPr>
          <p:cNvSpPr txBox="1"/>
          <p:nvPr/>
        </p:nvSpPr>
        <p:spPr>
          <a:xfrm>
            <a:off x="4710533" y="982175"/>
            <a:ext cx="7315488" cy="5583067"/>
          </a:xfrm>
          <a:prstGeom prst="rect">
            <a:avLst/>
          </a:prstGeom>
          <a:noFill/>
        </p:spPr>
        <p:txBody>
          <a:bodyPr wrap="square" rtlCol="0">
            <a:spAutoFit/>
          </a:bodyPr>
          <a:lstStyle/>
          <a:p>
            <a:pPr>
              <a:lnSpc>
                <a:spcPct val="80000"/>
              </a:lnSpc>
              <a:defRPr/>
            </a:pPr>
            <a:r>
              <a:rPr lang="en-US" altLang="en-US" sz="2400" b="1" u="sng" dirty="0">
                <a:latin typeface="Arial" panose="020B0604020202020204" pitchFamily="34" charset="0"/>
                <a:cs typeface="Arial" panose="020B0604020202020204" pitchFamily="34" charset="0"/>
              </a:rPr>
              <a:t>Bid Incentives</a:t>
            </a:r>
          </a:p>
          <a:p>
            <a:pPr>
              <a:lnSpc>
                <a:spcPct val="80000"/>
              </a:lnSpc>
              <a:defRPr/>
            </a:pPr>
            <a:endParaRPr lang="en-US" altLang="en-US" sz="2400" b="1" u="sng" dirty="0">
              <a:latin typeface="Arial" panose="020B0604020202020204" pitchFamily="34" charset="0"/>
              <a:cs typeface="Arial" panose="020B0604020202020204" pitchFamily="34" charset="0"/>
            </a:endParaRPr>
          </a:p>
          <a:p>
            <a:pPr marL="457200" indent="-457200">
              <a:lnSpc>
                <a:spcPct val="80000"/>
              </a:lnSpc>
              <a:buFont typeface="Wingdings" panose="05000000000000000000" pitchFamily="2" charset="2"/>
              <a:buChar char="§"/>
              <a:defRPr/>
            </a:pPr>
            <a:r>
              <a:rPr lang="en-US" altLang="en-US" sz="2400" dirty="0">
                <a:latin typeface="Arial" panose="020B0604020202020204" pitchFamily="34" charset="0"/>
                <a:cs typeface="Arial" panose="020B0604020202020204" pitchFamily="34" charset="0"/>
              </a:rPr>
              <a:t>Veteran-Owned Business Enterprises/Small Local Business JV + VBEs</a:t>
            </a:r>
          </a:p>
          <a:p>
            <a:pPr marL="457200" indent="-457200">
              <a:lnSpc>
                <a:spcPct val="80000"/>
              </a:lnSpc>
              <a:buFont typeface="Wingdings" panose="05000000000000000000" pitchFamily="2" charset="2"/>
              <a:buChar char="§"/>
              <a:defRPr/>
            </a:pPr>
            <a:r>
              <a:rPr lang="en-US" altLang="en-US" sz="2400" dirty="0">
                <a:latin typeface="Arial" panose="020B0604020202020204" pitchFamily="34" charset="0"/>
                <a:cs typeface="Arial" panose="020B0604020202020204" pitchFamily="34" charset="0"/>
              </a:rPr>
              <a:t>Veteran-Owned Subcontractor Utilization</a:t>
            </a:r>
          </a:p>
          <a:p>
            <a:pPr marL="457200" indent="-457200">
              <a:lnSpc>
                <a:spcPct val="80000"/>
              </a:lnSpc>
              <a:buFont typeface="Wingdings" panose="05000000000000000000" pitchFamily="2" charset="2"/>
              <a:buChar char="§"/>
              <a:defRPr/>
            </a:pPr>
            <a:r>
              <a:rPr lang="en-US" altLang="en-US" sz="2400" dirty="0">
                <a:latin typeface="Arial" panose="020B0604020202020204" pitchFamily="34" charset="0"/>
                <a:cs typeface="Arial" panose="020B0604020202020204" pitchFamily="34" charset="0"/>
              </a:rPr>
              <a:t>Business Enterprises Owned by People with Disabilities</a:t>
            </a:r>
          </a:p>
          <a:p>
            <a:pPr marL="457200" indent="-457200">
              <a:lnSpc>
                <a:spcPct val="80000"/>
              </a:lnSpc>
              <a:buFont typeface="Wingdings" panose="05000000000000000000" pitchFamily="2" charset="2"/>
              <a:buChar char="§"/>
              <a:defRPr/>
            </a:pPr>
            <a:r>
              <a:rPr lang="en-US" altLang="en-US" sz="2400" dirty="0">
                <a:latin typeface="Arial" panose="020B0604020202020204" pitchFamily="34" charset="0"/>
                <a:cs typeface="Arial" panose="020B0604020202020204" pitchFamily="34" charset="0"/>
              </a:rPr>
              <a:t>City-Based Manufacturers</a:t>
            </a:r>
          </a:p>
          <a:p>
            <a:pPr marL="457200" indent="-457200">
              <a:lnSpc>
                <a:spcPct val="80000"/>
              </a:lnSpc>
              <a:buFont typeface="Wingdings" panose="05000000000000000000" pitchFamily="2" charset="2"/>
              <a:buChar char="§"/>
              <a:defRPr/>
            </a:pPr>
            <a:r>
              <a:rPr lang="en-US" altLang="en-US" sz="2400" dirty="0">
                <a:latin typeface="Arial" panose="020B0604020202020204" pitchFamily="34" charset="0"/>
                <a:cs typeface="Arial" panose="020B0604020202020204" pitchFamily="34" charset="0"/>
              </a:rPr>
              <a:t>City-Based Businesses</a:t>
            </a:r>
          </a:p>
          <a:p>
            <a:pPr marL="457200" indent="-457200">
              <a:lnSpc>
                <a:spcPct val="80000"/>
              </a:lnSpc>
              <a:buFont typeface="Wingdings" panose="05000000000000000000" pitchFamily="2" charset="2"/>
              <a:buChar char="§"/>
              <a:defRPr/>
            </a:pPr>
            <a:r>
              <a:rPr lang="en-US" altLang="en-US" sz="2400" dirty="0">
                <a:latin typeface="Arial" panose="020B0604020202020204" pitchFamily="34" charset="0"/>
                <a:cs typeface="Arial" panose="020B0604020202020204" pitchFamily="34" charset="0"/>
              </a:rPr>
              <a:t>Apprentice Utilization – Ex-Offenders and CPS/CCC Graduates</a:t>
            </a:r>
          </a:p>
          <a:p>
            <a:pPr marL="457200" indent="-457200">
              <a:lnSpc>
                <a:spcPct val="80000"/>
              </a:lnSpc>
              <a:buFont typeface="Wingdings" panose="05000000000000000000" pitchFamily="2" charset="2"/>
              <a:buChar char="§"/>
              <a:defRPr/>
            </a:pPr>
            <a:r>
              <a:rPr lang="en-US" altLang="en-US" sz="2400" dirty="0">
                <a:latin typeface="Arial" panose="020B0604020202020204" pitchFamily="34" charset="0"/>
                <a:cs typeface="Arial" panose="020B0604020202020204" pitchFamily="34" charset="0"/>
              </a:rPr>
              <a:t>Alternatively Powered Vehicles</a:t>
            </a:r>
          </a:p>
          <a:p>
            <a:pPr marL="457200" indent="-457200">
              <a:lnSpc>
                <a:spcPct val="80000"/>
              </a:lnSpc>
              <a:buFont typeface="Wingdings" panose="05000000000000000000" pitchFamily="2" charset="2"/>
              <a:buChar char="§"/>
              <a:defRPr/>
            </a:pPr>
            <a:r>
              <a:rPr lang="en-US" altLang="en-US" sz="2400" dirty="0">
                <a:latin typeface="Arial" panose="020B0604020202020204" pitchFamily="34" charset="0"/>
                <a:cs typeface="Arial" panose="020B0604020202020204" pitchFamily="34" charset="0"/>
              </a:rPr>
              <a:t>Mentor/Protégé Program</a:t>
            </a:r>
          </a:p>
          <a:p>
            <a:pPr marL="457200" indent="-457200">
              <a:lnSpc>
                <a:spcPct val="80000"/>
              </a:lnSpc>
              <a:buFont typeface="Wingdings" panose="05000000000000000000" pitchFamily="2" charset="2"/>
              <a:buChar char="§"/>
              <a:defRPr/>
            </a:pPr>
            <a:r>
              <a:rPr lang="en-US" altLang="en-US" sz="2400" dirty="0">
                <a:latin typeface="Arial" panose="020B0604020202020204" pitchFamily="34" charset="0"/>
                <a:cs typeface="Arial" panose="020B0604020202020204" pitchFamily="34" charset="0"/>
              </a:rPr>
              <a:t>Project Area Subcontractor Utilization</a:t>
            </a:r>
          </a:p>
          <a:p>
            <a:pPr marL="457200" indent="-457200">
              <a:lnSpc>
                <a:spcPct val="80000"/>
              </a:lnSpc>
              <a:buFont typeface="Wingdings" panose="05000000000000000000" pitchFamily="2" charset="2"/>
              <a:buChar char="§"/>
              <a:defRPr/>
            </a:pPr>
            <a:r>
              <a:rPr lang="en-US" altLang="en-US" sz="2400" dirty="0">
                <a:latin typeface="Arial" panose="020B0604020202020204" pitchFamily="34" charset="0"/>
                <a:cs typeface="Arial" panose="020B0604020202020204" pitchFamily="34" charset="0"/>
              </a:rPr>
              <a:t>Equal Employment Opportunity (EEO)</a:t>
            </a:r>
          </a:p>
          <a:p>
            <a:pPr marL="457200" indent="-457200">
              <a:lnSpc>
                <a:spcPct val="80000"/>
              </a:lnSpc>
              <a:buFont typeface="Wingdings" panose="05000000000000000000" pitchFamily="2" charset="2"/>
              <a:buChar char="§"/>
              <a:defRPr/>
            </a:pPr>
            <a:r>
              <a:rPr lang="en-US" altLang="en-US" sz="2400" dirty="0">
                <a:latin typeface="Arial" panose="020B0604020202020204" pitchFamily="34" charset="0"/>
                <a:cs typeface="Arial" panose="020B0604020202020204" pitchFamily="34" charset="0"/>
              </a:rPr>
              <a:t>Incentive to Encourage Utilization of MBE/WBEs</a:t>
            </a:r>
          </a:p>
          <a:p>
            <a:pPr marL="457200" indent="-457200">
              <a:lnSpc>
                <a:spcPct val="80000"/>
              </a:lnSpc>
              <a:buFont typeface="Wingdings" panose="05000000000000000000" pitchFamily="2" charset="2"/>
              <a:buChar char="§"/>
              <a:defRPr/>
            </a:pPr>
            <a:r>
              <a:rPr lang="en-US" altLang="en-US" sz="2400" dirty="0">
                <a:latin typeface="Arial" panose="020B0604020202020204" pitchFamily="34" charset="0"/>
                <a:cs typeface="Arial" panose="020B0604020202020204" pitchFamily="34" charset="0"/>
              </a:rPr>
              <a:t>Diverse Workforce and Management Incentives</a:t>
            </a:r>
          </a:p>
          <a:p>
            <a:pPr algn="just"/>
            <a:endParaRPr lang="en-US" altLang="en-US" sz="240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41</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spTree>
    <p:extLst>
      <p:ext uri="{BB962C8B-B14F-4D97-AF65-F5344CB8AC3E}">
        <p14:creationId xmlns:p14="http://schemas.microsoft.com/office/powerpoint/2010/main" val="5965518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blipFill>
            <a:blip r:embed="rId2"/>
            <a:stretch>
              <a:fillRect/>
            </a:stretch>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75A8454-BFCC-4596-BF31-ECF818FE74B7}"/>
              </a:ext>
            </a:extLst>
          </p:cNvPr>
          <p:cNvSpPr txBox="1"/>
          <p:nvPr/>
        </p:nvSpPr>
        <p:spPr>
          <a:xfrm>
            <a:off x="249011" y="785643"/>
            <a:ext cx="7153541" cy="6111994"/>
          </a:xfrm>
          <a:prstGeom prst="rect">
            <a:avLst/>
          </a:prstGeom>
          <a:noFill/>
        </p:spPr>
        <p:txBody>
          <a:bodyPr wrap="square" rtlCol="0">
            <a:spAutoFit/>
          </a:bodyPr>
          <a:lstStyle/>
          <a:p>
            <a:pPr algn="just">
              <a:lnSpc>
                <a:spcPct val="125000"/>
              </a:lnSpc>
              <a:spcBef>
                <a:spcPct val="0"/>
              </a:spcBef>
            </a:pPr>
            <a:r>
              <a:rPr lang="en-US" altLang="en-US" sz="2100" b="1" dirty="0">
                <a:latin typeface="Arial" panose="020B0604020202020204" pitchFamily="34" charset="0"/>
                <a:cs typeface="Arial" panose="020B0604020202020204" pitchFamily="34" charset="0"/>
              </a:rPr>
              <a:t>ENHANCED REPORTING</a:t>
            </a:r>
            <a:endParaRPr lang="en-US" altLang="en-US" sz="2100" dirty="0">
              <a:latin typeface="Arial" panose="020B0604020202020204" pitchFamily="34" charset="0"/>
              <a:cs typeface="Arial" panose="020B0604020202020204" pitchFamily="34" charset="0"/>
            </a:endParaRPr>
          </a:p>
          <a:p>
            <a:pPr algn="just">
              <a:lnSpc>
                <a:spcPct val="125000"/>
              </a:lnSpc>
              <a:spcBef>
                <a:spcPct val="0"/>
              </a:spcBef>
              <a:buFont typeface="Wingdings" pitchFamily="2" charset="2"/>
              <a:buChar char="§"/>
            </a:pPr>
            <a:r>
              <a:rPr lang="en-US" altLang="en-US" sz="2100" dirty="0">
                <a:latin typeface="Arial" panose="020B0604020202020204" pitchFamily="34" charset="0"/>
                <a:cs typeface="Arial" panose="020B0604020202020204" pitchFamily="34" charset="0"/>
              </a:rPr>
              <a:t>Require contractors to submit projections as to when and to what extent in the contract certified firms are expected to be used. </a:t>
            </a:r>
          </a:p>
          <a:p>
            <a:pPr algn="just">
              <a:lnSpc>
                <a:spcPct val="125000"/>
              </a:lnSpc>
              <a:spcBef>
                <a:spcPct val="0"/>
              </a:spcBef>
              <a:buFont typeface="Wingdings" pitchFamily="2" charset="2"/>
              <a:buChar char="§"/>
            </a:pPr>
            <a:r>
              <a:rPr lang="en-US" altLang="en-US" sz="2100" dirty="0">
                <a:latin typeface="Arial" panose="020B0604020202020204" pitchFamily="34" charset="0"/>
                <a:cs typeface="Arial" panose="020B0604020202020204" pitchFamily="34" charset="0"/>
              </a:rPr>
              <a:t>Include explanation and recovery plan if participation is below the projected usage. </a:t>
            </a:r>
          </a:p>
          <a:p>
            <a:pPr algn="just">
              <a:lnSpc>
                <a:spcPct val="125000"/>
              </a:lnSpc>
              <a:spcBef>
                <a:spcPct val="0"/>
              </a:spcBef>
              <a:buFont typeface="Wingdings" pitchFamily="2" charset="2"/>
              <a:buChar char="§"/>
            </a:pPr>
            <a:endParaRPr lang="en-US" altLang="en-US" sz="2100" dirty="0">
              <a:latin typeface="Arial" panose="020B0604020202020204" pitchFamily="34" charset="0"/>
              <a:cs typeface="Arial" panose="020B0604020202020204" pitchFamily="34" charset="0"/>
            </a:endParaRPr>
          </a:p>
          <a:p>
            <a:pPr algn="just">
              <a:lnSpc>
                <a:spcPct val="125000"/>
              </a:lnSpc>
              <a:spcBef>
                <a:spcPct val="0"/>
              </a:spcBef>
            </a:pPr>
            <a:r>
              <a:rPr lang="en-US" altLang="en-US" sz="2100" b="1" dirty="0">
                <a:latin typeface="Arial" panose="020B0604020202020204" pitchFamily="34" charset="0"/>
                <a:cs typeface="Arial" panose="020B0604020202020204" pitchFamily="34" charset="0"/>
              </a:rPr>
              <a:t>DIVERSITY PROGRAMS</a:t>
            </a:r>
          </a:p>
          <a:p>
            <a:pPr algn="just">
              <a:lnSpc>
                <a:spcPct val="125000"/>
              </a:lnSpc>
              <a:spcBef>
                <a:spcPct val="0"/>
              </a:spcBef>
              <a:buFont typeface="Wingdings" pitchFamily="2" charset="2"/>
              <a:buChar char="§"/>
            </a:pPr>
            <a:r>
              <a:rPr lang="en-US" altLang="en-US" sz="2100" dirty="0">
                <a:latin typeface="Arial" panose="020B0604020202020204" pitchFamily="34" charset="0"/>
                <a:cs typeface="Arial" panose="020B0604020202020204" pitchFamily="34" charset="0"/>
              </a:rPr>
              <a:t> Contractor’s that have agreements with the City (including redevelopment agreements) required to submit annual reports of their Business Diversity Programs, or lack thereof.</a:t>
            </a:r>
          </a:p>
          <a:p>
            <a:pPr algn="just">
              <a:lnSpc>
                <a:spcPct val="125000"/>
              </a:lnSpc>
              <a:spcBef>
                <a:spcPct val="0"/>
              </a:spcBef>
              <a:buFont typeface="Wingdings" pitchFamily="2" charset="2"/>
              <a:buChar char="§"/>
            </a:pPr>
            <a:r>
              <a:rPr lang="en-US" altLang="en-US" sz="2100" dirty="0">
                <a:latin typeface="Arial" panose="020B0604020202020204" pitchFamily="34" charset="0"/>
                <a:cs typeface="Arial" panose="020B0604020202020204" pitchFamily="34" charset="0"/>
              </a:rPr>
              <a:t>Include information as to expenditure on goods and services from minority-owned firms and women-owned firms during the prior calendar year. </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42</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7915043" y="2385842"/>
            <a:ext cx="3985167" cy="2238911"/>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7915043" y="1593668"/>
            <a:ext cx="3897135" cy="4068578"/>
          </a:xfrm>
        </p:spPr>
        <p:txBody>
          <a:bodyPr anchor="ctr">
            <a:noAutofit/>
          </a:bodyPr>
          <a:lstStyle/>
          <a:p>
            <a:r>
              <a:rPr lang="en-US" sz="4400" dirty="0">
                <a:solidFill>
                  <a:schemeClr val="bg1"/>
                </a:solidFill>
                <a:latin typeface="Big Shoulders Display Black" pitchFamily="2" charset="0"/>
              </a:rPr>
              <a:t>Executive Order: Diversity Reporting</a:t>
            </a:r>
          </a:p>
        </p:txBody>
      </p:sp>
    </p:spTree>
    <p:extLst>
      <p:ext uri="{BB962C8B-B14F-4D97-AF65-F5344CB8AC3E}">
        <p14:creationId xmlns:p14="http://schemas.microsoft.com/office/powerpoint/2010/main" val="18113798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5884277" y="1942064"/>
            <a:ext cx="5452646" cy="3670664"/>
          </a:xfrm>
          <a:prstGeom prst="rect">
            <a:avLst/>
          </a:prstGeom>
          <a:solidFill>
            <a:srgbClr val="333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6155261" y="2236137"/>
            <a:ext cx="4910678" cy="3082517"/>
          </a:xfrm>
        </p:spPr>
        <p:txBody>
          <a:bodyPr anchor="ctr">
            <a:normAutofit/>
          </a:bodyPr>
          <a:lstStyle/>
          <a:p>
            <a:r>
              <a:rPr lang="en-US" dirty="0">
                <a:solidFill>
                  <a:schemeClr val="bg1"/>
                </a:solidFill>
                <a:latin typeface="Big Shoulders Display Black" pitchFamily="2" charset="0"/>
              </a:rPr>
              <a:t>DPS Website</a:t>
            </a:r>
          </a:p>
        </p:txBody>
      </p:sp>
      <p:sp>
        <p:nvSpPr>
          <p:cNvPr id="5" name="Slide Number Placeholder 4">
            <a:extLst>
              <a:ext uri="{FF2B5EF4-FFF2-40B4-BE49-F238E27FC236}">
                <a16:creationId xmlns:a16="http://schemas.microsoft.com/office/drawing/2014/main" id="{2B619DDF-2FED-5E4D-9E01-473E82D76522}"/>
              </a:ext>
            </a:extLst>
          </p:cNvPr>
          <p:cNvSpPr>
            <a:spLocks noGrp="1"/>
          </p:cNvSpPr>
          <p:nvPr>
            <p:ph type="sldNum" sz="quarter" idx="12"/>
          </p:nvPr>
        </p:nvSpPr>
        <p:spPr>
          <a:xfrm>
            <a:off x="8593723" y="279064"/>
            <a:ext cx="2743200" cy="365125"/>
          </a:xfrm>
        </p:spPr>
        <p:txBody>
          <a:bodyPr/>
          <a:lstStyle/>
          <a:p>
            <a:fld id="{9EEDF2C8-8D53-4310-BAC3-B914C6E8499F}" type="slidenum">
              <a:rPr lang="en-US" smtClean="0"/>
              <a:t>43</a:t>
            </a:fld>
            <a:endParaRPr lang="en-US" dirty="0"/>
          </a:p>
        </p:txBody>
      </p:sp>
      <p:pic>
        <p:nvPicPr>
          <p:cNvPr id="10" name="Picture 9" descr="A black and white sign&#10;&#10;Description automatically generated with low confidence">
            <a:extLst>
              <a:ext uri="{FF2B5EF4-FFF2-40B4-BE49-F238E27FC236}">
                <a16:creationId xmlns:a16="http://schemas.microsoft.com/office/drawing/2014/main" id="{1686C84E-0E8B-B144-8194-E9E764E52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58" y="270112"/>
            <a:ext cx="1981617" cy="383030"/>
          </a:xfrm>
          <a:prstGeom prst="rect">
            <a:avLst/>
          </a:prstGeom>
        </p:spPr>
      </p:pic>
    </p:spTree>
    <p:extLst>
      <p:ext uri="{BB962C8B-B14F-4D97-AF65-F5344CB8AC3E}">
        <p14:creationId xmlns:p14="http://schemas.microsoft.com/office/powerpoint/2010/main" val="23318992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DPS Website</a:t>
            </a:r>
          </a:p>
        </p:txBody>
      </p:sp>
      <p:sp>
        <p:nvSpPr>
          <p:cNvPr id="9" name="TextBox 8">
            <a:extLst>
              <a:ext uri="{FF2B5EF4-FFF2-40B4-BE49-F238E27FC236}">
                <a16:creationId xmlns:a16="http://schemas.microsoft.com/office/drawing/2014/main" id="{375A8454-BFCC-4596-BF31-ECF818FE74B7}"/>
              </a:ext>
            </a:extLst>
          </p:cNvPr>
          <p:cNvSpPr txBox="1"/>
          <p:nvPr/>
        </p:nvSpPr>
        <p:spPr>
          <a:xfrm>
            <a:off x="379822" y="1437958"/>
            <a:ext cx="6934698" cy="3751476"/>
          </a:xfrm>
          <a:prstGeom prst="rect">
            <a:avLst/>
          </a:prstGeom>
          <a:noFill/>
        </p:spPr>
        <p:txBody>
          <a:bodyPr wrap="square" rtlCol="0">
            <a:spAutoFit/>
          </a:bodyPr>
          <a:lstStyle/>
          <a:p>
            <a:pPr>
              <a:lnSpc>
                <a:spcPct val="125000"/>
              </a:lnSpc>
              <a:buSzPct val="80000"/>
              <a:buFont typeface="Wingdings" panose="05000000000000000000" pitchFamily="2" charset="2"/>
              <a:buChar char="q"/>
              <a:defRPr/>
            </a:pPr>
            <a:r>
              <a:rPr lang="en-US" altLang="en-US" sz="2400" dirty="0">
                <a:latin typeface="Arial" panose="020B0604020202020204" pitchFamily="34" charset="0"/>
                <a:cs typeface="Arial" panose="020B0604020202020204" pitchFamily="34" charset="0"/>
              </a:rPr>
              <a:t>Awarded contracts and modifications</a:t>
            </a:r>
          </a:p>
          <a:p>
            <a:pPr>
              <a:lnSpc>
                <a:spcPct val="125000"/>
              </a:lnSpc>
              <a:buSzPct val="80000"/>
              <a:buFont typeface="Wingdings" panose="05000000000000000000" pitchFamily="2" charset="2"/>
              <a:buChar char="q"/>
              <a:defRPr/>
            </a:pPr>
            <a:r>
              <a:rPr lang="en-US" altLang="en-US" sz="2400" dirty="0">
                <a:latin typeface="Arial" panose="020B0604020202020204" pitchFamily="34" charset="0"/>
                <a:cs typeface="Arial" panose="020B0604020202020204" pitchFamily="34" charset="0"/>
              </a:rPr>
              <a:t>Payments</a:t>
            </a:r>
          </a:p>
          <a:p>
            <a:pPr>
              <a:lnSpc>
                <a:spcPct val="125000"/>
              </a:lnSpc>
              <a:buSzPct val="80000"/>
              <a:buFont typeface="Wingdings" panose="05000000000000000000" pitchFamily="2" charset="2"/>
              <a:buChar char="q"/>
              <a:defRPr/>
            </a:pPr>
            <a:r>
              <a:rPr lang="en-US" altLang="en-US" sz="2400" dirty="0">
                <a:latin typeface="Arial" panose="020B0604020202020204" pitchFamily="34" charset="0"/>
                <a:cs typeface="Arial" panose="020B0604020202020204" pitchFamily="34" charset="0"/>
              </a:rPr>
              <a:t>Bid tabulations</a:t>
            </a:r>
          </a:p>
          <a:p>
            <a:pPr>
              <a:lnSpc>
                <a:spcPct val="125000"/>
              </a:lnSpc>
              <a:buSzPct val="80000"/>
              <a:buFont typeface="Wingdings" panose="05000000000000000000" pitchFamily="2" charset="2"/>
              <a:buChar char="q"/>
              <a:defRPr/>
            </a:pPr>
            <a:r>
              <a:rPr lang="en-US" altLang="en-US" sz="2400" dirty="0">
                <a:latin typeface="Arial" panose="020B0604020202020204" pitchFamily="34" charset="0"/>
                <a:cs typeface="Arial" panose="020B0604020202020204" pitchFamily="34" charset="0"/>
              </a:rPr>
              <a:t>Weekly bid opportunities</a:t>
            </a:r>
          </a:p>
          <a:p>
            <a:pPr>
              <a:lnSpc>
                <a:spcPct val="125000"/>
              </a:lnSpc>
              <a:buSzPct val="80000"/>
              <a:buFont typeface="Wingdings" panose="05000000000000000000" pitchFamily="2" charset="2"/>
              <a:buChar char="q"/>
              <a:defRPr/>
            </a:pPr>
            <a:r>
              <a:rPr lang="en-US" altLang="en-US" sz="2400" dirty="0">
                <a:latin typeface="Arial" panose="020B0604020202020204" pitchFamily="34" charset="0"/>
                <a:cs typeface="Arial" panose="020B0604020202020204" pitchFamily="34" charset="0"/>
              </a:rPr>
              <a:t>Searchable MBE/WBE Directory</a:t>
            </a:r>
          </a:p>
          <a:p>
            <a:pPr>
              <a:lnSpc>
                <a:spcPct val="125000"/>
              </a:lnSpc>
              <a:buSzPct val="80000"/>
              <a:buFont typeface="Wingdings" panose="05000000000000000000" pitchFamily="2" charset="2"/>
              <a:buChar char="q"/>
              <a:defRPr/>
            </a:pPr>
            <a:r>
              <a:rPr lang="en-US" altLang="en-US" sz="2400" dirty="0">
                <a:latin typeface="Arial" panose="020B0604020202020204" pitchFamily="34" charset="0"/>
                <a:cs typeface="Arial" panose="020B0604020202020204" pitchFamily="34" charset="0"/>
              </a:rPr>
              <a:t>Bid incentives</a:t>
            </a:r>
          </a:p>
          <a:p>
            <a:pPr>
              <a:lnSpc>
                <a:spcPct val="125000"/>
              </a:lnSpc>
              <a:buSzPct val="80000"/>
              <a:buFont typeface="Wingdings" panose="05000000000000000000" pitchFamily="2" charset="2"/>
              <a:buChar char="q"/>
              <a:defRPr/>
            </a:pPr>
            <a:r>
              <a:rPr lang="en-US" altLang="en-US" sz="2400" dirty="0">
                <a:latin typeface="Arial" panose="020B0604020202020204" pitchFamily="34" charset="0"/>
                <a:cs typeface="Arial" panose="020B0604020202020204" pitchFamily="34" charset="0"/>
              </a:rPr>
              <a:t>Regulations</a:t>
            </a:r>
          </a:p>
          <a:p>
            <a:pPr>
              <a:lnSpc>
                <a:spcPct val="125000"/>
              </a:lnSpc>
              <a:buSzPct val="80000"/>
              <a:buFont typeface="Wingdings" panose="05000000000000000000" pitchFamily="2" charset="2"/>
              <a:buChar char="q"/>
              <a:defRPr/>
            </a:pPr>
            <a:r>
              <a:rPr lang="en-US" altLang="en-US" sz="2400" dirty="0" err="1">
                <a:latin typeface="Arial" panose="020B0604020202020204" pitchFamily="34" charset="0"/>
                <a:cs typeface="Arial" panose="020B0604020202020204" pitchFamily="34" charset="0"/>
              </a:rPr>
              <a:t>www.chicago.gov</a:t>
            </a:r>
            <a:r>
              <a:rPr lang="en-US" altLang="en-US" sz="2400" dirty="0">
                <a:latin typeface="Arial" panose="020B0604020202020204" pitchFamily="34" charset="0"/>
                <a:cs typeface="Arial" panose="020B0604020202020204" pitchFamily="34" charset="0"/>
              </a:rPr>
              <a:t>/eProcurement</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44</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36746060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6858001" y="0"/>
            <a:ext cx="5334000" cy="6858000"/>
          </a:xfrm>
          <a:prstGeom prst="rect">
            <a:avLst/>
          </a:prstGeom>
          <a:solidFill>
            <a:srgbClr val="333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7406640" y="3591212"/>
            <a:ext cx="4506685" cy="1273629"/>
          </a:xfrm>
        </p:spPr>
        <p:txBody>
          <a:bodyPr anchor="ctr">
            <a:normAutofit fontScale="90000"/>
          </a:bodyPr>
          <a:lstStyle/>
          <a:p>
            <a:r>
              <a:rPr lang="en-US" sz="8000" dirty="0">
                <a:solidFill>
                  <a:schemeClr val="bg1"/>
                </a:solidFill>
                <a:latin typeface="Big Shoulders Display Black" pitchFamily="2" charset="0"/>
              </a:rPr>
              <a:t>QUESTIONS?</a:t>
            </a:r>
          </a:p>
        </p:txBody>
      </p:sp>
      <p:sp>
        <p:nvSpPr>
          <p:cNvPr id="7" name="Rectangle 6">
            <a:extLst>
              <a:ext uri="{FF2B5EF4-FFF2-40B4-BE49-F238E27FC236}">
                <a16:creationId xmlns:a16="http://schemas.microsoft.com/office/drawing/2014/main" id="{2DF58C6D-2877-450D-B471-C8085089FD1B}"/>
              </a:ext>
            </a:extLst>
          </p:cNvPr>
          <p:cNvSpPr/>
          <p:nvPr/>
        </p:nvSpPr>
        <p:spPr>
          <a:xfrm>
            <a:off x="6096000" y="5699785"/>
            <a:ext cx="5529942" cy="50507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DA2A4516-F24F-43F7-A406-3280B76CA610}"/>
              </a:ext>
            </a:extLst>
          </p:cNvPr>
          <p:cNvSpPr>
            <a:spLocks noGrp="1"/>
          </p:cNvSpPr>
          <p:nvPr>
            <p:ph type="subTitle" idx="1"/>
          </p:nvPr>
        </p:nvSpPr>
        <p:spPr>
          <a:xfrm>
            <a:off x="6216831" y="5799946"/>
            <a:ext cx="5288280" cy="304747"/>
          </a:xfrm>
        </p:spPr>
        <p:txBody>
          <a:bodyPr>
            <a:noAutofit/>
          </a:bodyPr>
          <a:lstStyle/>
          <a:p>
            <a:pPr algn="r"/>
            <a:r>
              <a:rPr lang="en-US" sz="1200" dirty="0">
                <a:latin typeface="Arial" panose="020B0604020202020204" pitchFamily="34" charset="0"/>
                <a:cs typeface="Arial" panose="020B0604020202020204" pitchFamily="34" charset="0"/>
              </a:rPr>
              <a:t>Do you have a question? Please use the WebEx Q&amp;A feature as shown.</a:t>
            </a:r>
          </a:p>
        </p:txBody>
      </p:sp>
      <p:pic>
        <p:nvPicPr>
          <p:cNvPr id="6" name="Picture 5" descr="A black and white sign&#10;&#10;Description automatically generated with low confidence">
            <a:extLst>
              <a:ext uri="{FF2B5EF4-FFF2-40B4-BE49-F238E27FC236}">
                <a16:creationId xmlns:a16="http://schemas.microsoft.com/office/drawing/2014/main" id="{BBED919A-F0F2-415D-AFCE-34B5B6F218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662" y="428430"/>
            <a:ext cx="4262811" cy="823965"/>
          </a:xfrm>
          <a:prstGeom prst="rect">
            <a:avLst/>
          </a:prstGeom>
        </p:spPr>
      </p:pic>
      <p:sp>
        <p:nvSpPr>
          <p:cNvPr id="5" name="Slide Number Placeholder 4">
            <a:extLst>
              <a:ext uri="{FF2B5EF4-FFF2-40B4-BE49-F238E27FC236}">
                <a16:creationId xmlns:a16="http://schemas.microsoft.com/office/drawing/2014/main" id="{2B619DDF-2FED-5E4D-9E01-473E82D76522}"/>
              </a:ext>
            </a:extLst>
          </p:cNvPr>
          <p:cNvSpPr>
            <a:spLocks noGrp="1"/>
          </p:cNvSpPr>
          <p:nvPr>
            <p:ph type="sldNum" sz="quarter" idx="12"/>
          </p:nvPr>
        </p:nvSpPr>
        <p:spPr/>
        <p:txBody>
          <a:bodyPr/>
          <a:lstStyle/>
          <a:p>
            <a:fld id="{9EEDF2C8-8D53-4310-BAC3-B914C6E8499F}" type="slidenum">
              <a:rPr lang="en-US" smtClean="0"/>
              <a:t>45</a:t>
            </a:fld>
            <a:endParaRPr lang="en-US"/>
          </a:p>
        </p:txBody>
      </p:sp>
      <p:pic>
        <p:nvPicPr>
          <p:cNvPr id="9" name="Picture 8">
            <a:extLst>
              <a:ext uri="{FF2B5EF4-FFF2-40B4-BE49-F238E27FC236}">
                <a16:creationId xmlns:a16="http://schemas.microsoft.com/office/drawing/2014/main" id="{18996C5C-E8C5-46E9-9F9A-E6E4D6770E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2622" y="428430"/>
            <a:ext cx="2993012" cy="3006226"/>
          </a:xfrm>
          <a:prstGeom prst="rect">
            <a:avLst/>
          </a:prstGeom>
        </p:spPr>
      </p:pic>
      <p:pic>
        <p:nvPicPr>
          <p:cNvPr id="11" name="Picture 10">
            <a:extLst>
              <a:ext uri="{FF2B5EF4-FFF2-40B4-BE49-F238E27FC236}">
                <a16:creationId xmlns:a16="http://schemas.microsoft.com/office/drawing/2014/main" id="{763E3889-B9F4-48CF-B446-8B3A8C89DC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1357" y="3223115"/>
            <a:ext cx="3648584" cy="2981741"/>
          </a:xfrm>
          <a:prstGeom prst="rect">
            <a:avLst/>
          </a:prstGeom>
        </p:spPr>
      </p:pic>
    </p:spTree>
    <p:extLst>
      <p:ext uri="{BB962C8B-B14F-4D97-AF65-F5344CB8AC3E}">
        <p14:creationId xmlns:p14="http://schemas.microsoft.com/office/powerpoint/2010/main" val="1391290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blipFill>
            <a:blip r:embed="rId2"/>
            <a:stretch>
              <a:fillRect/>
            </a:stretch>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75A8454-BFCC-4596-BF31-ECF818FE74B7}"/>
              </a:ext>
            </a:extLst>
          </p:cNvPr>
          <p:cNvSpPr txBox="1"/>
          <p:nvPr/>
        </p:nvSpPr>
        <p:spPr>
          <a:xfrm>
            <a:off x="379822" y="3331262"/>
            <a:ext cx="6934698" cy="2793842"/>
          </a:xfrm>
          <a:prstGeom prst="rect">
            <a:avLst/>
          </a:prstGeom>
          <a:noFill/>
        </p:spPr>
        <p:txBody>
          <a:bodyPr wrap="square" rtlCol="0">
            <a:spAutoFit/>
          </a:bodyPr>
          <a:lstStyle/>
          <a:p>
            <a:pPr>
              <a:lnSpc>
                <a:spcPct val="150000"/>
              </a:lnSpc>
            </a:pPr>
            <a:r>
              <a:rPr lang="en-US" sz="2400" dirty="0">
                <a:latin typeface="Arial" panose="020B0604020202020204" pitchFamily="34" charset="0"/>
                <a:cs typeface="Arial" panose="020B0604020202020204" pitchFamily="34" charset="0"/>
              </a:rPr>
              <a:t>Did you find this workshop helpful? Share it on social media using </a:t>
            </a:r>
            <a:r>
              <a:rPr lang="en-US" sz="2400" b="1" dirty="0">
                <a:solidFill>
                  <a:srgbClr val="333B46"/>
                </a:solidFill>
                <a:latin typeface="Arial" panose="020B0604020202020204" pitchFamily="34" charset="0"/>
                <a:cs typeface="Arial" panose="020B0604020202020204" pitchFamily="34" charset="0"/>
              </a:rPr>
              <a:t>#DPSWorkshops</a:t>
            </a:r>
            <a:r>
              <a:rPr lang="en-US" sz="2400" dirty="0">
                <a:latin typeface="Arial" panose="020B0604020202020204" pitchFamily="34" charset="0"/>
                <a:cs typeface="Arial" panose="020B0604020202020204" pitchFamily="34" charset="0"/>
              </a:rPr>
              <a:t> and spread the word to help the City business community learn about the programs and initiatives available at the City of Chicago. </a:t>
            </a:r>
            <a:endParaRPr lang="en-US" sz="1400" dirty="0">
              <a:solidFill>
                <a:srgbClr val="333B46"/>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46</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06831" y="922803"/>
            <a:ext cx="3693379" cy="2008358"/>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30628"/>
            <a:ext cx="3605347" cy="3670663"/>
          </a:xfrm>
        </p:spPr>
        <p:txBody>
          <a:bodyPr anchor="ctr">
            <a:noAutofit/>
          </a:bodyPr>
          <a:lstStyle/>
          <a:p>
            <a:r>
              <a:rPr lang="en-US" sz="4400" dirty="0">
                <a:solidFill>
                  <a:schemeClr val="bg1"/>
                </a:solidFill>
                <a:latin typeface="Big Shoulders Display Black" pitchFamily="2" charset="0"/>
              </a:rPr>
              <a:t> FOLLOW US ON SOCIAL MEDIA</a:t>
            </a:r>
          </a:p>
        </p:txBody>
      </p:sp>
      <p:pic>
        <p:nvPicPr>
          <p:cNvPr id="10" name="Picture 9">
            <a:extLst>
              <a:ext uri="{FF2B5EF4-FFF2-40B4-BE49-F238E27FC236}">
                <a16:creationId xmlns:a16="http://schemas.microsoft.com/office/drawing/2014/main" id="{E0ED178C-759D-4479-88B5-A60E745C41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5" y="1133913"/>
            <a:ext cx="6214911" cy="1797248"/>
          </a:xfrm>
          <a:prstGeom prst="rect">
            <a:avLst/>
          </a:prstGeom>
        </p:spPr>
      </p:pic>
      <p:sp>
        <p:nvSpPr>
          <p:cNvPr id="11" name="TextBox 10">
            <a:extLst>
              <a:ext uri="{FF2B5EF4-FFF2-40B4-BE49-F238E27FC236}">
                <a16:creationId xmlns:a16="http://schemas.microsoft.com/office/drawing/2014/main" id="{537065F0-9BBE-43D7-8B53-AB3EB0985349}"/>
              </a:ext>
            </a:extLst>
          </p:cNvPr>
          <p:cNvSpPr txBox="1"/>
          <p:nvPr/>
        </p:nvSpPr>
        <p:spPr>
          <a:xfrm>
            <a:off x="1473898" y="2748279"/>
            <a:ext cx="4622102"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@CHICAGODPS</a:t>
            </a:r>
          </a:p>
        </p:txBody>
      </p:sp>
    </p:spTree>
    <p:extLst>
      <p:ext uri="{BB962C8B-B14F-4D97-AF65-F5344CB8AC3E}">
        <p14:creationId xmlns:p14="http://schemas.microsoft.com/office/powerpoint/2010/main" val="3925050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6858001" y="0"/>
            <a:ext cx="5334000" cy="6858000"/>
          </a:xfrm>
          <a:prstGeom prst="rect">
            <a:avLst/>
          </a:prstGeom>
          <a:solidFill>
            <a:srgbClr val="333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7500549" y="1191490"/>
            <a:ext cx="4375277" cy="4095425"/>
          </a:xfrm>
        </p:spPr>
        <p:txBody>
          <a:bodyPr anchor="ctr">
            <a:normAutofit fontScale="90000"/>
          </a:bodyPr>
          <a:lstStyle/>
          <a:p>
            <a:pPr>
              <a:lnSpc>
                <a:spcPct val="100000"/>
              </a:lnSpc>
            </a:pPr>
            <a:r>
              <a:rPr lang="en-US" dirty="0">
                <a:solidFill>
                  <a:schemeClr val="bg1"/>
                </a:solidFill>
                <a:latin typeface="Big Shoulders Display Black"/>
              </a:rPr>
              <a:t>Procurement Fundamentals: Doing Business with the City of Chicago</a:t>
            </a:r>
            <a:br>
              <a:rPr lang="en-US" altLang="en-US" dirty="0">
                <a:solidFill>
                  <a:srgbClr val="FFFFFF"/>
                </a:solidFill>
              </a:rPr>
            </a:br>
            <a:endParaRPr lang="en-US" dirty="0">
              <a:solidFill>
                <a:schemeClr val="bg1"/>
              </a:solidFill>
            </a:endParaRPr>
          </a:p>
        </p:txBody>
      </p:sp>
      <p:sp>
        <p:nvSpPr>
          <p:cNvPr id="7" name="Rectangle 6">
            <a:extLst>
              <a:ext uri="{FF2B5EF4-FFF2-40B4-BE49-F238E27FC236}">
                <a16:creationId xmlns:a16="http://schemas.microsoft.com/office/drawing/2014/main" id="{2DF58C6D-2877-450D-B471-C8085089FD1B}"/>
              </a:ext>
            </a:extLst>
          </p:cNvPr>
          <p:cNvSpPr/>
          <p:nvPr/>
        </p:nvSpPr>
        <p:spPr>
          <a:xfrm>
            <a:off x="5319059" y="5699785"/>
            <a:ext cx="6306883" cy="50507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DA2A4516-F24F-43F7-A406-3280B76CA610}"/>
              </a:ext>
            </a:extLst>
          </p:cNvPr>
          <p:cNvSpPr>
            <a:spLocks noGrp="1"/>
          </p:cNvSpPr>
          <p:nvPr>
            <p:ph type="subTitle" idx="1"/>
          </p:nvPr>
        </p:nvSpPr>
        <p:spPr>
          <a:xfrm>
            <a:off x="5217459" y="5817531"/>
            <a:ext cx="6287653" cy="304747"/>
          </a:xfrm>
        </p:spPr>
        <p:txBody>
          <a:bodyPr vert="horz" lIns="91440" tIns="45720" rIns="91440" bIns="45720" rtlCol="0" anchor="t">
            <a:normAutofit fontScale="85000" lnSpcReduction="10000"/>
          </a:bodyPr>
          <a:lstStyle/>
          <a:p>
            <a:pPr algn="r"/>
            <a:r>
              <a:rPr lang="en-US" sz="1800" b="1" dirty="0">
                <a:latin typeface="Arial"/>
                <a:cs typeface="Arial"/>
              </a:rPr>
              <a:t>Today’s Workshop  | Presented by: Ilyas </a:t>
            </a:r>
            <a:r>
              <a:rPr lang="en-US" sz="1800" b="1" dirty="0" err="1">
                <a:latin typeface="Arial"/>
                <a:cs typeface="Arial"/>
              </a:rPr>
              <a:t>Lakada</a:t>
            </a:r>
            <a:r>
              <a:rPr lang="en-US" sz="1800" b="1" dirty="0">
                <a:latin typeface="Arial"/>
                <a:cs typeface="Arial"/>
              </a:rPr>
              <a:t>, General Counsel  </a:t>
            </a:r>
            <a:endParaRPr lang="en-US" sz="1800" b="1" dirty="0">
              <a:latin typeface="Arial" panose="020B0604020202020204" pitchFamily="34" charset="0"/>
              <a:cs typeface="Arial" panose="020B0604020202020204" pitchFamily="34" charset="0"/>
            </a:endParaRPr>
          </a:p>
          <a:p>
            <a:pPr algn="r"/>
            <a:endParaRPr lang="en-US" sz="1200" b="1" dirty="0">
              <a:latin typeface="Arial" panose="020B0604020202020204" pitchFamily="34" charset="0"/>
              <a:cs typeface="Arial" panose="020B0604020202020204" pitchFamily="34" charset="0"/>
            </a:endParaRPr>
          </a:p>
        </p:txBody>
      </p:sp>
      <p:pic>
        <p:nvPicPr>
          <p:cNvPr id="6" name="Picture 5" descr="A black and white sign&#10;&#10;Description automatically generated with low confidence">
            <a:extLst>
              <a:ext uri="{FF2B5EF4-FFF2-40B4-BE49-F238E27FC236}">
                <a16:creationId xmlns:a16="http://schemas.microsoft.com/office/drawing/2014/main" id="{BBED919A-F0F2-415D-AFCE-34B5B6F218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247" y="459713"/>
            <a:ext cx="4353780" cy="841549"/>
          </a:xfrm>
          <a:prstGeom prst="rect">
            <a:avLst/>
          </a:prstGeom>
        </p:spPr>
      </p:pic>
      <p:sp>
        <p:nvSpPr>
          <p:cNvPr id="5" name="Slide Number Placeholder 4">
            <a:extLst>
              <a:ext uri="{FF2B5EF4-FFF2-40B4-BE49-F238E27FC236}">
                <a16:creationId xmlns:a16="http://schemas.microsoft.com/office/drawing/2014/main" id="{2B619DDF-2FED-5E4D-9E01-473E82D76522}"/>
              </a:ext>
            </a:extLst>
          </p:cNvPr>
          <p:cNvSpPr>
            <a:spLocks noGrp="1"/>
          </p:cNvSpPr>
          <p:nvPr>
            <p:ph type="sldNum" sz="quarter" idx="12"/>
          </p:nvPr>
        </p:nvSpPr>
        <p:spPr/>
        <p:txBody>
          <a:bodyPr/>
          <a:lstStyle/>
          <a:p>
            <a:fld id="{9EEDF2C8-8D53-4310-BAC3-B914C6E8499F}" type="slidenum">
              <a:rPr lang="en-US" smtClean="0"/>
              <a:t>5</a:t>
            </a:fld>
            <a:endParaRPr lang="en-US" dirty="0"/>
          </a:p>
        </p:txBody>
      </p:sp>
    </p:spTree>
    <p:extLst>
      <p:ext uri="{BB962C8B-B14F-4D97-AF65-F5344CB8AC3E}">
        <p14:creationId xmlns:p14="http://schemas.microsoft.com/office/powerpoint/2010/main" val="4104908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1148576" y="0"/>
            <a:ext cx="11043424"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7994469" y="1593668"/>
            <a:ext cx="3605347" cy="3670663"/>
          </a:xfrm>
        </p:spPr>
        <p:txBody>
          <a:bodyPr anchor="ctr">
            <a:normAutofit/>
          </a:bodyPr>
          <a:lstStyle/>
          <a:p>
            <a:r>
              <a:rPr lang="en-US" sz="6600" dirty="0">
                <a:solidFill>
                  <a:schemeClr val="bg1"/>
                </a:solidFill>
                <a:latin typeface="Big Shoulders Display Black" pitchFamily="2" charset="0"/>
              </a:rPr>
              <a:t>OUR GOALS AT A GLANCE</a:t>
            </a:r>
          </a:p>
        </p:txBody>
      </p:sp>
      <p:sp>
        <p:nvSpPr>
          <p:cNvPr id="9" name="TextBox 8">
            <a:extLst>
              <a:ext uri="{FF2B5EF4-FFF2-40B4-BE49-F238E27FC236}">
                <a16:creationId xmlns:a16="http://schemas.microsoft.com/office/drawing/2014/main" id="{375A8454-BFCC-4596-BF31-ECF818FE74B7}"/>
              </a:ext>
            </a:extLst>
          </p:cNvPr>
          <p:cNvSpPr txBox="1"/>
          <p:nvPr/>
        </p:nvSpPr>
        <p:spPr>
          <a:xfrm>
            <a:off x="1427284" y="905782"/>
            <a:ext cx="7239000" cy="5829416"/>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2800" dirty="0">
                <a:solidFill>
                  <a:schemeClr val="bg1"/>
                </a:solidFill>
                <a:latin typeface="Arial" panose="020B0604020202020204" pitchFamily="34" charset="0"/>
                <a:cs typeface="Arial" panose="020B0604020202020204" pitchFamily="34" charset="0"/>
              </a:rPr>
              <a:t>Department overview</a:t>
            </a:r>
          </a:p>
          <a:p>
            <a:pPr marL="285750" indent="-285750">
              <a:lnSpc>
                <a:spcPct val="150000"/>
              </a:lnSpc>
              <a:buFont typeface="Wingdings" panose="05000000000000000000" pitchFamily="2" charset="2"/>
              <a:buChar char="§"/>
            </a:pPr>
            <a:r>
              <a:rPr lang="en-US" sz="2800" dirty="0">
                <a:solidFill>
                  <a:schemeClr val="bg1"/>
                </a:solidFill>
                <a:latin typeface="Arial" panose="020B0604020202020204" pitchFamily="34" charset="0"/>
                <a:cs typeface="Arial" panose="020B0604020202020204" pitchFamily="34" charset="0"/>
              </a:rPr>
              <a:t>Laws governing the procurement process</a:t>
            </a:r>
          </a:p>
          <a:p>
            <a:pPr marL="285750" indent="-285750">
              <a:lnSpc>
                <a:spcPct val="150000"/>
              </a:lnSpc>
              <a:buFont typeface="Wingdings" panose="05000000000000000000" pitchFamily="2" charset="2"/>
              <a:buChar char="§"/>
            </a:pPr>
            <a:r>
              <a:rPr lang="en-US" sz="2800" dirty="0">
                <a:solidFill>
                  <a:schemeClr val="bg1"/>
                </a:solidFill>
                <a:latin typeface="Arial" panose="020B0604020202020204" pitchFamily="34" charset="0"/>
                <a:cs typeface="Arial" panose="020B0604020202020204" pitchFamily="34" charset="0"/>
              </a:rPr>
              <a:t>Procurement terms</a:t>
            </a:r>
          </a:p>
          <a:p>
            <a:pPr marL="285750" indent="-285750">
              <a:lnSpc>
                <a:spcPct val="150000"/>
              </a:lnSpc>
              <a:buFont typeface="Wingdings" panose="05000000000000000000" pitchFamily="2" charset="2"/>
              <a:buChar char="§"/>
            </a:pPr>
            <a:r>
              <a:rPr lang="en-US" sz="2800" dirty="0">
                <a:solidFill>
                  <a:schemeClr val="bg1"/>
                </a:solidFill>
                <a:latin typeface="Arial" panose="020B0604020202020204" pitchFamily="34" charset="0"/>
                <a:cs typeface="Arial" panose="020B0604020202020204" pitchFamily="34" charset="0"/>
              </a:rPr>
              <a:t>Types of procurement</a:t>
            </a:r>
          </a:p>
          <a:p>
            <a:pPr marL="285750" indent="-285750">
              <a:lnSpc>
                <a:spcPct val="150000"/>
              </a:lnSpc>
              <a:buFont typeface="Wingdings" panose="05000000000000000000" pitchFamily="2" charset="2"/>
              <a:buChar char="§"/>
            </a:pPr>
            <a:r>
              <a:rPr lang="en-US" sz="2800" dirty="0">
                <a:solidFill>
                  <a:schemeClr val="bg1"/>
                </a:solidFill>
                <a:latin typeface="Arial" panose="020B0604020202020204" pitchFamily="34" charset="0"/>
                <a:cs typeface="Arial" panose="020B0604020202020204" pitchFamily="34" charset="0"/>
              </a:rPr>
              <a:t>Certification</a:t>
            </a:r>
          </a:p>
          <a:p>
            <a:pPr marL="285750" indent="-285750">
              <a:lnSpc>
                <a:spcPct val="150000"/>
              </a:lnSpc>
              <a:buFont typeface="Wingdings" panose="05000000000000000000" pitchFamily="2" charset="2"/>
              <a:buChar char="§"/>
            </a:pPr>
            <a:r>
              <a:rPr lang="en-US" sz="2800" dirty="0">
                <a:solidFill>
                  <a:schemeClr val="bg1"/>
                </a:solidFill>
                <a:latin typeface="Arial" panose="020B0604020202020204" pitchFamily="34" charset="0"/>
                <a:cs typeface="Arial" panose="020B0604020202020204" pitchFamily="34" charset="0"/>
              </a:rPr>
              <a:t>Contract monitoring and compliance</a:t>
            </a:r>
          </a:p>
          <a:p>
            <a:pPr marL="285750" indent="-285750">
              <a:lnSpc>
                <a:spcPct val="150000"/>
              </a:lnSpc>
              <a:buFont typeface="Wingdings" panose="05000000000000000000" pitchFamily="2" charset="2"/>
              <a:buChar char="§"/>
            </a:pPr>
            <a:r>
              <a:rPr lang="en-US" sz="2800" dirty="0">
                <a:solidFill>
                  <a:schemeClr val="bg1"/>
                </a:solidFill>
                <a:latin typeface="Arial" panose="020B0604020202020204" pitchFamily="34" charset="0"/>
                <a:cs typeface="Arial" panose="020B0604020202020204" pitchFamily="34" charset="0"/>
              </a:rPr>
              <a:t>Programs &amp; bid incentives</a:t>
            </a:r>
          </a:p>
          <a:p>
            <a:pPr marL="285750" indent="-285750">
              <a:lnSpc>
                <a:spcPct val="150000"/>
              </a:lnSpc>
              <a:buFont typeface="Wingdings" panose="05000000000000000000" pitchFamily="2" charset="2"/>
              <a:buChar char="§"/>
            </a:pPr>
            <a:r>
              <a:rPr lang="en-US" sz="2800" dirty="0">
                <a:solidFill>
                  <a:schemeClr val="bg1"/>
                </a:solidFill>
                <a:latin typeface="Arial" panose="020B0604020202020204" pitchFamily="34" charset="0"/>
                <a:cs typeface="Arial" panose="020B0604020202020204" pitchFamily="34" charset="0"/>
              </a:rPr>
              <a:t>DPS website</a:t>
            </a:r>
          </a:p>
          <a:p>
            <a:pPr marL="285750" indent="-285750">
              <a:lnSpc>
                <a:spcPct val="150000"/>
              </a:lnSpc>
              <a:buFont typeface="Wingdings" panose="05000000000000000000" pitchFamily="2" charset="2"/>
              <a:buChar char="§"/>
            </a:pPr>
            <a:r>
              <a:rPr lang="en-US" sz="2800" dirty="0">
                <a:solidFill>
                  <a:schemeClr val="bg1"/>
                </a:solidFill>
                <a:latin typeface="Arial" panose="020B0604020202020204" pitchFamily="34" charset="0"/>
                <a:cs typeface="Arial" panose="020B0604020202020204" pitchFamily="34" charset="0"/>
              </a:rPr>
              <a:t>Q &amp; A</a:t>
            </a:r>
            <a:endParaRPr lang="en-US" dirty="0">
              <a:solidFill>
                <a:schemeClr val="bg1"/>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6</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spTree>
    <p:extLst>
      <p:ext uri="{BB962C8B-B14F-4D97-AF65-F5344CB8AC3E}">
        <p14:creationId xmlns:p14="http://schemas.microsoft.com/office/powerpoint/2010/main" val="716187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1148576" y="0"/>
            <a:ext cx="11043424"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6670288" y="1391664"/>
            <a:ext cx="5142571" cy="4400990"/>
          </a:xfrm>
        </p:spPr>
        <p:txBody>
          <a:bodyPr anchor="ctr">
            <a:noAutofit/>
          </a:bodyPr>
          <a:lstStyle/>
          <a:p>
            <a:pPr algn="l"/>
            <a:r>
              <a:rPr lang="en-US" sz="2800" dirty="0">
                <a:solidFill>
                  <a:schemeClr val="bg1"/>
                </a:solidFill>
                <a:latin typeface="Arial" panose="020B0604020202020204" pitchFamily="34" charset="0"/>
                <a:cs typeface="Arial" panose="020B0604020202020204" pitchFamily="34" charset="0"/>
              </a:rPr>
              <a:t>DPS is the contracting authority for the procurement of goods and services for the City of Chicago. We work together as a team and with our customers to guarantee an open, fair, and timely process by establishing, communicating and enforcing superior business practices.</a:t>
            </a:r>
          </a:p>
        </p:txBody>
      </p:sp>
      <p:pic>
        <p:nvPicPr>
          <p:cNvPr id="6" name="Picture 5" descr="A black and white sign&#10;&#10;Description automatically generated with low confidence">
            <a:extLst>
              <a:ext uri="{FF2B5EF4-FFF2-40B4-BE49-F238E27FC236}">
                <a16:creationId xmlns:a16="http://schemas.microsoft.com/office/drawing/2014/main" id="{BBED919A-F0F2-415D-AFCE-34B5B6F21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270329"/>
            <a:ext cx="2743200" cy="365125"/>
          </a:xfrm>
        </p:spPr>
        <p:txBody>
          <a:bodyPr/>
          <a:lstStyle/>
          <a:p>
            <a:fld id="{9EEDF2C8-8D53-4310-BAC3-B914C6E8499F}" type="slidenum">
              <a:rPr lang="en-US" smtClean="0"/>
              <a:t>7</a:t>
            </a:fld>
            <a:endParaRPr lang="en-US" dirty="0"/>
          </a:p>
        </p:txBody>
      </p:sp>
      <p:sp>
        <p:nvSpPr>
          <p:cNvPr id="5" name="TextBox 4">
            <a:extLst>
              <a:ext uri="{FF2B5EF4-FFF2-40B4-BE49-F238E27FC236}">
                <a16:creationId xmlns:a16="http://schemas.microsoft.com/office/drawing/2014/main" id="{042D3EFC-D65C-BC41-88FC-58F9959CFB8F}"/>
              </a:ext>
            </a:extLst>
          </p:cNvPr>
          <p:cNvSpPr txBox="1"/>
          <p:nvPr/>
        </p:nvSpPr>
        <p:spPr>
          <a:xfrm>
            <a:off x="1663808" y="2175948"/>
            <a:ext cx="4432192" cy="2123658"/>
          </a:xfrm>
          <a:prstGeom prst="rect">
            <a:avLst/>
          </a:prstGeom>
          <a:noFill/>
        </p:spPr>
        <p:txBody>
          <a:bodyPr wrap="square" rtlCol="0">
            <a:spAutoFit/>
          </a:bodyPr>
          <a:lstStyle/>
          <a:p>
            <a:r>
              <a:rPr lang="en-US" sz="6600" b="1" dirty="0">
                <a:solidFill>
                  <a:schemeClr val="bg1"/>
                </a:solidFill>
                <a:latin typeface="Big Shoulders Display Black" pitchFamily="2" charset="77"/>
                <a:cs typeface="Arial" panose="020B0604020202020204" pitchFamily="34" charset="0"/>
              </a:rPr>
              <a:t>DEPARTMENT OVERVIEW</a:t>
            </a:r>
          </a:p>
        </p:txBody>
      </p:sp>
    </p:spTree>
    <p:extLst>
      <p:ext uri="{BB962C8B-B14F-4D97-AF65-F5344CB8AC3E}">
        <p14:creationId xmlns:p14="http://schemas.microsoft.com/office/powerpoint/2010/main" val="2409984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5884277" y="1942064"/>
            <a:ext cx="5452646" cy="3670664"/>
          </a:xfrm>
          <a:prstGeom prst="rect">
            <a:avLst/>
          </a:prstGeom>
          <a:solidFill>
            <a:srgbClr val="333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6155261" y="2236137"/>
            <a:ext cx="4910678" cy="3082517"/>
          </a:xfrm>
        </p:spPr>
        <p:txBody>
          <a:bodyPr anchor="ctr">
            <a:normAutofit/>
          </a:bodyPr>
          <a:lstStyle/>
          <a:p>
            <a:r>
              <a:rPr lang="en-US" dirty="0">
                <a:solidFill>
                  <a:schemeClr val="bg1"/>
                </a:solidFill>
                <a:latin typeface="Big Shoulders Display Black" pitchFamily="2" charset="0"/>
              </a:rPr>
              <a:t>Laws Governing the Process</a:t>
            </a:r>
          </a:p>
        </p:txBody>
      </p:sp>
      <p:sp>
        <p:nvSpPr>
          <p:cNvPr id="5" name="Slide Number Placeholder 4">
            <a:extLst>
              <a:ext uri="{FF2B5EF4-FFF2-40B4-BE49-F238E27FC236}">
                <a16:creationId xmlns:a16="http://schemas.microsoft.com/office/drawing/2014/main" id="{2B619DDF-2FED-5E4D-9E01-473E82D76522}"/>
              </a:ext>
            </a:extLst>
          </p:cNvPr>
          <p:cNvSpPr>
            <a:spLocks noGrp="1"/>
          </p:cNvSpPr>
          <p:nvPr>
            <p:ph type="sldNum" sz="quarter" idx="12"/>
          </p:nvPr>
        </p:nvSpPr>
        <p:spPr>
          <a:xfrm>
            <a:off x="8593723" y="279064"/>
            <a:ext cx="2743200" cy="365125"/>
          </a:xfrm>
        </p:spPr>
        <p:txBody>
          <a:bodyPr/>
          <a:lstStyle/>
          <a:p>
            <a:fld id="{9EEDF2C8-8D53-4310-BAC3-B914C6E8499F}" type="slidenum">
              <a:rPr lang="en-US" smtClean="0"/>
              <a:t>8</a:t>
            </a:fld>
            <a:endParaRPr lang="en-US" dirty="0"/>
          </a:p>
        </p:txBody>
      </p:sp>
      <p:pic>
        <p:nvPicPr>
          <p:cNvPr id="10" name="Picture 9" descr="A black and white sign&#10;&#10;Description automatically generated with low confidence">
            <a:extLst>
              <a:ext uri="{FF2B5EF4-FFF2-40B4-BE49-F238E27FC236}">
                <a16:creationId xmlns:a16="http://schemas.microsoft.com/office/drawing/2014/main" id="{1686C84E-0E8B-B144-8194-E9E764E52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58" y="270112"/>
            <a:ext cx="1981617" cy="383030"/>
          </a:xfrm>
          <a:prstGeom prst="rect">
            <a:avLst/>
          </a:prstGeom>
        </p:spPr>
      </p:pic>
    </p:spTree>
    <p:extLst>
      <p:ext uri="{BB962C8B-B14F-4D97-AF65-F5344CB8AC3E}">
        <p14:creationId xmlns:p14="http://schemas.microsoft.com/office/powerpoint/2010/main" val="2055531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Laws Governing the Process</a:t>
            </a:r>
          </a:p>
        </p:txBody>
      </p:sp>
      <p:sp>
        <p:nvSpPr>
          <p:cNvPr id="9" name="TextBox 8">
            <a:extLst>
              <a:ext uri="{FF2B5EF4-FFF2-40B4-BE49-F238E27FC236}">
                <a16:creationId xmlns:a16="http://schemas.microsoft.com/office/drawing/2014/main" id="{375A8454-BFCC-4596-BF31-ECF818FE74B7}"/>
              </a:ext>
            </a:extLst>
          </p:cNvPr>
          <p:cNvSpPr txBox="1"/>
          <p:nvPr/>
        </p:nvSpPr>
        <p:spPr>
          <a:xfrm>
            <a:off x="379822" y="1593668"/>
            <a:ext cx="6934698" cy="3740255"/>
          </a:xfrm>
          <a:prstGeom prst="rect">
            <a:avLst/>
          </a:prstGeom>
          <a:noFill/>
        </p:spPr>
        <p:txBody>
          <a:bodyPr wrap="square" rtlCol="0">
            <a:spAutoFit/>
          </a:bodyPr>
          <a:lstStyle/>
          <a:p>
            <a:pPr marL="342900" indent="-342900">
              <a:lnSpc>
                <a:spcPct val="125000"/>
              </a:lnSpc>
              <a:spcBef>
                <a:spcPct val="0"/>
              </a:spcBef>
              <a:buSzPct val="65000"/>
              <a:buFont typeface="Wingdings" pitchFamily="2" charset="2"/>
              <a:buChar char="§"/>
            </a:pPr>
            <a:r>
              <a:rPr lang="en-US" altLang="en-US" sz="2400" dirty="0">
                <a:latin typeface="Arial" panose="020B0604020202020204" pitchFamily="34" charset="0"/>
                <a:cs typeface="Arial" panose="020B0604020202020204" pitchFamily="34" charset="0"/>
              </a:rPr>
              <a:t>Municipal Purchasing Act (65 ILCS 5/8-10-1 et seq.)</a:t>
            </a:r>
          </a:p>
          <a:p>
            <a:pPr marL="1257300" lvl="2" indent="-342900">
              <a:lnSpc>
                <a:spcPct val="125000"/>
              </a:lnSpc>
              <a:spcBef>
                <a:spcPct val="0"/>
              </a:spcBef>
              <a:buSzPct val="65000"/>
              <a:buFont typeface="Wingdings" pitchFamily="2" charset="2"/>
              <a:buChar char="§"/>
            </a:pPr>
            <a:r>
              <a:rPr lang="en-US" altLang="en-US" sz="2400" dirty="0">
                <a:latin typeface="Arial" panose="020B0604020202020204" pitchFamily="34" charset="0"/>
                <a:cs typeface="Arial" panose="020B0604020202020204" pitchFamily="34" charset="0"/>
              </a:rPr>
              <a:t>The state statute that governs the City’s procurement practices</a:t>
            </a:r>
          </a:p>
          <a:p>
            <a:pPr marL="342900" indent="-342900">
              <a:lnSpc>
                <a:spcPct val="125000"/>
              </a:lnSpc>
              <a:spcBef>
                <a:spcPct val="0"/>
              </a:spcBef>
              <a:buSzPct val="65000"/>
              <a:buFont typeface="Wingdings" pitchFamily="2" charset="2"/>
              <a:buChar char="§"/>
            </a:pPr>
            <a:endParaRPr lang="en-US" altLang="en-US" sz="2400" dirty="0">
              <a:latin typeface="Arial" panose="020B0604020202020204" pitchFamily="34" charset="0"/>
              <a:cs typeface="Arial" panose="020B0604020202020204" pitchFamily="34" charset="0"/>
            </a:endParaRPr>
          </a:p>
          <a:p>
            <a:pPr marL="342900" indent="-342900">
              <a:lnSpc>
                <a:spcPct val="125000"/>
              </a:lnSpc>
              <a:spcBef>
                <a:spcPct val="0"/>
              </a:spcBef>
              <a:buSzPct val="65000"/>
              <a:buFont typeface="Wingdings" pitchFamily="2" charset="2"/>
              <a:buChar char="§"/>
            </a:pPr>
            <a:r>
              <a:rPr lang="en-US" altLang="en-US" sz="2400" dirty="0">
                <a:latin typeface="Arial" panose="020B0604020202020204" pitchFamily="34" charset="0"/>
                <a:cs typeface="Arial" panose="020B0604020202020204" pitchFamily="34" charset="0"/>
              </a:rPr>
              <a:t>Chapter 2-92 of the Municipal Code of Chicago</a:t>
            </a:r>
          </a:p>
          <a:p>
            <a:pPr marL="800100" lvl="1" indent="-342900">
              <a:lnSpc>
                <a:spcPct val="125000"/>
              </a:lnSpc>
              <a:spcBef>
                <a:spcPct val="0"/>
              </a:spcBef>
              <a:buSzPct val="65000"/>
              <a:buFont typeface="Wingdings" pitchFamily="2" charset="2"/>
              <a:buChar char="§"/>
            </a:pPr>
            <a:r>
              <a:rPr lang="en-US" altLang="en-US" sz="2400" dirty="0">
                <a:latin typeface="Arial" panose="020B0604020202020204" pitchFamily="34" charset="0"/>
                <a:cs typeface="Arial" panose="020B0604020202020204" pitchFamily="34" charset="0"/>
              </a:rPr>
              <a:t>The City ordinances that governs purchasing</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9</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34368269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12538</TotalTime>
  <Words>2462</Words>
  <Application>Microsoft Office PowerPoint</Application>
  <PresentationFormat>Widescreen</PresentationFormat>
  <Paragraphs>377</Paragraphs>
  <Slides>46</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Big Shoulders Display Black</vt:lpstr>
      <vt:lpstr>Wingdings</vt:lpstr>
      <vt:lpstr>Roboto Medium</vt:lpstr>
      <vt:lpstr>Arial</vt:lpstr>
      <vt:lpstr>Roboto Light</vt:lpstr>
      <vt:lpstr>Calibri</vt:lpstr>
      <vt:lpstr>Avenir LT Std 55 Roman</vt:lpstr>
      <vt:lpstr>Calibri Light</vt:lpstr>
      <vt:lpstr>Office Theme</vt:lpstr>
      <vt:lpstr>Procurement Fundamentals: Doing Business with the City of Chicago </vt:lpstr>
      <vt:lpstr>Welcome</vt:lpstr>
      <vt:lpstr>PowerPoint Presentation</vt:lpstr>
      <vt:lpstr>PowerPoint Presentation</vt:lpstr>
      <vt:lpstr>Procurement Fundamentals: Doing Business with the City of Chicago </vt:lpstr>
      <vt:lpstr>OUR GOALS AT A GLANCE</vt:lpstr>
      <vt:lpstr>DPS is the contracting authority for the procurement of goods and services for the City of Chicago. We work together as a team and with our customers to guarantee an open, fair, and timely process by establishing, communicating and enforcing superior business practices.</vt:lpstr>
      <vt:lpstr>Laws Governing the Process</vt:lpstr>
      <vt:lpstr>Laws Governing the Process</vt:lpstr>
      <vt:lpstr>Procurement Terms</vt:lpstr>
      <vt:lpstr>Procurement Terms</vt:lpstr>
      <vt:lpstr>Procurement Terms</vt:lpstr>
      <vt:lpstr>Types of Procurement</vt:lpstr>
      <vt:lpstr>Procurement Types</vt:lpstr>
      <vt:lpstr>Small Orders</vt:lpstr>
      <vt:lpstr>Competitive Bids</vt:lpstr>
      <vt:lpstr>Competitive Bids</vt:lpstr>
      <vt:lpstr>Competitive Bids</vt:lpstr>
      <vt:lpstr>Competitive Bids</vt:lpstr>
      <vt:lpstr>Competitive Bids</vt:lpstr>
      <vt:lpstr>Competitive Bids</vt:lpstr>
      <vt:lpstr>Competitive Bids</vt:lpstr>
      <vt:lpstr>Requests for Proposals (RFP)</vt:lpstr>
      <vt:lpstr>Requests for Qualifications (RFQ)</vt:lpstr>
      <vt:lpstr>Job Order Contracts (JOC)</vt:lpstr>
      <vt:lpstr>Economic Disclosure Statements (EDS)</vt:lpstr>
      <vt:lpstr>Certification</vt:lpstr>
      <vt:lpstr>Certification</vt:lpstr>
      <vt:lpstr>Certification</vt:lpstr>
      <vt:lpstr>MBE/WBE/DBE Participation</vt:lpstr>
      <vt:lpstr>Commercially Useful Function</vt:lpstr>
      <vt:lpstr>Reduction, Waiver &amp; Good Faith Efforts</vt:lpstr>
      <vt:lpstr>Contract Monitoring and Compliance</vt:lpstr>
      <vt:lpstr>Contract Monitoring and Compliance</vt:lpstr>
      <vt:lpstr>Chicago Residency Ordinance (CRO)</vt:lpstr>
      <vt:lpstr>Equal Employment Opportunity</vt:lpstr>
      <vt:lpstr>Ways to Achieve Compliance</vt:lpstr>
      <vt:lpstr>Reporting Requirements</vt:lpstr>
      <vt:lpstr>Programs &amp; Bid Incentives</vt:lpstr>
      <vt:lpstr>Summary Workshop Recap Report</vt:lpstr>
      <vt:lpstr>Summary Workshop Recap Report</vt:lpstr>
      <vt:lpstr>Executive Order: Diversity Reporting</vt:lpstr>
      <vt:lpstr>DPS Website</vt:lpstr>
      <vt:lpstr>DPS Website</vt:lpstr>
      <vt:lpstr>QUESTIONS?</vt:lpstr>
      <vt:lpstr> FOLLOW US ON SOCIAL MEDIA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BECOME CERTIFIED</dc:title>
  <dc:creator>Rodney Labauex</dc:creator>
  <cp:lastModifiedBy>Jacqueline Umbles</cp:lastModifiedBy>
  <cp:revision>53</cp:revision>
  <cp:lastPrinted>2022-01-10T21:45:57Z</cp:lastPrinted>
  <dcterms:created xsi:type="dcterms:W3CDTF">2021-11-02T21:04:46Z</dcterms:created>
  <dcterms:modified xsi:type="dcterms:W3CDTF">2022-07-14T23:11:39Z</dcterms:modified>
</cp:coreProperties>
</file>