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256" r:id="rId2"/>
    <p:sldId id="265" r:id="rId3"/>
    <p:sldId id="387" r:id="rId4"/>
    <p:sldId id="257" r:id="rId5"/>
    <p:sldId id="258" r:id="rId6"/>
    <p:sldId id="259" r:id="rId7"/>
    <p:sldId id="390" r:id="rId8"/>
    <p:sldId id="260" r:id="rId9"/>
    <p:sldId id="261" r:id="rId10"/>
    <p:sldId id="394" r:id="rId11"/>
    <p:sldId id="396" r:id="rId12"/>
    <p:sldId id="397" r:id="rId13"/>
    <p:sldId id="393" r:id="rId14"/>
    <p:sldId id="391" r:id="rId15"/>
    <p:sldId id="398" r:id="rId16"/>
    <p:sldId id="262" r:id="rId17"/>
    <p:sldId id="400" r:id="rId18"/>
    <p:sldId id="399" r:id="rId19"/>
    <p:sldId id="401" r:id="rId20"/>
    <p:sldId id="402" r:id="rId21"/>
    <p:sldId id="403" r:id="rId22"/>
    <p:sldId id="404" r:id="rId23"/>
    <p:sldId id="407" r:id="rId24"/>
    <p:sldId id="405" r:id="rId25"/>
    <p:sldId id="406" r:id="rId26"/>
    <p:sldId id="408" r:id="rId27"/>
    <p:sldId id="409" r:id="rId28"/>
    <p:sldId id="411" r:id="rId29"/>
    <p:sldId id="412" r:id="rId30"/>
    <p:sldId id="410" r:id="rId31"/>
    <p:sldId id="413" r:id="rId32"/>
    <p:sldId id="415" r:id="rId33"/>
    <p:sldId id="414" r:id="rId34"/>
    <p:sldId id="416" r:id="rId35"/>
    <p:sldId id="417" r:id="rId36"/>
    <p:sldId id="263" r:id="rId37"/>
    <p:sldId id="264" r:id="rId38"/>
  </p:sldIdLst>
  <p:sldSz cx="12192000" cy="6858000"/>
  <p:notesSz cx="6858000" cy="9144000"/>
  <p:embeddedFontLst>
    <p:embeddedFont>
      <p:font typeface="Arial Narrow" panose="020B0606020202030204" pitchFamily="34" charset="0"/>
      <p:regular r:id="rId40"/>
      <p:bold r:id="rId41"/>
      <p:italic r:id="rId42"/>
      <p:boldItalic r:id="rId43"/>
    </p:embeddedFont>
    <p:embeddedFont>
      <p:font typeface="Big Shoulders Display Black" pitchFamily="2" charset="0"/>
      <p:bold r:id="rId44"/>
    </p:embeddedFont>
    <p:embeddedFont>
      <p:font typeface="Roboto Light" panose="02000000000000000000" pitchFamily="2" charset="0"/>
      <p:regular r:id="rId45"/>
      <p:italic r:id="rId46"/>
    </p:embeddedFont>
    <p:embeddedFont>
      <p:font typeface="Roboto Medium" panose="02000000000000000000" pitchFamily="2"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7E3007-EDE6-E789-0BC9-686A58141E0B}" name="Rodney Labauex" initials="RL" userId="S::rodney.labauex2@cityofchicago.org::7c6f01e8-48cd-42be-979d-1619cb092b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96" d="100"/>
          <a:sy n="96" d="100"/>
        </p:scale>
        <p:origin x="96" y="486"/>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199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02B05-4CB9-7C47-93A3-B2ECD2A55DB3}"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474A-8460-2146-8C99-5F778ABA6C29}" type="slidenum">
              <a:rPr lang="en-US" smtClean="0"/>
              <a:t>‹#›</a:t>
            </a:fld>
            <a:endParaRPr lang="en-US"/>
          </a:p>
        </p:txBody>
      </p:sp>
    </p:spTree>
    <p:extLst>
      <p:ext uri="{BB962C8B-B14F-4D97-AF65-F5344CB8AC3E}">
        <p14:creationId xmlns:p14="http://schemas.microsoft.com/office/powerpoint/2010/main" val="337868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9</a:t>
            </a:fld>
            <a:endParaRPr lang="en-US"/>
          </a:p>
        </p:txBody>
      </p:sp>
    </p:spTree>
    <p:extLst>
      <p:ext uri="{BB962C8B-B14F-4D97-AF65-F5344CB8AC3E}">
        <p14:creationId xmlns:p14="http://schemas.microsoft.com/office/powerpoint/2010/main" val="182615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3/26/2024</a:t>
            </a:fld>
            <a:endParaRPr lang="en-US"/>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44672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D1DF-CBF3-48C5-8FE8-2B5E3061F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881D7-70B0-4CE5-9FBE-68DC39744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BAD10-755B-4A3A-AB33-887009E77B62}"/>
              </a:ext>
            </a:extLst>
          </p:cNvPr>
          <p:cNvSpPr>
            <a:spLocks noGrp="1"/>
          </p:cNvSpPr>
          <p:nvPr>
            <p:ph type="dt" sz="half" idx="10"/>
          </p:nvPr>
        </p:nvSpPr>
        <p:spPr/>
        <p:txBody>
          <a:bodyPr/>
          <a:lstStyle/>
          <a:p>
            <a:fld id="{865D3119-4A53-0E4D-BE98-269E0A8DC43B}" type="datetime1">
              <a:rPr lang="en-US" smtClean="0"/>
              <a:t>3/26/2024</a:t>
            </a:fld>
            <a:endParaRPr lang="en-US"/>
          </a:p>
        </p:txBody>
      </p:sp>
      <p:sp>
        <p:nvSpPr>
          <p:cNvPr id="5" name="Footer Placeholder 4">
            <a:extLst>
              <a:ext uri="{FF2B5EF4-FFF2-40B4-BE49-F238E27FC236}">
                <a16:creationId xmlns:a16="http://schemas.microsoft.com/office/drawing/2014/main" id="{D4FF47C2-F2D1-47E4-9B2B-1185DE98A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9183E-67F9-4537-A199-DDFD954B915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08543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20A1-46F1-4138-8D68-EDC50BC4C4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34AAD-33A8-470F-BB7C-8BE08551D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A0E0C-5ED8-4FD1-9FCB-6F3A026FA38C}"/>
              </a:ext>
            </a:extLst>
          </p:cNvPr>
          <p:cNvSpPr>
            <a:spLocks noGrp="1"/>
          </p:cNvSpPr>
          <p:nvPr>
            <p:ph type="dt" sz="half" idx="10"/>
          </p:nvPr>
        </p:nvSpPr>
        <p:spPr/>
        <p:txBody>
          <a:bodyPr/>
          <a:lstStyle/>
          <a:p>
            <a:fld id="{918CFDDA-200E-D54B-8C1C-D640EF91395A}" type="datetime1">
              <a:rPr lang="en-US" smtClean="0"/>
              <a:t>3/26/2024</a:t>
            </a:fld>
            <a:endParaRPr lang="en-US"/>
          </a:p>
        </p:txBody>
      </p:sp>
      <p:sp>
        <p:nvSpPr>
          <p:cNvPr id="5" name="Footer Placeholder 4">
            <a:extLst>
              <a:ext uri="{FF2B5EF4-FFF2-40B4-BE49-F238E27FC236}">
                <a16:creationId xmlns:a16="http://schemas.microsoft.com/office/drawing/2014/main" id="{E7D145C7-3F9C-4A6A-809E-CE22E047B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5F751-42B9-475E-A8A3-3042503FB3B5}"/>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04761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0C36-3359-49FC-AF66-84149CE95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6F97-AE61-4923-B977-59A157FD7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008DE-DB3E-4E92-916B-6D83870031AC}"/>
              </a:ext>
            </a:extLst>
          </p:cNvPr>
          <p:cNvSpPr>
            <a:spLocks noGrp="1"/>
          </p:cNvSpPr>
          <p:nvPr>
            <p:ph type="dt" sz="half" idx="10"/>
          </p:nvPr>
        </p:nvSpPr>
        <p:spPr/>
        <p:txBody>
          <a:bodyPr/>
          <a:lstStyle/>
          <a:p>
            <a:fld id="{A223B64F-D4C2-7541-8F7E-9007C9E476AF}" type="datetime1">
              <a:rPr lang="en-US" smtClean="0"/>
              <a:t>3/26/2024</a:t>
            </a:fld>
            <a:endParaRPr lang="en-US"/>
          </a:p>
        </p:txBody>
      </p:sp>
      <p:sp>
        <p:nvSpPr>
          <p:cNvPr id="5" name="Footer Placeholder 4">
            <a:extLst>
              <a:ext uri="{FF2B5EF4-FFF2-40B4-BE49-F238E27FC236}">
                <a16:creationId xmlns:a16="http://schemas.microsoft.com/office/drawing/2014/main" id="{037F69EE-444D-45C6-9616-332908B50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71397-CAD7-4AC9-B0D8-B8F876684C06}"/>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71794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37D7-F40C-4B09-BF61-2AEA4F4C5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6B66D-6A2E-4D8E-8CC6-7C08F4AB4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8B20-8FC6-41F7-8559-BEEA91AB57B2}"/>
              </a:ext>
            </a:extLst>
          </p:cNvPr>
          <p:cNvSpPr>
            <a:spLocks noGrp="1"/>
          </p:cNvSpPr>
          <p:nvPr>
            <p:ph type="dt" sz="half" idx="10"/>
          </p:nvPr>
        </p:nvSpPr>
        <p:spPr/>
        <p:txBody>
          <a:bodyPr/>
          <a:lstStyle/>
          <a:p>
            <a:fld id="{0E40D272-AF5F-3F4D-BEFE-8CA063B17B51}" type="datetime1">
              <a:rPr lang="en-US" smtClean="0"/>
              <a:t>3/26/2024</a:t>
            </a:fld>
            <a:endParaRPr lang="en-US"/>
          </a:p>
        </p:txBody>
      </p:sp>
      <p:sp>
        <p:nvSpPr>
          <p:cNvPr id="5" name="Footer Placeholder 4">
            <a:extLst>
              <a:ext uri="{FF2B5EF4-FFF2-40B4-BE49-F238E27FC236}">
                <a16:creationId xmlns:a16="http://schemas.microsoft.com/office/drawing/2014/main" id="{EF1CF4EB-1A82-4E9C-B81A-66E645C13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E127B-6C47-4D9B-AD29-B053BF55F02B}"/>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84767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85C8-1B84-4B4A-AFFA-5D9565B18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40107-C2B5-46BA-BF3F-405C212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CBD8C-234B-44DC-AC85-E98FE06DD9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26A85-8EFC-4196-A0A0-516A5F4B49D9}"/>
              </a:ext>
            </a:extLst>
          </p:cNvPr>
          <p:cNvSpPr>
            <a:spLocks noGrp="1"/>
          </p:cNvSpPr>
          <p:nvPr>
            <p:ph type="dt" sz="half" idx="10"/>
          </p:nvPr>
        </p:nvSpPr>
        <p:spPr/>
        <p:txBody>
          <a:bodyPr/>
          <a:lstStyle/>
          <a:p>
            <a:fld id="{FFA0EC34-EB38-FE45-9605-52108486DD2D}" type="datetime1">
              <a:rPr lang="en-US" smtClean="0"/>
              <a:t>3/26/2024</a:t>
            </a:fld>
            <a:endParaRPr lang="en-US"/>
          </a:p>
        </p:txBody>
      </p:sp>
      <p:sp>
        <p:nvSpPr>
          <p:cNvPr id="6" name="Footer Placeholder 5">
            <a:extLst>
              <a:ext uri="{FF2B5EF4-FFF2-40B4-BE49-F238E27FC236}">
                <a16:creationId xmlns:a16="http://schemas.microsoft.com/office/drawing/2014/main" id="{E6ED662D-54E7-489A-85C2-9EE39FD12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90B4A-9729-4814-9222-16AED6E07FBF}"/>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49824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6CC2-C19A-4C40-94A1-13CD153F1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0875EB-AAE1-44C8-A7BB-8640B456C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703018-B546-4105-A19E-A8CD391EA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B90B82-CE99-4405-9426-BD0C9F19F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96898-1201-40D0-9FA8-7CAF15474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72BC4-B64B-453D-86E4-936165CD7BF9}"/>
              </a:ext>
            </a:extLst>
          </p:cNvPr>
          <p:cNvSpPr>
            <a:spLocks noGrp="1"/>
          </p:cNvSpPr>
          <p:nvPr>
            <p:ph type="dt" sz="half" idx="10"/>
          </p:nvPr>
        </p:nvSpPr>
        <p:spPr/>
        <p:txBody>
          <a:bodyPr/>
          <a:lstStyle/>
          <a:p>
            <a:fld id="{EFC8F749-0073-0440-BB1D-4D5522ED00F5}" type="datetime1">
              <a:rPr lang="en-US" smtClean="0"/>
              <a:t>3/26/2024</a:t>
            </a:fld>
            <a:endParaRPr lang="en-US"/>
          </a:p>
        </p:txBody>
      </p:sp>
      <p:sp>
        <p:nvSpPr>
          <p:cNvPr id="8" name="Footer Placeholder 7">
            <a:extLst>
              <a:ext uri="{FF2B5EF4-FFF2-40B4-BE49-F238E27FC236}">
                <a16:creationId xmlns:a16="http://schemas.microsoft.com/office/drawing/2014/main" id="{E4369788-FF07-4698-8C8A-5A3620F55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76361-C741-4BEB-90A5-466DEEB81B01}"/>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23202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D8F7-4947-4878-B979-CA9E6BC71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82D4A-2BA4-4316-AE5B-E20A760EB1C8}"/>
              </a:ext>
            </a:extLst>
          </p:cNvPr>
          <p:cNvSpPr>
            <a:spLocks noGrp="1"/>
          </p:cNvSpPr>
          <p:nvPr>
            <p:ph type="dt" sz="half" idx="10"/>
          </p:nvPr>
        </p:nvSpPr>
        <p:spPr/>
        <p:txBody>
          <a:bodyPr/>
          <a:lstStyle/>
          <a:p>
            <a:fld id="{E5A79AD5-ABA8-1547-9950-8DD460ED2041}" type="datetime1">
              <a:rPr lang="en-US" smtClean="0"/>
              <a:t>3/26/2024</a:t>
            </a:fld>
            <a:endParaRPr lang="en-US"/>
          </a:p>
        </p:txBody>
      </p:sp>
      <p:sp>
        <p:nvSpPr>
          <p:cNvPr id="4" name="Footer Placeholder 3">
            <a:extLst>
              <a:ext uri="{FF2B5EF4-FFF2-40B4-BE49-F238E27FC236}">
                <a16:creationId xmlns:a16="http://schemas.microsoft.com/office/drawing/2014/main" id="{543BB506-37E9-4E8F-A3D4-D73F56360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020317-B0EF-40F4-BCDC-307E49EAADDC}"/>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07835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2E33F-A0AB-4C29-AF45-C02D01424696}"/>
              </a:ext>
            </a:extLst>
          </p:cNvPr>
          <p:cNvSpPr>
            <a:spLocks noGrp="1"/>
          </p:cNvSpPr>
          <p:nvPr>
            <p:ph type="dt" sz="half" idx="10"/>
          </p:nvPr>
        </p:nvSpPr>
        <p:spPr/>
        <p:txBody>
          <a:bodyPr/>
          <a:lstStyle/>
          <a:p>
            <a:fld id="{00D5E2CE-0E53-D146-8623-466984473AE5}" type="datetime1">
              <a:rPr lang="en-US" smtClean="0"/>
              <a:t>3/26/2024</a:t>
            </a:fld>
            <a:endParaRPr lang="en-US"/>
          </a:p>
        </p:txBody>
      </p:sp>
      <p:sp>
        <p:nvSpPr>
          <p:cNvPr id="3" name="Footer Placeholder 2">
            <a:extLst>
              <a:ext uri="{FF2B5EF4-FFF2-40B4-BE49-F238E27FC236}">
                <a16:creationId xmlns:a16="http://schemas.microsoft.com/office/drawing/2014/main" id="{5A2DA1D1-F79D-473C-BC74-8807295DBC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7BD181-805C-479F-BC2B-B2E7D6A84278}"/>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32373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1074-A371-4AE4-BE26-E12EAD4C8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9711E-ABE2-4EF2-B7CE-090B97AC4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9C81D-9526-437C-B854-202F02AC1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39F96-FFCB-4820-90D8-BDC06828BD6E}"/>
              </a:ext>
            </a:extLst>
          </p:cNvPr>
          <p:cNvSpPr>
            <a:spLocks noGrp="1"/>
          </p:cNvSpPr>
          <p:nvPr>
            <p:ph type="dt" sz="half" idx="10"/>
          </p:nvPr>
        </p:nvSpPr>
        <p:spPr/>
        <p:txBody>
          <a:bodyPr/>
          <a:lstStyle/>
          <a:p>
            <a:fld id="{CAC040D4-8798-1341-BBD8-1C45B5633D1B}" type="datetime1">
              <a:rPr lang="en-US" smtClean="0"/>
              <a:t>3/26/2024</a:t>
            </a:fld>
            <a:endParaRPr lang="en-US"/>
          </a:p>
        </p:txBody>
      </p:sp>
      <p:sp>
        <p:nvSpPr>
          <p:cNvPr id="6" name="Footer Placeholder 5">
            <a:extLst>
              <a:ext uri="{FF2B5EF4-FFF2-40B4-BE49-F238E27FC236}">
                <a16:creationId xmlns:a16="http://schemas.microsoft.com/office/drawing/2014/main" id="{E277C030-98F3-4591-89AB-6653C70B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0EA-0933-4597-8D41-75849CA20542}"/>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20638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C6F6-249D-4E89-885E-9E124CE12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9EAE2-72F2-4CF6-B4A1-2A794540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FC9B1F-CDBD-4D11-85AB-63DFBE2C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DDBD1-AED9-429D-8013-C3E78D5681F4}"/>
              </a:ext>
            </a:extLst>
          </p:cNvPr>
          <p:cNvSpPr>
            <a:spLocks noGrp="1"/>
          </p:cNvSpPr>
          <p:nvPr>
            <p:ph type="dt" sz="half" idx="10"/>
          </p:nvPr>
        </p:nvSpPr>
        <p:spPr/>
        <p:txBody>
          <a:bodyPr/>
          <a:lstStyle/>
          <a:p>
            <a:fld id="{E387D9A2-6B89-F142-87B1-7D75DC26D029}" type="datetime1">
              <a:rPr lang="en-US" smtClean="0"/>
              <a:t>3/26/2024</a:t>
            </a:fld>
            <a:endParaRPr lang="en-US"/>
          </a:p>
        </p:txBody>
      </p:sp>
      <p:sp>
        <p:nvSpPr>
          <p:cNvPr id="6" name="Footer Placeholder 5">
            <a:extLst>
              <a:ext uri="{FF2B5EF4-FFF2-40B4-BE49-F238E27FC236}">
                <a16:creationId xmlns:a16="http://schemas.microsoft.com/office/drawing/2014/main" id="{C1D2F0CF-25BE-4CBE-B446-F80524F38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6A03-F574-4382-89F0-ECBFC35D4F63}"/>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403039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3/26/2024</a:t>
            </a:fld>
            <a:endParaRPr lang="en-US"/>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chicago.gov/eprocurement"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hyperlink" Target="mailto:customersupport@cityofchicago.org"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hyperlink" Target="https://www.cityofchicago.org/city/en/depts/dps/isupplier/online-training-materials.html" TargetMode="Externa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hicago.gov/eprocurement"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dc01fmps50.cityofchicago.org:8077/OA_HTML/OA.jsp?page=/oracle/apps/pos/onboard/webui/ProspRegPG&amp;OAHP=POS_GUEST_REG_HP&amp;OASF=POS_SUPPREG_REGISTER&amp;OAPB=POS_ISP_BRAND&amp;ouid=5C82DBCBF1AAAFF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306950" y="1025434"/>
            <a:ext cx="4318992" cy="3670663"/>
          </a:xfrm>
        </p:spPr>
        <p:txBody>
          <a:bodyPr anchor="ctr">
            <a:normAutofit/>
          </a:bodyPr>
          <a:lstStyle/>
          <a:p>
            <a:r>
              <a:rPr lang="en-US" sz="5000" dirty="0">
                <a:solidFill>
                  <a:schemeClr val="bg1"/>
                </a:solidFill>
                <a:latin typeface="Big Shoulders Display Black"/>
              </a:rPr>
              <a:t>eProcurement 101</a:t>
            </a:r>
            <a:endParaRPr lang="en-US" sz="5000" dirty="0">
              <a:solidFill>
                <a:schemeClr val="bg1"/>
              </a:solidFill>
              <a:latin typeface="Big Shoulders Display Black" pitchFamily="2" charset="0"/>
            </a:endParaRP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47" y="459713"/>
            <a:ext cx="4353780" cy="841549"/>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1</a:t>
            </a:fld>
            <a:endParaRPr lang="en-US"/>
          </a:p>
        </p:txBody>
      </p:sp>
    </p:spTree>
    <p:extLst>
      <p:ext uri="{BB962C8B-B14F-4D97-AF65-F5344CB8AC3E}">
        <p14:creationId xmlns:p14="http://schemas.microsoft.com/office/powerpoint/2010/main" val="4118338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586651" y="0"/>
            <a:ext cx="360534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586651" y="2589043"/>
            <a:ext cx="360534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586651" y="1593668"/>
            <a:ext cx="3225527" cy="3670663"/>
          </a:xfrm>
        </p:spPr>
        <p:txBody>
          <a:bodyPr anchor="ctr">
            <a:noAutofit/>
          </a:bodyPr>
          <a:lstStyle/>
          <a:p>
            <a:r>
              <a:rPr lang="en-US" sz="4400" dirty="0">
                <a:solidFill>
                  <a:schemeClr val="bg1"/>
                </a:solidFill>
                <a:latin typeface="Arial" panose="020B0604020202020204" pitchFamily="34" charset="0"/>
                <a:cs typeface="Arial" panose="020B0604020202020204" pitchFamily="34" charset="0"/>
              </a:rPr>
              <a:t>Microsite</a:t>
            </a:r>
          </a:p>
        </p:txBody>
      </p:sp>
      <p:pic>
        <p:nvPicPr>
          <p:cNvPr id="10" name="Picture 9">
            <a:extLst>
              <a:ext uri="{FF2B5EF4-FFF2-40B4-BE49-F238E27FC236}">
                <a16:creationId xmlns:a16="http://schemas.microsoft.com/office/drawing/2014/main" id="{DB4E19B5-4B4D-48C9-90AD-FB33F24B635C}"/>
              </a:ext>
            </a:extLst>
          </p:cNvPr>
          <p:cNvPicPr>
            <a:picLocks noChangeAspect="1"/>
          </p:cNvPicPr>
          <p:nvPr/>
        </p:nvPicPr>
        <p:blipFill>
          <a:blip r:embed="rId5"/>
          <a:stretch>
            <a:fillRect/>
          </a:stretch>
        </p:blipFill>
        <p:spPr>
          <a:xfrm>
            <a:off x="0" y="957847"/>
            <a:ext cx="8515927" cy="5982535"/>
          </a:xfrm>
          <a:prstGeom prst="rect">
            <a:avLst/>
          </a:prstGeom>
        </p:spPr>
      </p:pic>
    </p:spTree>
    <p:extLst>
      <p:ext uri="{BB962C8B-B14F-4D97-AF65-F5344CB8AC3E}">
        <p14:creationId xmlns:p14="http://schemas.microsoft.com/office/powerpoint/2010/main" val="324299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11</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54055" y="1901613"/>
            <a:ext cx="3693379" cy="4158119"/>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38314" y="1505527"/>
            <a:ext cx="3724862" cy="4950293"/>
          </a:xfrm>
        </p:spPr>
        <p:txBody>
          <a:bodyPr anchor="ctr">
            <a:noAutofit/>
          </a:bodyPr>
          <a:lstStyle/>
          <a:p>
            <a:pPr>
              <a:lnSpc>
                <a:spcPct val="100000"/>
              </a:lnSpc>
            </a:pPr>
            <a:r>
              <a:rPr lang="en-US" sz="4400" dirty="0">
                <a:solidFill>
                  <a:schemeClr val="bg1"/>
                </a:solidFill>
                <a:latin typeface="Arial" panose="020B0604020202020204" pitchFamily="34" charset="0"/>
                <a:cs typeface="Arial" panose="020B0604020202020204" pitchFamily="34" charset="0"/>
              </a:rPr>
              <a:t>Existing Vendor Registration</a:t>
            </a:r>
            <a:br>
              <a:rPr lang="en-US" sz="44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Required: Full Name, Email Address, Phone Number and FEIN/Tax ID/EIN 9 digit number</a:t>
            </a:r>
            <a:endParaRPr lang="en-US" sz="4400" dirty="0">
              <a:solidFill>
                <a:schemeClr val="bg1"/>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BAFD80EA-B7E1-4D1B-9298-A65F06F68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7975"/>
            <a:ext cx="7606309" cy="605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53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93379" cy="3670663"/>
          </a:xfrm>
        </p:spPr>
        <p:txBody>
          <a:bodyPr anchor="ctr">
            <a:noAutofit/>
          </a:bodyPr>
          <a:lstStyle/>
          <a:p>
            <a:r>
              <a:rPr lang="en-US" sz="4000" dirty="0">
                <a:solidFill>
                  <a:schemeClr val="bg1"/>
                </a:solidFill>
                <a:latin typeface="Arial" panose="020B0604020202020204" pitchFamily="34" charset="0"/>
                <a:cs typeface="Arial" panose="020B0604020202020204" pitchFamily="34" charset="0"/>
              </a:rPr>
              <a:t>New Vendor Registration</a:t>
            </a:r>
          </a:p>
        </p:txBody>
      </p:sp>
      <p:pic>
        <p:nvPicPr>
          <p:cNvPr id="12" name="Picture 11">
            <a:extLst>
              <a:ext uri="{FF2B5EF4-FFF2-40B4-BE49-F238E27FC236}">
                <a16:creationId xmlns:a16="http://schemas.microsoft.com/office/drawing/2014/main" id="{A8AF7C1B-1C0B-43B2-B53D-D6E90BD0F1AF}"/>
              </a:ext>
            </a:extLst>
          </p:cNvPr>
          <p:cNvPicPr>
            <a:picLocks noChangeAspect="1"/>
          </p:cNvPicPr>
          <p:nvPr/>
        </p:nvPicPr>
        <p:blipFill>
          <a:blip r:embed="rId5"/>
          <a:stretch>
            <a:fillRect/>
          </a:stretch>
        </p:blipFill>
        <p:spPr>
          <a:xfrm>
            <a:off x="0" y="2201128"/>
            <a:ext cx="7592291" cy="4544059"/>
          </a:xfrm>
          <a:prstGeom prst="rect">
            <a:avLst/>
          </a:prstGeom>
        </p:spPr>
      </p:pic>
      <p:pic>
        <p:nvPicPr>
          <p:cNvPr id="14" name="Picture 13">
            <a:extLst>
              <a:ext uri="{FF2B5EF4-FFF2-40B4-BE49-F238E27FC236}">
                <a16:creationId xmlns:a16="http://schemas.microsoft.com/office/drawing/2014/main" id="{C0254172-96FC-471F-8F28-158E1F548774}"/>
              </a:ext>
            </a:extLst>
          </p:cNvPr>
          <p:cNvPicPr>
            <a:picLocks noChangeAspect="1"/>
          </p:cNvPicPr>
          <p:nvPr/>
        </p:nvPicPr>
        <p:blipFill>
          <a:blip r:embed="rId6"/>
          <a:stretch>
            <a:fillRect/>
          </a:stretch>
        </p:blipFill>
        <p:spPr>
          <a:xfrm>
            <a:off x="0" y="824531"/>
            <a:ext cx="7592291" cy="1794292"/>
          </a:xfrm>
          <a:prstGeom prst="rect">
            <a:avLst/>
          </a:prstGeom>
        </p:spPr>
      </p:pic>
    </p:spTree>
    <p:extLst>
      <p:ext uri="{BB962C8B-B14F-4D97-AF65-F5344CB8AC3E}">
        <p14:creationId xmlns:p14="http://schemas.microsoft.com/office/powerpoint/2010/main" val="142155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985168" cy="3670663"/>
          </a:xfrm>
        </p:spPr>
        <p:txBody>
          <a:bodyPr anchor="ctr">
            <a:noAutofit/>
          </a:bodyPr>
          <a:lstStyle/>
          <a:p>
            <a:r>
              <a:rPr lang="en-US" sz="3200" b="1" dirty="0">
                <a:solidFill>
                  <a:schemeClr val="bg1"/>
                </a:solidFill>
                <a:latin typeface="Arial" panose="020B0604020202020204" pitchFamily="34" charset="0"/>
                <a:cs typeface="Arial" panose="020B0604020202020204" pitchFamily="34" charset="0"/>
              </a:rPr>
              <a:t>Current Bid &amp; Solicitations Opportunities &amp; Other </a:t>
            </a:r>
            <a:r>
              <a:rPr lang="en-US" sz="3200" b="1" dirty="0" err="1">
                <a:solidFill>
                  <a:schemeClr val="bg1"/>
                </a:solidFill>
                <a:latin typeface="Arial" panose="020B0604020202020204" pitchFamily="34" charset="0"/>
                <a:cs typeface="Arial" panose="020B0604020202020204" pitchFamily="34" charset="0"/>
              </a:rPr>
              <a:t>Accessibles</a:t>
            </a:r>
            <a:endParaRPr lang="en-US" sz="3200" b="1" dirty="0">
              <a:solidFill>
                <a:schemeClr val="bg1"/>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3EA74AB2-05B5-4674-AFB1-0D14CA2DB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89000"/>
            <a:ext cx="760630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816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423565" y="0"/>
            <a:ext cx="3768435"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14</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423565" y="2385843"/>
            <a:ext cx="3768435" cy="2555612"/>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423564" y="1691649"/>
            <a:ext cx="3768435" cy="4105168"/>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Current Bid </a:t>
            </a:r>
            <a:r>
              <a:rPr lang="en-US" sz="3600" b="1" dirty="0" err="1">
                <a:solidFill>
                  <a:schemeClr val="bg1"/>
                </a:solidFill>
                <a:latin typeface="Arial" panose="020B0604020202020204" pitchFamily="34" charset="0"/>
                <a:cs typeface="Arial" panose="020B0604020202020204" pitchFamily="34" charset="0"/>
              </a:rPr>
              <a:t>Opportunties</a:t>
            </a:r>
            <a:r>
              <a:rPr lang="en-US" sz="3600" b="1" dirty="0">
                <a:solidFill>
                  <a:schemeClr val="bg1"/>
                </a:solidFill>
                <a:latin typeface="Arial" panose="020B0604020202020204" pitchFamily="34" charset="0"/>
                <a:cs typeface="Arial" panose="020B0604020202020204" pitchFamily="34" charset="0"/>
              </a:rPr>
              <a:t> &amp;  Bid Opening</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Listing</a:t>
            </a:r>
          </a:p>
        </p:txBody>
      </p:sp>
      <p:pic>
        <p:nvPicPr>
          <p:cNvPr id="12" name="Picture 11">
            <a:extLst>
              <a:ext uri="{FF2B5EF4-FFF2-40B4-BE49-F238E27FC236}">
                <a16:creationId xmlns:a16="http://schemas.microsoft.com/office/drawing/2014/main" id="{3EE52B41-5F76-4229-AE60-709B4DF01833}"/>
              </a:ext>
            </a:extLst>
          </p:cNvPr>
          <p:cNvPicPr>
            <a:picLocks noChangeAspect="1"/>
          </p:cNvPicPr>
          <p:nvPr/>
        </p:nvPicPr>
        <p:blipFill>
          <a:blip r:embed="rId5"/>
          <a:stretch>
            <a:fillRect/>
          </a:stretch>
        </p:blipFill>
        <p:spPr>
          <a:xfrm>
            <a:off x="-1" y="957847"/>
            <a:ext cx="8423563" cy="6052044"/>
          </a:xfrm>
          <a:prstGeom prst="rect">
            <a:avLst/>
          </a:prstGeom>
        </p:spPr>
      </p:pic>
    </p:spTree>
    <p:extLst>
      <p:ext uri="{BB962C8B-B14F-4D97-AF65-F5344CB8AC3E}">
        <p14:creationId xmlns:p14="http://schemas.microsoft.com/office/powerpoint/2010/main" val="378208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15</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93379" cy="3670663"/>
          </a:xfrm>
        </p:spPr>
        <p:txBody>
          <a:bodyPr anchor="ctr">
            <a:noAutofit/>
          </a:bodyPr>
          <a:lstStyle/>
          <a:p>
            <a:r>
              <a:rPr lang="en-US" sz="4000" dirty="0">
                <a:solidFill>
                  <a:schemeClr val="bg1"/>
                </a:solidFill>
                <a:latin typeface="Arial" panose="020B0604020202020204" pitchFamily="34" charset="0"/>
                <a:cs typeface="Arial" panose="020B0604020202020204" pitchFamily="34" charset="0"/>
              </a:rPr>
              <a:t>What We Do</a:t>
            </a:r>
          </a:p>
        </p:txBody>
      </p:sp>
      <p:pic>
        <p:nvPicPr>
          <p:cNvPr id="10" name="Picture 9" descr="Graphical user interface, website&#10;&#10;Description automatically generated">
            <a:extLst>
              <a:ext uri="{FF2B5EF4-FFF2-40B4-BE49-F238E27FC236}">
                <a16:creationId xmlns:a16="http://schemas.microsoft.com/office/drawing/2014/main" id="{CC92F9E7-676F-4E30-97E0-DFF7BC74A1F0}"/>
              </a:ext>
            </a:extLst>
          </p:cNvPr>
          <p:cNvPicPr>
            <a:picLocks noChangeAspect="1"/>
          </p:cNvPicPr>
          <p:nvPr/>
        </p:nvPicPr>
        <p:blipFill>
          <a:blip r:embed="rId5"/>
          <a:stretch>
            <a:fillRect/>
          </a:stretch>
        </p:blipFill>
        <p:spPr>
          <a:xfrm>
            <a:off x="0" y="1165469"/>
            <a:ext cx="7485630" cy="5431155"/>
          </a:xfrm>
          <a:prstGeom prst="rect">
            <a:avLst/>
          </a:prstGeom>
        </p:spPr>
      </p:pic>
    </p:spTree>
    <p:extLst>
      <p:ext uri="{BB962C8B-B14F-4D97-AF65-F5344CB8AC3E}">
        <p14:creationId xmlns:p14="http://schemas.microsoft.com/office/powerpoint/2010/main" val="222273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836174" y="452891"/>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7836175" y="2094192"/>
            <a:ext cx="4484648" cy="3235190"/>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754908"/>
            <a:ext cx="4113991" cy="3740728"/>
          </a:xfrm>
        </p:spPr>
        <p:txBody>
          <a:bodyPr anchor="ctr">
            <a:noAutofit/>
          </a:bodyPr>
          <a:lstStyle/>
          <a:p>
            <a:r>
              <a:rPr lang="en-US" sz="4000" dirty="0">
                <a:solidFill>
                  <a:schemeClr val="bg1"/>
                </a:solidFill>
                <a:latin typeface="Arial" panose="020B0604020202020204" pitchFamily="34" charset="0"/>
                <a:cs typeface="Arial" panose="020B0604020202020204" pitchFamily="34" charset="0"/>
              </a:rPr>
              <a:t>Current Bids &amp;</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Solicitation</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Opportunities</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Click the orange button</a:t>
            </a:r>
          </a:p>
        </p:txBody>
      </p:sp>
      <p:pic>
        <p:nvPicPr>
          <p:cNvPr id="10" name="Picture 9">
            <a:extLst>
              <a:ext uri="{FF2B5EF4-FFF2-40B4-BE49-F238E27FC236}">
                <a16:creationId xmlns:a16="http://schemas.microsoft.com/office/drawing/2014/main" id="{175881D5-D804-4A8B-912E-C2E11516446D}"/>
              </a:ext>
            </a:extLst>
          </p:cNvPr>
          <p:cNvPicPr>
            <a:picLocks noChangeAspect="1"/>
          </p:cNvPicPr>
          <p:nvPr/>
        </p:nvPicPr>
        <p:blipFill>
          <a:blip r:embed="rId5"/>
          <a:stretch>
            <a:fillRect/>
          </a:stretch>
        </p:blipFill>
        <p:spPr>
          <a:xfrm>
            <a:off x="0" y="1415712"/>
            <a:ext cx="7694342" cy="4839375"/>
          </a:xfrm>
          <a:prstGeom prst="rect">
            <a:avLst/>
          </a:prstGeom>
        </p:spPr>
      </p:pic>
    </p:spTree>
    <p:extLst>
      <p:ext uri="{BB962C8B-B14F-4D97-AF65-F5344CB8AC3E}">
        <p14:creationId xmlns:p14="http://schemas.microsoft.com/office/powerpoint/2010/main" val="247656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793018" y="0"/>
            <a:ext cx="3398982"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17</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793018" y="1514765"/>
            <a:ext cx="3398982" cy="3749566"/>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793018" y="1593669"/>
            <a:ext cx="3398982" cy="3495568"/>
          </a:xfrm>
        </p:spPr>
        <p:txBody>
          <a:bodyPr anchor="ctr">
            <a:noAutofit/>
          </a:bodyPr>
          <a:lstStyle/>
          <a:p>
            <a:r>
              <a:rPr lang="en-US" sz="4000" dirty="0">
                <a:solidFill>
                  <a:schemeClr val="bg1"/>
                </a:solidFill>
                <a:latin typeface="Arial" panose="020B0604020202020204" pitchFamily="34" charset="0"/>
                <a:cs typeface="Arial" panose="020B0604020202020204" pitchFamily="34" charset="0"/>
              </a:rPr>
              <a:t>The Abstract</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Page of Active Bids/</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Solicitations</a:t>
            </a:r>
          </a:p>
        </p:txBody>
      </p:sp>
      <p:pic>
        <p:nvPicPr>
          <p:cNvPr id="10" name="Picture 9">
            <a:extLst>
              <a:ext uri="{FF2B5EF4-FFF2-40B4-BE49-F238E27FC236}">
                <a16:creationId xmlns:a16="http://schemas.microsoft.com/office/drawing/2014/main" id="{7A9C5C5D-8FB4-4D68-A39D-D13AC2D5529F}"/>
              </a:ext>
            </a:extLst>
          </p:cNvPr>
          <p:cNvPicPr>
            <a:picLocks noChangeAspect="1"/>
          </p:cNvPicPr>
          <p:nvPr/>
        </p:nvPicPr>
        <p:blipFill>
          <a:blip r:embed="rId5"/>
          <a:stretch>
            <a:fillRect/>
          </a:stretch>
        </p:blipFill>
        <p:spPr>
          <a:xfrm>
            <a:off x="0" y="2366667"/>
            <a:ext cx="8663709" cy="4073237"/>
          </a:xfrm>
          <a:prstGeom prst="rect">
            <a:avLst/>
          </a:prstGeom>
        </p:spPr>
      </p:pic>
      <p:pic>
        <p:nvPicPr>
          <p:cNvPr id="11" name="Picture 2">
            <a:extLst>
              <a:ext uri="{FF2B5EF4-FFF2-40B4-BE49-F238E27FC236}">
                <a16:creationId xmlns:a16="http://schemas.microsoft.com/office/drawing/2014/main" id="{5BFD415A-B0DC-4BF3-9782-15DE3DA50B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69963"/>
            <a:ext cx="8663709" cy="15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05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586652" y="0"/>
            <a:ext cx="3605347"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732546" y="2385843"/>
            <a:ext cx="3313558" cy="1982957"/>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732" y="261375"/>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586653" y="1427413"/>
            <a:ext cx="3605347" cy="3670663"/>
          </a:xfrm>
        </p:spPr>
        <p:txBody>
          <a:bodyPr anchor="ctr">
            <a:noAutofit/>
          </a:bodyPr>
          <a:lstStyle/>
          <a:p>
            <a:r>
              <a:rPr lang="en-US" sz="4000" b="1" dirty="0">
                <a:solidFill>
                  <a:schemeClr val="bg1"/>
                </a:solidFill>
                <a:latin typeface="Arial" panose="020B0604020202020204" pitchFamily="34" charset="0"/>
                <a:cs typeface="Arial" panose="020B0604020202020204" pitchFamily="34" charset="0"/>
              </a:rPr>
              <a:t>Abstract cont’d</a:t>
            </a:r>
          </a:p>
        </p:txBody>
      </p:sp>
      <p:pic>
        <p:nvPicPr>
          <p:cNvPr id="12" name="Picture 11">
            <a:extLst>
              <a:ext uri="{FF2B5EF4-FFF2-40B4-BE49-F238E27FC236}">
                <a16:creationId xmlns:a16="http://schemas.microsoft.com/office/drawing/2014/main" id="{11C9D619-9D4C-448A-83C9-503E138B14BC}"/>
              </a:ext>
            </a:extLst>
          </p:cNvPr>
          <p:cNvPicPr>
            <a:picLocks noChangeAspect="1"/>
          </p:cNvPicPr>
          <p:nvPr/>
        </p:nvPicPr>
        <p:blipFill>
          <a:blip r:embed="rId5"/>
          <a:stretch>
            <a:fillRect/>
          </a:stretch>
        </p:blipFill>
        <p:spPr>
          <a:xfrm>
            <a:off x="120960" y="953340"/>
            <a:ext cx="8275782" cy="276506"/>
          </a:xfrm>
          <a:prstGeom prst="rect">
            <a:avLst/>
          </a:prstGeom>
        </p:spPr>
      </p:pic>
      <p:pic>
        <p:nvPicPr>
          <p:cNvPr id="16" name="Picture 15">
            <a:extLst>
              <a:ext uri="{FF2B5EF4-FFF2-40B4-BE49-F238E27FC236}">
                <a16:creationId xmlns:a16="http://schemas.microsoft.com/office/drawing/2014/main" id="{3721F622-21F2-4D15-A1AD-246BEEC4305D}"/>
              </a:ext>
            </a:extLst>
          </p:cNvPr>
          <p:cNvPicPr>
            <a:picLocks noChangeAspect="1"/>
          </p:cNvPicPr>
          <p:nvPr/>
        </p:nvPicPr>
        <p:blipFill>
          <a:blip r:embed="rId6"/>
          <a:stretch>
            <a:fillRect/>
          </a:stretch>
        </p:blipFill>
        <p:spPr>
          <a:xfrm>
            <a:off x="0" y="1228177"/>
            <a:ext cx="8498620" cy="3244215"/>
          </a:xfrm>
          <a:prstGeom prst="rect">
            <a:avLst/>
          </a:prstGeom>
        </p:spPr>
      </p:pic>
      <p:pic>
        <p:nvPicPr>
          <p:cNvPr id="18" name="Picture 17">
            <a:extLst>
              <a:ext uri="{FF2B5EF4-FFF2-40B4-BE49-F238E27FC236}">
                <a16:creationId xmlns:a16="http://schemas.microsoft.com/office/drawing/2014/main" id="{61293661-E728-4465-80CD-D43B62B82952}"/>
              </a:ext>
            </a:extLst>
          </p:cNvPr>
          <p:cNvPicPr>
            <a:picLocks noChangeAspect="1"/>
          </p:cNvPicPr>
          <p:nvPr/>
        </p:nvPicPr>
        <p:blipFill>
          <a:blip r:embed="rId7"/>
          <a:stretch>
            <a:fillRect/>
          </a:stretch>
        </p:blipFill>
        <p:spPr>
          <a:xfrm>
            <a:off x="0" y="4472393"/>
            <a:ext cx="8491697" cy="2314858"/>
          </a:xfrm>
          <a:prstGeom prst="rect">
            <a:avLst/>
          </a:prstGeom>
        </p:spPr>
      </p:pic>
    </p:spTree>
    <p:extLst>
      <p:ext uri="{BB962C8B-B14F-4D97-AF65-F5344CB8AC3E}">
        <p14:creationId xmlns:p14="http://schemas.microsoft.com/office/powerpoint/2010/main" val="2159370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195863" y="-34505"/>
            <a:ext cx="3985169"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352724" y="1593669"/>
            <a:ext cx="3693379" cy="3809604"/>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427050"/>
            <a:ext cx="3985170" cy="4837281"/>
          </a:xfrm>
        </p:spPr>
        <p:txBody>
          <a:bodyPr anchor="ctr">
            <a:noAutofit/>
          </a:bodyPr>
          <a:lstStyle/>
          <a:p>
            <a:r>
              <a:rPr lang="en-US" sz="3200" b="1" dirty="0">
                <a:solidFill>
                  <a:schemeClr val="bg1"/>
                </a:solidFill>
                <a:latin typeface="Arial" panose="020B0604020202020204" pitchFamily="34" charset="0"/>
                <a:cs typeface="Arial" panose="020B0604020202020204" pitchFamily="34" charset="0"/>
              </a:rPr>
              <a:t>Log In/1</a:t>
            </a:r>
            <a:r>
              <a:rPr lang="en-US" sz="3200" b="1" baseline="30000" dirty="0">
                <a:solidFill>
                  <a:schemeClr val="bg1"/>
                </a:solidFill>
                <a:latin typeface="Arial" panose="020B0604020202020204" pitchFamily="34" charset="0"/>
                <a:cs typeface="Arial" panose="020B0604020202020204" pitchFamily="34" charset="0"/>
              </a:rPr>
              <a:t>st</a:t>
            </a:r>
            <a:r>
              <a:rPr lang="en-US" sz="3200" b="1" dirty="0">
                <a:solidFill>
                  <a:schemeClr val="bg1"/>
                </a:solidFill>
                <a:latin typeface="Arial" panose="020B0604020202020204" pitchFamily="34" charset="0"/>
                <a:cs typeface="Arial" panose="020B0604020202020204" pitchFamily="34" charset="0"/>
              </a:rPr>
              <a:t> Folder – </a:t>
            </a:r>
            <a:r>
              <a:rPr lang="en-US" sz="3200" b="1" dirty="0" err="1">
                <a:solidFill>
                  <a:schemeClr val="bg1"/>
                </a:solidFill>
                <a:latin typeface="Arial" panose="020B0604020202020204" pitchFamily="34" charset="0"/>
                <a:cs typeface="Arial" panose="020B0604020202020204" pitchFamily="34" charset="0"/>
              </a:rPr>
              <a:t>iSupplier</a:t>
            </a:r>
            <a:r>
              <a:rPr lang="en-US" sz="3200" b="1" dirty="0">
                <a:solidFill>
                  <a:schemeClr val="bg1"/>
                </a:solidFill>
                <a:latin typeface="Arial" panose="020B0604020202020204" pitchFamily="34" charset="0"/>
                <a:cs typeface="Arial" panose="020B0604020202020204" pitchFamily="34" charset="0"/>
              </a:rPr>
              <a:t> Portal</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https://chicago.gov/eprocurement</a:t>
            </a:r>
          </a:p>
        </p:txBody>
      </p:sp>
      <p:pic>
        <p:nvPicPr>
          <p:cNvPr id="10" name="Picture 2">
            <a:extLst>
              <a:ext uri="{FF2B5EF4-FFF2-40B4-BE49-F238E27FC236}">
                <a16:creationId xmlns:a16="http://schemas.microsoft.com/office/drawing/2014/main" id="{865A75DD-C2CC-4A9B-B434-CD1E1CCDF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89000"/>
            <a:ext cx="7694342"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a:extLst>
              <a:ext uri="{FF2B5EF4-FFF2-40B4-BE49-F238E27FC236}">
                <a16:creationId xmlns:a16="http://schemas.microsoft.com/office/drawing/2014/main" id="{2CCA9F2F-89E9-40D1-89EC-3C13665E585D}"/>
              </a:ext>
            </a:extLst>
          </p:cNvPr>
          <p:cNvSpPr txBox="1">
            <a:spLocks noChangeArrowheads="1"/>
          </p:cNvSpPr>
          <p:nvPr/>
        </p:nvSpPr>
        <p:spPr bwMode="auto">
          <a:xfrm>
            <a:off x="4116104" y="1131705"/>
            <a:ext cx="3262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eaLnBrk="1" hangingPunct="1">
              <a:lnSpc>
                <a:spcPct val="100000"/>
              </a:lnSpc>
              <a:spcBef>
                <a:spcPct val="0"/>
              </a:spcBef>
              <a:buFontTx/>
              <a:buNone/>
            </a:pPr>
            <a:r>
              <a:rPr lang="en-US" altLang="en-US" sz="1800" dirty="0"/>
              <a:t>After entering your temporary password you will be directed to change to permanent password. Login.</a:t>
            </a:r>
          </a:p>
        </p:txBody>
      </p:sp>
      <p:pic>
        <p:nvPicPr>
          <p:cNvPr id="12" name="Picture 3">
            <a:extLst>
              <a:ext uri="{FF2B5EF4-FFF2-40B4-BE49-F238E27FC236}">
                <a16:creationId xmlns:a16="http://schemas.microsoft.com/office/drawing/2014/main" id="{1C7495B5-1628-4260-9A37-E6371A9D1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38413"/>
            <a:ext cx="769434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AFA99FA3-5CA9-4EB5-BF70-9B703C774E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49750"/>
            <a:ext cx="7694342"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07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40257"/>
            <a:ext cx="11043424" cy="6817743"/>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178499" y="1162348"/>
            <a:ext cx="3605347" cy="3670663"/>
          </a:xfrm>
        </p:spPr>
        <p:txBody>
          <a:bodyPr anchor="ctr">
            <a:normAutofit/>
          </a:bodyPr>
          <a:lstStyle/>
          <a:p>
            <a:r>
              <a:rPr lang="en-US" sz="6600" dirty="0">
                <a:solidFill>
                  <a:schemeClr val="bg1"/>
                </a:solidFill>
                <a:latin typeface="Big Shoulders Display Black" pitchFamily="2" charset="0"/>
              </a:rPr>
              <a:t>Welcome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42684" y="764449"/>
            <a:ext cx="6489592" cy="53211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Department of Procurement Services is committed to Communications and Outreach, which is key to keeping citizens informed of bid opportunities, new programs, and innovations.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Also, ensure that you download a copy of our most recent</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Consolidated Buying Plan</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This is a 15-month forecast including hundreds of upcoming opportunities for 12 city agencies. To download, go to: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www.chicago.gov/</a:t>
            </a:r>
            <a:r>
              <a:rPr kumimoji="0" lang="en-US" sz="1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dps</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encourage you to follow us on our website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www.chicago.gov/dps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the latest news, updates, and our calendar of events. Go online, www.chicago.gov/DPS and click on the letter icon and sign-up for our </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Email Newsletter: DPS Alerts</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full of news that you can use.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Follow us on social media to stay informed: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Facebook: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www.facebook.com</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ChicagoDPS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LinkedIn: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www.linkedin.com/company/chicagodps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Youtube</a:t>
            </a: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www.YouTube.com</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ChicagoDPS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NOTE: Legal advertisements for the City of Chicago Department of Procurement Services (DPS) appear in the Chicago Tribune. Information about DPS contracting opportunities will be available at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www.chicago.gov</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426840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308430" y="0"/>
            <a:ext cx="3883569"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308430" y="2225963"/>
            <a:ext cx="3883570" cy="2798619"/>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308430" y="1593668"/>
            <a:ext cx="3781970" cy="3670663"/>
          </a:xfrm>
        </p:spPr>
        <p:txBody>
          <a:bodyPr anchor="ctr">
            <a:noAutofit/>
          </a:bodyPr>
          <a:lstStyle/>
          <a:p>
            <a:r>
              <a:rPr lang="en-US" sz="3600" dirty="0">
                <a:solidFill>
                  <a:schemeClr val="bg1"/>
                </a:solidFill>
                <a:latin typeface="Arial" panose="020B0604020202020204" pitchFamily="34" charset="0"/>
                <a:cs typeface="Arial" panose="020B0604020202020204" pitchFamily="34" charset="0"/>
              </a:rPr>
              <a:t>Log In/2nd Folder – Online Bidding</a:t>
            </a:r>
            <a:br>
              <a:rPr lang="en-US" sz="36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https://chicago.gov/eprocurement</a:t>
            </a:r>
            <a:r>
              <a:rPr lang="en-US" sz="3200" dirty="0">
                <a:solidFill>
                  <a:schemeClr val="bg1"/>
                </a:solidFill>
                <a:latin typeface="Arial" panose="020B0604020202020204" pitchFamily="34" charset="0"/>
                <a:cs typeface="Arial" panose="020B0604020202020204" pitchFamily="34" charset="0"/>
              </a:rPr>
              <a:t> </a:t>
            </a:r>
            <a:endParaRPr lang="en-US" sz="3200" b="1" dirty="0">
              <a:solidFill>
                <a:schemeClr val="bg1"/>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7B71984E-0AB1-4609-BDEB-212E106EA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89000"/>
            <a:ext cx="8206831"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94E932FA-C6D2-429F-894F-FD7BE53BE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778125"/>
            <a:ext cx="8206832" cy="188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62211774-EFD1-4B70-922A-9B75DE2D62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84436"/>
            <a:ext cx="8206831" cy="199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a:extLst>
              <a:ext uri="{FF2B5EF4-FFF2-40B4-BE49-F238E27FC236}">
                <a16:creationId xmlns:a16="http://schemas.microsoft.com/office/drawing/2014/main" id="{060FF069-D981-45E1-969A-1A5B8FBE3DEE}"/>
              </a:ext>
            </a:extLst>
          </p:cNvPr>
          <p:cNvSpPr txBox="1">
            <a:spLocks noChangeArrowheads="1"/>
          </p:cNvSpPr>
          <p:nvPr/>
        </p:nvSpPr>
        <p:spPr bwMode="auto">
          <a:xfrm>
            <a:off x="4535055" y="1674700"/>
            <a:ext cx="30331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a:lnSpc>
                <a:spcPct val="100000"/>
              </a:lnSpc>
              <a:spcBef>
                <a:spcPct val="0"/>
              </a:spcBef>
              <a:buNone/>
            </a:pPr>
            <a:r>
              <a:rPr lang="en-US" altLang="en-US" sz="1800" dirty="0"/>
              <a:t>After entering your temporary, password you will be directed to change to permanent password. Login.</a:t>
            </a:r>
          </a:p>
          <a:p>
            <a:pPr eaLnBrk="1" hangingPunct="1">
              <a:lnSpc>
                <a:spcPct val="100000"/>
              </a:lnSpc>
              <a:spcBef>
                <a:spcPct val="0"/>
              </a:spcBef>
              <a:buFontTx/>
              <a:buNone/>
            </a:pPr>
            <a:endParaRPr lang="en-US" altLang="en-US" sz="1800" dirty="0"/>
          </a:p>
        </p:txBody>
      </p:sp>
      <p:sp>
        <p:nvSpPr>
          <p:cNvPr id="14" name="TextBox 8">
            <a:extLst>
              <a:ext uri="{FF2B5EF4-FFF2-40B4-BE49-F238E27FC236}">
                <a16:creationId xmlns:a16="http://schemas.microsoft.com/office/drawing/2014/main" id="{7BEC5237-A774-4B5F-B0BE-DE8C888F41C9}"/>
              </a:ext>
            </a:extLst>
          </p:cNvPr>
          <p:cNvSpPr txBox="1">
            <a:spLocks noChangeArrowheads="1"/>
          </p:cNvSpPr>
          <p:nvPr/>
        </p:nvSpPr>
        <p:spPr bwMode="auto">
          <a:xfrm>
            <a:off x="4535055" y="3055124"/>
            <a:ext cx="34266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eaLnBrk="1" hangingPunct="1">
              <a:lnSpc>
                <a:spcPct val="100000"/>
              </a:lnSpc>
              <a:spcBef>
                <a:spcPct val="0"/>
              </a:spcBef>
              <a:buFontTx/>
              <a:buNone/>
            </a:pPr>
            <a:r>
              <a:rPr lang="en-US" altLang="en-US" sz="1800" dirty="0"/>
              <a:t>The Worklist is currently empty, as you bid or have question your conversation will appear here. Click on Sourcing Home Page.</a:t>
            </a:r>
          </a:p>
        </p:txBody>
      </p:sp>
    </p:spTree>
    <p:extLst>
      <p:ext uri="{BB962C8B-B14F-4D97-AF65-F5344CB8AC3E}">
        <p14:creationId xmlns:p14="http://schemas.microsoft.com/office/powerpoint/2010/main" val="4247850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586653" y="0"/>
            <a:ext cx="3605347"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21</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586652" y="975923"/>
            <a:ext cx="3605347" cy="4122550"/>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586651" y="801128"/>
            <a:ext cx="3605349" cy="5202508"/>
          </a:xfrm>
        </p:spPr>
        <p:txBody>
          <a:bodyPr anchor="ctr">
            <a:noAutofit/>
          </a:bodyPr>
          <a:lstStyle/>
          <a:p>
            <a:r>
              <a:rPr lang="en-US" sz="2800" b="1" dirty="0">
                <a:solidFill>
                  <a:schemeClr val="bg1"/>
                </a:solidFill>
                <a:latin typeface="Arial" panose="020B0604020202020204" pitchFamily="34" charset="0"/>
                <a:cs typeface="Arial" panose="020B0604020202020204" pitchFamily="34" charset="0"/>
              </a:rPr>
              <a:t>Log In/2nd Folder – Online Bidding</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https://chicago.gov/eprocurement</a:t>
            </a:r>
          </a:p>
        </p:txBody>
      </p:sp>
      <p:sp>
        <p:nvSpPr>
          <p:cNvPr id="11" name="TextBox 10">
            <a:extLst>
              <a:ext uri="{FF2B5EF4-FFF2-40B4-BE49-F238E27FC236}">
                <a16:creationId xmlns:a16="http://schemas.microsoft.com/office/drawing/2014/main" id="{3C7AE7A6-B82D-40B1-BC58-A63D4F1F11EF}"/>
              </a:ext>
            </a:extLst>
          </p:cNvPr>
          <p:cNvSpPr txBox="1"/>
          <p:nvPr/>
        </p:nvSpPr>
        <p:spPr>
          <a:xfrm>
            <a:off x="0" y="1133620"/>
            <a:ext cx="8505838" cy="3293209"/>
          </a:xfrm>
          <a:prstGeom prst="rect">
            <a:avLst/>
          </a:prstGeom>
          <a:solidFill>
            <a:schemeClr val="accent1">
              <a:lumMod val="40000"/>
              <a:lumOff val="60000"/>
            </a:schemeClr>
          </a:solidFill>
        </p:spPr>
        <p:txBody>
          <a:bodyPr wrap="square">
            <a:spAutoFit/>
          </a:bodyPr>
          <a:lstStyle/>
          <a:p>
            <a:pPr algn="ctr" eaLnBrk="1" fontAlgn="auto" hangingPunct="1">
              <a:spcBef>
                <a:spcPts val="0"/>
              </a:spcBef>
              <a:spcAft>
                <a:spcPts val="0"/>
              </a:spcAft>
              <a:defRPr/>
            </a:pPr>
            <a:r>
              <a:rPr lang="en-US" sz="1600" dirty="0">
                <a:latin typeface="+mn-lt"/>
              </a:rPr>
              <a:t>Table Legend</a:t>
            </a:r>
          </a:p>
          <a:p>
            <a:pPr eaLnBrk="1" fontAlgn="auto" hangingPunct="1">
              <a:spcBef>
                <a:spcPts val="0"/>
              </a:spcBef>
              <a:spcAft>
                <a:spcPts val="0"/>
              </a:spcAft>
              <a:defRPr/>
            </a:pPr>
            <a:r>
              <a:rPr lang="en-US" sz="1600" b="1" dirty="0">
                <a:latin typeface="+mn-lt"/>
              </a:rPr>
              <a:t>Response Number</a:t>
            </a:r>
            <a:r>
              <a:rPr lang="en-US" sz="1600" dirty="0">
                <a:latin typeface="+mn-lt"/>
              </a:rPr>
              <a:t>: is the number received when a solicitation has been saved. It’s your # for the specific solicitation write it down.</a:t>
            </a:r>
          </a:p>
          <a:p>
            <a:pPr eaLnBrk="1" fontAlgn="auto" hangingPunct="1">
              <a:spcBef>
                <a:spcPts val="0"/>
              </a:spcBef>
              <a:spcAft>
                <a:spcPts val="0"/>
              </a:spcAft>
              <a:defRPr/>
            </a:pPr>
            <a:r>
              <a:rPr lang="en-US" sz="1600" b="1" dirty="0">
                <a:latin typeface="+mn-lt"/>
              </a:rPr>
              <a:t>Response Status</a:t>
            </a:r>
            <a:r>
              <a:rPr lang="en-US" sz="1600" dirty="0">
                <a:latin typeface="+mn-lt"/>
              </a:rPr>
              <a:t>: Occurs with an action: Active bid submitted; Draft began and saved not submitted; and Resubmission Required: an addendum has been issued that you must acknowledge receipt of.</a:t>
            </a:r>
          </a:p>
          <a:p>
            <a:pPr eaLnBrk="1" fontAlgn="auto" hangingPunct="1">
              <a:spcBef>
                <a:spcPts val="0"/>
              </a:spcBef>
              <a:spcAft>
                <a:spcPts val="0"/>
              </a:spcAft>
              <a:defRPr/>
            </a:pPr>
            <a:r>
              <a:rPr lang="en-US" sz="1600" b="1" dirty="0">
                <a:latin typeface="+mn-lt"/>
              </a:rPr>
              <a:t>Supplier Site</a:t>
            </a:r>
            <a:r>
              <a:rPr lang="en-US" sz="1600" dirty="0">
                <a:latin typeface="+mn-lt"/>
              </a:rPr>
              <a:t>: Not used by DPS.</a:t>
            </a:r>
          </a:p>
          <a:p>
            <a:pPr eaLnBrk="1" fontAlgn="auto" hangingPunct="1">
              <a:spcBef>
                <a:spcPts val="0"/>
              </a:spcBef>
              <a:spcAft>
                <a:spcPts val="0"/>
              </a:spcAft>
              <a:defRPr/>
            </a:pPr>
            <a:r>
              <a:rPr lang="en-US" sz="1600" b="1" dirty="0">
                <a:latin typeface="+mn-lt"/>
              </a:rPr>
              <a:t>Solicitation Number</a:t>
            </a:r>
            <a:r>
              <a:rPr lang="en-US" sz="1600" dirty="0">
                <a:latin typeface="+mn-lt"/>
              </a:rPr>
              <a:t>: The number for the RFQ.</a:t>
            </a:r>
          </a:p>
          <a:p>
            <a:pPr eaLnBrk="1" fontAlgn="auto" hangingPunct="1">
              <a:spcBef>
                <a:spcPts val="0"/>
              </a:spcBef>
              <a:spcAft>
                <a:spcPts val="0"/>
              </a:spcAft>
              <a:defRPr/>
            </a:pPr>
            <a:r>
              <a:rPr lang="en-US" sz="1600" b="1" dirty="0">
                <a:latin typeface="+mn-lt"/>
              </a:rPr>
              <a:t>Title</a:t>
            </a:r>
            <a:r>
              <a:rPr lang="en-US" sz="1600" dirty="0">
                <a:latin typeface="+mn-lt"/>
              </a:rPr>
              <a:t>: Precedes with the Specification Number, colon and Title/Subject of RFQ.</a:t>
            </a:r>
          </a:p>
          <a:p>
            <a:pPr eaLnBrk="1" fontAlgn="auto" hangingPunct="1">
              <a:spcBef>
                <a:spcPts val="0"/>
              </a:spcBef>
              <a:spcAft>
                <a:spcPts val="0"/>
              </a:spcAft>
              <a:defRPr/>
            </a:pPr>
            <a:r>
              <a:rPr lang="en-US" sz="1600" b="1" dirty="0">
                <a:latin typeface="+mn-lt"/>
              </a:rPr>
              <a:t>Type</a:t>
            </a:r>
            <a:r>
              <a:rPr lang="en-US" sz="1600" dirty="0">
                <a:latin typeface="+mn-lt"/>
              </a:rPr>
              <a:t>: Terminology for eProcurement Solicitations is RFQ.</a:t>
            </a:r>
          </a:p>
          <a:p>
            <a:pPr eaLnBrk="1" fontAlgn="auto" hangingPunct="1">
              <a:spcBef>
                <a:spcPts val="0"/>
              </a:spcBef>
              <a:spcAft>
                <a:spcPts val="0"/>
              </a:spcAft>
              <a:defRPr/>
            </a:pPr>
            <a:r>
              <a:rPr lang="en-US" sz="1600" b="1" dirty="0">
                <a:latin typeface="+mn-lt"/>
              </a:rPr>
              <a:t>Time Left</a:t>
            </a:r>
            <a:r>
              <a:rPr lang="en-US" sz="1600" dirty="0">
                <a:latin typeface="+mn-lt"/>
              </a:rPr>
              <a:t>: Number of days remaining before the due date (bid/proposal opening).</a:t>
            </a:r>
          </a:p>
          <a:p>
            <a:pPr eaLnBrk="1" fontAlgn="auto" hangingPunct="1">
              <a:spcBef>
                <a:spcPts val="0"/>
              </a:spcBef>
              <a:spcAft>
                <a:spcPts val="0"/>
              </a:spcAft>
              <a:defRPr/>
            </a:pPr>
            <a:r>
              <a:rPr lang="en-US" sz="1600" b="1" dirty="0">
                <a:latin typeface="+mn-lt"/>
              </a:rPr>
              <a:t>Monitor</a:t>
            </a:r>
            <a:r>
              <a:rPr lang="en-US" sz="1600" dirty="0">
                <a:latin typeface="+mn-lt"/>
              </a:rPr>
              <a:t>: Can be used to see the activity for the RFQ.</a:t>
            </a:r>
          </a:p>
          <a:p>
            <a:pPr eaLnBrk="1" fontAlgn="auto" hangingPunct="1">
              <a:spcBef>
                <a:spcPts val="0"/>
              </a:spcBef>
              <a:spcAft>
                <a:spcPts val="0"/>
              </a:spcAft>
              <a:defRPr/>
            </a:pPr>
            <a:r>
              <a:rPr lang="en-US" sz="1600" b="1" dirty="0">
                <a:latin typeface="+mn-lt"/>
              </a:rPr>
              <a:t>Unread Messages</a:t>
            </a:r>
            <a:r>
              <a:rPr lang="en-US" sz="1600" dirty="0">
                <a:latin typeface="+mn-lt"/>
              </a:rPr>
              <a:t>: Messages are sent via the Online Discussions by the DPS Procurement Specialist conducting the RFQ.</a:t>
            </a:r>
          </a:p>
        </p:txBody>
      </p:sp>
      <p:pic>
        <p:nvPicPr>
          <p:cNvPr id="12" name="Picture 11">
            <a:extLst>
              <a:ext uri="{FF2B5EF4-FFF2-40B4-BE49-F238E27FC236}">
                <a16:creationId xmlns:a16="http://schemas.microsoft.com/office/drawing/2014/main" id="{8B88037C-A041-45EF-872B-58D3B73D37FB}"/>
              </a:ext>
            </a:extLst>
          </p:cNvPr>
          <p:cNvPicPr>
            <a:picLocks noChangeAspect="1"/>
          </p:cNvPicPr>
          <p:nvPr/>
        </p:nvPicPr>
        <p:blipFill>
          <a:blip r:embed="rId5"/>
          <a:stretch>
            <a:fillRect/>
          </a:stretch>
        </p:blipFill>
        <p:spPr>
          <a:xfrm>
            <a:off x="0" y="4380599"/>
            <a:ext cx="8505838" cy="3002955"/>
          </a:xfrm>
          <a:prstGeom prst="rect">
            <a:avLst/>
          </a:prstGeom>
        </p:spPr>
      </p:pic>
    </p:spTree>
    <p:extLst>
      <p:ext uri="{BB962C8B-B14F-4D97-AF65-F5344CB8AC3E}">
        <p14:creationId xmlns:p14="http://schemas.microsoft.com/office/powerpoint/2010/main" val="2525840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206830" y="0"/>
            <a:ext cx="3985169"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29" y="1902691"/>
            <a:ext cx="3985171" cy="3941377"/>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985169" cy="4142114"/>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Responding to a Solicitation</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Methods of Search for a RFQ or</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Specification #</a:t>
            </a:r>
          </a:p>
        </p:txBody>
      </p:sp>
      <p:pic>
        <p:nvPicPr>
          <p:cNvPr id="10" name="Picture 2">
            <a:extLst>
              <a:ext uri="{FF2B5EF4-FFF2-40B4-BE49-F238E27FC236}">
                <a16:creationId xmlns:a16="http://schemas.microsoft.com/office/drawing/2014/main" id="{9CDABCCE-2835-4C0B-B292-C61598B9A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 y="1065645"/>
            <a:ext cx="807832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DE5DC99C-E5AC-40DC-92DA-D0D369C7D74E}"/>
              </a:ext>
            </a:extLst>
          </p:cNvPr>
          <p:cNvSpPr txBox="1">
            <a:spLocks noChangeArrowheads="1"/>
          </p:cNvSpPr>
          <p:nvPr/>
        </p:nvSpPr>
        <p:spPr bwMode="auto">
          <a:xfrm>
            <a:off x="6517190" y="2351520"/>
            <a:ext cx="14717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eaLnBrk="1" hangingPunct="1">
              <a:lnSpc>
                <a:spcPct val="100000"/>
              </a:lnSpc>
              <a:spcBef>
                <a:spcPct val="0"/>
              </a:spcBef>
              <a:buFontTx/>
              <a:buNone/>
            </a:pPr>
            <a:r>
              <a:rPr lang="en-US" altLang="en-US" sz="1600" dirty="0"/>
              <a:t>Title: is the Specification #</a:t>
            </a:r>
          </a:p>
          <a:p>
            <a:pPr eaLnBrk="1" hangingPunct="1">
              <a:lnSpc>
                <a:spcPct val="100000"/>
              </a:lnSpc>
              <a:spcBef>
                <a:spcPct val="0"/>
              </a:spcBef>
              <a:buFontTx/>
              <a:buNone/>
            </a:pPr>
            <a:r>
              <a:rPr lang="en-US" altLang="en-US" sz="1600" dirty="0"/>
              <a:t>Number: is the RFQ #</a:t>
            </a:r>
          </a:p>
          <a:p>
            <a:pPr eaLnBrk="1" hangingPunct="1">
              <a:lnSpc>
                <a:spcPct val="100000"/>
              </a:lnSpc>
              <a:spcBef>
                <a:spcPct val="0"/>
              </a:spcBef>
              <a:buFontTx/>
              <a:buNone/>
            </a:pPr>
            <a:r>
              <a:rPr lang="en-US" altLang="en-US" sz="1600" dirty="0"/>
              <a:t>These are the primary methods to search for the RFQ of your interest.</a:t>
            </a:r>
          </a:p>
        </p:txBody>
      </p:sp>
      <p:cxnSp>
        <p:nvCxnSpPr>
          <p:cNvPr id="12" name="Straight Arrow Connector 11">
            <a:extLst>
              <a:ext uri="{FF2B5EF4-FFF2-40B4-BE49-F238E27FC236}">
                <a16:creationId xmlns:a16="http://schemas.microsoft.com/office/drawing/2014/main" id="{72A7DAD8-4D12-41AD-93D1-8DE08AF2BF6B}"/>
              </a:ext>
            </a:extLst>
          </p:cNvPr>
          <p:cNvCxnSpPr>
            <a:cxnSpLocks/>
          </p:cNvCxnSpPr>
          <p:nvPr/>
        </p:nvCxnSpPr>
        <p:spPr>
          <a:xfrm flipH="1" flipV="1">
            <a:off x="1296700" y="2268683"/>
            <a:ext cx="5353482" cy="511462"/>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6918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586652" y="0"/>
            <a:ext cx="3605347"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586651" y="2385843"/>
            <a:ext cx="3605346"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586652" y="1593668"/>
            <a:ext cx="3605346"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RFQ (number) # Selected</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Click Respond</a:t>
            </a:r>
          </a:p>
        </p:txBody>
      </p:sp>
      <p:pic>
        <p:nvPicPr>
          <p:cNvPr id="10" name="Picture 9">
            <a:extLst>
              <a:ext uri="{FF2B5EF4-FFF2-40B4-BE49-F238E27FC236}">
                <a16:creationId xmlns:a16="http://schemas.microsoft.com/office/drawing/2014/main" id="{4D3618D4-2BC8-477E-B0E2-C8472D96F13E}"/>
              </a:ext>
            </a:extLst>
          </p:cNvPr>
          <p:cNvPicPr>
            <a:picLocks noChangeAspect="1"/>
          </p:cNvPicPr>
          <p:nvPr/>
        </p:nvPicPr>
        <p:blipFill>
          <a:blip r:embed="rId5"/>
          <a:stretch>
            <a:fillRect/>
          </a:stretch>
        </p:blipFill>
        <p:spPr>
          <a:xfrm>
            <a:off x="0" y="1822402"/>
            <a:ext cx="8515927" cy="3213194"/>
          </a:xfrm>
          <a:prstGeom prst="rect">
            <a:avLst/>
          </a:prstGeom>
        </p:spPr>
      </p:pic>
      <p:sp>
        <p:nvSpPr>
          <p:cNvPr id="11" name="TextBox 10">
            <a:extLst>
              <a:ext uri="{FF2B5EF4-FFF2-40B4-BE49-F238E27FC236}">
                <a16:creationId xmlns:a16="http://schemas.microsoft.com/office/drawing/2014/main" id="{2AF5E359-8D8F-49E2-9D1B-4EAC91BFFCFB}"/>
              </a:ext>
            </a:extLst>
          </p:cNvPr>
          <p:cNvSpPr txBox="1"/>
          <p:nvPr/>
        </p:nvSpPr>
        <p:spPr>
          <a:xfrm>
            <a:off x="70723" y="3428999"/>
            <a:ext cx="1970513"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Select &amp; Respond</a:t>
            </a:r>
          </a:p>
        </p:txBody>
      </p:sp>
      <p:cxnSp>
        <p:nvCxnSpPr>
          <p:cNvPr id="13" name="Straight Arrow Connector 12">
            <a:extLst>
              <a:ext uri="{FF2B5EF4-FFF2-40B4-BE49-F238E27FC236}">
                <a16:creationId xmlns:a16="http://schemas.microsoft.com/office/drawing/2014/main" id="{C0506FC1-625B-49C6-857A-200E1A7CAFBF}"/>
              </a:ext>
            </a:extLst>
          </p:cNvPr>
          <p:cNvCxnSpPr>
            <a:cxnSpLocks/>
          </p:cNvCxnSpPr>
          <p:nvPr/>
        </p:nvCxnSpPr>
        <p:spPr>
          <a:xfrm>
            <a:off x="1080654" y="3657600"/>
            <a:ext cx="0" cy="6709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C343E8F3-754C-4B65-8E0A-399846B2E74D}"/>
              </a:ext>
            </a:extLst>
          </p:cNvPr>
          <p:cNvCxnSpPr>
            <a:cxnSpLocks/>
          </p:cNvCxnSpPr>
          <p:nvPr/>
        </p:nvCxnSpPr>
        <p:spPr>
          <a:xfrm>
            <a:off x="226290" y="3767553"/>
            <a:ext cx="0" cy="9142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75807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980218" y="0"/>
            <a:ext cx="4211781"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24</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017164" y="2272144"/>
            <a:ext cx="4174835" cy="2355273"/>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43273" y="1593668"/>
            <a:ext cx="4248727"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Terms &amp; Conditions Acknowledgement</a:t>
            </a:r>
          </a:p>
        </p:txBody>
      </p:sp>
      <p:pic>
        <p:nvPicPr>
          <p:cNvPr id="10" name="Image.jpg">
            <a:extLst>
              <a:ext uri="{FF2B5EF4-FFF2-40B4-BE49-F238E27FC236}">
                <a16:creationId xmlns:a16="http://schemas.microsoft.com/office/drawing/2014/main" id="{03368296-6BFD-4D5B-BF2A-CC2D9AFF7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2474"/>
            <a:ext cx="7832436"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16">
            <a:extLst>
              <a:ext uri="{FF2B5EF4-FFF2-40B4-BE49-F238E27FC236}">
                <a16:creationId xmlns:a16="http://schemas.microsoft.com/office/drawing/2014/main" id="{486DBCD9-958A-4EE0-99BE-452E1B935231}"/>
              </a:ext>
            </a:extLst>
          </p:cNvPr>
          <p:cNvSpPr txBox="1">
            <a:spLocks/>
          </p:cNvSpPr>
          <p:nvPr/>
        </p:nvSpPr>
        <p:spPr>
          <a:xfrm>
            <a:off x="4036291" y="2973386"/>
            <a:ext cx="1256145" cy="911225"/>
          </a:xfrm>
          <a:prstGeom prst="rect">
            <a:avLst/>
          </a:prstGeom>
          <a:ln w="0"/>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4079"/>
              </a:lnSpc>
              <a:buFont typeface="Arial" panose="020B0604020202020204" pitchFamily="34" charset="0"/>
              <a:buNone/>
              <a:defRPr/>
            </a:pPr>
            <a:r>
              <a:rPr lang="en-US" sz="1200" spc="-30" dirty="0">
                <a:solidFill>
                  <a:srgbClr val="FAFBFA"/>
                </a:solidFill>
                <a:latin typeface="Calibri" panose="22635452340000000000" pitchFamily="1"/>
              </a:rPr>
              <a:t>When you accept</a:t>
            </a:r>
            <a:br>
              <a:rPr lang="en-US" dirty="0"/>
            </a:br>
            <a:r>
              <a:rPr lang="en-US" sz="1200" spc="-30" dirty="0">
                <a:solidFill>
                  <a:srgbClr val="FAFBFA"/>
                </a:solidFill>
                <a:latin typeface="Calibri" panose="22635452340000000000" pitchFamily="1"/>
              </a:rPr>
              <a:t>the terms and</a:t>
            </a:r>
            <a:br>
              <a:rPr lang="en-US" dirty="0"/>
            </a:br>
            <a:r>
              <a:rPr lang="en-US" sz="1200" spc="-55" dirty="0">
                <a:solidFill>
                  <a:srgbClr val="FAFBFA"/>
                </a:solidFill>
                <a:latin typeface="Calibri" panose="22635452340000000000" pitchFamily="1"/>
              </a:rPr>
              <a:t>conditions your firm</a:t>
            </a:r>
            <a:br>
              <a:rPr lang="en-US" dirty="0"/>
            </a:br>
            <a:r>
              <a:rPr lang="en-US" sz="1200" spc="-55" dirty="0">
                <a:solidFill>
                  <a:srgbClr val="FAFBFA"/>
                </a:solidFill>
                <a:latin typeface="Calibri" panose="22635452340000000000" pitchFamily="1"/>
              </a:rPr>
              <a:t>is added to the Take</a:t>
            </a:r>
            <a:br>
              <a:rPr lang="en-US" dirty="0"/>
            </a:br>
            <a:r>
              <a:rPr lang="en-US" sz="1200" dirty="0">
                <a:solidFill>
                  <a:srgbClr val="FAFBFA"/>
                </a:solidFill>
                <a:latin typeface="Calibri" panose="22635452340000000000" pitchFamily="1"/>
              </a:rPr>
              <a:t>Out List</a:t>
            </a:r>
          </a:p>
        </p:txBody>
      </p:sp>
    </p:spTree>
    <p:extLst>
      <p:ext uri="{BB962C8B-B14F-4D97-AF65-F5344CB8AC3E}">
        <p14:creationId xmlns:p14="http://schemas.microsoft.com/office/powerpoint/2010/main" val="500213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848436" y="0"/>
            <a:ext cx="3343564"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25</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848436" y="1880389"/>
            <a:ext cx="3343564" cy="3670665"/>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848436" y="1593666"/>
            <a:ext cx="3343564" cy="3957387"/>
          </a:xfrm>
        </p:spPr>
        <p:txBody>
          <a:bodyPr anchor="ctr">
            <a:noAutofit/>
          </a:bodyPr>
          <a:lstStyle/>
          <a:p>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Header Tab Page</a:t>
            </a:r>
          </a:p>
        </p:txBody>
      </p:sp>
      <p:pic>
        <p:nvPicPr>
          <p:cNvPr id="10" name="Picture 9">
            <a:extLst>
              <a:ext uri="{FF2B5EF4-FFF2-40B4-BE49-F238E27FC236}">
                <a16:creationId xmlns:a16="http://schemas.microsoft.com/office/drawing/2014/main" id="{F1741DA5-56CC-4B22-9656-9EEA0168D2B7}"/>
              </a:ext>
            </a:extLst>
          </p:cNvPr>
          <p:cNvPicPr>
            <a:picLocks noChangeAspect="1"/>
          </p:cNvPicPr>
          <p:nvPr/>
        </p:nvPicPr>
        <p:blipFill>
          <a:blip r:embed="rId5"/>
          <a:stretch>
            <a:fillRect/>
          </a:stretch>
        </p:blipFill>
        <p:spPr>
          <a:xfrm>
            <a:off x="-1" y="957848"/>
            <a:ext cx="8737600" cy="2330298"/>
          </a:xfrm>
          <a:prstGeom prst="rect">
            <a:avLst/>
          </a:prstGeom>
        </p:spPr>
      </p:pic>
      <p:pic>
        <p:nvPicPr>
          <p:cNvPr id="13" name="Image.jpg">
            <a:extLst>
              <a:ext uri="{FF2B5EF4-FFF2-40B4-BE49-F238E27FC236}">
                <a16:creationId xmlns:a16="http://schemas.microsoft.com/office/drawing/2014/main" id="{E5232A5A-03FC-47FF-863E-2161F1E4C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88145"/>
            <a:ext cx="8737599" cy="356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7759D2F-107B-4609-85BD-B4F90E17C4BC}"/>
              </a:ext>
            </a:extLst>
          </p:cNvPr>
          <p:cNvSpPr txBox="1"/>
          <p:nvPr/>
        </p:nvSpPr>
        <p:spPr>
          <a:xfrm>
            <a:off x="3004127" y="2986283"/>
            <a:ext cx="6137564" cy="890052"/>
          </a:xfrm>
          <a:prstGeom prst="rect">
            <a:avLst/>
          </a:prstGeom>
          <a:noFill/>
        </p:spPr>
        <p:txBody>
          <a:bodyPr wrap="square">
            <a:spAutoFit/>
          </a:bodyPr>
          <a:lstStyle/>
          <a:p>
            <a:pPr marL="0" indent="0" algn="ctr" eaLnBrk="1" fontAlgn="auto" hangingPunct="1">
              <a:lnSpc>
                <a:spcPct val="95999"/>
              </a:lnSpc>
              <a:spcAft>
                <a:spcPts val="360"/>
              </a:spcAft>
              <a:defRPr/>
            </a:pPr>
            <a:r>
              <a:rPr lang="en-US" sz="1800" spc="-30" dirty="0">
                <a:solidFill>
                  <a:srgbClr val="F3F3F5"/>
                </a:solidFill>
                <a:latin typeface="Calibri" panose="22635452340000000000" pitchFamily="1"/>
              </a:rPr>
              <a:t>Provide a </a:t>
            </a:r>
            <a:r>
              <a:rPr lang="en-US" sz="600" spc="-30" dirty="0">
                <a:solidFill>
                  <a:srgbClr val="F3F3F5"/>
                </a:solidFill>
                <a:latin typeface="Calibri" panose="22635452340000000000" pitchFamily="1"/>
              </a:rPr>
              <a:t>‘</a:t>
            </a:r>
            <a:r>
              <a:rPr lang="en-US" sz="1800" spc="-30" dirty="0">
                <a:solidFill>
                  <a:srgbClr val="F3F3F5"/>
                </a:solidFill>
                <a:latin typeface="Calibri" panose="22635452340000000000" pitchFamily="1"/>
              </a:rPr>
              <a:t>Yes’ or</a:t>
            </a:r>
            <a:br>
              <a:rPr lang="en-US" dirty="0"/>
            </a:br>
            <a:r>
              <a:rPr lang="en-US" sz="1800" spc="-30" dirty="0">
                <a:solidFill>
                  <a:srgbClr val="F3F3F5"/>
                </a:solidFill>
                <a:latin typeface="Calibri" panose="22635452340000000000" pitchFamily="1"/>
              </a:rPr>
              <a:t>‘No’ for each</a:t>
            </a:r>
            <a:br>
              <a:rPr lang="en-US" dirty="0"/>
            </a:br>
            <a:r>
              <a:rPr lang="en-US" sz="1800" dirty="0">
                <a:solidFill>
                  <a:srgbClr val="F3F3F5"/>
                </a:solidFill>
                <a:latin typeface="Calibri" panose="22635452340000000000" pitchFamily="1"/>
              </a:rPr>
              <a:t>requirement</a:t>
            </a:r>
          </a:p>
        </p:txBody>
      </p:sp>
      <p:sp>
        <p:nvSpPr>
          <p:cNvPr id="16" name="Text Placeholder 232">
            <a:extLst>
              <a:ext uri="{FF2B5EF4-FFF2-40B4-BE49-F238E27FC236}">
                <a16:creationId xmlns:a16="http://schemas.microsoft.com/office/drawing/2014/main" id="{8D5FD363-BA85-47D6-9DE2-64E95904A329}"/>
              </a:ext>
            </a:extLst>
          </p:cNvPr>
          <p:cNvSpPr txBox="1">
            <a:spLocks/>
          </p:cNvSpPr>
          <p:nvPr/>
        </p:nvSpPr>
        <p:spPr>
          <a:xfrm>
            <a:off x="5412508" y="5551054"/>
            <a:ext cx="1003877" cy="419390"/>
          </a:xfrm>
          <a:prstGeom prst="rect">
            <a:avLst/>
          </a:prstGeom>
          <a:ln w="0"/>
        </p:spPr>
        <p:txBody>
          <a:bodyPr vert="horz" lIns="0" tIns="22860" rIns="0" bIns="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999"/>
              </a:lnSpc>
              <a:spcAft>
                <a:spcPts val="360"/>
              </a:spcAft>
              <a:defRPr/>
            </a:pPr>
            <a:r>
              <a:rPr lang="en-US" sz="1200" spc="-30" dirty="0">
                <a:solidFill>
                  <a:srgbClr val="F3F3F5"/>
                </a:solidFill>
                <a:latin typeface="Calibri" panose="22635452340000000000" pitchFamily="1"/>
              </a:rPr>
              <a:t>Provide a </a:t>
            </a:r>
            <a:r>
              <a:rPr lang="en-US" sz="300" spc="-30" dirty="0">
                <a:solidFill>
                  <a:srgbClr val="F3F3F5"/>
                </a:solidFill>
                <a:latin typeface="Calibri" panose="22635452340000000000" pitchFamily="1"/>
              </a:rPr>
              <a:t>‘</a:t>
            </a:r>
            <a:r>
              <a:rPr lang="en-US" sz="1200" spc="-30" dirty="0">
                <a:solidFill>
                  <a:srgbClr val="F3F3F5"/>
                </a:solidFill>
                <a:latin typeface="Calibri" panose="22635452340000000000" pitchFamily="1"/>
              </a:rPr>
              <a:t>Yes’ or</a:t>
            </a:r>
            <a:br>
              <a:rPr lang="en-US" dirty="0"/>
            </a:br>
            <a:r>
              <a:rPr lang="en-US" sz="1200" spc="-30" dirty="0">
                <a:solidFill>
                  <a:srgbClr val="F3F3F5"/>
                </a:solidFill>
                <a:latin typeface="Calibri" panose="22635452340000000000" pitchFamily="1"/>
              </a:rPr>
              <a:t>‘No’ for each</a:t>
            </a:r>
            <a:br>
              <a:rPr lang="en-US" dirty="0"/>
            </a:br>
            <a:r>
              <a:rPr lang="en-US" sz="1200" dirty="0">
                <a:solidFill>
                  <a:srgbClr val="F3F3F5"/>
                </a:solidFill>
                <a:latin typeface="Calibri" panose="22635452340000000000" pitchFamily="1"/>
              </a:rPr>
              <a:t>requirement</a:t>
            </a:r>
          </a:p>
        </p:txBody>
      </p:sp>
    </p:spTree>
    <p:extLst>
      <p:ext uri="{BB962C8B-B14F-4D97-AF65-F5344CB8AC3E}">
        <p14:creationId xmlns:p14="http://schemas.microsoft.com/office/powerpoint/2010/main" val="2331206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754" y="246635"/>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Header Tab Page/Upload</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Attachments</a:t>
            </a:r>
            <a:endParaRPr lang="en-US" sz="3600" dirty="0">
              <a:solidFill>
                <a:schemeClr val="bg1"/>
              </a:solidFill>
              <a:latin typeface="Big Shoulders Display Black" pitchFamily="2" charset="0"/>
            </a:endParaRPr>
          </a:p>
        </p:txBody>
      </p:sp>
      <p:pic>
        <p:nvPicPr>
          <p:cNvPr id="10" name="Image.jpg">
            <a:extLst>
              <a:ext uri="{FF2B5EF4-FFF2-40B4-BE49-F238E27FC236}">
                <a16:creationId xmlns:a16="http://schemas.microsoft.com/office/drawing/2014/main" id="{F40A995F-57C7-4A4C-BEBB-A72BBE7A9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8875"/>
            <a:ext cx="760631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799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27</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Lines Tab</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Enter Pricing</a:t>
            </a:r>
          </a:p>
        </p:txBody>
      </p:sp>
      <p:pic>
        <p:nvPicPr>
          <p:cNvPr id="10" name="Image.jpg">
            <a:extLst>
              <a:ext uri="{FF2B5EF4-FFF2-40B4-BE49-F238E27FC236}">
                <a16:creationId xmlns:a16="http://schemas.microsoft.com/office/drawing/2014/main" id="{0739520F-DDC8-481B-8D2F-01D01762A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84300"/>
            <a:ext cx="760631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41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28</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93379"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Save &amp; Save</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Often / Draft</a:t>
            </a:r>
          </a:p>
        </p:txBody>
      </p:sp>
      <p:pic>
        <p:nvPicPr>
          <p:cNvPr id="10" name="Image.jpg">
            <a:extLst>
              <a:ext uri="{FF2B5EF4-FFF2-40B4-BE49-F238E27FC236}">
                <a16:creationId xmlns:a16="http://schemas.microsoft.com/office/drawing/2014/main" id="{D0957A9B-AB5F-47B9-9F91-91E78B86EF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8875"/>
            <a:ext cx="7592291"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95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1930400"/>
            <a:ext cx="3985168" cy="2854036"/>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985169"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No Paper Bids</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Addenda</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Responses</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Groups Bid</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Help</a:t>
            </a:r>
          </a:p>
        </p:txBody>
      </p:sp>
      <p:sp>
        <p:nvSpPr>
          <p:cNvPr id="10" name="TextBox 9">
            <a:extLst>
              <a:ext uri="{FF2B5EF4-FFF2-40B4-BE49-F238E27FC236}">
                <a16:creationId xmlns:a16="http://schemas.microsoft.com/office/drawing/2014/main" id="{1ACAA65C-A4F2-41AD-9363-13EC9BBDFB5F}"/>
              </a:ext>
            </a:extLst>
          </p:cNvPr>
          <p:cNvSpPr txBox="1"/>
          <p:nvPr/>
        </p:nvSpPr>
        <p:spPr>
          <a:xfrm>
            <a:off x="1" y="1858963"/>
            <a:ext cx="7694341" cy="4524315"/>
          </a:xfrm>
          <a:prstGeom prst="rect">
            <a:avLst/>
          </a:prstGeom>
          <a:noFill/>
        </p:spPr>
        <p:txBody>
          <a:bodyPr wrap="square">
            <a:spAutoFit/>
          </a:bodyPr>
          <a:lstStyle/>
          <a:p>
            <a:pPr algn="ctr" eaLnBrk="1" fontAlgn="auto" hangingPunct="1">
              <a:spcBef>
                <a:spcPts val="0"/>
              </a:spcBef>
              <a:spcAft>
                <a:spcPts val="0"/>
              </a:spcAft>
              <a:defRPr/>
            </a:pPr>
            <a:r>
              <a:rPr lang="en-US" b="1" dirty="0">
                <a:latin typeface="+mn-lt"/>
              </a:rPr>
              <a:t>Items to Note:</a:t>
            </a:r>
          </a:p>
          <a:p>
            <a:pPr algn="ctr" eaLnBrk="1" fontAlgn="auto" hangingPunct="1">
              <a:spcBef>
                <a:spcPts val="0"/>
              </a:spcBef>
              <a:spcAft>
                <a:spcPts val="0"/>
              </a:spcAft>
              <a:defRPr/>
            </a:pPr>
            <a:endParaRPr lang="en-US" b="1" dirty="0">
              <a:latin typeface="+mn-lt"/>
            </a:endParaRP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Responses must be submitted through eProcurement.  Surrogate (paper) responses are not allowed.</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Addenda: Acknowledge in the system and on provided acknowledgement forms, if any.</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Responses:  Fill out the PDF forms, scan and upload as an attachment.  Also fill in the total price in the line provided.  Submit detailed pricing on the sheets provided.  For RFPs, enter 0.01 and enter pricing on the sheets provided.</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Groups: Some solicitations provide for bidding by groups, where a bidder can bid on one or more groups.  To enter a “NO BID” for a group, enter 0.0000000001 for all lines in the group.</a:t>
            </a:r>
          </a:p>
          <a:p>
            <a:pPr marL="285750" indent="-285750" eaLnBrk="1" fontAlgn="auto" hangingPunct="1">
              <a:spcBef>
                <a:spcPts val="0"/>
              </a:spcBef>
              <a:spcAft>
                <a:spcPts val="0"/>
              </a:spcAft>
              <a:buFont typeface="Arial" panose="020B0604020202020204" pitchFamily="34" charset="0"/>
              <a:buChar char="•"/>
              <a:defRPr/>
            </a:pPr>
            <a:r>
              <a:rPr lang="en-US" dirty="0">
                <a:latin typeface="+mn-lt"/>
              </a:rPr>
              <a:t>Assistance: Contact the eProcurement Help Desk, 312-744-HELP, or </a:t>
            </a:r>
            <a:r>
              <a:rPr lang="en-US" dirty="0">
                <a:latin typeface="+mn-lt"/>
                <a:hlinkClick r:id="rId5"/>
              </a:rPr>
              <a:t>customersupport@cityofchicago.org</a:t>
            </a:r>
            <a:r>
              <a:rPr lang="en-US" dirty="0">
                <a:latin typeface="+mn-lt"/>
              </a:rPr>
              <a:t>  for assistance.</a:t>
            </a:r>
          </a:p>
          <a:p>
            <a:pPr marL="285750" indent="-285750" eaLnBrk="1" fontAlgn="auto" hangingPunct="1">
              <a:spcBef>
                <a:spcPts val="0"/>
              </a:spcBef>
              <a:spcAft>
                <a:spcPts val="0"/>
              </a:spcAft>
              <a:buFont typeface="Arial" panose="020B0604020202020204" pitchFamily="34" charset="0"/>
              <a:buChar char="•"/>
              <a:defRPr/>
            </a:pPr>
            <a:endParaRPr lang="en-US" dirty="0">
              <a:latin typeface="+mn-lt"/>
            </a:endParaRPr>
          </a:p>
        </p:txBody>
      </p:sp>
    </p:spTree>
    <p:extLst>
      <p:ext uri="{BB962C8B-B14F-4D97-AF65-F5344CB8AC3E}">
        <p14:creationId xmlns:p14="http://schemas.microsoft.com/office/powerpoint/2010/main" val="224693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002060"/>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FFFFFF"/>
                </a:solidFill>
                <a:effectLst/>
                <a:uLnTx/>
                <a:uFillTx/>
                <a:latin typeface="Roboto Light" panose="02000000000000000000" pitchFamily="2" charset="0"/>
                <a:ea typeface="+mn-ea"/>
                <a:cs typeface="Roboto Light" panose="02000000000000000000" pitchFamily="2" charset="0"/>
              </a:rPr>
              <a:t>@CHICAGODPS</a:t>
            </a:r>
          </a:p>
        </p:txBody>
      </p:sp>
      <p:sp>
        <p:nvSpPr>
          <p:cNvPr id="18" name="TextBox 15">
            <a:extLst>
              <a:ext uri="{FF2B5EF4-FFF2-40B4-BE49-F238E27FC236}">
                <a16:creationId xmlns:a16="http://schemas.microsoft.com/office/drawing/2014/main" id="{F6AA0811-C58D-44B7-A27A-3441096DD172}"/>
              </a:ext>
            </a:extLst>
          </p:cNvPr>
          <p:cNvSpPr txBox="1">
            <a:spLocks noChangeArrowheads="1"/>
          </p:cNvSpPr>
          <p:nvPr/>
        </p:nvSpPr>
        <p:spPr bwMode="auto">
          <a:xfrm>
            <a:off x="1903562" y="1387415"/>
            <a:ext cx="2818471" cy="415498"/>
          </a:xfrm>
          <a:prstGeom prst="rect">
            <a:avLst/>
          </a:prstGeom>
          <a:solidFill>
            <a:srgbClr val="0070C0"/>
          </a:solidFill>
          <a:ln>
            <a:solidFill>
              <a:srgbClr val="0070C0"/>
            </a:solid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0" i="0" u="none" strike="noStrike" kern="1200" cap="none" spc="0" normalizeH="0" baseline="0" noProof="0" dirty="0">
                <a:ln>
                  <a:noFill/>
                </a:ln>
                <a:solidFill>
                  <a:srgbClr val="FFFFFF"/>
                </a:solidFill>
                <a:effectLst/>
                <a:uLnTx/>
                <a:uFillTx/>
                <a:latin typeface="Roboto Medium" panose="02000000000000000000" pitchFamily="2" charset="0"/>
                <a:ea typeface="+mn-ea"/>
                <a:cs typeface="Roboto Medium" panose="02000000000000000000" pitchFamily="2" charset="0"/>
              </a:rPr>
              <a:t>RESOURCE GUIDES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670CA0A6-3F24-4EF7-91DF-3C1B68C9797F}"/>
              </a:ext>
            </a:extLst>
          </p:cNvPr>
          <p:cNvSpPr txBox="1"/>
          <p:nvPr/>
        </p:nvSpPr>
        <p:spPr>
          <a:xfrm>
            <a:off x="966158" y="2127849"/>
            <a:ext cx="5135593" cy="2800767"/>
          </a:xfrm>
          <a:prstGeom prst="rect">
            <a:avLst/>
          </a:prstGeom>
          <a:solidFill>
            <a:srgbClr val="0070C0"/>
          </a:solidFill>
          <a:ln>
            <a:solidFill>
              <a:srgbClr val="0070C0"/>
            </a:solidFill>
          </a:ln>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DPS has published a four-volume set of Resource Guides, expanding on the guiding principle of transparency.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Resource Guides were divided into key areas of the procurement process:</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Contract Administration</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Incentives and Programs</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Certification</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Compliance</a:t>
            </a:r>
          </a:p>
          <a:p>
            <a:pPr marL="342900" marR="0" lvl="1"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Download now at </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www.chicago.gov</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dpsguides</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89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546577" y="0"/>
            <a:ext cx="3645423"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546575" y="2293479"/>
            <a:ext cx="3645424"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546576" y="1593668"/>
            <a:ext cx="3645424"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Online Discussions w/</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DPS Specialist</a:t>
            </a:r>
          </a:p>
        </p:txBody>
      </p:sp>
      <p:pic>
        <p:nvPicPr>
          <p:cNvPr id="10" name="Image.jpg">
            <a:extLst>
              <a:ext uri="{FF2B5EF4-FFF2-40B4-BE49-F238E27FC236}">
                <a16:creationId xmlns:a16="http://schemas.microsoft.com/office/drawing/2014/main" id="{DF3F1A6D-CB79-45CA-8BC9-6D33B6F72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4545"/>
            <a:ext cx="8498620" cy="570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592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8586651" y="0"/>
            <a:ext cx="360534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31</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586651" y="2385843"/>
            <a:ext cx="3605347"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586650" y="1593668"/>
            <a:ext cx="3605350" cy="3670663"/>
          </a:xfrm>
        </p:spPr>
        <p:txBody>
          <a:bodyPr anchor="ctr">
            <a:noAutofit/>
          </a:bodyPr>
          <a:lstStyle/>
          <a:p>
            <a:r>
              <a:rPr lang="en-US" sz="4400" b="1" dirty="0">
                <a:solidFill>
                  <a:schemeClr val="bg1"/>
                </a:solidFill>
                <a:latin typeface="Arial" panose="020B0604020202020204" pitchFamily="34" charset="0"/>
                <a:cs typeface="Arial" panose="020B0604020202020204" pitchFamily="34" charset="0"/>
              </a:rPr>
              <a:t>Online Discussions</a:t>
            </a:r>
            <a:br>
              <a:rPr lang="en-US" sz="4400" b="1" dirty="0">
                <a:solidFill>
                  <a:schemeClr val="bg1"/>
                </a:solidFill>
                <a:latin typeface="Arial" panose="020B0604020202020204" pitchFamily="34" charset="0"/>
                <a:cs typeface="Arial" panose="020B0604020202020204" pitchFamily="34" charset="0"/>
              </a:rPr>
            </a:br>
            <a:r>
              <a:rPr lang="en-US" sz="4400" b="1" dirty="0">
                <a:solidFill>
                  <a:schemeClr val="bg1"/>
                </a:solidFill>
                <a:latin typeface="Arial" panose="020B0604020202020204" pitchFamily="34" charset="0"/>
                <a:cs typeface="Arial" panose="020B0604020202020204" pitchFamily="34" charset="0"/>
              </a:rPr>
              <a:t>(cont’d)</a:t>
            </a:r>
            <a:endParaRPr lang="en-US" sz="4400" dirty="0">
              <a:solidFill>
                <a:schemeClr val="bg1"/>
              </a:solidFill>
              <a:latin typeface="Big Shoulders Display Black" pitchFamily="2" charset="0"/>
            </a:endParaRPr>
          </a:p>
        </p:txBody>
      </p:sp>
      <p:pic>
        <p:nvPicPr>
          <p:cNvPr id="10" name="Image.jpg">
            <a:extLst>
              <a:ext uri="{FF2B5EF4-FFF2-40B4-BE49-F238E27FC236}">
                <a16:creationId xmlns:a16="http://schemas.microsoft.com/office/drawing/2014/main" id="{EB5611DE-FE38-4AB9-A187-8D6BE71DA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89050"/>
            <a:ext cx="7518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56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754796" y="58279"/>
            <a:ext cx="4608945"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7887855" y="2385843"/>
            <a:ext cx="4424217" cy="1964484"/>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887855" y="1593668"/>
            <a:ext cx="4415432" cy="3670663"/>
          </a:xfrm>
        </p:spPr>
        <p:txBody>
          <a:bodyPr anchor="ctr">
            <a:noAutofit/>
          </a:bodyPr>
          <a:lstStyle/>
          <a:p>
            <a:r>
              <a:rPr lang="en-US" sz="4400" dirty="0">
                <a:solidFill>
                  <a:schemeClr val="bg1"/>
                </a:solidFill>
                <a:latin typeface="Big Shoulders Display Black" pitchFamily="2" charset="0"/>
              </a:rPr>
              <a:t>Amendment</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Acknowledgement</a:t>
            </a:r>
          </a:p>
        </p:txBody>
      </p:sp>
      <p:pic>
        <p:nvPicPr>
          <p:cNvPr id="10" name="Image.jpg">
            <a:extLst>
              <a:ext uri="{FF2B5EF4-FFF2-40B4-BE49-F238E27FC236}">
                <a16:creationId xmlns:a16="http://schemas.microsoft.com/office/drawing/2014/main" id="{B4ED5553-12A0-42EC-944A-BBE91EFE8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8875"/>
            <a:ext cx="7694342"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91">
            <a:extLst>
              <a:ext uri="{FF2B5EF4-FFF2-40B4-BE49-F238E27FC236}">
                <a16:creationId xmlns:a16="http://schemas.microsoft.com/office/drawing/2014/main" id="{AE0726F6-B32C-4CB0-AB65-565889226FDB}"/>
              </a:ext>
            </a:extLst>
          </p:cNvPr>
          <p:cNvSpPr txBox="1">
            <a:spLocks/>
          </p:cNvSpPr>
          <p:nvPr/>
        </p:nvSpPr>
        <p:spPr>
          <a:xfrm>
            <a:off x="5605055" y="2035031"/>
            <a:ext cx="1563688" cy="968375"/>
          </a:xfrm>
          <a:prstGeom prst="rect">
            <a:avLst/>
          </a:prstGeom>
          <a:ln w="0"/>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400"/>
              </a:lnSpc>
              <a:buFont typeface="Arial" panose="020B0604020202020204" pitchFamily="34" charset="0"/>
              <a:buNone/>
              <a:defRPr/>
            </a:pPr>
            <a:r>
              <a:rPr lang="en-US" sz="1200" dirty="0">
                <a:solidFill>
                  <a:srgbClr val="F8F9F5"/>
                </a:solidFill>
                <a:latin typeface="Calibri" panose="22635452340000000000" pitchFamily="1"/>
              </a:rPr>
              <a:t>WHEN YOU</a:t>
            </a:r>
            <a:br>
              <a:rPr lang="en-US" dirty="0"/>
            </a:br>
            <a:r>
              <a:rPr lang="en-US" sz="1200" spc="-30" dirty="0">
                <a:solidFill>
                  <a:srgbClr val="F8F9F5"/>
                </a:solidFill>
                <a:latin typeface="Calibri" panose="22635452340000000000" pitchFamily="1"/>
              </a:rPr>
              <a:t>ACKNOWLEDGE YOU</a:t>
            </a:r>
            <a:br>
              <a:rPr lang="en-US" dirty="0"/>
            </a:br>
            <a:r>
              <a:rPr lang="en-US" sz="1200" dirty="0">
                <a:solidFill>
                  <a:srgbClr val="F8F9F5"/>
                </a:solidFill>
                <a:latin typeface="Calibri" panose="22635452340000000000" pitchFamily="1"/>
              </a:rPr>
              <a:t>ARE ADDED TO THE</a:t>
            </a:r>
            <a:br>
              <a:rPr lang="en-US" dirty="0"/>
            </a:br>
            <a:r>
              <a:rPr lang="en-US" sz="1200" dirty="0">
                <a:solidFill>
                  <a:srgbClr val="F8F9F5"/>
                </a:solidFill>
                <a:latin typeface="Calibri" panose="22635452340000000000" pitchFamily="1"/>
              </a:rPr>
              <a:t>TAKE OUT LIST FOR</a:t>
            </a:r>
            <a:br>
              <a:rPr lang="en-US" dirty="0"/>
            </a:br>
            <a:r>
              <a:rPr lang="en-US" sz="1200" spc="-10" dirty="0">
                <a:solidFill>
                  <a:srgbClr val="F8F9F5"/>
                </a:solidFill>
                <a:latin typeface="Calibri" panose="22635452340000000000" pitchFamily="1"/>
              </a:rPr>
              <a:t>THIS SOLICITATION</a:t>
            </a:r>
          </a:p>
        </p:txBody>
      </p:sp>
    </p:spTree>
    <p:extLst>
      <p:ext uri="{BB962C8B-B14F-4D97-AF65-F5344CB8AC3E}">
        <p14:creationId xmlns:p14="http://schemas.microsoft.com/office/powerpoint/2010/main" val="1722281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Confirmation of Submission</a:t>
            </a:r>
          </a:p>
        </p:txBody>
      </p:sp>
      <p:sp>
        <p:nvSpPr>
          <p:cNvPr id="10" name="TextBox 3">
            <a:extLst>
              <a:ext uri="{FF2B5EF4-FFF2-40B4-BE49-F238E27FC236}">
                <a16:creationId xmlns:a16="http://schemas.microsoft.com/office/drawing/2014/main" id="{8A76459B-F971-4F6B-8CF6-1ECEA7DA1D3F}"/>
              </a:ext>
            </a:extLst>
          </p:cNvPr>
          <p:cNvSpPr txBox="1">
            <a:spLocks noChangeArrowheads="1"/>
          </p:cNvSpPr>
          <p:nvPr/>
        </p:nvSpPr>
        <p:spPr bwMode="auto">
          <a:xfrm>
            <a:off x="0" y="1100281"/>
            <a:ext cx="760631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Avenir LT Std 55 Roman" panose="020B0503020203020204"/>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panose="020B0503020203020204"/>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panose="020B0503020203020204"/>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panose="020B0503020203020204"/>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panose="020B0503020203020204"/>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9pPr>
          </a:lstStyle>
          <a:p>
            <a:pPr eaLnBrk="1" hangingPunct="1">
              <a:lnSpc>
                <a:spcPct val="100000"/>
              </a:lnSpc>
              <a:spcBef>
                <a:spcPct val="0"/>
              </a:spcBef>
            </a:pPr>
            <a:r>
              <a:rPr lang="en-US" altLang="en-US" sz="1800" dirty="0"/>
              <a:t>Make sure you completed electronic signature – if you didn’t do this, your submission is still “Draft” and is not valid.</a:t>
            </a:r>
          </a:p>
          <a:p>
            <a:pPr eaLnBrk="1" hangingPunct="1">
              <a:lnSpc>
                <a:spcPct val="100000"/>
              </a:lnSpc>
              <a:spcBef>
                <a:spcPct val="0"/>
              </a:spcBef>
            </a:pPr>
            <a:r>
              <a:rPr lang="en-US" altLang="en-US" sz="1800" dirty="0"/>
              <a:t>Look for Quote status of “Active”</a:t>
            </a:r>
          </a:p>
          <a:p>
            <a:pPr eaLnBrk="1" hangingPunct="1">
              <a:lnSpc>
                <a:spcPct val="100000"/>
              </a:lnSpc>
              <a:spcBef>
                <a:spcPct val="0"/>
              </a:spcBef>
            </a:pPr>
            <a:r>
              <a:rPr lang="en-US" altLang="en-US" sz="1800" dirty="0"/>
              <a:t>You will receive a confirmation email the next day at 7:30 AM.</a:t>
            </a:r>
          </a:p>
          <a:p>
            <a:pPr eaLnBrk="1" hangingPunct="1">
              <a:lnSpc>
                <a:spcPct val="100000"/>
              </a:lnSpc>
              <a:spcBef>
                <a:spcPct val="0"/>
              </a:spcBef>
            </a:pPr>
            <a:r>
              <a:rPr lang="en-US" altLang="en-US" sz="1800" dirty="0"/>
              <a:t>You still must check for addenda that may be issued after you receive your confirmation – Quote status will change to “Resubmission Required.”</a:t>
            </a:r>
          </a:p>
        </p:txBody>
      </p:sp>
      <p:pic>
        <p:nvPicPr>
          <p:cNvPr id="11" name="Picture 2">
            <a:extLst>
              <a:ext uri="{FF2B5EF4-FFF2-40B4-BE49-F238E27FC236}">
                <a16:creationId xmlns:a16="http://schemas.microsoft.com/office/drawing/2014/main" id="{8DABFC9C-4266-4A7A-9012-E8845F706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09" y="2967752"/>
            <a:ext cx="7389091"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957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34</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93379"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Training Materials</a:t>
            </a:r>
          </a:p>
        </p:txBody>
      </p:sp>
      <p:pic>
        <p:nvPicPr>
          <p:cNvPr id="10" name="Image.jpg">
            <a:extLst>
              <a:ext uri="{FF2B5EF4-FFF2-40B4-BE49-F238E27FC236}">
                <a16:creationId xmlns:a16="http://schemas.microsoft.com/office/drawing/2014/main" id="{0FF8C9F2-B2E7-4598-AE26-D1A1ADAEE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21"/>
          <a:stretch>
            <a:fillRect/>
          </a:stretch>
        </p:blipFill>
        <p:spPr bwMode="auto">
          <a:xfrm>
            <a:off x="1" y="1413741"/>
            <a:ext cx="760631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951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35</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3600" b="1" dirty="0">
                <a:solidFill>
                  <a:schemeClr val="bg1"/>
                </a:solidFill>
                <a:latin typeface="Arial" panose="020B0604020202020204" pitchFamily="34" charset="0"/>
                <a:cs typeface="Arial" panose="020B0604020202020204" pitchFamily="34" charset="0"/>
              </a:rPr>
              <a:t>Who to Contact for Assistance</a:t>
            </a:r>
          </a:p>
        </p:txBody>
      </p:sp>
      <p:sp>
        <p:nvSpPr>
          <p:cNvPr id="10" name="Text Placeholder 322">
            <a:extLst>
              <a:ext uri="{FF2B5EF4-FFF2-40B4-BE49-F238E27FC236}">
                <a16:creationId xmlns:a16="http://schemas.microsoft.com/office/drawing/2014/main" id="{2CCBF053-ABCA-4617-9F32-9BFEBB34DC8D}"/>
              </a:ext>
            </a:extLst>
          </p:cNvPr>
          <p:cNvSpPr txBox="1">
            <a:spLocks/>
          </p:cNvSpPr>
          <p:nvPr/>
        </p:nvSpPr>
        <p:spPr>
          <a:xfrm>
            <a:off x="1" y="2024784"/>
            <a:ext cx="7694342" cy="3519488"/>
          </a:xfrm>
          <a:prstGeom prst="rect">
            <a:avLst/>
          </a:prstGeom>
          <a:ln w="0"/>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5760">
              <a:lnSpc>
                <a:spcPct val="88319"/>
              </a:lnSpc>
              <a:buFont typeface="Symbol"/>
              <a:buChar char="·"/>
              <a:defRPr/>
            </a:pPr>
            <a:r>
              <a:rPr lang="en-US" sz="2000" dirty="0">
                <a:solidFill>
                  <a:srgbClr val="17385F"/>
                </a:solidFill>
                <a:latin typeface="Arial Narrow" panose="22635452340000000000" pitchFamily="2"/>
              </a:rPr>
              <a:t>Access Help Page on the </a:t>
            </a:r>
            <a:r>
              <a:rPr lang="en-US" sz="2000" dirty="0" err="1">
                <a:solidFill>
                  <a:srgbClr val="17385F"/>
                </a:solidFill>
                <a:latin typeface="Arial Narrow" panose="22635452340000000000" pitchFamily="2"/>
              </a:rPr>
              <a:t>iSupplier</a:t>
            </a:r>
            <a:r>
              <a:rPr lang="en-US" sz="2000" dirty="0">
                <a:solidFill>
                  <a:srgbClr val="17385F"/>
                </a:solidFill>
                <a:latin typeface="Arial Narrow" panose="22635452340000000000" pitchFamily="2"/>
              </a:rPr>
              <a:t> Portal – information on this page</a:t>
            </a:r>
          </a:p>
          <a:p>
            <a:pPr marL="0" indent="0">
              <a:lnSpc>
                <a:spcPct val="88319"/>
              </a:lnSpc>
              <a:buFont typeface="Arial" panose="020B0604020202020204" pitchFamily="34" charset="0"/>
              <a:buNone/>
              <a:defRPr/>
            </a:pPr>
            <a:endParaRPr lang="en-US" sz="2000" dirty="0">
              <a:solidFill>
                <a:srgbClr val="17385F"/>
              </a:solidFill>
              <a:latin typeface="Arial Narrow" panose="22635452340000000000" pitchFamily="2"/>
            </a:endParaRPr>
          </a:p>
          <a:p>
            <a:pPr marL="0" indent="365760">
              <a:lnSpc>
                <a:spcPct val="88319"/>
              </a:lnSpc>
              <a:buFont typeface="Symbol"/>
              <a:buChar char="·"/>
              <a:defRPr/>
            </a:pPr>
            <a:r>
              <a:rPr lang="fr-FR" sz="2000" dirty="0">
                <a:solidFill>
                  <a:srgbClr val="17385F"/>
                </a:solidFill>
                <a:latin typeface="Arial Narrow" panose="22635452340000000000" pitchFamily="2"/>
              </a:rPr>
              <a:t>Questions on Registration: Contact 312-744-HELP or email to 	</a:t>
            </a:r>
            <a:r>
              <a:rPr lang="en-US" sz="2000" dirty="0">
                <a:latin typeface="Arial Narrow" panose="020B0606020202030204" pitchFamily="34" charset="0"/>
              </a:rPr>
              <a:t>customersupport@chicago.gov (Mon. – Fri., 8:30 a.m. to 4:30 p.m.)</a:t>
            </a:r>
            <a:endParaRPr lang="fr-FR" sz="2000" dirty="0">
              <a:solidFill>
                <a:srgbClr val="17385F"/>
              </a:solidFill>
              <a:latin typeface="Arial Narrow" panose="020B0606020202030204" pitchFamily="34" charset="0"/>
            </a:endParaRPr>
          </a:p>
          <a:p>
            <a:pPr marL="0" indent="0">
              <a:lnSpc>
                <a:spcPct val="88319"/>
              </a:lnSpc>
              <a:buFont typeface="Arial" panose="020B0604020202020204" pitchFamily="34" charset="0"/>
              <a:buNone/>
              <a:defRPr/>
            </a:pPr>
            <a:endParaRPr lang="fr-FR" sz="2000" dirty="0">
              <a:solidFill>
                <a:srgbClr val="17385F"/>
              </a:solidFill>
              <a:latin typeface="Arial Narrow" panose="22635452340000000000" pitchFamily="2"/>
            </a:endParaRPr>
          </a:p>
          <a:p>
            <a:pPr marL="0" indent="365760">
              <a:lnSpc>
                <a:spcPct val="88319"/>
              </a:lnSpc>
              <a:buFont typeface="Symbol"/>
              <a:buChar char="·"/>
              <a:defRPr/>
            </a:pPr>
            <a:r>
              <a:rPr lang="en-US" sz="2000" dirty="0">
                <a:solidFill>
                  <a:srgbClr val="17385F"/>
                </a:solidFill>
                <a:latin typeface="Arial Narrow" panose="22635452340000000000" pitchFamily="2"/>
              </a:rPr>
              <a:t>Training Materials (Documents and Videos):</a:t>
            </a:r>
          </a:p>
          <a:p>
            <a:pPr marL="0" indent="0">
              <a:lnSpc>
                <a:spcPct val="88319"/>
              </a:lnSpc>
              <a:buFont typeface="Arial" panose="020B0604020202020204" pitchFamily="34" charset="0"/>
              <a:buNone/>
              <a:defRPr/>
            </a:pPr>
            <a:endParaRPr lang="en-US" sz="2000" dirty="0">
              <a:solidFill>
                <a:srgbClr val="17385F"/>
              </a:solidFill>
              <a:latin typeface="Arial Narrow" panose="22635452340000000000" pitchFamily="2"/>
            </a:endParaRPr>
          </a:p>
          <a:p>
            <a:pPr marL="0" indent="0">
              <a:lnSpc>
                <a:spcPct val="88319"/>
              </a:lnSpc>
              <a:buFont typeface="Arial" panose="020B0604020202020204" pitchFamily="34" charset="0"/>
              <a:buNone/>
              <a:defRPr/>
            </a:pPr>
            <a:r>
              <a:rPr lang="en-US" sz="2000" dirty="0">
                <a:solidFill>
                  <a:srgbClr val="17385F"/>
                </a:solidFill>
                <a:latin typeface="Arial Narrow" panose="22635452340000000000" pitchFamily="2"/>
                <a:hlinkClick r:id="rId5"/>
              </a:rPr>
              <a:t>https://www.chicago.gov/city/en/depts/dps/isupplier/online-training-materials.html</a:t>
            </a:r>
            <a:endParaRPr lang="en-US" sz="2000" dirty="0">
              <a:solidFill>
                <a:srgbClr val="17385F"/>
              </a:solidFill>
              <a:latin typeface="Arial Narrow" panose="22635452340000000000" pitchFamily="2"/>
            </a:endParaRPr>
          </a:p>
          <a:p>
            <a:pPr marL="0" indent="0">
              <a:lnSpc>
                <a:spcPct val="88319"/>
              </a:lnSpc>
              <a:buFont typeface="Arial" panose="020B0604020202020204" pitchFamily="34" charset="0"/>
              <a:buNone/>
              <a:defRPr/>
            </a:pPr>
            <a:r>
              <a:rPr lang="en-US" sz="2000" dirty="0">
                <a:solidFill>
                  <a:srgbClr val="17385F"/>
                </a:solidFill>
                <a:latin typeface="Arial Narrow" panose="22635452340000000000" pitchFamily="2"/>
              </a:rPr>
              <a:t> </a:t>
            </a:r>
          </a:p>
          <a:p>
            <a:pPr marL="0" indent="0">
              <a:lnSpc>
                <a:spcPct val="88319"/>
              </a:lnSpc>
              <a:buFont typeface="Arial" panose="020B0604020202020204" pitchFamily="34" charset="0"/>
              <a:buNone/>
              <a:defRPr/>
            </a:pPr>
            <a:endParaRPr lang="en-US" sz="2000" dirty="0">
              <a:solidFill>
                <a:srgbClr val="17385F"/>
              </a:solidFill>
              <a:latin typeface="Arial Narrow" panose="22635452340000000000" pitchFamily="2"/>
            </a:endParaRPr>
          </a:p>
          <a:p>
            <a:pPr marL="0" indent="365760">
              <a:lnSpc>
                <a:spcPct val="88319"/>
              </a:lnSpc>
              <a:buFont typeface="Symbol"/>
              <a:buChar char="·"/>
              <a:defRPr/>
            </a:pPr>
            <a:endParaRPr lang="en-US" sz="1800" dirty="0">
              <a:solidFill>
                <a:srgbClr val="17385F"/>
              </a:solidFill>
              <a:latin typeface="Arial Narrow" panose="22635452340000000000" pitchFamily="2"/>
            </a:endParaRPr>
          </a:p>
          <a:p>
            <a:pPr marL="0" indent="365760">
              <a:lnSpc>
                <a:spcPct val="88319"/>
              </a:lnSpc>
              <a:buFont typeface="Symbol"/>
              <a:buChar char="·"/>
              <a:defRPr/>
            </a:pPr>
            <a:endParaRPr lang="en-US" sz="1800" dirty="0">
              <a:solidFill>
                <a:srgbClr val="17385F"/>
              </a:solidFill>
              <a:latin typeface="Arial Narrow" panose="22635452340000000000" pitchFamily="2"/>
            </a:endParaRPr>
          </a:p>
        </p:txBody>
      </p:sp>
    </p:spTree>
    <p:extLst>
      <p:ext uri="{BB962C8B-B14F-4D97-AF65-F5344CB8AC3E}">
        <p14:creationId xmlns:p14="http://schemas.microsoft.com/office/powerpoint/2010/main" val="1476615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406640" y="3591212"/>
            <a:ext cx="4506685" cy="1273629"/>
          </a:xfrm>
        </p:spPr>
        <p:txBody>
          <a:bodyPr anchor="ctr">
            <a:normAutofit fontScale="90000"/>
          </a:bodyPr>
          <a:lstStyle/>
          <a:p>
            <a:r>
              <a:rPr lang="en-US" sz="8000" dirty="0">
                <a:solidFill>
                  <a:schemeClr val="bg1"/>
                </a:solidFill>
                <a:latin typeface="Big Shoulders Display Black" pitchFamily="2" charset="0"/>
              </a:rPr>
              <a:t>QUESTIONS?</a:t>
            </a:r>
          </a:p>
        </p:txBody>
      </p:sp>
      <p:sp>
        <p:nvSpPr>
          <p:cNvPr id="7" name="Rectangle 6">
            <a:extLst>
              <a:ext uri="{FF2B5EF4-FFF2-40B4-BE49-F238E27FC236}">
                <a16:creationId xmlns:a16="http://schemas.microsoft.com/office/drawing/2014/main" id="{2DF58C6D-2877-450D-B471-C8085089FD1B}"/>
              </a:ext>
            </a:extLst>
          </p:cNvPr>
          <p:cNvSpPr/>
          <p:nvPr/>
        </p:nvSpPr>
        <p:spPr>
          <a:xfrm>
            <a:off x="6096000" y="5699785"/>
            <a:ext cx="5529942" cy="50507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216831" y="5799946"/>
            <a:ext cx="5288280" cy="304747"/>
          </a:xfrm>
        </p:spPr>
        <p:txBody>
          <a:bodyPr>
            <a:noAutofit/>
          </a:bodyPr>
          <a:lstStyle/>
          <a:p>
            <a:pPr algn="r"/>
            <a:r>
              <a:rPr lang="en-US" sz="1200" dirty="0">
                <a:latin typeface="Arial" panose="020B0604020202020204" pitchFamily="34" charset="0"/>
                <a:cs typeface="Arial" panose="020B0604020202020204" pitchFamily="34" charset="0"/>
              </a:rPr>
              <a:t>Do you have a question? Please use the WebEx Q&amp;A feature as shown.</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2" y="428430"/>
            <a:ext cx="4262811" cy="823965"/>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36</a:t>
            </a:fld>
            <a:endParaRPr lang="en-US"/>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622" y="428430"/>
            <a:ext cx="2993012" cy="3006226"/>
          </a:xfrm>
          <a:prstGeom prst="rect">
            <a:avLst/>
          </a:prstGeom>
        </p:spPr>
      </p:pic>
      <p:pic>
        <p:nvPicPr>
          <p:cNvPr id="11" name="Picture 10">
            <a:extLst>
              <a:ext uri="{FF2B5EF4-FFF2-40B4-BE49-F238E27FC236}">
                <a16:creationId xmlns:a16="http://schemas.microsoft.com/office/drawing/2014/main" id="{763E3889-B9F4-48CF-B446-8B3A8C89D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357" y="3223115"/>
            <a:ext cx="3648584" cy="2981741"/>
          </a:xfrm>
          <a:prstGeom prst="rect">
            <a:avLst/>
          </a:prstGeom>
        </p:spPr>
      </p:pic>
    </p:spTree>
    <p:extLst>
      <p:ext uri="{BB962C8B-B14F-4D97-AF65-F5344CB8AC3E}">
        <p14:creationId xmlns:p14="http://schemas.microsoft.com/office/powerpoint/2010/main" val="139129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blipFill>
            <a:blip r:embed="rId2"/>
            <a:stretch>
              <a:fillRect/>
            </a:stretch>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3331262"/>
            <a:ext cx="6934698" cy="2793842"/>
          </a:xfrm>
          <a:prstGeom prst="rect">
            <a:avLst/>
          </a:prstGeom>
          <a:noFill/>
        </p:spPr>
        <p:txBody>
          <a:bodyPr wrap="square" rtlCol="0">
            <a:spAutoFit/>
          </a:bodyPr>
          <a:lstStyle/>
          <a:p>
            <a:pPr>
              <a:lnSpc>
                <a:spcPct val="150000"/>
              </a:lnSpc>
            </a:pPr>
            <a:r>
              <a:rPr lang="en-US" sz="2400" dirty="0">
                <a:latin typeface="Arial" panose="020B0604020202020204" pitchFamily="34" charset="0"/>
                <a:cs typeface="Arial" panose="020B0604020202020204" pitchFamily="34" charset="0"/>
              </a:rPr>
              <a:t>Did you find this workshop helpful? Share it on social media using </a:t>
            </a:r>
            <a:r>
              <a:rPr lang="en-US" sz="2400" b="1" dirty="0">
                <a:solidFill>
                  <a:srgbClr val="333B46"/>
                </a:solidFill>
                <a:latin typeface="Arial" panose="020B0604020202020204" pitchFamily="34" charset="0"/>
                <a:cs typeface="Arial" panose="020B0604020202020204" pitchFamily="34" charset="0"/>
              </a:rPr>
              <a:t>#DPSWorkshops</a:t>
            </a:r>
            <a:r>
              <a:rPr lang="en-US" sz="2400" dirty="0">
                <a:latin typeface="Arial" panose="020B0604020202020204" pitchFamily="34" charset="0"/>
                <a:cs typeface="Arial" panose="020B0604020202020204" pitchFamily="34" charset="0"/>
              </a:rPr>
              <a:t> and spread the word to help the City business community learn about the programs and initiatives available at the City of Chicago. </a:t>
            </a: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37</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922803"/>
            <a:ext cx="3693379" cy="2008358"/>
          </a:xfrm>
          <a:prstGeom prst="rect">
            <a:avLst/>
          </a:prstGeom>
          <a:solidFill>
            <a:srgbClr val="333B46">
              <a:alpha val="7489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30628"/>
            <a:ext cx="3605347" cy="3670663"/>
          </a:xfrm>
        </p:spPr>
        <p:txBody>
          <a:bodyPr anchor="ctr">
            <a:noAutofit/>
          </a:bodyPr>
          <a:lstStyle/>
          <a:p>
            <a:r>
              <a:rPr lang="en-US" sz="4400" dirty="0">
                <a:solidFill>
                  <a:schemeClr val="bg1"/>
                </a:solidFill>
                <a:latin typeface="Big Shoulders Display Black" pitchFamily="2" charset="0"/>
              </a:rPr>
              <a:t> FOLLOW US ON SOCIAL MEDIA</a:t>
            </a:r>
          </a:p>
        </p:txBody>
      </p:sp>
      <p:pic>
        <p:nvPicPr>
          <p:cNvPr id="10" name="Picture 9">
            <a:extLst>
              <a:ext uri="{FF2B5EF4-FFF2-40B4-BE49-F238E27FC236}">
                <a16:creationId xmlns:a16="http://schemas.microsoft.com/office/drawing/2014/main" id="{E0ED178C-759D-4479-88B5-A60E745C4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5" y="1133913"/>
            <a:ext cx="6214911" cy="1797248"/>
          </a:xfrm>
          <a:prstGeom prst="rect">
            <a:avLst/>
          </a:prstGeom>
        </p:spPr>
      </p:pic>
      <p:sp>
        <p:nvSpPr>
          <p:cNvPr id="11" name="TextBox 10">
            <a:extLst>
              <a:ext uri="{FF2B5EF4-FFF2-40B4-BE49-F238E27FC236}">
                <a16:creationId xmlns:a16="http://schemas.microsoft.com/office/drawing/2014/main" id="{537065F0-9BBE-43D7-8B53-AB3EB0985349}"/>
              </a:ext>
            </a:extLst>
          </p:cNvPr>
          <p:cNvSpPr txBox="1"/>
          <p:nvPr/>
        </p:nvSpPr>
        <p:spPr>
          <a:xfrm>
            <a:off x="1473898" y="2748279"/>
            <a:ext cx="462210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@CHICAGODPS</a:t>
            </a:r>
          </a:p>
        </p:txBody>
      </p:sp>
    </p:spTree>
    <p:extLst>
      <p:ext uri="{BB962C8B-B14F-4D97-AF65-F5344CB8AC3E}">
        <p14:creationId xmlns:p14="http://schemas.microsoft.com/office/powerpoint/2010/main" val="392505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1663808" y="1806952"/>
            <a:ext cx="4533351" cy="3970318"/>
          </a:xfrm>
          <a:prstGeom prst="rect">
            <a:avLst/>
          </a:prstGeom>
          <a:noFill/>
        </p:spPr>
        <p:txBody>
          <a:bodyPr wrap="square" rtlCol="0">
            <a:spAutoFit/>
          </a:bodyPr>
          <a:lstStyle/>
          <a:p>
            <a:pPr marL="457200" indent="-457200" eaLnBrk="1" fontAlgn="auto" hangingPunct="1">
              <a:spcAft>
                <a:spcPts val="0"/>
              </a:spcAft>
              <a:buFont typeface="Arial" panose="020B0604020202020204" pitchFamily="34" charset="0"/>
              <a:buChar char="•"/>
              <a:defRPr/>
            </a:pPr>
            <a:r>
              <a:rPr lang="en-US" sz="2800" dirty="0">
                <a:solidFill>
                  <a:schemeClr val="bg1"/>
                </a:solidFill>
                <a:latin typeface="Arial" panose="020B0604020202020204" pitchFamily="34" charset="0"/>
                <a:cs typeface="Arial" panose="020B0604020202020204" pitchFamily="34" charset="0"/>
              </a:rPr>
              <a:t>What is eProcurement – overview</a:t>
            </a:r>
          </a:p>
          <a:p>
            <a:pPr marL="457200" indent="-457200" eaLnBrk="1" fontAlgn="auto" hangingPunct="1">
              <a:spcAft>
                <a:spcPts val="0"/>
              </a:spcAft>
              <a:buFont typeface="Arial" panose="020B0604020202020204" pitchFamily="34" charset="0"/>
              <a:buChar char="•"/>
              <a:defRPr/>
            </a:pPr>
            <a:r>
              <a:rPr lang="en-US" sz="2800" dirty="0">
                <a:solidFill>
                  <a:schemeClr val="bg1"/>
                </a:solidFill>
                <a:latin typeface="Arial" panose="020B0604020202020204" pitchFamily="34" charset="0"/>
                <a:cs typeface="Arial" panose="020B0604020202020204" pitchFamily="34" charset="0"/>
              </a:rPr>
              <a:t>Accessing </a:t>
            </a:r>
            <a:r>
              <a:rPr lang="en-US" sz="2800" dirty="0" err="1">
                <a:solidFill>
                  <a:schemeClr val="bg1"/>
                </a:solidFill>
                <a:latin typeface="Arial" panose="020B0604020202020204" pitchFamily="34" charset="0"/>
                <a:cs typeface="Arial" panose="020B0604020202020204" pitchFamily="34" charset="0"/>
              </a:rPr>
              <a:t>iSupplier</a:t>
            </a:r>
            <a:r>
              <a:rPr lang="en-US" sz="2800" dirty="0">
                <a:solidFill>
                  <a:schemeClr val="bg1"/>
                </a:solidFill>
                <a:latin typeface="Arial" panose="020B0604020202020204" pitchFamily="34" charset="0"/>
                <a:cs typeface="Arial" panose="020B0604020202020204" pitchFamily="34" charset="0"/>
              </a:rPr>
              <a:t> Portal / Online Bidding</a:t>
            </a:r>
          </a:p>
          <a:p>
            <a:pPr marL="457200" indent="-457200" eaLnBrk="1" fontAlgn="auto" hangingPunct="1">
              <a:spcAft>
                <a:spcPts val="0"/>
              </a:spcAft>
              <a:buFont typeface="Arial" panose="020B0604020202020204" pitchFamily="34" charset="0"/>
              <a:buChar char="•"/>
              <a:defRPr/>
            </a:pPr>
            <a:r>
              <a:rPr lang="en-US" sz="2800" dirty="0">
                <a:solidFill>
                  <a:schemeClr val="bg1"/>
                </a:solidFill>
                <a:latin typeface="Arial" panose="020B0604020202020204" pitchFamily="34" charset="0"/>
                <a:cs typeface="Arial" panose="020B0604020202020204" pitchFamily="34" charset="0"/>
              </a:rPr>
              <a:t>How to register </a:t>
            </a:r>
          </a:p>
          <a:p>
            <a:pPr marL="457200" indent="-457200" eaLnBrk="1" fontAlgn="auto" hangingPunct="1">
              <a:spcAft>
                <a:spcPts val="0"/>
              </a:spcAft>
              <a:buFont typeface="Arial" panose="020B0604020202020204" pitchFamily="34" charset="0"/>
              <a:buChar char="•"/>
              <a:defRPr/>
            </a:pPr>
            <a:r>
              <a:rPr lang="en-US" sz="2800" dirty="0">
                <a:solidFill>
                  <a:schemeClr val="bg1"/>
                </a:solidFill>
                <a:latin typeface="Arial" panose="020B0604020202020204" pitchFamily="34" charset="0"/>
                <a:cs typeface="Arial" panose="020B0604020202020204" pitchFamily="34" charset="0"/>
              </a:rPr>
              <a:t>View Bids / Solicitations</a:t>
            </a:r>
          </a:p>
          <a:p>
            <a:pPr marL="457200" indent="-457200" eaLnBrk="1" fontAlgn="auto" hangingPunct="1">
              <a:spcAft>
                <a:spcPts val="0"/>
              </a:spcAft>
              <a:buFont typeface="Arial" panose="020B0604020202020204" pitchFamily="34" charset="0"/>
              <a:buChar char="•"/>
              <a:defRPr/>
            </a:pPr>
            <a:r>
              <a:rPr lang="en-US" sz="2800" dirty="0">
                <a:solidFill>
                  <a:schemeClr val="bg1"/>
                </a:solidFill>
                <a:latin typeface="Arial" panose="020B0604020202020204" pitchFamily="34" charset="0"/>
                <a:cs typeface="Arial" panose="020B0604020202020204" pitchFamily="34" charset="0"/>
              </a:rPr>
              <a:t>How to respond to Bid/Solicitation</a:t>
            </a:r>
          </a:p>
          <a:p>
            <a:pPr marL="457200" indent="-457200" eaLnBrk="1" fontAlgn="auto" hangingPunct="1">
              <a:spcAft>
                <a:spcPts val="0"/>
              </a:spcAft>
              <a:buFont typeface="Arial" panose="020B0604020202020204" pitchFamily="34" charset="0"/>
              <a:buChar char="•"/>
              <a:defRPr/>
            </a:pPr>
            <a:r>
              <a:rPr lang="en-US" sz="2800" dirty="0">
                <a:solidFill>
                  <a:schemeClr val="bg1"/>
                </a:solidFill>
                <a:latin typeface="Arial" panose="020B0604020202020204" pitchFamily="34" charset="0"/>
                <a:cs typeface="Arial" panose="020B0604020202020204" pitchFamily="34" charset="0"/>
              </a:rPr>
              <a:t>Questions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670288" y="1391664"/>
            <a:ext cx="5142571" cy="4400990"/>
          </a:xfrm>
        </p:spPr>
        <p:txBody>
          <a:bodyPr anchor="ctr">
            <a:noAutofit/>
          </a:bodyPr>
          <a:lstStyle/>
          <a:p>
            <a:pPr algn="l"/>
            <a:r>
              <a:rPr lang="en-US" sz="2800" dirty="0">
                <a:solidFill>
                  <a:schemeClr val="bg1"/>
                </a:solidFill>
                <a:latin typeface="Arial" panose="020B0604020202020204" pitchFamily="34" charset="0"/>
                <a:cs typeface="Arial" panose="020B0604020202020204" pitchFamily="34" charset="0"/>
              </a:rPr>
              <a:t>DPS is the contracting authority for the procurement of goods and services for the City of Chicago. We work together as a team and with our customers to guarantee an open, fair, and timely process by establishing, communicating and enforcing superior business practices.</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270329"/>
            <a:ext cx="2743200" cy="365125"/>
          </a:xfrm>
        </p:spPr>
        <p:txBody>
          <a:bodyPr/>
          <a:lstStyle/>
          <a:p>
            <a:fld id="{9EEDF2C8-8D53-4310-BAC3-B914C6E8499F}" type="slidenum">
              <a:rPr lang="en-US" smtClean="0"/>
              <a:t>5</a:t>
            </a:fld>
            <a:endParaRPr lang="en-US" dirty="0"/>
          </a:p>
        </p:txBody>
      </p:sp>
      <p:sp>
        <p:nvSpPr>
          <p:cNvPr id="5" name="TextBox 4">
            <a:extLst>
              <a:ext uri="{FF2B5EF4-FFF2-40B4-BE49-F238E27FC236}">
                <a16:creationId xmlns:a16="http://schemas.microsoft.com/office/drawing/2014/main" id="{042D3EFC-D65C-BC41-88FC-58F9959CFB8F}"/>
              </a:ext>
            </a:extLst>
          </p:cNvPr>
          <p:cNvSpPr txBox="1"/>
          <p:nvPr/>
        </p:nvSpPr>
        <p:spPr>
          <a:xfrm>
            <a:off x="1663808" y="2175948"/>
            <a:ext cx="4432192" cy="1446550"/>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DPS Mission Statement</a:t>
            </a:r>
          </a:p>
        </p:txBody>
      </p:sp>
    </p:spTree>
    <p:extLst>
      <p:ext uri="{BB962C8B-B14F-4D97-AF65-F5344CB8AC3E}">
        <p14:creationId xmlns:p14="http://schemas.microsoft.com/office/powerpoint/2010/main" val="240998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318053" y="1593668"/>
            <a:ext cx="7871790" cy="3670664"/>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eaLnBrk="1" fontAlgn="auto" hangingPunct="1">
              <a:spcAft>
                <a:spcPts val="0"/>
              </a:spcAft>
              <a:buFont typeface="Arial" charset="0"/>
              <a:buNone/>
              <a:defRPr/>
            </a:pPr>
            <a:r>
              <a:rPr lang="en-US" altLang="en-US" sz="1800" dirty="0">
                <a:solidFill>
                  <a:schemeClr val="bg1"/>
                </a:solidFill>
                <a:latin typeface="Arial" panose="020B0604020202020204" pitchFamily="34" charset="0"/>
                <a:cs typeface="Arial" panose="020B0604020202020204" pitchFamily="34" charset="0"/>
              </a:rPr>
              <a:t>eProcurement established in 2017, is the City’s Financial Management Procurement System aka (FMPS) in Oracle that applies web technology to the acquisition of goods and services.  </a:t>
            </a:r>
          </a:p>
          <a:p>
            <a:pPr marL="0" indent="0" eaLnBrk="1" fontAlgn="auto" hangingPunct="1">
              <a:spcAft>
                <a:spcPts val="0"/>
              </a:spcAft>
              <a:buFont typeface="Arial" charset="0"/>
              <a:buNone/>
              <a:defRPr/>
            </a:pPr>
            <a:endParaRPr lang="en-US" altLang="en-US" sz="1800" dirty="0">
              <a:solidFill>
                <a:schemeClr val="bg1"/>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r>
              <a:rPr lang="en-US" altLang="en-US" sz="1800" dirty="0">
                <a:solidFill>
                  <a:schemeClr val="bg1"/>
                </a:solidFill>
                <a:latin typeface="Arial" panose="020B0604020202020204" pitchFamily="34" charset="0"/>
                <a:cs typeface="Arial" panose="020B0604020202020204" pitchFamily="34" charset="0"/>
              </a:rPr>
              <a:t>The </a:t>
            </a:r>
            <a:r>
              <a:rPr lang="en-US" altLang="en-US" sz="1800" dirty="0" err="1">
                <a:solidFill>
                  <a:schemeClr val="bg1"/>
                </a:solidFill>
                <a:latin typeface="Arial" panose="020B0604020202020204" pitchFamily="34" charset="0"/>
                <a:cs typeface="Arial" panose="020B0604020202020204" pitchFamily="34" charset="0"/>
              </a:rPr>
              <a:t>iSupplier</a:t>
            </a:r>
            <a:r>
              <a:rPr lang="en-US" altLang="en-US" sz="1800" dirty="0">
                <a:solidFill>
                  <a:schemeClr val="bg1"/>
                </a:solidFill>
                <a:latin typeface="Arial" panose="020B0604020202020204" pitchFamily="34" charset="0"/>
                <a:cs typeface="Arial" panose="020B0604020202020204" pitchFamily="34" charset="0"/>
              </a:rPr>
              <a:t> Portal is </a:t>
            </a:r>
            <a:r>
              <a:rPr lang="en-US" altLang="en-US" dirty="0">
                <a:solidFill>
                  <a:schemeClr val="bg1"/>
                </a:solidFill>
                <a:latin typeface="Arial" panose="020B0604020202020204" pitchFamily="34" charset="0"/>
                <a:cs typeface="Arial" panose="020B0604020202020204" pitchFamily="34" charset="0"/>
              </a:rPr>
              <a:t>the </a:t>
            </a:r>
            <a:r>
              <a:rPr lang="en-US" altLang="en-US" sz="1800" dirty="0">
                <a:solidFill>
                  <a:schemeClr val="bg1"/>
                </a:solidFill>
                <a:latin typeface="Arial" panose="020B0604020202020204" pitchFamily="34" charset="0"/>
                <a:cs typeface="Arial" panose="020B0604020202020204" pitchFamily="34" charset="0"/>
              </a:rPr>
              <a:t>full-service resource for vendors doing business with the City of Chicago.</a:t>
            </a:r>
          </a:p>
          <a:p>
            <a:pPr marL="0" indent="0" eaLnBrk="1" fontAlgn="auto" hangingPunct="1">
              <a:spcAft>
                <a:spcPts val="0"/>
              </a:spcAft>
              <a:buFont typeface="Arial" charset="0"/>
              <a:buNone/>
              <a:defRPr/>
            </a:pPr>
            <a:endParaRPr lang="en-US" altLang="en-US" sz="1800" dirty="0">
              <a:solidFill>
                <a:schemeClr val="bg1"/>
              </a:solidFill>
              <a:latin typeface="Arial" panose="020B0604020202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r>
              <a:rPr lang="en-US" altLang="en-US" sz="1800" dirty="0">
                <a:solidFill>
                  <a:schemeClr val="bg1"/>
                </a:solidFill>
                <a:latin typeface="Arial" panose="020B0604020202020204" pitchFamily="34" charset="0"/>
                <a:cs typeface="Arial" panose="020B0604020202020204" pitchFamily="34" charset="0"/>
              </a:rPr>
              <a:t>All DPS bids, RFPs, and RFQs are electronic and are advertised through eProcurement. </a:t>
            </a:r>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368280" y="549274"/>
            <a:ext cx="3717703" cy="5854148"/>
          </a:xfrm>
        </p:spPr>
        <p:txBody>
          <a:bodyPr anchor="ctr">
            <a:normAutofit/>
          </a:bodyPr>
          <a:lstStyle/>
          <a:p>
            <a:r>
              <a:rPr lang="en-US" altLang="en-US" sz="4000" b="1" dirty="0">
                <a:solidFill>
                  <a:schemeClr val="bg1"/>
                </a:solidFill>
                <a:latin typeface="Arial" panose="020B0604020202020204" pitchFamily="34" charset="0"/>
                <a:cs typeface="Arial" panose="020B0604020202020204" pitchFamily="34" charset="0"/>
              </a:rPr>
              <a:t>Overview of eProcurement</a:t>
            </a:r>
            <a:br>
              <a:rPr lang="en-US" altLang="en-US" sz="4000" dirty="0">
                <a:solidFill>
                  <a:schemeClr val="bg1"/>
                </a:solidFill>
                <a:latin typeface="Arial" panose="020B0604020202020204" pitchFamily="34" charset="0"/>
                <a:cs typeface="Arial" panose="020B0604020202020204" pitchFamily="34" charset="0"/>
              </a:rPr>
            </a:br>
            <a:r>
              <a:rPr lang="en-US" dirty="0">
                <a:solidFill>
                  <a:schemeClr val="bg1"/>
                </a:solidFill>
                <a:latin typeface="Big Shoulders Display Black" pitchFamily="2" charset="0"/>
              </a:rPr>
              <a:t> </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712993" y="549274"/>
            <a:ext cx="2743200" cy="365125"/>
          </a:xfrm>
        </p:spPr>
        <p:txBody>
          <a:bodyPr/>
          <a:lstStyle/>
          <a:p>
            <a:fld id="{9EEDF2C8-8D53-4310-BAC3-B914C6E8499F}" type="slidenum">
              <a:rPr lang="en-US" smtClean="0"/>
              <a:t>6</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30313" y="1533237"/>
            <a:ext cx="7628232" cy="4337800"/>
          </a:xfrm>
          <a:prstGeom prst="rect">
            <a:avLst/>
          </a:prstGeom>
          <a:solidFill>
            <a:srgbClr val="333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lnSpc>
                <a:spcPct val="100000"/>
              </a:lnSpc>
              <a:spcBef>
                <a:spcPct val="20000"/>
              </a:spcBef>
            </a:pPr>
            <a:r>
              <a:rPr lang="en-US" altLang="en-US" sz="2000" dirty="0">
                <a:solidFill>
                  <a:schemeClr val="bg1"/>
                </a:solidFill>
                <a:latin typeface="Arial" panose="020B0604020202020204" pitchFamily="34" charset="0"/>
                <a:cs typeface="Arial" panose="020B0604020202020204" pitchFamily="34" charset="0"/>
              </a:rPr>
              <a:t>You must be a registered Vendor to access the “</a:t>
            </a:r>
            <a:r>
              <a:rPr lang="en-US" altLang="en-US" sz="2000" dirty="0" err="1">
                <a:solidFill>
                  <a:schemeClr val="bg1"/>
                </a:solidFill>
                <a:latin typeface="Arial" panose="020B0604020202020204" pitchFamily="34" charset="0"/>
                <a:cs typeface="Arial" panose="020B0604020202020204" pitchFamily="34" charset="0"/>
              </a:rPr>
              <a:t>iSupplier</a:t>
            </a:r>
            <a:r>
              <a:rPr lang="en-US" altLang="en-US" sz="2000" dirty="0">
                <a:solidFill>
                  <a:schemeClr val="bg1"/>
                </a:solidFill>
                <a:latin typeface="Arial" panose="020B0604020202020204" pitchFamily="34" charset="0"/>
                <a:cs typeface="Arial" panose="020B0604020202020204" pitchFamily="34" charset="0"/>
              </a:rPr>
              <a:t>” Portal Online eProcurement System for all purchasing activities.</a:t>
            </a:r>
          </a:p>
          <a:p>
            <a:pPr eaLnBrk="1" hangingPunct="1">
              <a:lnSpc>
                <a:spcPct val="100000"/>
              </a:lnSpc>
              <a:spcBef>
                <a:spcPct val="20000"/>
              </a:spcBef>
            </a:pPr>
            <a:endParaRPr lang="en-US" altLang="en-US" sz="2000" dirty="0">
              <a:solidFill>
                <a:schemeClr val="bg1"/>
              </a:solidFill>
              <a:latin typeface="Arial" panose="020B0604020202020204" pitchFamily="34" charset="0"/>
              <a:cs typeface="Arial" panose="020B0604020202020204" pitchFamily="34" charset="0"/>
            </a:endParaRPr>
          </a:p>
          <a:p>
            <a:pPr>
              <a:lnSpc>
                <a:spcPct val="100000"/>
              </a:lnSpc>
              <a:spcBef>
                <a:spcPct val="20000"/>
              </a:spcBef>
            </a:pPr>
            <a:r>
              <a:rPr lang="en-US" altLang="en-US" sz="2000" dirty="0">
                <a:solidFill>
                  <a:schemeClr val="bg1"/>
                </a:solidFill>
                <a:latin typeface="Arial" panose="020B0604020202020204" pitchFamily="34" charset="0"/>
                <a:cs typeface="Arial" panose="020B0604020202020204" pitchFamily="34" charset="0"/>
              </a:rPr>
              <a:t>As a registered Vendor in the </a:t>
            </a:r>
            <a:r>
              <a:rPr lang="en-US" altLang="en-US" sz="2000" dirty="0" err="1">
                <a:solidFill>
                  <a:schemeClr val="bg1"/>
                </a:solidFill>
                <a:latin typeface="Arial" panose="020B0604020202020204" pitchFamily="34" charset="0"/>
                <a:cs typeface="Arial" panose="020B0604020202020204" pitchFamily="34" charset="0"/>
              </a:rPr>
              <a:t>iSupplier</a:t>
            </a:r>
            <a:r>
              <a:rPr lang="en-US" altLang="en-US" sz="2000" dirty="0">
                <a:solidFill>
                  <a:schemeClr val="bg1"/>
                </a:solidFill>
                <a:latin typeface="Arial" panose="020B0604020202020204" pitchFamily="34" charset="0"/>
                <a:cs typeface="Arial" panose="020B0604020202020204" pitchFamily="34" charset="0"/>
              </a:rPr>
              <a:t> Portal you will be able to:</a:t>
            </a:r>
          </a:p>
          <a:p>
            <a:pPr lvl="1">
              <a:lnSpc>
                <a:spcPct val="100000"/>
              </a:lnSpc>
              <a:spcBef>
                <a:spcPct val="20000"/>
              </a:spcBef>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View and Respond to Bids / Solicitations online</a:t>
            </a:r>
          </a:p>
          <a:p>
            <a:pPr lvl="1">
              <a:lnSpc>
                <a:spcPct val="100000"/>
              </a:lnSpc>
              <a:spcBef>
                <a:spcPct val="20000"/>
              </a:spcBef>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View Orders, Payments, Invoices past and present</a:t>
            </a:r>
          </a:p>
          <a:p>
            <a:pPr lvl="1">
              <a:lnSpc>
                <a:spcPct val="100000"/>
              </a:lnSpc>
              <a:spcBef>
                <a:spcPct val="20000"/>
              </a:spcBef>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Update Your Company Information – contacts, address, phone, email</a:t>
            </a:r>
          </a:p>
          <a:p>
            <a:pPr>
              <a:lnSpc>
                <a:spcPct val="100000"/>
              </a:lnSpc>
              <a:spcBef>
                <a:spcPct val="20000"/>
              </a:spcBef>
            </a:pPr>
            <a:endParaRPr lang="en-US" altLang="en-US" sz="2000" dirty="0">
              <a:solidFill>
                <a:schemeClr val="bg1"/>
              </a:solidFill>
              <a:latin typeface="Arial" panose="020B0604020202020204" pitchFamily="34" charset="0"/>
              <a:cs typeface="Arial" panose="020B0604020202020204" pitchFamily="34" charset="0"/>
            </a:endParaRPr>
          </a:p>
          <a:p>
            <a:pPr>
              <a:lnSpc>
                <a:spcPct val="100000"/>
              </a:lnSpc>
              <a:spcBef>
                <a:spcPct val="20000"/>
              </a:spcBef>
            </a:pPr>
            <a:r>
              <a:rPr lang="en-US" altLang="en-US" sz="2000" dirty="0">
                <a:solidFill>
                  <a:schemeClr val="bg1"/>
                </a:solidFill>
                <a:latin typeface="Arial" panose="020B0604020202020204" pitchFamily="34" charset="0"/>
                <a:cs typeface="Arial" panose="020B0604020202020204" pitchFamily="34" charset="0"/>
              </a:rPr>
              <a:t>To  assist vendors with the transition to the </a:t>
            </a:r>
            <a:r>
              <a:rPr lang="en-US" altLang="en-US" sz="2000" dirty="0" err="1">
                <a:solidFill>
                  <a:schemeClr val="bg1"/>
                </a:solidFill>
                <a:latin typeface="Arial" panose="020B0604020202020204" pitchFamily="34" charset="0"/>
                <a:cs typeface="Arial" panose="020B0604020202020204" pitchFamily="34" charset="0"/>
              </a:rPr>
              <a:t>iSupplier</a:t>
            </a:r>
            <a:r>
              <a:rPr lang="en-US" altLang="en-US" sz="2000" dirty="0">
                <a:solidFill>
                  <a:schemeClr val="bg1"/>
                </a:solidFill>
                <a:latin typeface="Arial" panose="020B0604020202020204" pitchFamily="34" charset="0"/>
                <a:cs typeface="Arial" panose="020B0604020202020204" pitchFamily="34" charset="0"/>
              </a:rPr>
              <a:t> Portal and Online Bidding process, the City developed the eProcurement microsite, a website “How To” manual for eProcurement.  The web address </a:t>
            </a:r>
            <a:r>
              <a:rPr lang="en-US" altLang="en-US" sz="2000" b="1" dirty="0">
                <a:solidFill>
                  <a:schemeClr val="bg1"/>
                </a:solidFill>
                <a:latin typeface="Arial" panose="020B0604020202020204" pitchFamily="34" charset="0"/>
                <a:cs typeface="Arial" panose="020B0604020202020204" pitchFamily="34" charset="0"/>
              </a:rPr>
              <a:t>www.chicago.gov/eprocurement</a:t>
            </a:r>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06326" y="886691"/>
            <a:ext cx="3833091" cy="4842500"/>
          </a:xfrm>
        </p:spPr>
        <p:txBody>
          <a:bodyPr anchor="ctr">
            <a:normAutofit/>
          </a:bodyPr>
          <a:lstStyle/>
          <a:p>
            <a:r>
              <a:rPr lang="en-US" altLang="en-US" sz="4000" b="1" dirty="0">
                <a:solidFill>
                  <a:schemeClr val="bg1"/>
                </a:solidFill>
                <a:latin typeface="Arial" panose="020B0604020202020204" pitchFamily="34" charset="0"/>
                <a:cs typeface="Arial" panose="020B0604020202020204" pitchFamily="34" charset="0"/>
              </a:rPr>
              <a:t>Overview of eProcurement</a:t>
            </a:r>
            <a:br>
              <a:rPr lang="en-US" altLang="en-US" sz="4000" dirty="0">
                <a:solidFill>
                  <a:schemeClr val="bg1"/>
                </a:solidFill>
                <a:latin typeface="Arial" panose="020B0604020202020204" pitchFamily="34" charset="0"/>
                <a:cs typeface="Arial" panose="020B0604020202020204" pitchFamily="34" charset="0"/>
              </a:rPr>
            </a:br>
            <a:r>
              <a:rPr lang="en-US" altLang="en-US" sz="4000" dirty="0">
                <a:solidFill>
                  <a:schemeClr val="bg1"/>
                </a:solidFill>
                <a:latin typeface="Arial" panose="020B0604020202020204" pitchFamily="34" charset="0"/>
                <a:cs typeface="Arial" panose="020B0604020202020204" pitchFamily="34" charset="0"/>
              </a:rPr>
              <a:t>(</a:t>
            </a:r>
            <a:r>
              <a:rPr lang="en-US" altLang="en-US" sz="4000" b="1" dirty="0">
                <a:solidFill>
                  <a:schemeClr val="bg1"/>
                </a:solidFill>
                <a:latin typeface="Arial" panose="020B0604020202020204" pitchFamily="34" charset="0"/>
                <a:cs typeface="Arial" panose="020B0604020202020204" pitchFamily="34" charset="0"/>
              </a:rPr>
              <a:t>cont’d</a:t>
            </a:r>
            <a:r>
              <a:rPr lang="en-US" altLang="en-US" sz="4000" dirty="0">
                <a:solidFill>
                  <a:schemeClr val="bg1"/>
                </a:solidFill>
                <a:latin typeface="Arial" panose="020B0604020202020204" pitchFamily="34" charset="0"/>
                <a:cs typeface="Arial" panose="020B0604020202020204" pitchFamily="34" charset="0"/>
              </a:rPr>
              <a:t>)</a:t>
            </a:r>
            <a:endParaRPr lang="en-US" sz="4800" dirty="0">
              <a:solidFill>
                <a:schemeClr val="bg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7</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302431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2" y="0"/>
            <a:ext cx="4497658" cy="6858000"/>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757928" y="1593668"/>
            <a:ext cx="4202544" cy="3670663"/>
          </a:xfrm>
        </p:spPr>
        <p:txBody>
          <a:bodyPr anchor="ctr">
            <a:noAutofit/>
          </a:bodyPr>
          <a:lstStyle/>
          <a:p>
            <a:r>
              <a:rPr lang="en-US" sz="4000" b="1" dirty="0">
                <a:solidFill>
                  <a:schemeClr val="bg1"/>
                </a:solidFill>
                <a:latin typeface="Arial" panose="020B0604020202020204" pitchFamily="34" charset="0"/>
                <a:cs typeface="Arial" panose="020B0604020202020204" pitchFamily="34" charset="0"/>
              </a:rPr>
              <a:t>SECURITY</a:t>
            </a:r>
            <a:br>
              <a:rPr lang="en-US" sz="4000" b="1" dirty="0">
                <a:solidFill>
                  <a:schemeClr val="bg1"/>
                </a:solidFill>
                <a:latin typeface="Arial" panose="020B0604020202020204" pitchFamily="34" charset="0"/>
                <a:cs typeface="Arial" panose="020B0604020202020204" pitchFamily="34" charset="0"/>
              </a:rPr>
            </a:br>
            <a:br>
              <a:rPr lang="en-US" sz="4000" b="1" dirty="0">
                <a:solidFill>
                  <a:schemeClr val="bg1"/>
                </a:solidFill>
                <a:latin typeface="Arial" panose="020B0604020202020204" pitchFamily="34" charset="0"/>
                <a:cs typeface="Arial" panose="020B0604020202020204" pitchFamily="34" charset="0"/>
              </a:rPr>
            </a:br>
            <a:r>
              <a:rPr lang="en-US" sz="4000" b="1" dirty="0" err="1">
                <a:solidFill>
                  <a:schemeClr val="bg1"/>
                </a:solidFill>
                <a:latin typeface="Arial" panose="020B0604020202020204" pitchFamily="34" charset="0"/>
                <a:cs typeface="Arial" panose="020B0604020202020204" pitchFamily="34" charset="0"/>
              </a:rPr>
              <a:t>iSupplier</a:t>
            </a:r>
            <a:r>
              <a:rPr lang="en-US" sz="4400" b="1" dirty="0">
                <a:solidFill>
                  <a:schemeClr val="bg1"/>
                </a:solidFill>
                <a:latin typeface="Arial" panose="020B0604020202020204" pitchFamily="34" charset="0"/>
                <a:cs typeface="Arial" panose="020B0604020202020204" pitchFamily="34" charset="0"/>
              </a:rPr>
              <a:t> Portal/</a:t>
            </a:r>
            <a:r>
              <a:rPr lang="en-US" sz="4000" b="1" dirty="0">
                <a:solidFill>
                  <a:schemeClr val="bg1"/>
                </a:solidFill>
                <a:latin typeface="Arial" panose="020B0604020202020204" pitchFamily="34" charset="0"/>
                <a:cs typeface="Arial" panose="020B0604020202020204" pitchFamily="34" charset="0"/>
              </a:rPr>
              <a:t>Abstract</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437958"/>
            <a:ext cx="6934698" cy="4530536"/>
          </a:xfrm>
          <a:prstGeom prst="rect">
            <a:avLst/>
          </a:prstGeom>
          <a:noFill/>
        </p:spPr>
        <p:txBody>
          <a:bodyPr wrap="square" rtlCol="0">
            <a:spAutoFit/>
          </a:bodyPr>
          <a:lstStyle/>
          <a:p>
            <a:pPr algn="ctr" eaLnBrk="1" hangingPunct="1">
              <a:defRPr/>
            </a:pPr>
            <a:r>
              <a:rPr lang="en-US" sz="1600" dirty="0">
                <a:solidFill>
                  <a:prstClr val="black"/>
                </a:solidFill>
                <a:latin typeface="Arial" panose="020B0604020202020204" pitchFamily="34" charset="0"/>
                <a:cs typeface="Arial" panose="020B0604020202020204" pitchFamily="34" charset="0"/>
                <a:hlinkClick r:id="rId2"/>
              </a:rPr>
              <a:t>www.chicago.gov/eprocurement</a:t>
            </a:r>
            <a:endParaRPr lang="en-US" sz="1600" dirty="0">
              <a:solidFill>
                <a:prstClr val="black"/>
              </a:solidFill>
              <a:latin typeface="Arial" panose="020B0604020202020204" pitchFamily="34" charset="0"/>
              <a:cs typeface="Arial" panose="020B0604020202020204" pitchFamily="34" charset="0"/>
            </a:endParaRPr>
          </a:p>
          <a:p>
            <a:pPr algn="ctr" eaLnBrk="1" hangingPunct="1">
              <a:defRPr/>
            </a:pPr>
            <a:endParaRPr lang="en-US" sz="1400" dirty="0">
              <a:solidFill>
                <a:prstClr val="black"/>
              </a:solidFill>
              <a:latin typeface="+mn-lt"/>
              <a:cs typeface="Arial" charset="0"/>
            </a:endParaRPr>
          </a:p>
          <a:p>
            <a:pPr marL="342900" indent="-342900" eaLnBrk="1" hangingPunct="1">
              <a:buFont typeface="Arial" panose="020B0604020202020204" pitchFamily="34" charset="0"/>
              <a:buChar char="•"/>
              <a:defRPr/>
            </a:pPr>
            <a:r>
              <a:rPr lang="en-US" altLang="en-US" sz="2400" dirty="0">
                <a:solidFill>
                  <a:srgbClr val="002060"/>
                </a:solidFill>
                <a:latin typeface="Arial" charset="0"/>
                <a:ea typeface="ＭＳ Ｐゴシック" pitchFamily="34" charset="-128"/>
                <a:cs typeface="Arial" charset="0"/>
              </a:rPr>
              <a:t>Your information is secure, the City takes security seriously and ensures all information is encrypted.</a:t>
            </a:r>
          </a:p>
          <a:p>
            <a:pPr eaLnBrk="1" hangingPunct="1">
              <a:defRPr/>
            </a:pPr>
            <a:endParaRPr lang="en-US" altLang="en-US" sz="2400" dirty="0">
              <a:solidFill>
                <a:srgbClr val="002060"/>
              </a:solidFill>
              <a:latin typeface="Arial" charset="0"/>
              <a:ea typeface="ＭＳ Ｐゴシック" pitchFamily="34" charset="-128"/>
              <a:cs typeface="Arial" charset="0"/>
            </a:endParaRPr>
          </a:p>
          <a:p>
            <a:pPr marL="342900" indent="-342900" eaLnBrk="1" hangingPunct="1">
              <a:buFont typeface="Arial" panose="020B0604020202020204" pitchFamily="34" charset="0"/>
              <a:buChar char="•"/>
              <a:defRPr/>
            </a:pPr>
            <a:r>
              <a:rPr lang="en-US" altLang="en-US" sz="2400" dirty="0">
                <a:solidFill>
                  <a:srgbClr val="002060"/>
                </a:solidFill>
                <a:latin typeface="Arial" charset="0"/>
                <a:ea typeface="ＭＳ Ｐゴシック" pitchFamily="34" charset="-128"/>
                <a:cs typeface="Arial" charset="0"/>
              </a:rPr>
              <a:t>The City uses the </a:t>
            </a:r>
            <a:r>
              <a:rPr lang="en-US" altLang="en-US" sz="2400" b="1" i="1" dirty="0">
                <a:solidFill>
                  <a:srgbClr val="002060"/>
                </a:solidFill>
                <a:latin typeface="Arial" charset="0"/>
                <a:ea typeface="ＭＳ Ｐゴシック" pitchFamily="34" charset="-128"/>
                <a:cs typeface="Arial" charset="0"/>
              </a:rPr>
              <a:t>https</a:t>
            </a:r>
            <a:r>
              <a:rPr lang="en-US" altLang="en-US" sz="2400" dirty="0">
                <a:solidFill>
                  <a:srgbClr val="002060"/>
                </a:solidFill>
                <a:latin typeface="Arial" charset="0"/>
                <a:ea typeface="ＭＳ Ｐゴシック" pitchFamily="34" charset="-128"/>
                <a:cs typeface="Arial" charset="0"/>
              </a:rPr>
              <a:t>: protocol for secure communication.</a:t>
            </a:r>
          </a:p>
          <a:p>
            <a:pPr eaLnBrk="1" hangingPunct="1">
              <a:defRPr/>
            </a:pPr>
            <a:endParaRPr lang="en-US" altLang="en-US" sz="2400" dirty="0">
              <a:solidFill>
                <a:srgbClr val="002060"/>
              </a:solidFill>
              <a:latin typeface="Arial" charset="0"/>
              <a:ea typeface="ＭＳ Ｐゴシック" pitchFamily="34" charset="-128"/>
              <a:cs typeface="Arial" charset="0"/>
            </a:endParaRPr>
          </a:p>
          <a:p>
            <a:pPr marL="342900" indent="-342900" eaLnBrk="1" hangingPunct="1">
              <a:buFont typeface="Arial" panose="020B0604020202020204" pitchFamily="34" charset="0"/>
              <a:buChar char="•"/>
              <a:defRPr/>
            </a:pPr>
            <a:r>
              <a:rPr lang="en-US" altLang="en-US" sz="2400" dirty="0">
                <a:solidFill>
                  <a:srgbClr val="002060"/>
                </a:solidFill>
                <a:latin typeface="Arial" charset="0"/>
                <a:ea typeface="ＭＳ Ｐゴシック" pitchFamily="34" charset="-128"/>
                <a:cs typeface="Arial" charset="0"/>
              </a:rPr>
              <a:t>Bids solicitations are not visible to employees or other vendors prior to Bid Opening.  Your Active Bid is secure.</a:t>
            </a:r>
          </a:p>
          <a:p>
            <a:pPr marL="285750" indent="-285750">
              <a:lnSpc>
                <a:spcPct val="150000"/>
              </a:lnSpc>
              <a:buFont typeface="Wingdings" panose="05000000000000000000" pitchFamily="2" charset="2"/>
              <a:buChar char="§"/>
            </a:pPr>
            <a:endParaRPr lang="en-US" sz="1400" dirty="0">
              <a:solidFill>
                <a:srgbClr val="333B46"/>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6334" y="92363"/>
            <a:ext cx="4497658" cy="6765637"/>
          </a:xfrm>
          <a:prstGeom prst="rect">
            <a:avLst/>
          </a:prstGeom>
          <a:solidFill>
            <a:srgbClr val="333B4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334852"/>
            <a:ext cx="3605347" cy="3671059"/>
          </a:xfrm>
        </p:spPr>
        <p:txBody>
          <a:bodyPr anchor="ctr">
            <a:noAutofit/>
          </a:bodyPr>
          <a:lstStyle/>
          <a:p>
            <a:r>
              <a:rPr lang="en-US" altLang="en-US" sz="4000" dirty="0">
                <a:solidFill>
                  <a:schemeClr val="bg1"/>
                </a:solidFill>
                <a:latin typeface="Arial" panose="020B0604020202020204" pitchFamily="34" charset="0"/>
                <a:cs typeface="Arial" panose="020B0604020202020204" pitchFamily="34" charset="0"/>
              </a:rPr>
              <a:t>First Time Vendor Registration</a:t>
            </a:r>
            <a:endParaRPr lang="en-US" sz="4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5A8454-BFCC-4596-BF31-ECF818FE74B7}"/>
              </a:ext>
            </a:extLst>
          </p:cNvPr>
          <p:cNvSpPr txBox="1"/>
          <p:nvPr/>
        </p:nvSpPr>
        <p:spPr>
          <a:xfrm>
            <a:off x="4892594" y="92363"/>
            <a:ext cx="7233072" cy="5840830"/>
          </a:xfrm>
          <a:prstGeom prst="rect">
            <a:avLst/>
          </a:prstGeom>
          <a:noFill/>
        </p:spPr>
        <p:txBody>
          <a:bodyPr wrap="square" rtlCol="0">
            <a:spAutoFit/>
          </a:bodyPr>
          <a:lstStyle/>
          <a:p>
            <a:pPr marL="457200" lvl="1" indent="0" eaLnBrk="1" fontAlgn="auto" hangingPunct="1">
              <a:spcAft>
                <a:spcPts val="0"/>
              </a:spcAft>
              <a:buFont typeface="Arial" charset="0"/>
              <a:buNone/>
              <a:defRPr/>
            </a:pPr>
            <a:endParaRPr lang="en-US" altLang="en-US" sz="2400" b="1" dirty="0">
              <a:solidFill>
                <a:srgbClr val="002060"/>
              </a:solidFill>
              <a:latin typeface="Arial" charset="0"/>
              <a:cs typeface="Arial" charset="0"/>
            </a:endParaRPr>
          </a:p>
          <a:p>
            <a:pPr marL="457200" lvl="1" indent="0" algn="ctr" eaLnBrk="1" fontAlgn="auto" hangingPunct="1">
              <a:spcAft>
                <a:spcPts val="0"/>
              </a:spcAft>
              <a:buFont typeface="Arial" charset="0"/>
              <a:buNone/>
              <a:defRPr/>
            </a:pPr>
            <a:r>
              <a:rPr lang="en-US" altLang="en-US" sz="2400" b="1" dirty="0">
                <a:solidFill>
                  <a:srgbClr val="002060"/>
                </a:solidFill>
                <a:latin typeface="Arial" charset="0"/>
                <a:cs typeface="Arial" charset="0"/>
              </a:rPr>
              <a:t>Log in and registration</a:t>
            </a:r>
          </a:p>
          <a:p>
            <a:pPr marL="457200" lvl="1" indent="0" eaLnBrk="1" fontAlgn="auto" hangingPunct="1">
              <a:spcAft>
                <a:spcPts val="0"/>
              </a:spcAft>
              <a:buFont typeface="Arial" charset="0"/>
              <a:buNone/>
              <a:defRPr/>
            </a:pPr>
            <a:endParaRPr lang="en-US" altLang="en-US" sz="2400" b="1" dirty="0">
              <a:solidFill>
                <a:srgbClr val="002060"/>
              </a:solidFill>
              <a:latin typeface="Arial" charset="0"/>
              <a:cs typeface="Arial" charset="0"/>
            </a:endParaRPr>
          </a:p>
          <a:p>
            <a:pPr lvl="1" eaLnBrk="1" fontAlgn="auto" hangingPunct="1">
              <a:spcAft>
                <a:spcPts val="0"/>
              </a:spcAft>
              <a:defRPr/>
            </a:pPr>
            <a:r>
              <a:rPr lang="en-US" altLang="en-US" dirty="0">
                <a:solidFill>
                  <a:srgbClr val="002060"/>
                </a:solidFill>
                <a:latin typeface="Arial" panose="020B0604020202020204" pitchFamily="34" charset="0"/>
                <a:cs typeface="Arial" panose="020B0604020202020204" pitchFamily="34" charset="0"/>
              </a:rPr>
              <a:t>Existing Vendors with a City vendor number:  Click on the request an </a:t>
            </a:r>
            <a:r>
              <a:rPr lang="en-US" altLang="en-US" dirty="0" err="1">
                <a:solidFill>
                  <a:srgbClr val="002060"/>
                </a:solidFill>
                <a:latin typeface="Arial" panose="020B0604020202020204" pitchFamily="34" charset="0"/>
                <a:cs typeface="Arial" panose="020B0604020202020204" pitchFamily="34" charset="0"/>
              </a:rPr>
              <a:t>iSupplier</a:t>
            </a:r>
            <a:r>
              <a:rPr lang="en-US" altLang="en-US" dirty="0">
                <a:solidFill>
                  <a:srgbClr val="002060"/>
                </a:solidFill>
                <a:latin typeface="Arial" panose="020B0604020202020204" pitchFamily="34" charset="0"/>
                <a:cs typeface="Arial" panose="020B0604020202020204" pitchFamily="34" charset="0"/>
              </a:rPr>
              <a:t> invitation button to direct your request to </a:t>
            </a:r>
            <a:r>
              <a:rPr lang="en-US" altLang="en-US" dirty="0" err="1">
                <a:solidFill>
                  <a:srgbClr val="002060"/>
                </a:solidFill>
                <a:latin typeface="Arial" panose="020B0604020202020204" pitchFamily="34" charset="0"/>
                <a:cs typeface="Arial" panose="020B0604020202020204" pitchFamily="34" charset="0"/>
              </a:rPr>
              <a:t>CustomerSupport</a:t>
            </a:r>
            <a:r>
              <a:rPr lang="en-US" altLang="en-US" dirty="0">
                <a:solidFill>
                  <a:srgbClr val="002060"/>
                </a:solidFill>
                <a:latin typeface="Arial" panose="020B0604020202020204" pitchFamily="34" charset="0"/>
                <a:cs typeface="Arial" panose="020B0604020202020204" pitchFamily="34" charset="0"/>
              </a:rPr>
              <a:t>.</a:t>
            </a:r>
          </a:p>
          <a:p>
            <a:pPr marL="457200" lvl="1" indent="0" eaLnBrk="1" fontAlgn="auto" hangingPunct="1">
              <a:spcAft>
                <a:spcPts val="0"/>
              </a:spcAft>
              <a:buFont typeface="Arial" charset="0"/>
              <a:buNone/>
              <a:defRPr/>
            </a:pPr>
            <a:endParaRPr lang="en-US" altLang="en-US" dirty="0">
              <a:solidFill>
                <a:srgbClr val="002060"/>
              </a:solidFill>
              <a:latin typeface="Arial" panose="020B0604020202020204" pitchFamily="34" charset="0"/>
              <a:cs typeface="Arial" panose="020B0604020202020204" pitchFamily="34" charset="0"/>
            </a:endParaRPr>
          </a:p>
          <a:p>
            <a:pPr lvl="1" eaLnBrk="1" fontAlgn="auto" hangingPunct="1">
              <a:spcAft>
                <a:spcPts val="0"/>
              </a:spcAft>
              <a:defRPr/>
            </a:pPr>
            <a:r>
              <a:rPr lang="en-US" altLang="en-US" dirty="0">
                <a:solidFill>
                  <a:srgbClr val="002060"/>
                </a:solidFill>
                <a:latin typeface="Arial" panose="020B0604020202020204" pitchFamily="34" charset="0"/>
                <a:cs typeface="Arial" panose="020B0604020202020204" pitchFamily="34" charset="0"/>
              </a:rPr>
              <a:t>New Vendors without an existing City vendor number: Click on the New Vendor Registration button.</a:t>
            </a:r>
            <a:r>
              <a:rPr lang="en-US" u="sng" dirty="0">
                <a:solidFill>
                  <a:srgbClr val="002060"/>
                </a:solidFill>
                <a:latin typeface="Arial" panose="020B0604020202020204" pitchFamily="34" charset="0"/>
                <a:cs typeface="Arial" panose="020B0604020202020204" pitchFamily="34" charset="0"/>
                <a:hlinkClick r:id="rId3"/>
              </a:rPr>
              <a:t> </a:t>
            </a:r>
            <a:endParaRPr lang="en-US" u="sng" dirty="0">
              <a:solidFill>
                <a:srgbClr val="002060"/>
              </a:solidFill>
              <a:latin typeface="Arial" panose="020B0604020202020204" pitchFamily="34" charset="0"/>
              <a:cs typeface="Arial" panose="020B0604020202020204" pitchFamily="34" charset="0"/>
            </a:endParaRPr>
          </a:p>
          <a:p>
            <a:pPr marL="457200" lvl="1" indent="0" eaLnBrk="1" fontAlgn="auto" hangingPunct="1">
              <a:spcAft>
                <a:spcPts val="0"/>
              </a:spcAft>
              <a:buFont typeface="Arial" charset="0"/>
              <a:buNone/>
              <a:defRPr/>
            </a:pPr>
            <a:endParaRPr lang="en-US" u="sng" dirty="0">
              <a:solidFill>
                <a:srgbClr val="002060"/>
              </a:solidFill>
              <a:latin typeface="Arial" panose="020B0604020202020204" pitchFamily="34" charset="0"/>
              <a:cs typeface="Arial" panose="020B0604020202020204" pitchFamily="34" charset="0"/>
            </a:endParaRPr>
          </a:p>
          <a:p>
            <a:pPr marL="457200" lvl="1" indent="0" eaLnBrk="1" fontAlgn="auto" hangingPunct="1">
              <a:spcAft>
                <a:spcPts val="0"/>
              </a:spcAft>
              <a:buFont typeface="Arial" charset="0"/>
              <a:buNone/>
              <a:defRPr/>
            </a:pPr>
            <a:r>
              <a:rPr lang="en-US" b="1" dirty="0">
                <a:solidFill>
                  <a:srgbClr val="002060"/>
                </a:solidFill>
                <a:latin typeface="Arial" panose="020B0604020202020204" pitchFamily="34" charset="0"/>
                <a:cs typeface="Arial" panose="020B0604020202020204" pitchFamily="34" charset="0"/>
              </a:rPr>
              <a:t>What is needed at New Vendor Registration?</a:t>
            </a:r>
          </a:p>
          <a:p>
            <a:pPr marL="457200" lvl="1" indent="0" eaLnBrk="1" fontAlgn="auto" hangingPunct="1">
              <a:spcAft>
                <a:spcPts val="0"/>
              </a:spcAft>
              <a:buFont typeface="Arial" charset="0"/>
              <a:buNone/>
              <a:defRPr/>
            </a:pPr>
            <a:endParaRPr lang="en-US" b="1" dirty="0">
              <a:solidFill>
                <a:srgbClr val="002060"/>
              </a:solidFill>
              <a:latin typeface="Arial" panose="020B0604020202020204" pitchFamily="34" charset="0"/>
              <a:cs typeface="Arial" panose="020B0604020202020204" pitchFamily="34" charset="0"/>
            </a:endParaRPr>
          </a:p>
          <a:p>
            <a:pPr lvl="1" eaLnBrk="1" fontAlgn="auto" hangingPunct="1">
              <a:spcAft>
                <a:spcPts val="0"/>
              </a:spcAft>
              <a:defRPr/>
            </a:pPr>
            <a:r>
              <a:rPr lang="en-US" dirty="0">
                <a:solidFill>
                  <a:srgbClr val="002060"/>
                </a:solidFill>
                <a:latin typeface="Arial" panose="020B0604020202020204" pitchFamily="34" charset="0"/>
                <a:cs typeface="Arial" panose="020B0604020202020204" pitchFamily="34" charset="0"/>
              </a:rPr>
              <a:t>W9/FEIN/Tax ID attached as PDF. If not attached your registration request will be returned.</a:t>
            </a:r>
          </a:p>
          <a:p>
            <a:pPr marL="457200" lvl="1" indent="0" eaLnBrk="1" fontAlgn="auto" hangingPunct="1">
              <a:spcAft>
                <a:spcPts val="0"/>
              </a:spcAft>
              <a:buFont typeface="Arial" panose="020B0604020202020204" pitchFamily="34" charset="0"/>
              <a:buNone/>
              <a:defRPr/>
            </a:pPr>
            <a:endParaRPr lang="en-US" dirty="0">
              <a:solidFill>
                <a:srgbClr val="002060"/>
              </a:solidFill>
              <a:latin typeface="Arial" panose="020B0604020202020204" pitchFamily="34" charset="0"/>
              <a:cs typeface="Arial" panose="020B0604020202020204" pitchFamily="34" charset="0"/>
            </a:endParaRPr>
          </a:p>
          <a:p>
            <a:pPr lvl="1" eaLnBrk="1" fontAlgn="auto" hangingPunct="1">
              <a:spcAft>
                <a:spcPts val="0"/>
              </a:spcAft>
              <a:defRPr/>
            </a:pPr>
            <a:r>
              <a:rPr lang="en-US" dirty="0">
                <a:solidFill>
                  <a:srgbClr val="002060"/>
                </a:solidFill>
                <a:latin typeface="Arial" panose="020B0604020202020204" pitchFamily="34" charset="0"/>
                <a:cs typeface="Arial" panose="020B0604020202020204" pitchFamily="34" charset="0"/>
              </a:rPr>
              <a:t>The legal business name of the company must match the company name on the W9/FEIN/Tax ID form, or your registration request will be returned.</a:t>
            </a:r>
            <a:r>
              <a:rPr lang="en-US" dirty="0">
                <a:latin typeface="Arial" panose="020B0604020202020204" pitchFamily="34" charset="0"/>
                <a:cs typeface="Arial" panose="020B0604020202020204" pitchFamily="34" charset="0"/>
              </a:rPr>
              <a:t> </a:t>
            </a:r>
            <a:endParaRPr lang="en-US" altLang="en-US"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128921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11276</TotalTime>
  <Words>1604</Words>
  <Application>Microsoft Office PowerPoint</Application>
  <PresentationFormat>Widescreen</PresentationFormat>
  <Paragraphs>179</Paragraphs>
  <Slides>37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Wingdings</vt:lpstr>
      <vt:lpstr>Arial</vt:lpstr>
      <vt:lpstr>Calibri Light</vt:lpstr>
      <vt:lpstr>Roboto Light</vt:lpstr>
      <vt:lpstr>Arial Narrow</vt:lpstr>
      <vt:lpstr>Big Shoulders Display Black</vt:lpstr>
      <vt:lpstr>Symbol</vt:lpstr>
      <vt:lpstr>Calibri</vt:lpstr>
      <vt:lpstr>Roboto Medium</vt:lpstr>
      <vt:lpstr>Office Theme</vt:lpstr>
      <vt:lpstr>eProcurement 101</vt:lpstr>
      <vt:lpstr>Welcome</vt:lpstr>
      <vt:lpstr>PowerPoint Presentation</vt:lpstr>
      <vt:lpstr>OUR GOALS AT A GLANCE</vt:lpstr>
      <vt:lpstr>DPS is the contracting authority for the procurement of goods and services for the City of Chicago. We work together as a team and with our customers to guarantee an open, fair, and timely process by establishing, communicating and enforcing superior business practices.</vt:lpstr>
      <vt:lpstr>Overview of eProcurement  </vt:lpstr>
      <vt:lpstr>Overview of eProcurement (cont’d)</vt:lpstr>
      <vt:lpstr>SECURITY  iSupplier Portal/Abstract</vt:lpstr>
      <vt:lpstr>First Time Vendor Registration</vt:lpstr>
      <vt:lpstr>Microsite</vt:lpstr>
      <vt:lpstr>Existing Vendor Registration Required: Full Name, Email Address, Phone Number and FEIN/Tax ID/EIN 9 digit number</vt:lpstr>
      <vt:lpstr>New Vendor Registration</vt:lpstr>
      <vt:lpstr>Current Bid &amp; Solicitations Opportunities &amp; Other Accessibles</vt:lpstr>
      <vt:lpstr>Current Bid Opportunties &amp;  Bid Opening Listing</vt:lpstr>
      <vt:lpstr>What We Do</vt:lpstr>
      <vt:lpstr>Current Bids &amp; Solicitation Opportunities Click the orange button</vt:lpstr>
      <vt:lpstr>The Abstract Page of Active Bids/ Solicitations</vt:lpstr>
      <vt:lpstr>Abstract cont’d</vt:lpstr>
      <vt:lpstr>Log In/1st Folder – iSupplier Portal https://chicago.gov/eprocurement</vt:lpstr>
      <vt:lpstr>Log In/2nd Folder – Online Bidding https://chicago.gov/eprocurement </vt:lpstr>
      <vt:lpstr>Log In/2nd Folder – Online Bidding https://chicago.gov/eprocurement</vt:lpstr>
      <vt:lpstr>Responding to a Solicitation Methods of Search for a RFQ or Specification #</vt:lpstr>
      <vt:lpstr>RFQ (number) # Selected Click Respond</vt:lpstr>
      <vt:lpstr>Terms &amp; Conditions Acknowledgement</vt:lpstr>
      <vt:lpstr> Header Tab Page</vt:lpstr>
      <vt:lpstr>Header Tab Page/Upload Attachments</vt:lpstr>
      <vt:lpstr>Lines Tab Enter Pricing</vt:lpstr>
      <vt:lpstr>Save &amp; Save Often / Draft</vt:lpstr>
      <vt:lpstr>No Paper Bids Addenda Responses Groups Bid Help</vt:lpstr>
      <vt:lpstr>Online Discussions w/ DPS Specialist</vt:lpstr>
      <vt:lpstr>Online Discussions (cont’d)</vt:lpstr>
      <vt:lpstr>Amendment Acknowledgement</vt:lpstr>
      <vt:lpstr>Confirmation of Submission</vt:lpstr>
      <vt:lpstr>Training Materials</vt:lpstr>
      <vt:lpstr>Who to Contact for Assistance</vt:lpstr>
      <vt:lpstr>QUESTIONS?</vt:lpstr>
      <vt:lpstr> FOLLOW US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Rodney Labauex</dc:creator>
  <cp:lastModifiedBy>Jacqueline Umbles</cp:lastModifiedBy>
  <cp:revision>126</cp:revision>
  <dcterms:created xsi:type="dcterms:W3CDTF">2021-11-02T21:04:46Z</dcterms:created>
  <dcterms:modified xsi:type="dcterms:W3CDTF">2024-03-26T18:36:50Z</dcterms:modified>
</cp:coreProperties>
</file>