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45" r:id="rId1"/>
    <p:sldMasterId id="2147484447" r:id="rId2"/>
    <p:sldMasterId id="2147484449" r:id="rId3"/>
    <p:sldMasterId id="2147484451" r:id="rId4"/>
    <p:sldMasterId id="2147484454" r:id="rId5"/>
    <p:sldMasterId id="2147484457" r:id="rId6"/>
    <p:sldMasterId id="2147484461" r:id="rId7"/>
  </p:sldMasterIdLst>
  <p:notesMasterIdLst>
    <p:notesMasterId r:id="rId49"/>
  </p:notesMasterIdLst>
  <p:handoutMasterIdLst>
    <p:handoutMasterId r:id="rId50"/>
  </p:handoutMasterIdLst>
  <p:sldIdLst>
    <p:sldId id="371" r:id="rId8"/>
    <p:sldId id="384" r:id="rId9"/>
    <p:sldId id="446" r:id="rId10"/>
    <p:sldId id="375" r:id="rId11"/>
    <p:sldId id="444" r:id="rId12"/>
    <p:sldId id="421" r:id="rId13"/>
    <p:sldId id="462" r:id="rId14"/>
    <p:sldId id="450" r:id="rId15"/>
    <p:sldId id="463" r:id="rId16"/>
    <p:sldId id="452" r:id="rId17"/>
    <p:sldId id="433" r:id="rId18"/>
    <p:sldId id="464" r:id="rId19"/>
    <p:sldId id="459" r:id="rId20"/>
    <p:sldId id="465" r:id="rId21"/>
    <p:sldId id="466" r:id="rId22"/>
    <p:sldId id="467" r:id="rId23"/>
    <p:sldId id="468" r:id="rId24"/>
    <p:sldId id="469" r:id="rId25"/>
    <p:sldId id="265" r:id="rId26"/>
    <p:sldId id="445" r:id="rId27"/>
    <p:sldId id="435" r:id="rId28"/>
    <p:sldId id="256" r:id="rId29"/>
    <p:sldId id="257" r:id="rId30"/>
    <p:sldId id="258" r:id="rId31"/>
    <p:sldId id="259" r:id="rId32"/>
    <p:sldId id="260" r:id="rId33"/>
    <p:sldId id="261" r:id="rId34"/>
    <p:sldId id="262" r:id="rId35"/>
    <p:sldId id="263" r:id="rId36"/>
    <p:sldId id="449" r:id="rId37"/>
    <p:sldId id="460" r:id="rId38"/>
    <p:sldId id="461" r:id="rId39"/>
    <p:sldId id="453" r:id="rId40"/>
    <p:sldId id="454" r:id="rId41"/>
    <p:sldId id="455" r:id="rId42"/>
    <p:sldId id="456" r:id="rId43"/>
    <p:sldId id="451" r:id="rId44"/>
    <p:sldId id="457" r:id="rId45"/>
    <p:sldId id="373" r:id="rId46"/>
    <p:sldId id="368" r:id="rId47"/>
    <p:sldId id="345" r:id="rId48"/>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ri" initials="S" lastIdx="1" clrIdx="0">
    <p:extLst>
      <p:ext uri="{19B8F6BF-5375-455C-9EA6-DF929625EA0E}">
        <p15:presenceInfo xmlns:p15="http://schemas.microsoft.com/office/powerpoint/2012/main" userId="696d30d8b63f2f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17385F"/>
    <a:srgbClr val="336699"/>
    <a:srgbClr val="2E5C8A"/>
    <a:srgbClr val="EDF2F9"/>
    <a:srgbClr val="C5D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94660"/>
  </p:normalViewPr>
  <p:slideViewPr>
    <p:cSldViewPr>
      <p:cViewPr varScale="1">
        <p:scale>
          <a:sx n="84" d="100"/>
          <a:sy n="84" d="100"/>
        </p:scale>
        <p:origin x="975"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7" d="100"/>
          <a:sy n="67" d="100"/>
        </p:scale>
        <p:origin x="-3154" y="-8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D4144-DA25-4193-A78A-B18BF844C06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99F0AC15-856B-4AE5-B271-5870BB327A26}">
      <dgm:prSet phldrT="[Text]"/>
      <dgm:spPr/>
      <dgm:t>
        <a:bodyPr/>
        <a:lstStyle/>
        <a:p>
          <a:r>
            <a:rPr lang="en-US" dirty="0"/>
            <a:t>3 Groups that formed HIRE360  </a:t>
          </a:r>
        </a:p>
      </dgm:t>
    </dgm:pt>
    <dgm:pt modelId="{4DBC9888-4D97-408D-A158-CD4638D3D71A}" type="parTrans" cxnId="{7C34F0DD-4064-43F4-8DC2-5BAAEFC7DA93}">
      <dgm:prSet/>
      <dgm:spPr/>
      <dgm:t>
        <a:bodyPr/>
        <a:lstStyle/>
        <a:p>
          <a:endParaRPr lang="en-US"/>
        </a:p>
      </dgm:t>
    </dgm:pt>
    <dgm:pt modelId="{C0CE6E9B-744E-4D94-9CFF-1AD21B978A63}" type="sibTrans" cxnId="{7C34F0DD-4064-43F4-8DC2-5BAAEFC7DA93}">
      <dgm:prSet/>
      <dgm:spPr/>
      <dgm:t>
        <a:bodyPr/>
        <a:lstStyle/>
        <a:p>
          <a:endParaRPr lang="en-US"/>
        </a:p>
      </dgm:t>
    </dgm:pt>
    <dgm:pt modelId="{0460A748-7BEF-4AB8-A966-9A2ED9F73096}">
      <dgm:prSet phldrT="[Text]"/>
      <dgm:spPr/>
      <dgm:t>
        <a:bodyPr/>
        <a:lstStyle/>
        <a:p>
          <a:r>
            <a:rPr lang="en-US" b="1" dirty="0">
              <a:latin typeface="Proxima Nova Light" panose="02000506030000020004" pitchFamily="2" charset="0"/>
            </a:rPr>
            <a:t>CAGC Table – Largest Developers, Trade Unions, and General Contractor Leaders on that Mayor’s Executive Order</a:t>
          </a:r>
          <a:endParaRPr lang="en-US" dirty="0"/>
        </a:p>
      </dgm:t>
    </dgm:pt>
    <dgm:pt modelId="{83995292-198D-44F5-B400-5E961B0D76A9}" type="parTrans" cxnId="{6E27828E-519F-4B00-88EE-987F61F3D8DE}">
      <dgm:prSet/>
      <dgm:spPr/>
      <dgm:t>
        <a:bodyPr/>
        <a:lstStyle/>
        <a:p>
          <a:endParaRPr lang="en-US"/>
        </a:p>
      </dgm:t>
    </dgm:pt>
    <dgm:pt modelId="{2C870A16-05DD-47FB-96B6-7E553C2239ED}" type="sibTrans" cxnId="{6E27828E-519F-4B00-88EE-987F61F3D8DE}">
      <dgm:prSet/>
      <dgm:spPr/>
      <dgm:t>
        <a:bodyPr/>
        <a:lstStyle/>
        <a:p>
          <a:endParaRPr lang="en-US"/>
        </a:p>
      </dgm:t>
    </dgm:pt>
    <dgm:pt modelId="{839B057A-81E9-4871-A717-663AD9E327A5}">
      <dgm:prSet phldrT="[Text]"/>
      <dgm:spPr/>
      <dgm:t>
        <a:bodyPr/>
        <a:lstStyle/>
        <a:p>
          <a:r>
            <a:rPr lang="en-US" b="1" dirty="0">
              <a:latin typeface="Proxima Nova Light" panose="02000506030000020004" pitchFamily="2" charset="0"/>
            </a:rPr>
            <a:t>Public Sector Table – Agencies who build pushing the construction industry to do more</a:t>
          </a:r>
          <a:endParaRPr lang="en-US" dirty="0"/>
        </a:p>
      </dgm:t>
    </dgm:pt>
    <dgm:pt modelId="{097C4CEC-B51C-427C-8353-698DA5E60843}" type="parTrans" cxnId="{459FB622-537F-4992-ABC8-98BF5CB2A624}">
      <dgm:prSet/>
      <dgm:spPr/>
      <dgm:t>
        <a:bodyPr/>
        <a:lstStyle/>
        <a:p>
          <a:endParaRPr lang="en-US"/>
        </a:p>
      </dgm:t>
    </dgm:pt>
    <dgm:pt modelId="{AAED07C3-B135-4FBE-AE6A-6CC084628F6D}" type="sibTrans" cxnId="{459FB622-537F-4992-ABC8-98BF5CB2A624}">
      <dgm:prSet/>
      <dgm:spPr/>
      <dgm:t>
        <a:bodyPr/>
        <a:lstStyle/>
        <a:p>
          <a:endParaRPr lang="en-US"/>
        </a:p>
      </dgm:t>
    </dgm:pt>
    <dgm:pt modelId="{56CA3BE8-D3CD-41A0-B334-9E284CC216A3}">
      <dgm:prSet phldrT="[Text]"/>
      <dgm:spPr/>
      <dgm:t>
        <a:bodyPr/>
        <a:lstStyle/>
        <a:p>
          <a:r>
            <a:rPr lang="en-US" b="1" dirty="0">
              <a:latin typeface="Proxima Nova Light" panose="02000506030000020004" pitchFamily="2" charset="0"/>
            </a:rPr>
            <a:t>CFL and United Way – launched a workforce pilot based on national model WRTP</a:t>
          </a:r>
          <a:endParaRPr lang="en-US" dirty="0"/>
        </a:p>
      </dgm:t>
    </dgm:pt>
    <dgm:pt modelId="{96454EE8-6177-4D80-902F-89E55D4C98C4}" type="parTrans" cxnId="{081E8DE2-D6E4-419F-967C-90418C630F56}">
      <dgm:prSet/>
      <dgm:spPr/>
      <dgm:t>
        <a:bodyPr/>
        <a:lstStyle/>
        <a:p>
          <a:endParaRPr lang="en-US"/>
        </a:p>
      </dgm:t>
    </dgm:pt>
    <dgm:pt modelId="{FA485AE4-A8BC-469D-86BB-00B26951AAA9}" type="sibTrans" cxnId="{081E8DE2-D6E4-419F-967C-90418C630F56}">
      <dgm:prSet/>
      <dgm:spPr/>
      <dgm:t>
        <a:bodyPr/>
        <a:lstStyle/>
        <a:p>
          <a:endParaRPr lang="en-US"/>
        </a:p>
      </dgm:t>
    </dgm:pt>
    <dgm:pt modelId="{295DFACD-6309-4F5A-A3B0-3F7D1354C3D2}" type="pres">
      <dgm:prSet presAssocID="{CD3D4144-DA25-4193-A78A-B18BF844C06D}" presName="linear" presStyleCnt="0">
        <dgm:presLayoutVars>
          <dgm:dir/>
          <dgm:animLvl val="lvl"/>
          <dgm:resizeHandles val="exact"/>
        </dgm:presLayoutVars>
      </dgm:prSet>
      <dgm:spPr/>
    </dgm:pt>
    <dgm:pt modelId="{531F5A9D-63B5-45C7-8B7C-504061D3EC86}" type="pres">
      <dgm:prSet presAssocID="{99F0AC15-856B-4AE5-B271-5870BB327A26}" presName="parentLin" presStyleCnt="0"/>
      <dgm:spPr/>
    </dgm:pt>
    <dgm:pt modelId="{1E230913-5FBD-4262-B900-395B0D2D1581}" type="pres">
      <dgm:prSet presAssocID="{99F0AC15-856B-4AE5-B271-5870BB327A26}" presName="parentLeftMargin" presStyleLbl="node1" presStyleIdx="0" presStyleCnt="1"/>
      <dgm:spPr/>
    </dgm:pt>
    <dgm:pt modelId="{1672B63D-51AA-4FEA-890D-9A2B79003D34}" type="pres">
      <dgm:prSet presAssocID="{99F0AC15-856B-4AE5-B271-5870BB327A26}" presName="parentText" presStyleLbl="node1" presStyleIdx="0" presStyleCnt="1" custScaleY="79407">
        <dgm:presLayoutVars>
          <dgm:chMax val="0"/>
          <dgm:bulletEnabled val="1"/>
        </dgm:presLayoutVars>
      </dgm:prSet>
      <dgm:spPr/>
    </dgm:pt>
    <dgm:pt modelId="{9E000357-D0F5-43E1-A17B-6168007F2849}" type="pres">
      <dgm:prSet presAssocID="{99F0AC15-856B-4AE5-B271-5870BB327A26}" presName="negativeSpace" presStyleCnt="0"/>
      <dgm:spPr/>
    </dgm:pt>
    <dgm:pt modelId="{043C01F9-93AB-44D4-BB60-8C248FFC3231}" type="pres">
      <dgm:prSet presAssocID="{99F0AC15-856B-4AE5-B271-5870BB327A26}" presName="childText" presStyleLbl="conFgAcc1" presStyleIdx="0" presStyleCnt="1">
        <dgm:presLayoutVars>
          <dgm:bulletEnabled val="1"/>
        </dgm:presLayoutVars>
      </dgm:prSet>
      <dgm:spPr/>
    </dgm:pt>
  </dgm:ptLst>
  <dgm:cxnLst>
    <dgm:cxn modelId="{ECA16F02-C429-4972-AC01-B1E6954208C7}" type="presOf" srcId="{CD3D4144-DA25-4193-A78A-B18BF844C06D}" destId="{295DFACD-6309-4F5A-A3B0-3F7D1354C3D2}" srcOrd="0" destOrd="0" presId="urn:microsoft.com/office/officeart/2005/8/layout/list1"/>
    <dgm:cxn modelId="{459FB622-537F-4992-ABC8-98BF5CB2A624}" srcId="{99F0AC15-856B-4AE5-B271-5870BB327A26}" destId="{839B057A-81E9-4871-A717-663AD9E327A5}" srcOrd="1" destOrd="0" parTransId="{097C4CEC-B51C-427C-8353-698DA5E60843}" sibTransId="{AAED07C3-B135-4FBE-AE6A-6CC084628F6D}"/>
    <dgm:cxn modelId="{DDBC3B29-78E0-419D-9C15-A0A19DCDD281}" type="presOf" srcId="{0460A748-7BEF-4AB8-A966-9A2ED9F73096}" destId="{043C01F9-93AB-44D4-BB60-8C248FFC3231}" srcOrd="0" destOrd="0" presId="urn:microsoft.com/office/officeart/2005/8/layout/list1"/>
    <dgm:cxn modelId="{717A1F45-6ADC-416F-823C-D1ABE30DD042}" type="presOf" srcId="{839B057A-81E9-4871-A717-663AD9E327A5}" destId="{043C01F9-93AB-44D4-BB60-8C248FFC3231}" srcOrd="0" destOrd="1" presId="urn:microsoft.com/office/officeart/2005/8/layout/list1"/>
    <dgm:cxn modelId="{6E27828E-519F-4B00-88EE-987F61F3D8DE}" srcId="{99F0AC15-856B-4AE5-B271-5870BB327A26}" destId="{0460A748-7BEF-4AB8-A966-9A2ED9F73096}" srcOrd="0" destOrd="0" parTransId="{83995292-198D-44F5-B400-5E961B0D76A9}" sibTransId="{2C870A16-05DD-47FB-96B6-7E553C2239ED}"/>
    <dgm:cxn modelId="{B006CBB0-AA10-4EF1-9725-D2E3CE30F4A0}" type="presOf" srcId="{99F0AC15-856B-4AE5-B271-5870BB327A26}" destId="{1E230913-5FBD-4262-B900-395B0D2D1581}" srcOrd="0" destOrd="0" presId="urn:microsoft.com/office/officeart/2005/8/layout/list1"/>
    <dgm:cxn modelId="{CC707FCE-2825-466B-917F-C32131742A83}" type="presOf" srcId="{56CA3BE8-D3CD-41A0-B334-9E284CC216A3}" destId="{043C01F9-93AB-44D4-BB60-8C248FFC3231}" srcOrd="0" destOrd="2" presId="urn:microsoft.com/office/officeart/2005/8/layout/list1"/>
    <dgm:cxn modelId="{F27BB3D7-518D-415B-A931-387F3CF20447}" type="presOf" srcId="{99F0AC15-856B-4AE5-B271-5870BB327A26}" destId="{1672B63D-51AA-4FEA-890D-9A2B79003D34}" srcOrd="1" destOrd="0" presId="urn:microsoft.com/office/officeart/2005/8/layout/list1"/>
    <dgm:cxn modelId="{7C34F0DD-4064-43F4-8DC2-5BAAEFC7DA93}" srcId="{CD3D4144-DA25-4193-A78A-B18BF844C06D}" destId="{99F0AC15-856B-4AE5-B271-5870BB327A26}" srcOrd="0" destOrd="0" parTransId="{4DBC9888-4D97-408D-A158-CD4638D3D71A}" sibTransId="{C0CE6E9B-744E-4D94-9CFF-1AD21B978A63}"/>
    <dgm:cxn modelId="{081E8DE2-D6E4-419F-967C-90418C630F56}" srcId="{99F0AC15-856B-4AE5-B271-5870BB327A26}" destId="{56CA3BE8-D3CD-41A0-B334-9E284CC216A3}" srcOrd="2" destOrd="0" parTransId="{96454EE8-6177-4D80-902F-89E55D4C98C4}" sibTransId="{FA485AE4-A8BC-469D-86BB-00B26951AAA9}"/>
    <dgm:cxn modelId="{D8885922-2007-4585-92CC-7C0985FAA34B}" type="presParOf" srcId="{295DFACD-6309-4F5A-A3B0-3F7D1354C3D2}" destId="{531F5A9D-63B5-45C7-8B7C-504061D3EC86}" srcOrd="0" destOrd="0" presId="urn:microsoft.com/office/officeart/2005/8/layout/list1"/>
    <dgm:cxn modelId="{DC4BB853-5721-4D3A-BD3E-81C5D00FC9E7}" type="presParOf" srcId="{531F5A9D-63B5-45C7-8B7C-504061D3EC86}" destId="{1E230913-5FBD-4262-B900-395B0D2D1581}" srcOrd="0" destOrd="0" presId="urn:microsoft.com/office/officeart/2005/8/layout/list1"/>
    <dgm:cxn modelId="{5C154965-2091-4702-8D93-8350A103C481}" type="presParOf" srcId="{531F5A9D-63B5-45C7-8B7C-504061D3EC86}" destId="{1672B63D-51AA-4FEA-890D-9A2B79003D34}" srcOrd="1" destOrd="0" presId="urn:microsoft.com/office/officeart/2005/8/layout/list1"/>
    <dgm:cxn modelId="{9E357DE5-1B46-44B5-B17C-6DC19787BE88}" type="presParOf" srcId="{295DFACD-6309-4F5A-A3B0-3F7D1354C3D2}" destId="{9E000357-D0F5-43E1-A17B-6168007F2849}" srcOrd="1" destOrd="0" presId="urn:microsoft.com/office/officeart/2005/8/layout/list1"/>
    <dgm:cxn modelId="{5AD9FD9C-1C7A-49AA-81FB-8EA75A8BD2B0}" type="presParOf" srcId="{295DFACD-6309-4F5A-A3B0-3F7D1354C3D2}" destId="{043C01F9-93AB-44D4-BB60-8C248FFC323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F819D3-C10F-475D-A0CC-A774F40EC365}"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C20DC186-7D41-40C3-A5E6-4BF97B0AED2C}">
      <dgm:prSet phldrT="[Text]"/>
      <dgm:spPr/>
      <dgm:t>
        <a:bodyPr/>
        <a:lstStyle/>
        <a:p>
          <a:r>
            <a:rPr lang="en-US" dirty="0"/>
            <a:t>Learning about the Trades</a:t>
          </a:r>
        </a:p>
      </dgm:t>
    </dgm:pt>
    <dgm:pt modelId="{B592D2D1-05B3-44DA-8409-52A4556237EF}" type="parTrans" cxnId="{16A30F04-904C-40D0-A5D4-31F37433C69A}">
      <dgm:prSet/>
      <dgm:spPr/>
      <dgm:t>
        <a:bodyPr/>
        <a:lstStyle/>
        <a:p>
          <a:endParaRPr lang="en-US"/>
        </a:p>
      </dgm:t>
    </dgm:pt>
    <dgm:pt modelId="{A418034C-2F53-4707-B26E-DF022AC1796B}" type="sibTrans" cxnId="{16A30F04-904C-40D0-A5D4-31F37433C69A}">
      <dgm:prSet/>
      <dgm:spPr/>
      <dgm:t>
        <a:bodyPr/>
        <a:lstStyle/>
        <a:p>
          <a:endParaRPr lang="en-US"/>
        </a:p>
      </dgm:t>
    </dgm:pt>
    <dgm:pt modelId="{D5843A1C-888A-4BCC-90B4-771C4C726B14}">
      <dgm:prSet phldrT="[Text]"/>
      <dgm:spPr/>
      <dgm:t>
        <a:bodyPr/>
        <a:lstStyle/>
        <a:p>
          <a:r>
            <a:rPr lang="en-US" dirty="0"/>
            <a:t>Orientation on the trades</a:t>
          </a:r>
        </a:p>
      </dgm:t>
    </dgm:pt>
    <dgm:pt modelId="{ADED6145-F110-4EF2-83A7-D79ECBAE4193}" type="parTrans" cxnId="{491AF2CD-F3A3-4C8A-8810-4D3DA2574459}">
      <dgm:prSet/>
      <dgm:spPr/>
      <dgm:t>
        <a:bodyPr/>
        <a:lstStyle/>
        <a:p>
          <a:endParaRPr lang="en-US"/>
        </a:p>
      </dgm:t>
    </dgm:pt>
    <dgm:pt modelId="{683D5103-A178-44AF-A82D-F1A52579E7CF}" type="sibTrans" cxnId="{491AF2CD-F3A3-4C8A-8810-4D3DA2574459}">
      <dgm:prSet/>
      <dgm:spPr/>
      <dgm:t>
        <a:bodyPr/>
        <a:lstStyle/>
        <a:p>
          <a:endParaRPr lang="en-US"/>
        </a:p>
      </dgm:t>
    </dgm:pt>
    <dgm:pt modelId="{44E68A5F-13AE-4272-8AAB-5FCE71115D01}">
      <dgm:prSet phldrT="[Text]"/>
      <dgm:spPr/>
      <dgm:t>
        <a:bodyPr/>
        <a:lstStyle/>
        <a:p>
          <a:r>
            <a:rPr lang="en-US" dirty="0"/>
            <a:t>Applying for the Trade</a:t>
          </a:r>
        </a:p>
      </dgm:t>
    </dgm:pt>
    <dgm:pt modelId="{BCDFF740-7C25-49A4-92A1-404298DFE457}" type="parTrans" cxnId="{50870F18-CC89-4F41-9F6E-FCE8D9417561}">
      <dgm:prSet/>
      <dgm:spPr/>
      <dgm:t>
        <a:bodyPr/>
        <a:lstStyle/>
        <a:p>
          <a:endParaRPr lang="en-US"/>
        </a:p>
      </dgm:t>
    </dgm:pt>
    <dgm:pt modelId="{58389D59-5EED-4F5B-9680-C6B4BEBB1C50}" type="sibTrans" cxnId="{50870F18-CC89-4F41-9F6E-FCE8D9417561}">
      <dgm:prSet/>
      <dgm:spPr/>
      <dgm:t>
        <a:bodyPr/>
        <a:lstStyle/>
        <a:p>
          <a:endParaRPr lang="en-US"/>
        </a:p>
      </dgm:t>
    </dgm:pt>
    <dgm:pt modelId="{81539569-B0C3-47CF-B631-AB0BA5CEA379}">
      <dgm:prSet phldrT="[Text]"/>
      <dgm:spPr/>
      <dgm:t>
        <a:bodyPr/>
        <a:lstStyle/>
        <a:p>
          <a:r>
            <a:rPr lang="en-US" dirty="0"/>
            <a:t>1:1 Assessment of skills, barriers, interests</a:t>
          </a:r>
        </a:p>
      </dgm:t>
    </dgm:pt>
    <dgm:pt modelId="{275EC3C6-DFDD-4CA0-91B1-FAEFA9DD77AA}" type="parTrans" cxnId="{730DC48F-4414-44AB-941F-9271A64673AC}">
      <dgm:prSet/>
      <dgm:spPr/>
      <dgm:t>
        <a:bodyPr/>
        <a:lstStyle/>
        <a:p>
          <a:endParaRPr lang="en-US"/>
        </a:p>
      </dgm:t>
    </dgm:pt>
    <dgm:pt modelId="{2F73BE21-4CD3-44DF-A026-25756ECC783E}" type="sibTrans" cxnId="{730DC48F-4414-44AB-941F-9271A64673AC}">
      <dgm:prSet/>
      <dgm:spPr/>
      <dgm:t>
        <a:bodyPr/>
        <a:lstStyle/>
        <a:p>
          <a:endParaRPr lang="en-US"/>
        </a:p>
      </dgm:t>
    </dgm:pt>
    <dgm:pt modelId="{20C82E79-0CCA-460B-A2FF-0620F5113CE1}">
      <dgm:prSet phldrT="[Text]"/>
      <dgm:spPr/>
      <dgm:t>
        <a:bodyPr/>
        <a:lstStyle/>
        <a:p>
          <a:r>
            <a:rPr lang="en-US" dirty="0"/>
            <a:t>Apprenticeship Ready</a:t>
          </a:r>
        </a:p>
      </dgm:t>
    </dgm:pt>
    <dgm:pt modelId="{87DA7ADE-3828-43B9-97BB-832B18C6B6DF}" type="parTrans" cxnId="{C08E03B4-7A4E-4AB2-BAB4-40179C150B34}">
      <dgm:prSet/>
      <dgm:spPr/>
      <dgm:t>
        <a:bodyPr/>
        <a:lstStyle/>
        <a:p>
          <a:endParaRPr lang="en-US"/>
        </a:p>
      </dgm:t>
    </dgm:pt>
    <dgm:pt modelId="{BDA52025-812F-4636-B66B-BBE9B7DB6942}" type="sibTrans" cxnId="{C08E03B4-7A4E-4AB2-BAB4-40179C150B34}">
      <dgm:prSet/>
      <dgm:spPr/>
      <dgm:t>
        <a:bodyPr/>
        <a:lstStyle/>
        <a:p>
          <a:endParaRPr lang="en-US"/>
        </a:p>
      </dgm:t>
    </dgm:pt>
    <dgm:pt modelId="{E2C9B79F-2F7F-4A2F-A9CA-26478941A335}">
      <dgm:prSet phldrT="[Text]"/>
      <dgm:spPr/>
      <dgm:t>
        <a:bodyPr/>
        <a:lstStyle/>
        <a:p>
          <a:r>
            <a:rPr lang="en-US" dirty="0"/>
            <a:t>Soft skills preparation – resume workshops, mock interviews</a:t>
          </a:r>
        </a:p>
      </dgm:t>
    </dgm:pt>
    <dgm:pt modelId="{C32C65DB-D51C-49F0-8CB9-67DCE0EDC694}" type="parTrans" cxnId="{DCB778CC-B5B2-4C9C-80DC-F267714A05FF}">
      <dgm:prSet/>
      <dgm:spPr/>
      <dgm:t>
        <a:bodyPr/>
        <a:lstStyle/>
        <a:p>
          <a:endParaRPr lang="en-US"/>
        </a:p>
      </dgm:t>
    </dgm:pt>
    <dgm:pt modelId="{7431E129-B6B9-49F0-BB26-49EA51D710FF}" type="sibTrans" cxnId="{DCB778CC-B5B2-4C9C-80DC-F267714A05FF}">
      <dgm:prSet/>
      <dgm:spPr/>
      <dgm:t>
        <a:bodyPr/>
        <a:lstStyle/>
        <a:p>
          <a:endParaRPr lang="en-US"/>
        </a:p>
      </dgm:t>
    </dgm:pt>
    <dgm:pt modelId="{5568C449-5867-49C2-BD57-31B74FFB38A7}">
      <dgm:prSet phldrT="[Text]"/>
      <dgm:spPr/>
      <dgm:t>
        <a:bodyPr/>
        <a:lstStyle/>
        <a:p>
          <a:r>
            <a:rPr lang="en-US" dirty="0"/>
            <a:t>Job Clubs to help learn about opportunities</a:t>
          </a:r>
        </a:p>
      </dgm:t>
    </dgm:pt>
    <dgm:pt modelId="{DAC37E44-048E-47F3-9F7F-16E7F0DD127B}" type="parTrans" cxnId="{1ED8AB0B-C2FA-427A-B0A4-AD25A46B03FC}">
      <dgm:prSet/>
      <dgm:spPr/>
      <dgm:t>
        <a:bodyPr/>
        <a:lstStyle/>
        <a:p>
          <a:endParaRPr lang="en-US"/>
        </a:p>
      </dgm:t>
    </dgm:pt>
    <dgm:pt modelId="{DEFCFB7B-0196-468E-8C53-AD9FC3A674D8}" type="sibTrans" cxnId="{1ED8AB0B-C2FA-427A-B0A4-AD25A46B03FC}">
      <dgm:prSet/>
      <dgm:spPr/>
      <dgm:t>
        <a:bodyPr/>
        <a:lstStyle/>
        <a:p>
          <a:endParaRPr lang="en-US"/>
        </a:p>
      </dgm:t>
    </dgm:pt>
    <dgm:pt modelId="{93B0E914-F072-446A-97BC-5782F98898D6}">
      <dgm:prSet phldrT="[Text]"/>
      <dgm:spPr/>
      <dgm:t>
        <a:bodyPr/>
        <a:lstStyle/>
        <a:p>
          <a:r>
            <a:rPr lang="en-US" dirty="0"/>
            <a:t>12 hours of Test Prep focused on Math and Spatial and 1:1 tutoring through CTUF</a:t>
          </a:r>
        </a:p>
      </dgm:t>
    </dgm:pt>
    <dgm:pt modelId="{B8AD021B-12F0-443B-96FF-45514EBA6EA9}" type="parTrans" cxnId="{8AC82F58-5052-4AC1-A43A-878BE8EF6259}">
      <dgm:prSet/>
      <dgm:spPr/>
      <dgm:t>
        <a:bodyPr/>
        <a:lstStyle/>
        <a:p>
          <a:endParaRPr lang="en-US"/>
        </a:p>
      </dgm:t>
    </dgm:pt>
    <dgm:pt modelId="{1354A037-883F-47E7-8B52-2BD3063800C2}" type="sibTrans" cxnId="{8AC82F58-5052-4AC1-A43A-878BE8EF6259}">
      <dgm:prSet/>
      <dgm:spPr/>
      <dgm:t>
        <a:bodyPr/>
        <a:lstStyle/>
        <a:p>
          <a:endParaRPr lang="en-US"/>
        </a:p>
      </dgm:t>
    </dgm:pt>
    <dgm:pt modelId="{A7BA0F46-DC8B-4E20-B1E9-2017B8A1AB4E}">
      <dgm:prSet phldrT="[Text]"/>
      <dgm:spPr/>
      <dgm:t>
        <a:bodyPr/>
        <a:lstStyle/>
        <a:p>
          <a:r>
            <a:rPr lang="en-US" dirty="0"/>
            <a:t>Tours of training centers and talks by industry leaders</a:t>
          </a:r>
        </a:p>
      </dgm:t>
    </dgm:pt>
    <dgm:pt modelId="{3112021A-4046-42F2-B399-F51122E80F9A}" type="parTrans" cxnId="{03CD7904-558C-4767-8B1A-6CA558950ACA}">
      <dgm:prSet/>
      <dgm:spPr/>
      <dgm:t>
        <a:bodyPr/>
        <a:lstStyle/>
        <a:p>
          <a:endParaRPr lang="en-US"/>
        </a:p>
      </dgm:t>
    </dgm:pt>
    <dgm:pt modelId="{54BDA6A7-8FED-42E2-98C4-607D2C9CAF00}" type="sibTrans" cxnId="{03CD7904-558C-4767-8B1A-6CA558950ACA}">
      <dgm:prSet/>
      <dgm:spPr/>
      <dgm:t>
        <a:bodyPr/>
        <a:lstStyle/>
        <a:p>
          <a:endParaRPr lang="en-US"/>
        </a:p>
      </dgm:t>
    </dgm:pt>
    <dgm:pt modelId="{2E6C29F8-CD0D-41A4-85C4-0AB29696CFE2}">
      <dgm:prSet/>
      <dgm:spPr/>
      <dgm:t>
        <a:bodyPr/>
        <a:lstStyle/>
        <a:p>
          <a:r>
            <a:rPr lang="en-US" dirty="0"/>
            <a:t>Supported as an Apprentice</a:t>
          </a:r>
        </a:p>
      </dgm:t>
    </dgm:pt>
    <dgm:pt modelId="{9518DA3E-A78E-41EB-B649-DDA7FA5C2CFF}" type="parTrans" cxnId="{9F2877D3-352F-4422-8917-1DEBDE86A873}">
      <dgm:prSet/>
      <dgm:spPr/>
      <dgm:t>
        <a:bodyPr/>
        <a:lstStyle/>
        <a:p>
          <a:endParaRPr lang="en-US"/>
        </a:p>
      </dgm:t>
    </dgm:pt>
    <dgm:pt modelId="{DF90467F-3CD5-4DFF-882F-B03DDFBFE260}" type="sibTrans" cxnId="{9F2877D3-352F-4422-8917-1DEBDE86A873}">
      <dgm:prSet/>
      <dgm:spPr/>
      <dgm:t>
        <a:bodyPr/>
        <a:lstStyle/>
        <a:p>
          <a:endParaRPr lang="en-US"/>
        </a:p>
      </dgm:t>
    </dgm:pt>
    <dgm:pt modelId="{484EB90F-8F98-49B0-898C-481AFC22EE86}">
      <dgm:prSet/>
      <dgm:spPr/>
      <dgm:t>
        <a:bodyPr/>
        <a:lstStyle/>
        <a:p>
          <a:r>
            <a:rPr lang="en-US" dirty="0"/>
            <a:t>First set of tools, boots and other costs paid for via Barrier Reduction Fund</a:t>
          </a:r>
        </a:p>
      </dgm:t>
    </dgm:pt>
    <dgm:pt modelId="{84A90AC5-1B25-4612-94D9-7E5FA849C235}" type="parTrans" cxnId="{B64F8F0F-C6B8-4ACB-8256-96716A899549}">
      <dgm:prSet/>
      <dgm:spPr/>
      <dgm:t>
        <a:bodyPr/>
        <a:lstStyle/>
        <a:p>
          <a:endParaRPr lang="en-US"/>
        </a:p>
      </dgm:t>
    </dgm:pt>
    <dgm:pt modelId="{1964E706-87F1-492F-935E-DD36C4DCF7DE}" type="sibTrans" cxnId="{B64F8F0F-C6B8-4ACB-8256-96716A899549}">
      <dgm:prSet/>
      <dgm:spPr/>
      <dgm:t>
        <a:bodyPr/>
        <a:lstStyle/>
        <a:p>
          <a:endParaRPr lang="en-US"/>
        </a:p>
      </dgm:t>
    </dgm:pt>
    <dgm:pt modelId="{B7BC0B4D-23F6-4F1E-8E24-CFEB925CBA45}">
      <dgm:prSet/>
      <dgm:spPr/>
      <dgm:t>
        <a:bodyPr/>
        <a:lstStyle/>
        <a:p>
          <a:r>
            <a:rPr lang="en-US" dirty="0"/>
            <a:t>Reconnections to work</a:t>
          </a:r>
        </a:p>
      </dgm:t>
    </dgm:pt>
    <dgm:pt modelId="{64A36421-1DAA-4E7E-8331-5B2164B2625C}" type="parTrans" cxnId="{5E9D336E-F15A-4442-85AA-4649E4D6060D}">
      <dgm:prSet/>
      <dgm:spPr/>
      <dgm:t>
        <a:bodyPr/>
        <a:lstStyle/>
        <a:p>
          <a:endParaRPr lang="en-US"/>
        </a:p>
      </dgm:t>
    </dgm:pt>
    <dgm:pt modelId="{824631D5-A7D7-4894-BE6B-33FA785BF264}" type="sibTrans" cxnId="{5E9D336E-F15A-4442-85AA-4649E4D6060D}">
      <dgm:prSet/>
      <dgm:spPr/>
      <dgm:t>
        <a:bodyPr/>
        <a:lstStyle/>
        <a:p>
          <a:endParaRPr lang="en-US"/>
        </a:p>
      </dgm:t>
    </dgm:pt>
    <dgm:pt modelId="{572544FA-ED83-4602-ADC7-C6B7A8564056}">
      <dgm:prSet/>
      <dgm:spPr/>
      <dgm:t>
        <a:bodyPr/>
        <a:lstStyle/>
        <a:p>
          <a:r>
            <a:rPr lang="en-US" dirty="0"/>
            <a:t>Assigned a Mentor to show you the ropes</a:t>
          </a:r>
        </a:p>
      </dgm:t>
    </dgm:pt>
    <dgm:pt modelId="{671FBDBC-8560-4A55-878A-C83E2B919850}" type="parTrans" cxnId="{28F054A3-0E90-45EF-9485-C887765F6A81}">
      <dgm:prSet/>
      <dgm:spPr/>
      <dgm:t>
        <a:bodyPr/>
        <a:lstStyle/>
        <a:p>
          <a:endParaRPr lang="en-US"/>
        </a:p>
      </dgm:t>
    </dgm:pt>
    <dgm:pt modelId="{D26F2DF1-3AFA-496F-AEA9-87E07049EA82}" type="sibTrans" cxnId="{28F054A3-0E90-45EF-9485-C887765F6A81}">
      <dgm:prSet/>
      <dgm:spPr/>
      <dgm:t>
        <a:bodyPr/>
        <a:lstStyle/>
        <a:p>
          <a:endParaRPr lang="en-US"/>
        </a:p>
      </dgm:t>
    </dgm:pt>
    <dgm:pt modelId="{34ADEB8A-2612-480B-A289-B379899E0BF0}">
      <dgm:prSet phldrT="[Text]"/>
      <dgm:spPr/>
      <dgm:t>
        <a:bodyPr/>
        <a:lstStyle/>
        <a:p>
          <a:r>
            <a:rPr lang="en-US" dirty="0"/>
            <a:t>Connections with Contractors for sponsorship</a:t>
          </a:r>
        </a:p>
      </dgm:t>
    </dgm:pt>
    <dgm:pt modelId="{B10EEC34-530C-4F06-8C8F-9EB4071D27E1}" type="parTrans" cxnId="{6E24636F-4FFD-4DB4-A146-4C9421EF1C5D}">
      <dgm:prSet/>
      <dgm:spPr/>
      <dgm:t>
        <a:bodyPr/>
        <a:lstStyle/>
        <a:p>
          <a:endParaRPr lang="en-US"/>
        </a:p>
      </dgm:t>
    </dgm:pt>
    <dgm:pt modelId="{490BBAD8-0338-47B9-9A1D-DBF7FBB7586E}" type="sibTrans" cxnId="{6E24636F-4FFD-4DB4-A146-4C9421EF1C5D}">
      <dgm:prSet/>
      <dgm:spPr/>
      <dgm:t>
        <a:bodyPr/>
        <a:lstStyle/>
        <a:p>
          <a:endParaRPr lang="en-US"/>
        </a:p>
      </dgm:t>
    </dgm:pt>
    <dgm:pt modelId="{6A5244A6-0A32-43B4-8373-914BF68BB95D}">
      <dgm:prSet phldrT="[Text]"/>
      <dgm:spPr/>
      <dgm:t>
        <a:bodyPr/>
        <a:lstStyle/>
        <a:p>
          <a:r>
            <a:rPr lang="en-US" dirty="0"/>
            <a:t>Taking the Sample Test</a:t>
          </a:r>
        </a:p>
      </dgm:t>
    </dgm:pt>
    <dgm:pt modelId="{38873C30-695F-42D8-ADE1-60B9FDE8D4A7}" type="parTrans" cxnId="{AE09CC58-0354-437A-B71C-5212AFC4921B}">
      <dgm:prSet/>
      <dgm:spPr/>
      <dgm:t>
        <a:bodyPr/>
        <a:lstStyle/>
        <a:p>
          <a:endParaRPr lang="en-US"/>
        </a:p>
      </dgm:t>
    </dgm:pt>
    <dgm:pt modelId="{99E574D6-3DCF-4D93-96AB-CD04EC5C70E7}" type="sibTrans" cxnId="{AE09CC58-0354-437A-B71C-5212AFC4921B}">
      <dgm:prSet/>
      <dgm:spPr/>
      <dgm:t>
        <a:bodyPr/>
        <a:lstStyle/>
        <a:p>
          <a:endParaRPr lang="en-US"/>
        </a:p>
      </dgm:t>
    </dgm:pt>
    <dgm:pt modelId="{B5030325-47A7-4DB1-9FDF-CEE1C7B8B0A3}">
      <dgm:prSet phldrT="[Text]"/>
      <dgm:spPr/>
      <dgm:t>
        <a:bodyPr/>
        <a:lstStyle/>
        <a:p>
          <a:r>
            <a:rPr lang="en-US" dirty="0"/>
            <a:t>Navigating the apprenticeship application process</a:t>
          </a:r>
        </a:p>
      </dgm:t>
    </dgm:pt>
    <dgm:pt modelId="{00E19DA4-F015-44D0-9C0A-861D92F7E6AD}" type="parTrans" cxnId="{735779E8-389A-4B93-8145-F032ACDD93E0}">
      <dgm:prSet/>
      <dgm:spPr/>
      <dgm:t>
        <a:bodyPr/>
        <a:lstStyle/>
        <a:p>
          <a:endParaRPr lang="en-US"/>
        </a:p>
      </dgm:t>
    </dgm:pt>
    <dgm:pt modelId="{0AAC84FE-8C7D-4884-9F97-87FAF33A0B04}" type="sibTrans" cxnId="{735779E8-389A-4B93-8145-F032ACDD93E0}">
      <dgm:prSet/>
      <dgm:spPr/>
      <dgm:t>
        <a:bodyPr/>
        <a:lstStyle/>
        <a:p>
          <a:endParaRPr lang="en-US"/>
        </a:p>
      </dgm:t>
    </dgm:pt>
    <dgm:pt modelId="{4701B06E-34D3-4027-BCA5-672EFB192BF1}">
      <dgm:prSet phldrT="[Text]"/>
      <dgm:spPr/>
      <dgm:t>
        <a:bodyPr/>
        <a:lstStyle/>
        <a:p>
          <a:r>
            <a:rPr lang="en-US" dirty="0"/>
            <a:t>Study Halls</a:t>
          </a:r>
        </a:p>
      </dgm:t>
    </dgm:pt>
    <dgm:pt modelId="{B2E9D73E-25C3-49E1-855E-0220089449C8}" type="parTrans" cxnId="{90EAABAD-1ECD-4103-9399-B509D78353B3}">
      <dgm:prSet/>
      <dgm:spPr/>
      <dgm:t>
        <a:bodyPr/>
        <a:lstStyle/>
        <a:p>
          <a:endParaRPr lang="en-US"/>
        </a:p>
      </dgm:t>
    </dgm:pt>
    <dgm:pt modelId="{F4BA6A87-F36B-4BA4-844C-6D7C722DB12B}" type="sibTrans" cxnId="{90EAABAD-1ECD-4103-9399-B509D78353B3}">
      <dgm:prSet/>
      <dgm:spPr/>
      <dgm:t>
        <a:bodyPr/>
        <a:lstStyle/>
        <a:p>
          <a:endParaRPr lang="en-US"/>
        </a:p>
      </dgm:t>
    </dgm:pt>
    <dgm:pt modelId="{C1DC4B2C-DD9A-4983-8949-5D806827FE88}" type="pres">
      <dgm:prSet presAssocID="{3CF819D3-C10F-475D-A0CC-A774F40EC365}" presName="Name0" presStyleCnt="0">
        <dgm:presLayoutVars>
          <dgm:dir/>
          <dgm:animLvl val="lvl"/>
          <dgm:resizeHandles val="exact"/>
        </dgm:presLayoutVars>
      </dgm:prSet>
      <dgm:spPr/>
    </dgm:pt>
    <dgm:pt modelId="{EC5231FE-BB17-4EAA-98FC-08D1B6A06E64}" type="pres">
      <dgm:prSet presAssocID="{C20DC186-7D41-40C3-A5E6-4BF97B0AED2C}" presName="composite" presStyleCnt="0"/>
      <dgm:spPr/>
    </dgm:pt>
    <dgm:pt modelId="{D0539370-437E-4B43-8EB4-2C315E4457C0}" type="pres">
      <dgm:prSet presAssocID="{C20DC186-7D41-40C3-A5E6-4BF97B0AED2C}" presName="parTx" presStyleLbl="alignNode1" presStyleIdx="0" presStyleCnt="4">
        <dgm:presLayoutVars>
          <dgm:chMax val="0"/>
          <dgm:chPref val="0"/>
          <dgm:bulletEnabled val="1"/>
        </dgm:presLayoutVars>
      </dgm:prSet>
      <dgm:spPr/>
    </dgm:pt>
    <dgm:pt modelId="{01E95E6D-39FB-4563-A16F-A8F105CADA00}" type="pres">
      <dgm:prSet presAssocID="{C20DC186-7D41-40C3-A5E6-4BF97B0AED2C}" presName="desTx" presStyleLbl="alignAccFollowNode1" presStyleIdx="0" presStyleCnt="4">
        <dgm:presLayoutVars>
          <dgm:bulletEnabled val="1"/>
        </dgm:presLayoutVars>
      </dgm:prSet>
      <dgm:spPr/>
    </dgm:pt>
    <dgm:pt modelId="{B495C29A-71C1-4DCB-8534-37F0326EE6C7}" type="pres">
      <dgm:prSet presAssocID="{A418034C-2F53-4707-B26E-DF022AC1796B}" presName="space" presStyleCnt="0"/>
      <dgm:spPr/>
    </dgm:pt>
    <dgm:pt modelId="{F877DC3A-087D-494C-AF70-5119C2FF4BA6}" type="pres">
      <dgm:prSet presAssocID="{44E68A5F-13AE-4272-8AAB-5FCE71115D01}" presName="composite" presStyleCnt="0"/>
      <dgm:spPr/>
    </dgm:pt>
    <dgm:pt modelId="{B71AF7D9-9076-4183-9100-7BF2652E1A00}" type="pres">
      <dgm:prSet presAssocID="{44E68A5F-13AE-4272-8AAB-5FCE71115D01}" presName="parTx" presStyleLbl="alignNode1" presStyleIdx="1" presStyleCnt="4">
        <dgm:presLayoutVars>
          <dgm:chMax val="0"/>
          <dgm:chPref val="0"/>
          <dgm:bulletEnabled val="1"/>
        </dgm:presLayoutVars>
      </dgm:prSet>
      <dgm:spPr/>
    </dgm:pt>
    <dgm:pt modelId="{7513695D-40B3-4709-B3A6-8AABC4B99B93}" type="pres">
      <dgm:prSet presAssocID="{44E68A5F-13AE-4272-8AAB-5FCE71115D01}" presName="desTx" presStyleLbl="alignAccFollowNode1" presStyleIdx="1" presStyleCnt="4">
        <dgm:presLayoutVars>
          <dgm:bulletEnabled val="1"/>
        </dgm:presLayoutVars>
      </dgm:prSet>
      <dgm:spPr/>
    </dgm:pt>
    <dgm:pt modelId="{5970380C-DD89-4160-B5AE-26FBAEF27023}" type="pres">
      <dgm:prSet presAssocID="{58389D59-5EED-4F5B-9680-C6B4BEBB1C50}" presName="space" presStyleCnt="0"/>
      <dgm:spPr/>
    </dgm:pt>
    <dgm:pt modelId="{7AF8450C-7D91-41FB-A72D-EFFA87373FD3}" type="pres">
      <dgm:prSet presAssocID="{20C82E79-0CCA-460B-A2FF-0620F5113CE1}" presName="composite" presStyleCnt="0"/>
      <dgm:spPr/>
    </dgm:pt>
    <dgm:pt modelId="{705DF3B3-74FD-439F-A186-560CA3BF735E}" type="pres">
      <dgm:prSet presAssocID="{20C82E79-0CCA-460B-A2FF-0620F5113CE1}" presName="parTx" presStyleLbl="alignNode1" presStyleIdx="2" presStyleCnt="4">
        <dgm:presLayoutVars>
          <dgm:chMax val="0"/>
          <dgm:chPref val="0"/>
          <dgm:bulletEnabled val="1"/>
        </dgm:presLayoutVars>
      </dgm:prSet>
      <dgm:spPr/>
    </dgm:pt>
    <dgm:pt modelId="{52BAFB0C-F0CC-4799-AF1A-B0BC02D47DC1}" type="pres">
      <dgm:prSet presAssocID="{20C82E79-0CCA-460B-A2FF-0620F5113CE1}" presName="desTx" presStyleLbl="alignAccFollowNode1" presStyleIdx="2" presStyleCnt="4">
        <dgm:presLayoutVars>
          <dgm:bulletEnabled val="1"/>
        </dgm:presLayoutVars>
      </dgm:prSet>
      <dgm:spPr/>
    </dgm:pt>
    <dgm:pt modelId="{B9BF36E3-5A90-41CC-A046-D7914BD0A7D9}" type="pres">
      <dgm:prSet presAssocID="{BDA52025-812F-4636-B66B-BBE9B7DB6942}" presName="space" presStyleCnt="0"/>
      <dgm:spPr/>
    </dgm:pt>
    <dgm:pt modelId="{63A0F476-C565-4C1C-A207-3F64CB873F77}" type="pres">
      <dgm:prSet presAssocID="{2E6C29F8-CD0D-41A4-85C4-0AB29696CFE2}" presName="composite" presStyleCnt="0"/>
      <dgm:spPr/>
    </dgm:pt>
    <dgm:pt modelId="{4AF41D8F-AAD0-4B3E-B1DF-D7DDD84890BA}" type="pres">
      <dgm:prSet presAssocID="{2E6C29F8-CD0D-41A4-85C4-0AB29696CFE2}" presName="parTx" presStyleLbl="alignNode1" presStyleIdx="3" presStyleCnt="4">
        <dgm:presLayoutVars>
          <dgm:chMax val="0"/>
          <dgm:chPref val="0"/>
          <dgm:bulletEnabled val="1"/>
        </dgm:presLayoutVars>
      </dgm:prSet>
      <dgm:spPr/>
    </dgm:pt>
    <dgm:pt modelId="{3633DEDA-0CFA-4D8E-846D-B31A1658F569}" type="pres">
      <dgm:prSet presAssocID="{2E6C29F8-CD0D-41A4-85C4-0AB29696CFE2}" presName="desTx" presStyleLbl="alignAccFollowNode1" presStyleIdx="3" presStyleCnt="4">
        <dgm:presLayoutVars>
          <dgm:bulletEnabled val="1"/>
        </dgm:presLayoutVars>
      </dgm:prSet>
      <dgm:spPr/>
    </dgm:pt>
  </dgm:ptLst>
  <dgm:cxnLst>
    <dgm:cxn modelId="{16A30F04-904C-40D0-A5D4-31F37433C69A}" srcId="{3CF819D3-C10F-475D-A0CC-A774F40EC365}" destId="{C20DC186-7D41-40C3-A5E6-4BF97B0AED2C}" srcOrd="0" destOrd="0" parTransId="{B592D2D1-05B3-44DA-8409-52A4556237EF}" sibTransId="{A418034C-2F53-4707-B26E-DF022AC1796B}"/>
    <dgm:cxn modelId="{03CD7904-558C-4767-8B1A-6CA558950ACA}" srcId="{C20DC186-7D41-40C3-A5E6-4BF97B0AED2C}" destId="{A7BA0F46-DC8B-4E20-B1E9-2017B8A1AB4E}" srcOrd="1" destOrd="0" parTransId="{3112021A-4046-42F2-B399-F51122E80F9A}" sibTransId="{54BDA6A7-8FED-42E2-98C4-607D2C9CAF00}"/>
    <dgm:cxn modelId="{1ED8AB0B-C2FA-427A-B0A4-AD25A46B03FC}" srcId="{20C82E79-0CCA-460B-A2FF-0620F5113CE1}" destId="{5568C449-5867-49C2-BD57-31B74FFB38A7}" srcOrd="1" destOrd="0" parTransId="{DAC37E44-048E-47F3-9F7F-16E7F0DD127B}" sibTransId="{DEFCFB7B-0196-468E-8C53-AD9FC3A674D8}"/>
    <dgm:cxn modelId="{B64F8F0F-C6B8-4ACB-8256-96716A899549}" srcId="{2E6C29F8-CD0D-41A4-85C4-0AB29696CFE2}" destId="{484EB90F-8F98-49B0-898C-481AFC22EE86}" srcOrd="0" destOrd="0" parTransId="{84A90AC5-1B25-4612-94D9-7E5FA849C235}" sibTransId="{1964E706-87F1-492F-935E-DD36C4DCF7DE}"/>
    <dgm:cxn modelId="{827A1912-C715-4E91-93CF-38612FFB2444}" type="presOf" srcId="{3CF819D3-C10F-475D-A0CC-A774F40EC365}" destId="{C1DC4B2C-DD9A-4983-8949-5D806827FE88}" srcOrd="0" destOrd="0" presId="urn:microsoft.com/office/officeart/2005/8/layout/hList1"/>
    <dgm:cxn modelId="{C0287914-1B6B-464E-8E59-20FF58A41858}" type="presOf" srcId="{572544FA-ED83-4602-ADC7-C6B7A8564056}" destId="{3633DEDA-0CFA-4D8E-846D-B31A1658F569}" srcOrd="0" destOrd="1" presId="urn:microsoft.com/office/officeart/2005/8/layout/hList1"/>
    <dgm:cxn modelId="{50870F18-CC89-4F41-9F6E-FCE8D9417561}" srcId="{3CF819D3-C10F-475D-A0CC-A774F40EC365}" destId="{44E68A5F-13AE-4272-8AAB-5FCE71115D01}" srcOrd="1" destOrd="0" parTransId="{BCDFF740-7C25-49A4-92A1-404298DFE457}" sibTransId="{58389D59-5EED-4F5B-9680-C6B4BEBB1C50}"/>
    <dgm:cxn modelId="{18AB542B-7718-4146-A65F-402B95F85249}" type="presOf" srcId="{81539569-B0C3-47CF-B631-AB0BA5CEA379}" destId="{7513695D-40B3-4709-B3A6-8AABC4B99B93}" srcOrd="0" destOrd="0" presId="urn:microsoft.com/office/officeart/2005/8/layout/hList1"/>
    <dgm:cxn modelId="{E727BB34-6765-41AD-8419-601E01CD19C5}" type="presOf" srcId="{C20DC186-7D41-40C3-A5E6-4BF97B0AED2C}" destId="{D0539370-437E-4B43-8EB4-2C315E4457C0}" srcOrd="0" destOrd="0" presId="urn:microsoft.com/office/officeart/2005/8/layout/hList1"/>
    <dgm:cxn modelId="{F761A35C-221B-4984-B27B-ED1227560E25}" type="presOf" srcId="{B5030325-47A7-4DB1-9FDF-CEE1C7B8B0A3}" destId="{7513695D-40B3-4709-B3A6-8AABC4B99B93}" srcOrd="0" destOrd="3" presId="urn:microsoft.com/office/officeart/2005/8/layout/hList1"/>
    <dgm:cxn modelId="{D70F4E6C-5A91-4703-9D7D-FF2BA08DF84A}" type="presOf" srcId="{34ADEB8A-2612-480B-A289-B379899E0BF0}" destId="{52BAFB0C-F0CC-4799-AF1A-B0BC02D47DC1}" srcOrd="0" destOrd="2" presId="urn:microsoft.com/office/officeart/2005/8/layout/hList1"/>
    <dgm:cxn modelId="{5E9D336E-F15A-4442-85AA-4649E4D6060D}" srcId="{2E6C29F8-CD0D-41A4-85C4-0AB29696CFE2}" destId="{B7BC0B4D-23F6-4F1E-8E24-CFEB925CBA45}" srcOrd="2" destOrd="0" parTransId="{64A36421-1DAA-4E7E-8331-5B2164B2625C}" sibTransId="{824631D5-A7D7-4894-BE6B-33FA785BF264}"/>
    <dgm:cxn modelId="{6E24636F-4FFD-4DB4-A146-4C9421EF1C5D}" srcId="{20C82E79-0CCA-460B-A2FF-0620F5113CE1}" destId="{34ADEB8A-2612-480B-A289-B379899E0BF0}" srcOrd="2" destOrd="0" parTransId="{B10EEC34-530C-4F06-8C8F-9EB4071D27E1}" sibTransId="{490BBAD8-0338-47B9-9A1D-DBF7FBB7586E}"/>
    <dgm:cxn modelId="{21DDBE6F-452A-43D1-B0D9-D8BA7681C04D}" type="presOf" srcId="{20C82E79-0CCA-460B-A2FF-0620F5113CE1}" destId="{705DF3B3-74FD-439F-A186-560CA3BF735E}" srcOrd="0" destOrd="0" presId="urn:microsoft.com/office/officeart/2005/8/layout/hList1"/>
    <dgm:cxn modelId="{3CA6B751-7F23-4E2B-B014-D9FE48CECECC}" type="presOf" srcId="{484EB90F-8F98-49B0-898C-481AFC22EE86}" destId="{3633DEDA-0CFA-4D8E-846D-B31A1658F569}" srcOrd="0" destOrd="0" presId="urn:microsoft.com/office/officeart/2005/8/layout/hList1"/>
    <dgm:cxn modelId="{8AC82F58-5052-4AC1-A43A-878BE8EF6259}" srcId="{44E68A5F-13AE-4272-8AAB-5FCE71115D01}" destId="{93B0E914-F072-446A-97BC-5782F98898D6}" srcOrd="1" destOrd="0" parTransId="{B8AD021B-12F0-443B-96FF-45514EBA6EA9}" sibTransId="{1354A037-883F-47E7-8B52-2BD3063800C2}"/>
    <dgm:cxn modelId="{AE09CC58-0354-437A-B71C-5212AFC4921B}" srcId="{C20DC186-7D41-40C3-A5E6-4BF97B0AED2C}" destId="{6A5244A6-0A32-43B4-8373-914BF68BB95D}" srcOrd="2" destOrd="0" parTransId="{38873C30-695F-42D8-ADE1-60B9FDE8D4A7}" sibTransId="{99E574D6-3DCF-4D93-96AB-CD04EC5C70E7}"/>
    <dgm:cxn modelId="{33F01884-199A-4B51-9C67-FA041BB0DE0D}" type="presOf" srcId="{6A5244A6-0A32-43B4-8373-914BF68BB95D}" destId="{01E95E6D-39FB-4563-A16F-A8F105CADA00}" srcOrd="0" destOrd="2" presId="urn:microsoft.com/office/officeart/2005/8/layout/hList1"/>
    <dgm:cxn modelId="{730DC48F-4414-44AB-941F-9271A64673AC}" srcId="{44E68A5F-13AE-4272-8AAB-5FCE71115D01}" destId="{81539569-B0C3-47CF-B631-AB0BA5CEA379}" srcOrd="0" destOrd="0" parTransId="{275EC3C6-DFDD-4CA0-91B1-FAEFA9DD77AA}" sibTransId="{2F73BE21-4CD3-44DF-A026-25756ECC783E}"/>
    <dgm:cxn modelId="{3EC79690-3482-4487-8023-F7AF8A80441A}" type="presOf" srcId="{4701B06E-34D3-4027-BCA5-672EFB192BF1}" destId="{7513695D-40B3-4709-B3A6-8AABC4B99B93}" srcOrd="0" destOrd="2" presId="urn:microsoft.com/office/officeart/2005/8/layout/hList1"/>
    <dgm:cxn modelId="{2777E798-3218-4028-B4C0-B752ECFC3527}" type="presOf" srcId="{A7BA0F46-DC8B-4E20-B1E9-2017B8A1AB4E}" destId="{01E95E6D-39FB-4563-A16F-A8F105CADA00}" srcOrd="0" destOrd="1" presId="urn:microsoft.com/office/officeart/2005/8/layout/hList1"/>
    <dgm:cxn modelId="{28F054A3-0E90-45EF-9485-C887765F6A81}" srcId="{2E6C29F8-CD0D-41A4-85C4-0AB29696CFE2}" destId="{572544FA-ED83-4602-ADC7-C6B7A8564056}" srcOrd="1" destOrd="0" parTransId="{671FBDBC-8560-4A55-878A-C83E2B919850}" sibTransId="{D26F2DF1-3AFA-496F-AEA9-87E07049EA82}"/>
    <dgm:cxn modelId="{37E48FA3-7F2C-4D46-97AD-CED479401279}" type="presOf" srcId="{D5843A1C-888A-4BCC-90B4-771C4C726B14}" destId="{01E95E6D-39FB-4563-A16F-A8F105CADA00}" srcOrd="0" destOrd="0" presId="urn:microsoft.com/office/officeart/2005/8/layout/hList1"/>
    <dgm:cxn modelId="{21CDFDA5-76D1-47FB-BC5F-B5FFF374CF56}" type="presOf" srcId="{B7BC0B4D-23F6-4F1E-8E24-CFEB925CBA45}" destId="{3633DEDA-0CFA-4D8E-846D-B31A1658F569}" srcOrd="0" destOrd="2" presId="urn:microsoft.com/office/officeart/2005/8/layout/hList1"/>
    <dgm:cxn modelId="{E60F7FAA-51E5-4BD9-BDAB-CD9A8471A433}" type="presOf" srcId="{93B0E914-F072-446A-97BC-5782F98898D6}" destId="{7513695D-40B3-4709-B3A6-8AABC4B99B93}" srcOrd="0" destOrd="1" presId="urn:microsoft.com/office/officeart/2005/8/layout/hList1"/>
    <dgm:cxn modelId="{90EAABAD-1ECD-4103-9399-B509D78353B3}" srcId="{44E68A5F-13AE-4272-8AAB-5FCE71115D01}" destId="{4701B06E-34D3-4027-BCA5-672EFB192BF1}" srcOrd="2" destOrd="0" parTransId="{B2E9D73E-25C3-49E1-855E-0220089449C8}" sibTransId="{F4BA6A87-F36B-4BA4-844C-6D7C722DB12B}"/>
    <dgm:cxn modelId="{D2B41CB3-44A1-4B4E-80E8-BCBB678F47FD}" type="presOf" srcId="{44E68A5F-13AE-4272-8AAB-5FCE71115D01}" destId="{B71AF7D9-9076-4183-9100-7BF2652E1A00}" srcOrd="0" destOrd="0" presId="urn:microsoft.com/office/officeart/2005/8/layout/hList1"/>
    <dgm:cxn modelId="{FAA264B3-B9D1-4E47-AF75-451B063052BD}" type="presOf" srcId="{2E6C29F8-CD0D-41A4-85C4-0AB29696CFE2}" destId="{4AF41D8F-AAD0-4B3E-B1DF-D7DDD84890BA}" srcOrd="0" destOrd="0" presId="urn:microsoft.com/office/officeart/2005/8/layout/hList1"/>
    <dgm:cxn modelId="{C08E03B4-7A4E-4AB2-BAB4-40179C150B34}" srcId="{3CF819D3-C10F-475D-A0CC-A774F40EC365}" destId="{20C82E79-0CCA-460B-A2FF-0620F5113CE1}" srcOrd="2" destOrd="0" parTransId="{87DA7ADE-3828-43B9-97BB-832B18C6B6DF}" sibTransId="{BDA52025-812F-4636-B66B-BBE9B7DB6942}"/>
    <dgm:cxn modelId="{DCB778CC-B5B2-4C9C-80DC-F267714A05FF}" srcId="{20C82E79-0CCA-460B-A2FF-0620F5113CE1}" destId="{E2C9B79F-2F7F-4A2F-A9CA-26478941A335}" srcOrd="0" destOrd="0" parTransId="{C32C65DB-D51C-49F0-8CB9-67DCE0EDC694}" sibTransId="{7431E129-B6B9-49F0-BB26-49EA51D710FF}"/>
    <dgm:cxn modelId="{491AF2CD-F3A3-4C8A-8810-4D3DA2574459}" srcId="{C20DC186-7D41-40C3-A5E6-4BF97B0AED2C}" destId="{D5843A1C-888A-4BCC-90B4-771C4C726B14}" srcOrd="0" destOrd="0" parTransId="{ADED6145-F110-4EF2-83A7-D79ECBAE4193}" sibTransId="{683D5103-A178-44AF-A82D-F1A52579E7CF}"/>
    <dgm:cxn modelId="{9F2877D3-352F-4422-8917-1DEBDE86A873}" srcId="{3CF819D3-C10F-475D-A0CC-A774F40EC365}" destId="{2E6C29F8-CD0D-41A4-85C4-0AB29696CFE2}" srcOrd="3" destOrd="0" parTransId="{9518DA3E-A78E-41EB-B649-DDA7FA5C2CFF}" sibTransId="{DF90467F-3CD5-4DFF-882F-B03DDFBFE260}"/>
    <dgm:cxn modelId="{43B8C7E1-41FE-4532-9647-663463B54E0E}" type="presOf" srcId="{E2C9B79F-2F7F-4A2F-A9CA-26478941A335}" destId="{52BAFB0C-F0CC-4799-AF1A-B0BC02D47DC1}" srcOrd="0" destOrd="0" presId="urn:microsoft.com/office/officeart/2005/8/layout/hList1"/>
    <dgm:cxn modelId="{735779E8-389A-4B93-8145-F032ACDD93E0}" srcId="{44E68A5F-13AE-4272-8AAB-5FCE71115D01}" destId="{B5030325-47A7-4DB1-9FDF-CEE1C7B8B0A3}" srcOrd="3" destOrd="0" parTransId="{00E19DA4-F015-44D0-9C0A-861D92F7E6AD}" sibTransId="{0AAC84FE-8C7D-4884-9F97-87FAF33A0B04}"/>
    <dgm:cxn modelId="{7A89A4F9-7676-4BB5-A010-0B7BED38F113}" type="presOf" srcId="{5568C449-5867-49C2-BD57-31B74FFB38A7}" destId="{52BAFB0C-F0CC-4799-AF1A-B0BC02D47DC1}" srcOrd="0" destOrd="1" presId="urn:microsoft.com/office/officeart/2005/8/layout/hList1"/>
    <dgm:cxn modelId="{BDF16AEA-3A95-4DC9-B9CF-C3E5932ED78F}" type="presParOf" srcId="{C1DC4B2C-DD9A-4983-8949-5D806827FE88}" destId="{EC5231FE-BB17-4EAA-98FC-08D1B6A06E64}" srcOrd="0" destOrd="0" presId="urn:microsoft.com/office/officeart/2005/8/layout/hList1"/>
    <dgm:cxn modelId="{14A5CB1D-869C-4074-9CF7-9F0C004169AE}" type="presParOf" srcId="{EC5231FE-BB17-4EAA-98FC-08D1B6A06E64}" destId="{D0539370-437E-4B43-8EB4-2C315E4457C0}" srcOrd="0" destOrd="0" presId="urn:microsoft.com/office/officeart/2005/8/layout/hList1"/>
    <dgm:cxn modelId="{56D15CFC-C7AD-4992-B723-2E0EEF771217}" type="presParOf" srcId="{EC5231FE-BB17-4EAA-98FC-08D1B6A06E64}" destId="{01E95E6D-39FB-4563-A16F-A8F105CADA00}" srcOrd="1" destOrd="0" presId="urn:microsoft.com/office/officeart/2005/8/layout/hList1"/>
    <dgm:cxn modelId="{2E31FC26-990E-4418-82EA-9ED3C2330EEF}" type="presParOf" srcId="{C1DC4B2C-DD9A-4983-8949-5D806827FE88}" destId="{B495C29A-71C1-4DCB-8534-37F0326EE6C7}" srcOrd="1" destOrd="0" presId="urn:microsoft.com/office/officeart/2005/8/layout/hList1"/>
    <dgm:cxn modelId="{C5F7C1A7-192A-475F-8C59-C5AB62F14144}" type="presParOf" srcId="{C1DC4B2C-DD9A-4983-8949-5D806827FE88}" destId="{F877DC3A-087D-494C-AF70-5119C2FF4BA6}" srcOrd="2" destOrd="0" presId="urn:microsoft.com/office/officeart/2005/8/layout/hList1"/>
    <dgm:cxn modelId="{DCEE8D8A-AC4B-434F-A9CC-CE20A7ECBD27}" type="presParOf" srcId="{F877DC3A-087D-494C-AF70-5119C2FF4BA6}" destId="{B71AF7D9-9076-4183-9100-7BF2652E1A00}" srcOrd="0" destOrd="0" presId="urn:microsoft.com/office/officeart/2005/8/layout/hList1"/>
    <dgm:cxn modelId="{B46A7E13-9366-4CAA-B297-28CCA1DFE384}" type="presParOf" srcId="{F877DC3A-087D-494C-AF70-5119C2FF4BA6}" destId="{7513695D-40B3-4709-B3A6-8AABC4B99B93}" srcOrd="1" destOrd="0" presId="urn:microsoft.com/office/officeart/2005/8/layout/hList1"/>
    <dgm:cxn modelId="{BB90C624-EAAA-4F2D-B70E-AA935AC70566}" type="presParOf" srcId="{C1DC4B2C-DD9A-4983-8949-5D806827FE88}" destId="{5970380C-DD89-4160-B5AE-26FBAEF27023}" srcOrd="3" destOrd="0" presId="urn:microsoft.com/office/officeart/2005/8/layout/hList1"/>
    <dgm:cxn modelId="{A1B4F181-9803-4253-A671-5CA4B4936D1D}" type="presParOf" srcId="{C1DC4B2C-DD9A-4983-8949-5D806827FE88}" destId="{7AF8450C-7D91-41FB-A72D-EFFA87373FD3}" srcOrd="4" destOrd="0" presId="urn:microsoft.com/office/officeart/2005/8/layout/hList1"/>
    <dgm:cxn modelId="{874A738F-3D48-4E9F-B473-1C16DA2F6DBF}" type="presParOf" srcId="{7AF8450C-7D91-41FB-A72D-EFFA87373FD3}" destId="{705DF3B3-74FD-439F-A186-560CA3BF735E}" srcOrd="0" destOrd="0" presId="urn:microsoft.com/office/officeart/2005/8/layout/hList1"/>
    <dgm:cxn modelId="{823F2F35-38B4-4972-879E-6EC796F6C9AA}" type="presParOf" srcId="{7AF8450C-7D91-41FB-A72D-EFFA87373FD3}" destId="{52BAFB0C-F0CC-4799-AF1A-B0BC02D47DC1}" srcOrd="1" destOrd="0" presId="urn:microsoft.com/office/officeart/2005/8/layout/hList1"/>
    <dgm:cxn modelId="{6C149A2E-AF13-47F2-97FB-2876A851CBBA}" type="presParOf" srcId="{C1DC4B2C-DD9A-4983-8949-5D806827FE88}" destId="{B9BF36E3-5A90-41CC-A046-D7914BD0A7D9}" srcOrd="5" destOrd="0" presId="urn:microsoft.com/office/officeart/2005/8/layout/hList1"/>
    <dgm:cxn modelId="{64B61E1F-AD80-4584-B171-82D7F1FA81AB}" type="presParOf" srcId="{C1DC4B2C-DD9A-4983-8949-5D806827FE88}" destId="{63A0F476-C565-4C1C-A207-3F64CB873F77}" srcOrd="6" destOrd="0" presId="urn:microsoft.com/office/officeart/2005/8/layout/hList1"/>
    <dgm:cxn modelId="{A5FEE919-9FD5-453C-8581-2CD3261EF8D2}" type="presParOf" srcId="{63A0F476-C565-4C1C-A207-3F64CB873F77}" destId="{4AF41D8F-AAD0-4B3E-B1DF-D7DDD84890BA}" srcOrd="0" destOrd="0" presId="urn:microsoft.com/office/officeart/2005/8/layout/hList1"/>
    <dgm:cxn modelId="{3B836748-FC8B-48C6-B2A5-2F67E7E5AAE3}" type="presParOf" srcId="{63A0F476-C565-4C1C-A207-3F64CB873F77}" destId="{3633DEDA-0CFA-4D8E-846D-B31A1658F56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C01F9-93AB-44D4-BB60-8C248FFC3231}">
      <dsp:nvSpPr>
        <dsp:cNvPr id="0" name=""/>
        <dsp:cNvSpPr/>
      </dsp:nvSpPr>
      <dsp:spPr>
        <a:xfrm>
          <a:off x="0" y="528388"/>
          <a:ext cx="4435734" cy="29452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4262" tIns="354076" rIns="344262"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latin typeface="Proxima Nova Light" panose="02000506030000020004" pitchFamily="2" charset="0"/>
            </a:rPr>
            <a:t>CAGC Table – Largest Developers, Trade Unions, and General Contractor Leaders on that Mayor’s Executive Order</a:t>
          </a:r>
          <a:endParaRPr lang="en-US" sz="1700" kern="1200" dirty="0"/>
        </a:p>
        <a:p>
          <a:pPr marL="171450" lvl="1" indent="-171450" algn="l" defTabSz="755650">
            <a:lnSpc>
              <a:spcPct val="90000"/>
            </a:lnSpc>
            <a:spcBef>
              <a:spcPct val="0"/>
            </a:spcBef>
            <a:spcAft>
              <a:spcPct val="15000"/>
            </a:spcAft>
            <a:buChar char="•"/>
          </a:pPr>
          <a:r>
            <a:rPr lang="en-US" sz="1700" b="1" kern="1200" dirty="0">
              <a:latin typeface="Proxima Nova Light" panose="02000506030000020004" pitchFamily="2" charset="0"/>
            </a:rPr>
            <a:t>Public Sector Table – Agencies who build pushing the construction industry to do more</a:t>
          </a:r>
          <a:endParaRPr lang="en-US" sz="1700" kern="1200" dirty="0"/>
        </a:p>
        <a:p>
          <a:pPr marL="171450" lvl="1" indent="-171450" algn="l" defTabSz="755650">
            <a:lnSpc>
              <a:spcPct val="90000"/>
            </a:lnSpc>
            <a:spcBef>
              <a:spcPct val="0"/>
            </a:spcBef>
            <a:spcAft>
              <a:spcPct val="15000"/>
            </a:spcAft>
            <a:buChar char="•"/>
          </a:pPr>
          <a:r>
            <a:rPr lang="en-US" sz="1700" b="1" kern="1200" dirty="0">
              <a:latin typeface="Proxima Nova Light" panose="02000506030000020004" pitchFamily="2" charset="0"/>
            </a:rPr>
            <a:t>CFL and United Way – launched a workforce pilot based on national model WRTP</a:t>
          </a:r>
          <a:endParaRPr lang="en-US" sz="1700" kern="1200" dirty="0"/>
        </a:p>
      </dsp:txBody>
      <dsp:txXfrm>
        <a:off x="0" y="528388"/>
        <a:ext cx="4435734" cy="2945250"/>
      </dsp:txXfrm>
    </dsp:sp>
    <dsp:sp modelId="{1672B63D-51AA-4FEA-890D-9A2B79003D34}">
      <dsp:nvSpPr>
        <dsp:cNvPr id="0" name=""/>
        <dsp:cNvSpPr/>
      </dsp:nvSpPr>
      <dsp:spPr>
        <a:xfrm>
          <a:off x="221786" y="380811"/>
          <a:ext cx="3105013" cy="3984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62" tIns="0" rIns="117362" bIns="0" numCol="1" spcCol="1270" anchor="ctr" anchorCtr="0">
          <a:noAutofit/>
        </a:bodyPr>
        <a:lstStyle/>
        <a:p>
          <a:pPr marL="0" lvl="0" indent="0" algn="l" defTabSz="755650">
            <a:lnSpc>
              <a:spcPct val="90000"/>
            </a:lnSpc>
            <a:spcBef>
              <a:spcPct val="0"/>
            </a:spcBef>
            <a:spcAft>
              <a:spcPct val="35000"/>
            </a:spcAft>
            <a:buNone/>
          </a:pPr>
          <a:r>
            <a:rPr lang="en-US" sz="1700" kern="1200" dirty="0"/>
            <a:t>3 Groups that formed HIRE360  </a:t>
          </a:r>
        </a:p>
      </dsp:txBody>
      <dsp:txXfrm>
        <a:off x="241239" y="400264"/>
        <a:ext cx="3066107" cy="359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39370-437E-4B43-8EB4-2C315E4457C0}">
      <dsp:nvSpPr>
        <dsp:cNvPr id="0" name=""/>
        <dsp:cNvSpPr/>
      </dsp:nvSpPr>
      <dsp:spPr>
        <a:xfrm>
          <a:off x="2965" y="272054"/>
          <a:ext cx="1782979" cy="5791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Learning about the Trades</a:t>
          </a:r>
        </a:p>
      </dsp:txBody>
      <dsp:txXfrm>
        <a:off x="2965" y="272054"/>
        <a:ext cx="1782979" cy="579108"/>
      </dsp:txXfrm>
    </dsp:sp>
    <dsp:sp modelId="{01E95E6D-39FB-4563-A16F-A8F105CADA00}">
      <dsp:nvSpPr>
        <dsp:cNvPr id="0" name=""/>
        <dsp:cNvSpPr/>
      </dsp:nvSpPr>
      <dsp:spPr>
        <a:xfrm>
          <a:off x="2965" y="851163"/>
          <a:ext cx="1782979" cy="322812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Orientation on the trades</a:t>
          </a:r>
        </a:p>
        <a:p>
          <a:pPr marL="171450" lvl="1" indent="-171450" algn="l" defTabSz="711200">
            <a:lnSpc>
              <a:spcPct val="90000"/>
            </a:lnSpc>
            <a:spcBef>
              <a:spcPct val="0"/>
            </a:spcBef>
            <a:spcAft>
              <a:spcPct val="15000"/>
            </a:spcAft>
            <a:buChar char="•"/>
          </a:pPr>
          <a:r>
            <a:rPr lang="en-US" sz="1600" kern="1200" dirty="0"/>
            <a:t>Tours of training centers and talks by industry leaders</a:t>
          </a:r>
        </a:p>
        <a:p>
          <a:pPr marL="171450" lvl="1" indent="-171450" algn="l" defTabSz="711200">
            <a:lnSpc>
              <a:spcPct val="90000"/>
            </a:lnSpc>
            <a:spcBef>
              <a:spcPct val="0"/>
            </a:spcBef>
            <a:spcAft>
              <a:spcPct val="15000"/>
            </a:spcAft>
            <a:buChar char="•"/>
          </a:pPr>
          <a:r>
            <a:rPr lang="en-US" sz="1600" kern="1200" dirty="0"/>
            <a:t>Taking the Sample Test</a:t>
          </a:r>
        </a:p>
      </dsp:txBody>
      <dsp:txXfrm>
        <a:off x="2965" y="851163"/>
        <a:ext cx="1782979" cy="3228120"/>
      </dsp:txXfrm>
    </dsp:sp>
    <dsp:sp modelId="{B71AF7D9-9076-4183-9100-7BF2652E1A00}">
      <dsp:nvSpPr>
        <dsp:cNvPr id="0" name=""/>
        <dsp:cNvSpPr/>
      </dsp:nvSpPr>
      <dsp:spPr>
        <a:xfrm>
          <a:off x="2035561" y="272054"/>
          <a:ext cx="1782979" cy="5791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Applying for the Trade</a:t>
          </a:r>
        </a:p>
      </dsp:txBody>
      <dsp:txXfrm>
        <a:off x="2035561" y="272054"/>
        <a:ext cx="1782979" cy="579108"/>
      </dsp:txXfrm>
    </dsp:sp>
    <dsp:sp modelId="{7513695D-40B3-4709-B3A6-8AABC4B99B93}">
      <dsp:nvSpPr>
        <dsp:cNvPr id="0" name=""/>
        <dsp:cNvSpPr/>
      </dsp:nvSpPr>
      <dsp:spPr>
        <a:xfrm>
          <a:off x="2035561" y="851163"/>
          <a:ext cx="1782979" cy="322812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1:1 Assessment of skills, barriers, interests</a:t>
          </a:r>
        </a:p>
        <a:p>
          <a:pPr marL="171450" lvl="1" indent="-171450" algn="l" defTabSz="711200">
            <a:lnSpc>
              <a:spcPct val="90000"/>
            </a:lnSpc>
            <a:spcBef>
              <a:spcPct val="0"/>
            </a:spcBef>
            <a:spcAft>
              <a:spcPct val="15000"/>
            </a:spcAft>
            <a:buChar char="•"/>
          </a:pPr>
          <a:r>
            <a:rPr lang="en-US" sz="1600" kern="1200" dirty="0"/>
            <a:t>12 hours of Test Prep focused on Math and Spatial and 1:1 tutoring through CTUF</a:t>
          </a:r>
        </a:p>
        <a:p>
          <a:pPr marL="171450" lvl="1" indent="-171450" algn="l" defTabSz="711200">
            <a:lnSpc>
              <a:spcPct val="90000"/>
            </a:lnSpc>
            <a:spcBef>
              <a:spcPct val="0"/>
            </a:spcBef>
            <a:spcAft>
              <a:spcPct val="15000"/>
            </a:spcAft>
            <a:buChar char="•"/>
          </a:pPr>
          <a:r>
            <a:rPr lang="en-US" sz="1600" kern="1200" dirty="0"/>
            <a:t>Study Halls</a:t>
          </a:r>
        </a:p>
        <a:p>
          <a:pPr marL="171450" lvl="1" indent="-171450" algn="l" defTabSz="711200">
            <a:lnSpc>
              <a:spcPct val="90000"/>
            </a:lnSpc>
            <a:spcBef>
              <a:spcPct val="0"/>
            </a:spcBef>
            <a:spcAft>
              <a:spcPct val="15000"/>
            </a:spcAft>
            <a:buChar char="•"/>
          </a:pPr>
          <a:r>
            <a:rPr lang="en-US" sz="1600" kern="1200" dirty="0"/>
            <a:t>Navigating the apprenticeship application process</a:t>
          </a:r>
        </a:p>
      </dsp:txBody>
      <dsp:txXfrm>
        <a:off x="2035561" y="851163"/>
        <a:ext cx="1782979" cy="3228120"/>
      </dsp:txXfrm>
    </dsp:sp>
    <dsp:sp modelId="{705DF3B3-74FD-439F-A186-560CA3BF735E}">
      <dsp:nvSpPr>
        <dsp:cNvPr id="0" name=""/>
        <dsp:cNvSpPr/>
      </dsp:nvSpPr>
      <dsp:spPr>
        <a:xfrm>
          <a:off x="4068158" y="272054"/>
          <a:ext cx="1782979" cy="5791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Apprenticeship Ready</a:t>
          </a:r>
        </a:p>
      </dsp:txBody>
      <dsp:txXfrm>
        <a:off x="4068158" y="272054"/>
        <a:ext cx="1782979" cy="579108"/>
      </dsp:txXfrm>
    </dsp:sp>
    <dsp:sp modelId="{52BAFB0C-F0CC-4799-AF1A-B0BC02D47DC1}">
      <dsp:nvSpPr>
        <dsp:cNvPr id="0" name=""/>
        <dsp:cNvSpPr/>
      </dsp:nvSpPr>
      <dsp:spPr>
        <a:xfrm>
          <a:off x="4068158" y="851163"/>
          <a:ext cx="1782979" cy="322812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Soft skills preparation – resume workshops, mock interviews</a:t>
          </a:r>
        </a:p>
        <a:p>
          <a:pPr marL="171450" lvl="1" indent="-171450" algn="l" defTabSz="711200">
            <a:lnSpc>
              <a:spcPct val="90000"/>
            </a:lnSpc>
            <a:spcBef>
              <a:spcPct val="0"/>
            </a:spcBef>
            <a:spcAft>
              <a:spcPct val="15000"/>
            </a:spcAft>
            <a:buChar char="•"/>
          </a:pPr>
          <a:r>
            <a:rPr lang="en-US" sz="1600" kern="1200" dirty="0"/>
            <a:t>Job Clubs to help learn about opportunities</a:t>
          </a:r>
        </a:p>
        <a:p>
          <a:pPr marL="171450" lvl="1" indent="-171450" algn="l" defTabSz="711200">
            <a:lnSpc>
              <a:spcPct val="90000"/>
            </a:lnSpc>
            <a:spcBef>
              <a:spcPct val="0"/>
            </a:spcBef>
            <a:spcAft>
              <a:spcPct val="15000"/>
            </a:spcAft>
            <a:buChar char="•"/>
          </a:pPr>
          <a:r>
            <a:rPr lang="en-US" sz="1600" kern="1200" dirty="0"/>
            <a:t>Connections with Contractors for sponsorship</a:t>
          </a:r>
        </a:p>
      </dsp:txBody>
      <dsp:txXfrm>
        <a:off x="4068158" y="851163"/>
        <a:ext cx="1782979" cy="3228120"/>
      </dsp:txXfrm>
    </dsp:sp>
    <dsp:sp modelId="{4AF41D8F-AAD0-4B3E-B1DF-D7DDD84890BA}">
      <dsp:nvSpPr>
        <dsp:cNvPr id="0" name=""/>
        <dsp:cNvSpPr/>
      </dsp:nvSpPr>
      <dsp:spPr>
        <a:xfrm>
          <a:off x="6100755" y="272054"/>
          <a:ext cx="1782979" cy="5791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Supported as an Apprentice</a:t>
          </a:r>
        </a:p>
      </dsp:txBody>
      <dsp:txXfrm>
        <a:off x="6100755" y="272054"/>
        <a:ext cx="1782979" cy="579108"/>
      </dsp:txXfrm>
    </dsp:sp>
    <dsp:sp modelId="{3633DEDA-0CFA-4D8E-846D-B31A1658F569}">
      <dsp:nvSpPr>
        <dsp:cNvPr id="0" name=""/>
        <dsp:cNvSpPr/>
      </dsp:nvSpPr>
      <dsp:spPr>
        <a:xfrm>
          <a:off x="6100755" y="851163"/>
          <a:ext cx="1782979" cy="322812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First set of tools, boots and other costs paid for via Barrier Reduction Fund</a:t>
          </a:r>
        </a:p>
        <a:p>
          <a:pPr marL="171450" lvl="1" indent="-171450" algn="l" defTabSz="711200">
            <a:lnSpc>
              <a:spcPct val="90000"/>
            </a:lnSpc>
            <a:spcBef>
              <a:spcPct val="0"/>
            </a:spcBef>
            <a:spcAft>
              <a:spcPct val="15000"/>
            </a:spcAft>
            <a:buChar char="•"/>
          </a:pPr>
          <a:r>
            <a:rPr lang="en-US" sz="1600" kern="1200" dirty="0"/>
            <a:t>Assigned a Mentor to show you the ropes</a:t>
          </a:r>
        </a:p>
        <a:p>
          <a:pPr marL="171450" lvl="1" indent="-171450" algn="l" defTabSz="711200">
            <a:lnSpc>
              <a:spcPct val="90000"/>
            </a:lnSpc>
            <a:spcBef>
              <a:spcPct val="0"/>
            </a:spcBef>
            <a:spcAft>
              <a:spcPct val="15000"/>
            </a:spcAft>
            <a:buChar char="•"/>
          </a:pPr>
          <a:r>
            <a:rPr lang="en-US" sz="1600" kern="1200" dirty="0"/>
            <a:t>Reconnections to work</a:t>
          </a:r>
        </a:p>
      </dsp:txBody>
      <dsp:txXfrm>
        <a:off x="6100755" y="851163"/>
        <a:ext cx="1782979" cy="3228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wrap="square" lIns="92487" tIns="46244" rIns="92487" bIns="46244"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Date Placeholder 2"/>
          <p:cNvSpPr>
            <a:spLocks noGrp="1"/>
          </p:cNvSpPr>
          <p:nvPr>
            <p:ph type="dt" sz="quarter" idx="1"/>
          </p:nvPr>
        </p:nvSpPr>
        <p:spPr>
          <a:xfrm>
            <a:off x="3935413" y="0"/>
            <a:ext cx="3013075" cy="461963"/>
          </a:xfrm>
          <a:prstGeom prst="rect">
            <a:avLst/>
          </a:prstGeom>
        </p:spPr>
        <p:txBody>
          <a:bodyPr vert="horz" wrap="square" lIns="92487" tIns="46244" rIns="92487" bIns="46244" numCol="1" anchor="t" anchorCtr="0" compatLnSpc="1">
            <a:prstTxWarp prst="textNoShape">
              <a:avLst/>
            </a:prstTxWarp>
          </a:bodyPr>
          <a:lstStyle>
            <a:lvl1pPr algn="r" eaLnBrk="1" hangingPunct="1">
              <a:defRPr sz="1200">
                <a:cs typeface="Arial" charset="0"/>
              </a:defRPr>
            </a:lvl1pPr>
          </a:lstStyle>
          <a:p>
            <a:pPr>
              <a:defRPr/>
            </a:pPr>
            <a:fld id="{5118E0AC-9F15-4E9F-BB0F-476F9A1BFB99}" type="datetimeFigureOut">
              <a:rPr lang="en-US" altLang="en-US"/>
              <a:pPr>
                <a:defRPr/>
              </a:pPr>
              <a:t>5/25/2021</a:t>
            </a:fld>
            <a:endParaRPr lang="en-US" altLang="en-US"/>
          </a:p>
        </p:txBody>
      </p:sp>
      <p:sp>
        <p:nvSpPr>
          <p:cNvPr id="4" name="Footer Placeholder 3"/>
          <p:cNvSpPr>
            <a:spLocks noGrp="1"/>
          </p:cNvSpPr>
          <p:nvPr>
            <p:ph type="ftr" sz="quarter" idx="2"/>
          </p:nvPr>
        </p:nvSpPr>
        <p:spPr>
          <a:xfrm>
            <a:off x="0" y="8772525"/>
            <a:ext cx="3013075" cy="461963"/>
          </a:xfrm>
          <a:prstGeom prst="rect">
            <a:avLst/>
          </a:prstGeom>
        </p:spPr>
        <p:txBody>
          <a:bodyPr vert="horz" wrap="square" lIns="92487" tIns="46244" rIns="92487" bIns="46244"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5" name="Slide Number Placeholder 4"/>
          <p:cNvSpPr>
            <a:spLocks noGrp="1"/>
          </p:cNvSpPr>
          <p:nvPr>
            <p:ph type="sldNum" sz="quarter" idx="3"/>
          </p:nvPr>
        </p:nvSpPr>
        <p:spPr>
          <a:xfrm>
            <a:off x="3935413" y="8772525"/>
            <a:ext cx="3013075" cy="461963"/>
          </a:xfrm>
          <a:prstGeom prst="rect">
            <a:avLst/>
          </a:prstGeom>
        </p:spPr>
        <p:txBody>
          <a:bodyPr vert="horz" wrap="square" lIns="92487" tIns="46244" rIns="92487" bIns="46244" numCol="1" anchor="b" anchorCtr="0" compatLnSpc="1">
            <a:prstTxWarp prst="textNoShape">
              <a:avLst/>
            </a:prstTxWarp>
          </a:bodyPr>
          <a:lstStyle>
            <a:lvl1pPr algn="r" eaLnBrk="1" hangingPunct="1">
              <a:defRPr sz="1200">
                <a:cs typeface="Arial" charset="0"/>
              </a:defRPr>
            </a:lvl1pPr>
          </a:lstStyle>
          <a:p>
            <a:pPr>
              <a:defRPr/>
            </a:pPr>
            <a:fld id="{BAF46966-2E47-4E5B-B10F-71D521138606}" type="slidenum">
              <a:rPr lang="en-US" altLang="en-US"/>
              <a:pPr>
                <a:defRPr/>
              </a:pPr>
              <a:t>‹#›</a:t>
            </a:fld>
            <a:endParaRPr lang="en-US" altLang="en-US"/>
          </a:p>
        </p:txBody>
      </p:sp>
    </p:spTree>
    <p:extLst>
      <p:ext uri="{BB962C8B-B14F-4D97-AF65-F5344CB8AC3E}">
        <p14:creationId xmlns:p14="http://schemas.microsoft.com/office/powerpoint/2010/main" val="3778765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wrap="square" lIns="90763" tIns="45382" rIns="90763" bIns="45382"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Date Placeholder 2"/>
          <p:cNvSpPr>
            <a:spLocks noGrp="1"/>
          </p:cNvSpPr>
          <p:nvPr>
            <p:ph type="dt" idx="1"/>
          </p:nvPr>
        </p:nvSpPr>
        <p:spPr>
          <a:xfrm>
            <a:off x="3935413" y="0"/>
            <a:ext cx="3013075" cy="461963"/>
          </a:xfrm>
          <a:prstGeom prst="rect">
            <a:avLst/>
          </a:prstGeom>
        </p:spPr>
        <p:txBody>
          <a:bodyPr vert="horz" wrap="square" lIns="90763" tIns="45382" rIns="90763" bIns="45382" numCol="1" anchor="t" anchorCtr="0" compatLnSpc="1">
            <a:prstTxWarp prst="textNoShape">
              <a:avLst/>
            </a:prstTxWarp>
          </a:bodyPr>
          <a:lstStyle>
            <a:lvl1pPr algn="r" eaLnBrk="1" hangingPunct="1">
              <a:defRPr sz="1200">
                <a:cs typeface="Arial" charset="0"/>
              </a:defRPr>
            </a:lvl1pPr>
          </a:lstStyle>
          <a:p>
            <a:pPr>
              <a:defRPr/>
            </a:pPr>
            <a:fld id="{09B97698-E848-48DD-B1C4-447A6F1A2931}" type="datetimeFigureOut">
              <a:rPr lang="en-US" altLang="en-US"/>
              <a:pPr>
                <a:defRPr/>
              </a:pPr>
              <a:t>5/25/2021</a:t>
            </a:fld>
            <a:endParaRPr lang="en-US" alt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pPr lvl="0"/>
            <a:endParaRPr lang="en-US" noProof="0"/>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0763" tIns="45382" rIns="90763" bIns="4538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13075" cy="461963"/>
          </a:xfrm>
          <a:prstGeom prst="rect">
            <a:avLst/>
          </a:prstGeom>
        </p:spPr>
        <p:txBody>
          <a:bodyPr vert="horz" wrap="square" lIns="90763" tIns="45382" rIns="90763" bIns="45382"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7" name="Slide Number Placeholder 6"/>
          <p:cNvSpPr>
            <a:spLocks noGrp="1"/>
          </p:cNvSpPr>
          <p:nvPr>
            <p:ph type="sldNum" sz="quarter" idx="5"/>
          </p:nvPr>
        </p:nvSpPr>
        <p:spPr>
          <a:xfrm>
            <a:off x="3935413" y="8772525"/>
            <a:ext cx="3013075" cy="461963"/>
          </a:xfrm>
          <a:prstGeom prst="rect">
            <a:avLst/>
          </a:prstGeom>
        </p:spPr>
        <p:txBody>
          <a:bodyPr vert="horz" wrap="square" lIns="90763" tIns="45382" rIns="90763" bIns="45382" numCol="1" anchor="b" anchorCtr="0" compatLnSpc="1">
            <a:prstTxWarp prst="textNoShape">
              <a:avLst/>
            </a:prstTxWarp>
          </a:bodyPr>
          <a:lstStyle>
            <a:lvl1pPr algn="r" eaLnBrk="1" hangingPunct="1">
              <a:defRPr sz="1200">
                <a:cs typeface="Arial" charset="0"/>
              </a:defRPr>
            </a:lvl1pPr>
          </a:lstStyle>
          <a:p>
            <a:pPr>
              <a:defRPr/>
            </a:pPr>
            <a:fld id="{DB93FE46-5841-476F-95AD-5DEBE5CD5519}" type="slidenum">
              <a:rPr lang="en-US" altLang="en-US"/>
              <a:pPr>
                <a:defRPr/>
              </a:pPr>
              <a:t>‹#›</a:t>
            </a:fld>
            <a:endParaRPr lang="en-US" altLang="en-US"/>
          </a:p>
        </p:txBody>
      </p:sp>
    </p:spTree>
    <p:extLst>
      <p:ext uri="{BB962C8B-B14F-4D97-AF65-F5344CB8AC3E}">
        <p14:creationId xmlns:p14="http://schemas.microsoft.com/office/powerpoint/2010/main" val="1863565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a:t>
            </a:r>
            <a:endParaRPr lang="en-US" dirty="0"/>
          </a:p>
        </p:txBody>
      </p:sp>
      <p:sp>
        <p:nvSpPr>
          <p:cNvPr id="4" name="Slide Number Placeholder 3"/>
          <p:cNvSpPr>
            <a:spLocks noGrp="1"/>
          </p:cNvSpPr>
          <p:nvPr>
            <p:ph type="sldNum" sz="quarter" idx="5"/>
          </p:nvPr>
        </p:nvSpPr>
        <p:spPr/>
        <p:txBody>
          <a:bodyPr/>
          <a:lstStyle/>
          <a:p>
            <a:pPr>
              <a:defRPr/>
            </a:pPr>
            <a:fld id="{DB93FE46-5841-476F-95AD-5DEBE5CD5519}" type="slidenum">
              <a:rPr lang="en-US" altLang="en-US" smtClean="0"/>
              <a:pPr>
                <a:defRPr/>
              </a:pPr>
              <a:t>6</a:t>
            </a:fld>
            <a:endParaRPr lang="en-US" altLang="en-US"/>
          </a:p>
        </p:txBody>
      </p:sp>
    </p:spTree>
    <p:extLst>
      <p:ext uri="{BB962C8B-B14F-4D97-AF65-F5344CB8AC3E}">
        <p14:creationId xmlns:p14="http://schemas.microsoft.com/office/powerpoint/2010/main" val="74260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3FE46-5841-476F-95AD-5DEBE5CD5519}"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79745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21A7813-D6FF-4097-913E-F831AC7E2F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000BC71-1A6E-47DF-AEEF-65CE96142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851E7647-5A5F-4F48-BEFC-B16894EF8A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C25973-9DFB-4FB7-89D0-724B2EC26F4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0914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b2f944455_0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 name="Google Shape;71;g7b2f944455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476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b2f944455_0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7b2f944455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008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81035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068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b2f944455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7b2f944455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750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b2f944455_0_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7b2f94445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571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b2f944455_0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7b2f944455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86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b2f944455_0_11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7b2f944455_0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81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9462"/>
          </a:xfrm>
          <a:solidFill>
            <a:srgbClr val="003366"/>
          </a:solidFill>
        </p:spPr>
        <p:txBody>
          <a:bodyPr/>
          <a:lstStyle>
            <a:lvl1pPr>
              <a:defRPr>
                <a:solidFill>
                  <a:schemeClr val="bg1"/>
                </a:solidFill>
                <a:highlight>
                  <a:srgbClr val="003366"/>
                </a:highlight>
              </a:defRPr>
            </a:lvl1pPr>
          </a:lstStyle>
          <a:p>
            <a:r>
              <a:rPr lang="en-US"/>
              <a:t>Click to edit Master title style</a:t>
            </a:r>
          </a:p>
        </p:txBody>
      </p:sp>
    </p:spTree>
    <p:extLst>
      <p:ext uri="{BB962C8B-B14F-4D97-AF65-F5344CB8AC3E}">
        <p14:creationId xmlns:p14="http://schemas.microsoft.com/office/powerpoint/2010/main" val="144979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2"/>
        <p:cNvGrpSpPr/>
        <p:nvPr/>
      </p:nvGrpSpPr>
      <p:grpSpPr>
        <a:xfrm>
          <a:off x="0" y="0"/>
          <a:ext cx="0" cy="0"/>
          <a:chOff x="0" y="0"/>
          <a:chExt cx="0" cy="0"/>
        </a:xfrm>
      </p:grpSpPr>
      <p:sp>
        <p:nvSpPr>
          <p:cNvPr id="53" name="Google Shape;53;g7b2f944455_0_180"/>
          <p:cNvSpPr txBox="1">
            <a:spLocks noGrp="1"/>
          </p:cNvSpPr>
          <p:nvPr>
            <p:ph type="body" idx="1"/>
          </p:nvPr>
        </p:nvSpPr>
        <p:spPr>
          <a:xfrm>
            <a:off x="450503" y="5929931"/>
            <a:ext cx="8239200" cy="318400"/>
          </a:xfrm>
          <a:prstGeom prst="rect">
            <a:avLst/>
          </a:prstGeom>
          <a:noFill/>
          <a:ln>
            <a:noFill/>
          </a:ln>
        </p:spPr>
        <p:txBody>
          <a:bodyPr spcFirstLastPara="1" wrap="square" lIns="17150" tIns="17150" rIns="17150" bIns="17150" anchor="t" anchorCtr="0">
            <a:normAutofit/>
          </a:bodyPr>
          <a:lstStyle>
            <a:lvl1pPr marL="457200" lvl="0" indent="-228600" algn="l" rtl="0">
              <a:lnSpc>
                <a:spcPct val="100000"/>
              </a:lnSpc>
              <a:spcBef>
                <a:spcPts val="0"/>
              </a:spcBef>
              <a:spcAft>
                <a:spcPts val="0"/>
              </a:spcAft>
              <a:buClr>
                <a:srgbClr val="000000"/>
              </a:buClr>
              <a:buSzPts val="1400"/>
              <a:buFont typeface="Helvetica Neue"/>
              <a:buNone/>
              <a:defRPr sz="1400" b="1"/>
            </a:lvl1pPr>
            <a:lvl2pPr marL="914400" lvl="1" indent="-279400" algn="l" rtl="0">
              <a:lnSpc>
                <a:spcPct val="90000"/>
              </a:lnSpc>
              <a:spcBef>
                <a:spcPts val="1700"/>
              </a:spcBef>
              <a:spcAft>
                <a:spcPts val="0"/>
              </a:spcAft>
              <a:buClr>
                <a:srgbClr val="000000"/>
              </a:buClr>
              <a:buSzPts val="800"/>
              <a:buChar char="○"/>
              <a:defRPr/>
            </a:lvl2pPr>
            <a:lvl3pPr marL="1371600" lvl="2" indent="-279400" algn="l" rtl="0">
              <a:lnSpc>
                <a:spcPct val="90000"/>
              </a:lnSpc>
              <a:spcBef>
                <a:spcPts val="1700"/>
              </a:spcBef>
              <a:spcAft>
                <a:spcPts val="0"/>
              </a:spcAft>
              <a:buClr>
                <a:srgbClr val="000000"/>
              </a:buClr>
              <a:buSzPts val="800"/>
              <a:buChar char="■"/>
              <a:defRPr/>
            </a:lvl3pPr>
            <a:lvl4pPr marL="1828800" lvl="3" indent="-279400" algn="l" rtl="0">
              <a:lnSpc>
                <a:spcPct val="90000"/>
              </a:lnSpc>
              <a:spcBef>
                <a:spcPts val="1700"/>
              </a:spcBef>
              <a:spcAft>
                <a:spcPts val="0"/>
              </a:spcAft>
              <a:buClr>
                <a:srgbClr val="000000"/>
              </a:buClr>
              <a:buSzPts val="800"/>
              <a:buChar char="●"/>
              <a:defRPr/>
            </a:lvl4pPr>
            <a:lvl5pPr marL="2286000" lvl="4" indent="-279400" algn="l" rtl="0">
              <a:lnSpc>
                <a:spcPct val="90000"/>
              </a:lnSpc>
              <a:spcBef>
                <a:spcPts val="1700"/>
              </a:spcBef>
              <a:spcAft>
                <a:spcPts val="0"/>
              </a:spcAft>
              <a:buClr>
                <a:srgbClr val="000000"/>
              </a:buClr>
              <a:buSzPts val="800"/>
              <a:buChar char="○"/>
              <a:defRPr/>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4" name="Google Shape;54;g7b2f944455_0_180"/>
          <p:cNvSpPr txBox="1">
            <a:spLocks noGrp="1"/>
          </p:cNvSpPr>
          <p:nvPr>
            <p:ph type="title"/>
          </p:nvPr>
        </p:nvSpPr>
        <p:spPr>
          <a:xfrm>
            <a:off x="452436" y="1287496"/>
            <a:ext cx="8239200" cy="2324000"/>
          </a:xfrm>
          <a:prstGeom prst="rect">
            <a:avLst/>
          </a:prstGeom>
          <a:noFill/>
          <a:ln>
            <a:noFill/>
          </a:ln>
        </p:spPr>
        <p:txBody>
          <a:bodyPr spcFirstLastPara="1" wrap="square" lIns="19050" tIns="19050" rIns="19050" bIns="19050" anchor="b" anchorCtr="0">
            <a:normAutofit/>
          </a:bodyPr>
          <a:lstStyle>
            <a:lvl1pPr lvl="0" algn="l" rtl="0">
              <a:lnSpc>
                <a:spcPct val="80000"/>
              </a:lnSpc>
              <a:spcBef>
                <a:spcPts val="0"/>
              </a:spcBef>
              <a:spcAft>
                <a:spcPts val="0"/>
              </a:spcAft>
              <a:buClr>
                <a:srgbClr val="000000"/>
              </a:buClr>
              <a:buSzPts val="4400"/>
              <a:buFont typeface="Helvetica Neue"/>
              <a:buNone/>
              <a:defRPr sz="4400"/>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55" name="Google Shape;55;g7b2f944455_0_180"/>
          <p:cNvSpPr txBox="1">
            <a:spLocks noGrp="1"/>
          </p:cNvSpPr>
          <p:nvPr>
            <p:ph type="body" idx="2"/>
          </p:nvPr>
        </p:nvSpPr>
        <p:spPr>
          <a:xfrm>
            <a:off x="450503" y="3611595"/>
            <a:ext cx="8239200" cy="952400"/>
          </a:xfrm>
          <a:prstGeom prst="rect">
            <a:avLst/>
          </a:prstGeom>
          <a:noFill/>
          <a:ln>
            <a:noFill/>
          </a:ln>
        </p:spPr>
        <p:txBody>
          <a:bodyPr spcFirstLastPara="1" wrap="square" lIns="19050" tIns="19050" rIns="19050" bIns="19050" anchor="t" anchorCtr="0">
            <a:normAutofit/>
          </a:bodyPr>
          <a:lstStyle>
            <a:lvl1pPr marL="457200" lvl="0" indent="-228600" algn="l" rtl="0">
              <a:lnSpc>
                <a:spcPct val="100000"/>
              </a:lnSpc>
              <a:spcBef>
                <a:spcPts val="0"/>
              </a:spcBef>
              <a:spcAft>
                <a:spcPts val="0"/>
              </a:spcAft>
              <a:buClr>
                <a:srgbClr val="000000"/>
              </a:buClr>
              <a:buSzPts val="2100"/>
              <a:buFont typeface="Helvetica Neue"/>
              <a:buNone/>
              <a:defRPr sz="2100" b="1"/>
            </a:lvl1pPr>
            <a:lvl2pPr marL="914400" lvl="1" indent="-228600" algn="l" rtl="0">
              <a:lnSpc>
                <a:spcPct val="100000"/>
              </a:lnSpc>
              <a:spcBef>
                <a:spcPts val="0"/>
              </a:spcBef>
              <a:spcAft>
                <a:spcPts val="0"/>
              </a:spcAft>
              <a:buClr>
                <a:srgbClr val="000000"/>
              </a:buClr>
              <a:buSzPts val="2100"/>
              <a:buFont typeface="Helvetica Neue"/>
              <a:buNone/>
              <a:defRPr sz="2100" b="1"/>
            </a:lvl2pPr>
            <a:lvl3pPr marL="1371600" lvl="2" indent="-228600" algn="l" rtl="0">
              <a:lnSpc>
                <a:spcPct val="100000"/>
              </a:lnSpc>
              <a:spcBef>
                <a:spcPts val="0"/>
              </a:spcBef>
              <a:spcAft>
                <a:spcPts val="0"/>
              </a:spcAft>
              <a:buClr>
                <a:srgbClr val="000000"/>
              </a:buClr>
              <a:buSzPts val="2100"/>
              <a:buFont typeface="Helvetica Neue"/>
              <a:buNone/>
              <a:defRPr sz="2100" b="1"/>
            </a:lvl3pPr>
            <a:lvl4pPr marL="1828800" lvl="3" indent="-228600" algn="l" rtl="0">
              <a:lnSpc>
                <a:spcPct val="100000"/>
              </a:lnSpc>
              <a:spcBef>
                <a:spcPts val="0"/>
              </a:spcBef>
              <a:spcAft>
                <a:spcPts val="0"/>
              </a:spcAft>
              <a:buClr>
                <a:srgbClr val="000000"/>
              </a:buClr>
              <a:buSzPts val="2100"/>
              <a:buFont typeface="Helvetica Neue"/>
              <a:buNone/>
              <a:defRPr sz="2100" b="1"/>
            </a:lvl4pPr>
            <a:lvl5pPr marL="2286000" lvl="4" indent="-228600" algn="l" rtl="0">
              <a:lnSpc>
                <a:spcPct val="100000"/>
              </a:lnSpc>
              <a:spcBef>
                <a:spcPts val="0"/>
              </a:spcBef>
              <a:spcAft>
                <a:spcPts val="0"/>
              </a:spcAft>
              <a:buClr>
                <a:srgbClr val="000000"/>
              </a:buClr>
              <a:buSzPts val="2100"/>
              <a:buFont typeface="Helvetica Neue"/>
              <a:buNone/>
              <a:defRPr sz="2100" b="1"/>
            </a:lvl5pPr>
            <a:lvl6pPr marL="2743200" lvl="5" indent="-279400" algn="l" rtl="0">
              <a:lnSpc>
                <a:spcPct val="90000"/>
              </a:lnSpc>
              <a:spcBef>
                <a:spcPts val="1700"/>
              </a:spcBef>
              <a:spcAft>
                <a:spcPts val="0"/>
              </a:spcAft>
              <a:buClr>
                <a:srgbClr val="000000"/>
              </a:buClr>
              <a:buSzPts val="800"/>
              <a:buChar char="■"/>
              <a:defRPr/>
            </a:lvl6pPr>
            <a:lvl7pPr marL="3200400" lvl="6" indent="-279400" algn="l" rtl="0">
              <a:lnSpc>
                <a:spcPct val="90000"/>
              </a:lnSpc>
              <a:spcBef>
                <a:spcPts val="1700"/>
              </a:spcBef>
              <a:spcAft>
                <a:spcPts val="0"/>
              </a:spcAft>
              <a:buClr>
                <a:srgbClr val="000000"/>
              </a:buClr>
              <a:buSzPts val="800"/>
              <a:buChar char="●"/>
              <a:defRPr/>
            </a:lvl7pPr>
            <a:lvl8pPr marL="3657600" lvl="7" indent="-279400" algn="l" rtl="0">
              <a:lnSpc>
                <a:spcPct val="90000"/>
              </a:lnSpc>
              <a:spcBef>
                <a:spcPts val="1700"/>
              </a:spcBef>
              <a:spcAft>
                <a:spcPts val="0"/>
              </a:spcAft>
              <a:buClr>
                <a:srgbClr val="000000"/>
              </a:buClr>
              <a:buSzPts val="800"/>
              <a:buChar char="○"/>
              <a:defRPr/>
            </a:lvl8pPr>
            <a:lvl9pPr marL="4114800" lvl="8" indent="-279400" algn="l" rtl="0">
              <a:lnSpc>
                <a:spcPct val="90000"/>
              </a:lnSpc>
              <a:spcBef>
                <a:spcPts val="1700"/>
              </a:spcBef>
              <a:spcAft>
                <a:spcPts val="0"/>
              </a:spcAft>
              <a:buClr>
                <a:srgbClr val="000000"/>
              </a:buClr>
              <a:buSzPts val="800"/>
              <a:buChar char="■"/>
              <a:defRPr/>
            </a:lvl9pPr>
          </a:lstStyle>
          <a:p>
            <a:endParaRPr/>
          </a:p>
        </p:txBody>
      </p:sp>
      <p:sp>
        <p:nvSpPr>
          <p:cNvPr id="56" name="Google Shape;56;g7b2f944455_0_180"/>
          <p:cNvSpPr txBox="1">
            <a:spLocks noGrp="1"/>
          </p:cNvSpPr>
          <p:nvPr>
            <p:ph type="sldNum" idx="12"/>
          </p:nvPr>
        </p:nvSpPr>
        <p:spPr>
          <a:xfrm>
            <a:off x="4500562" y="6481384"/>
            <a:ext cx="138300" cy="253916"/>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rtl="0">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rtl="0">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rtl="0">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rtl="0">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rtl="0">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rtl="0">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rtl="0">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rtl="0">
              <a:lnSpc>
                <a:spcPct val="100000"/>
              </a:lnSpc>
              <a:spcBef>
                <a:spcPts val="0"/>
              </a:spcBef>
              <a:spcAft>
                <a:spcPts val="0"/>
              </a:spcAft>
              <a:buClr>
                <a:srgbClr val="000000"/>
              </a:buClr>
              <a:buSzPts val="700"/>
              <a:buFont typeface="Helvetica Neue"/>
              <a:buNone/>
              <a:defRPr sz="700">
                <a:solidFill>
                  <a:srgbClr val="000000"/>
                </a:solidFill>
              </a:defRPr>
            </a:lvl9pPr>
          </a:lstStyle>
          <a:p>
            <a:pPr eaLnBrk="1" fontAlgn="auto" hangingPunct="1"/>
            <a:fld id="{00000000-1234-1234-1234-123412341234}" type="slidenum">
              <a:rPr lang="en" kern="0" smtClean="0"/>
              <a:pPr eaLnBrk="1" fontAlgn="auto" hangingPunct="1"/>
              <a:t>‹#›</a:t>
            </a:fld>
            <a:endParaRPr lang="en" sz="1000" kern="0">
              <a:solidFill>
                <a:srgbClr val="595959"/>
              </a:solidFill>
            </a:endParaRPr>
          </a:p>
        </p:txBody>
      </p:sp>
    </p:spTree>
    <p:extLst>
      <p:ext uri="{BB962C8B-B14F-4D97-AF65-F5344CB8AC3E}">
        <p14:creationId xmlns:p14="http://schemas.microsoft.com/office/powerpoint/2010/main" val="403940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C43CB0-8852-764F-9246-24E05BCC713C}"/>
              </a:ext>
            </a:extLst>
          </p:cNvPr>
          <p:cNvPicPr>
            <a:picLocks noChangeAspect="1"/>
          </p:cNvPicPr>
          <p:nvPr userDrawn="1"/>
        </p:nvPicPr>
        <p:blipFill rotWithShape="1">
          <a:blip r:embed="rId2"/>
          <a:srcRect l="23133" b="84977"/>
          <a:stretch/>
        </p:blipFill>
        <p:spPr>
          <a:xfrm>
            <a:off x="-4761953" y="2106673"/>
            <a:ext cx="4027061" cy="1030288"/>
          </a:xfrm>
          <a:prstGeom prst="rect">
            <a:avLst/>
          </a:prstGeom>
        </p:spPr>
      </p:pic>
      <p:pic>
        <p:nvPicPr>
          <p:cNvPr id="10" name="Picture 9">
            <a:extLst>
              <a:ext uri="{FF2B5EF4-FFF2-40B4-BE49-F238E27FC236}">
                <a16:creationId xmlns:a16="http://schemas.microsoft.com/office/drawing/2014/main" id="{73360DD9-F723-FA42-BEF7-DD59A730D49C}"/>
              </a:ext>
            </a:extLst>
          </p:cNvPr>
          <p:cNvPicPr>
            <a:picLocks noChangeAspect="1"/>
          </p:cNvPicPr>
          <p:nvPr userDrawn="1"/>
        </p:nvPicPr>
        <p:blipFill rotWithShape="1">
          <a:blip r:embed="rId3"/>
          <a:srcRect r="81262" b="84977"/>
          <a:stretch/>
        </p:blipFill>
        <p:spPr>
          <a:xfrm>
            <a:off x="408108" y="708145"/>
            <a:ext cx="3025972" cy="3175907"/>
          </a:xfrm>
          <a:prstGeom prst="rect">
            <a:avLst/>
          </a:prstGeom>
        </p:spPr>
      </p:pic>
      <p:sp>
        <p:nvSpPr>
          <p:cNvPr id="11" name="Rectangle 10">
            <a:extLst>
              <a:ext uri="{FF2B5EF4-FFF2-40B4-BE49-F238E27FC236}">
                <a16:creationId xmlns:a16="http://schemas.microsoft.com/office/drawing/2014/main" id="{786E109B-509D-4E44-B4A1-F1FBAC8FE603}"/>
              </a:ext>
            </a:extLst>
          </p:cNvPr>
          <p:cNvSpPr/>
          <p:nvPr userDrawn="1"/>
        </p:nvSpPr>
        <p:spPr>
          <a:xfrm>
            <a:off x="0" y="0"/>
            <a:ext cx="2286000" cy="162560"/>
          </a:xfrm>
          <a:prstGeom prst="rect">
            <a:avLst/>
          </a:prstGeom>
          <a:solidFill>
            <a:srgbClr val="BE3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04AC40-3A60-6B47-8816-5D0FFE831D17}"/>
              </a:ext>
            </a:extLst>
          </p:cNvPr>
          <p:cNvSpPr/>
          <p:nvPr userDrawn="1"/>
        </p:nvSpPr>
        <p:spPr>
          <a:xfrm>
            <a:off x="2286000" y="0"/>
            <a:ext cx="2286000" cy="162560"/>
          </a:xfrm>
          <a:prstGeom prst="rect">
            <a:avLst/>
          </a:prstGeom>
          <a:solidFill>
            <a:srgbClr val="85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69B4BF2-2AC1-A745-BC1B-5449A1F017F9}"/>
              </a:ext>
            </a:extLst>
          </p:cNvPr>
          <p:cNvSpPr/>
          <p:nvPr userDrawn="1"/>
        </p:nvSpPr>
        <p:spPr>
          <a:xfrm>
            <a:off x="4572000" y="0"/>
            <a:ext cx="2286000" cy="162560"/>
          </a:xfrm>
          <a:prstGeom prst="rect">
            <a:avLst/>
          </a:prstGeom>
          <a:solidFill>
            <a:srgbClr val="EB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7DE56D7-522F-D74D-BC64-17FFA9BF2C04}"/>
              </a:ext>
            </a:extLst>
          </p:cNvPr>
          <p:cNvSpPr/>
          <p:nvPr userDrawn="1"/>
        </p:nvSpPr>
        <p:spPr>
          <a:xfrm>
            <a:off x="6858000" y="0"/>
            <a:ext cx="2286000" cy="162560"/>
          </a:xfrm>
          <a:prstGeom prst="rect">
            <a:avLst/>
          </a:prstGeom>
          <a:solidFill>
            <a:srgbClr val="2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9224A98-5284-0E4E-A646-63E0F6873C30}"/>
              </a:ext>
            </a:extLst>
          </p:cNvPr>
          <p:cNvPicPr>
            <a:picLocks noChangeAspect="1"/>
          </p:cNvPicPr>
          <p:nvPr userDrawn="1"/>
        </p:nvPicPr>
        <p:blipFill rotWithShape="1">
          <a:blip r:embed="rId3"/>
          <a:srcRect l="61248" b="84977"/>
          <a:stretch/>
        </p:blipFill>
        <p:spPr>
          <a:xfrm>
            <a:off x="408109" y="5581616"/>
            <a:ext cx="2857817" cy="1450273"/>
          </a:xfrm>
          <a:prstGeom prst="rect">
            <a:avLst/>
          </a:prstGeom>
        </p:spPr>
      </p:pic>
      <p:pic>
        <p:nvPicPr>
          <p:cNvPr id="16" name="Picture 15">
            <a:extLst>
              <a:ext uri="{FF2B5EF4-FFF2-40B4-BE49-F238E27FC236}">
                <a16:creationId xmlns:a16="http://schemas.microsoft.com/office/drawing/2014/main" id="{329833ED-BAE8-C641-BC55-AADF9CB8FA6B}"/>
              </a:ext>
            </a:extLst>
          </p:cNvPr>
          <p:cNvPicPr>
            <a:picLocks noChangeAspect="1"/>
          </p:cNvPicPr>
          <p:nvPr userDrawn="1"/>
        </p:nvPicPr>
        <p:blipFill rotWithShape="1">
          <a:blip r:embed="rId4"/>
          <a:srcRect l="23626" r="38752" b="84977"/>
          <a:stretch/>
        </p:blipFill>
        <p:spPr>
          <a:xfrm>
            <a:off x="448749" y="4856480"/>
            <a:ext cx="2774513" cy="1450273"/>
          </a:xfrm>
          <a:prstGeom prst="rect">
            <a:avLst/>
          </a:prstGeom>
        </p:spPr>
      </p:pic>
      <p:pic>
        <p:nvPicPr>
          <p:cNvPr id="18" name="Picture 17">
            <a:extLst>
              <a:ext uri="{FF2B5EF4-FFF2-40B4-BE49-F238E27FC236}">
                <a16:creationId xmlns:a16="http://schemas.microsoft.com/office/drawing/2014/main" id="{E0510B88-569E-254D-8A53-A62E977343A5}"/>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colorTemperature colorTemp="11500"/>
                    </a14:imgEffect>
                    <a14:imgEffect>
                      <a14:saturation sat="0"/>
                    </a14:imgEffect>
                  </a14:imgLayer>
                </a14:imgProps>
              </a:ext>
            </a:extLst>
          </a:blip>
          <a:srcRect l="22368" r="32086"/>
          <a:stretch/>
        </p:blipFill>
        <p:spPr>
          <a:xfrm>
            <a:off x="4572000" y="162560"/>
            <a:ext cx="4572000" cy="6695440"/>
          </a:xfrm>
          <a:prstGeom prst="rect">
            <a:avLst/>
          </a:prstGeom>
        </p:spPr>
      </p:pic>
    </p:spTree>
    <p:extLst>
      <p:ext uri="{BB962C8B-B14F-4D97-AF65-F5344CB8AC3E}">
        <p14:creationId xmlns:p14="http://schemas.microsoft.com/office/powerpoint/2010/main" val="123496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6"/>
            <a:ext cx="8058150" cy="1325563"/>
          </a:xfrm>
        </p:spPr>
        <p:txBody>
          <a:bodyPr/>
          <a:lstStyle>
            <a:lvl1pPr>
              <a:defRPr>
                <a:solidFill>
                  <a:srgbClr val="112E3E"/>
                </a:solidFill>
              </a:defRPr>
            </a:lvl1pPr>
          </a:lstStyle>
          <a:p>
            <a:r>
              <a:rPr lang="en-US" dirty="0"/>
              <a:t>Click to edit Master title style</a:t>
            </a:r>
          </a:p>
        </p:txBody>
      </p:sp>
      <p:sp>
        <p:nvSpPr>
          <p:cNvPr id="3" name="Content Placeholder 2"/>
          <p:cNvSpPr>
            <a:spLocks noGrp="1"/>
          </p:cNvSpPr>
          <p:nvPr>
            <p:ph idx="1"/>
          </p:nvPr>
        </p:nvSpPr>
        <p:spPr>
          <a:xfrm>
            <a:off x="457200" y="1825625"/>
            <a:ext cx="8058150" cy="3853815"/>
          </a:xfrm>
        </p:spPr>
        <p:txBody>
          <a:bodyPr>
            <a:normAutofit/>
          </a:bodyPr>
          <a:lstStyle>
            <a:lvl1pPr>
              <a:buClr>
                <a:srgbClr val="EB8C4E"/>
              </a:buClr>
              <a:defRPr sz="2400">
                <a:solidFill>
                  <a:srgbClr val="112E3E"/>
                </a:solidFill>
              </a:defRPr>
            </a:lvl1pPr>
            <a:lvl2pPr>
              <a:buClr>
                <a:srgbClr val="EB8C4E"/>
              </a:buClr>
              <a:defRPr sz="2400">
                <a:solidFill>
                  <a:srgbClr val="112E3E"/>
                </a:solidFill>
              </a:defRPr>
            </a:lvl2pPr>
            <a:lvl3pPr>
              <a:buClr>
                <a:srgbClr val="EB8C4E"/>
              </a:buClr>
              <a:defRPr sz="2400">
                <a:solidFill>
                  <a:srgbClr val="112E3E"/>
                </a:solidFill>
              </a:defRPr>
            </a:lvl3pPr>
            <a:lvl4pPr>
              <a:buClr>
                <a:srgbClr val="EB8C4E"/>
              </a:buClr>
              <a:defRPr sz="2400">
                <a:solidFill>
                  <a:srgbClr val="112E3E"/>
                </a:solidFill>
              </a:defRPr>
            </a:lvl4pPr>
            <a:lvl5pPr>
              <a:buClr>
                <a:srgbClr val="EB8C4E"/>
              </a:buClr>
              <a:defRPr sz="2400">
                <a:solidFill>
                  <a:srgbClr val="112E3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677E6A10-7D49-D54E-B824-E05CC9F68057}"/>
              </a:ext>
            </a:extLst>
          </p:cNvPr>
          <p:cNvGrpSpPr/>
          <p:nvPr userDrawn="1"/>
        </p:nvGrpSpPr>
        <p:grpSpPr>
          <a:xfrm>
            <a:off x="0" y="5923159"/>
            <a:ext cx="9144000" cy="869988"/>
            <a:chOff x="0" y="5923159"/>
            <a:chExt cx="9144000" cy="869988"/>
          </a:xfrm>
        </p:grpSpPr>
        <p:sp>
          <p:nvSpPr>
            <p:cNvPr id="28" name="Rectangle 27">
              <a:extLst>
                <a:ext uri="{FF2B5EF4-FFF2-40B4-BE49-F238E27FC236}">
                  <a16:creationId xmlns:a16="http://schemas.microsoft.com/office/drawing/2014/main" id="{7C4FC80B-2ED6-F74A-BA14-2FDF6FCC6929}"/>
                </a:ext>
              </a:extLst>
            </p:cNvPr>
            <p:cNvSpPr/>
            <p:nvPr userDrawn="1"/>
          </p:nvSpPr>
          <p:spPr>
            <a:xfrm>
              <a:off x="2094230" y="6110398"/>
              <a:ext cx="7049770"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915C6A79-B9AB-A447-A962-4D02424D634A}"/>
                </a:ext>
              </a:extLst>
            </p:cNvPr>
            <p:cNvPicPr>
              <a:picLocks noChangeAspect="1"/>
            </p:cNvPicPr>
            <p:nvPr userDrawn="1"/>
          </p:nvPicPr>
          <p:blipFill rotWithShape="1">
            <a:blip r:embed="rId2"/>
            <a:srcRect t="95431"/>
            <a:stretch/>
          </p:blipFill>
          <p:spPr>
            <a:xfrm>
              <a:off x="2094230" y="6145116"/>
              <a:ext cx="6421120" cy="384067"/>
            </a:xfrm>
            <a:prstGeom prst="rect">
              <a:avLst/>
            </a:prstGeom>
          </p:spPr>
        </p:pic>
        <p:pic>
          <p:nvPicPr>
            <p:cNvPr id="30" name="Picture 29">
              <a:extLst>
                <a:ext uri="{FF2B5EF4-FFF2-40B4-BE49-F238E27FC236}">
                  <a16:creationId xmlns:a16="http://schemas.microsoft.com/office/drawing/2014/main" id="{4134CCA1-7506-DA4C-A47C-D608A91BDB4E}"/>
                </a:ext>
              </a:extLst>
            </p:cNvPr>
            <p:cNvPicPr>
              <a:picLocks noChangeAspect="1"/>
            </p:cNvPicPr>
            <p:nvPr userDrawn="1"/>
          </p:nvPicPr>
          <p:blipFill rotWithShape="1">
            <a:blip r:embed="rId3"/>
            <a:srcRect r="81083" b="84977"/>
            <a:stretch/>
          </p:blipFill>
          <p:spPr>
            <a:xfrm>
              <a:off x="1046480" y="5923159"/>
              <a:ext cx="836833" cy="869988"/>
            </a:xfrm>
            <a:prstGeom prst="rect">
              <a:avLst/>
            </a:prstGeom>
          </p:spPr>
        </p:pic>
        <p:sp>
          <p:nvSpPr>
            <p:cNvPr id="31" name="Rectangle 30">
              <a:extLst>
                <a:ext uri="{FF2B5EF4-FFF2-40B4-BE49-F238E27FC236}">
                  <a16:creationId xmlns:a16="http://schemas.microsoft.com/office/drawing/2014/main" id="{CCEC797A-DEDB-5049-AC86-E9770142800D}"/>
                </a:ext>
              </a:extLst>
            </p:cNvPr>
            <p:cNvSpPr/>
            <p:nvPr userDrawn="1"/>
          </p:nvSpPr>
          <p:spPr>
            <a:xfrm>
              <a:off x="0" y="6110398"/>
              <a:ext cx="836833"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EBF69AF9-4F74-7142-BF8D-D31940EC72EF}"/>
              </a:ext>
            </a:extLst>
          </p:cNvPr>
          <p:cNvGrpSpPr/>
          <p:nvPr userDrawn="1"/>
        </p:nvGrpSpPr>
        <p:grpSpPr>
          <a:xfrm>
            <a:off x="0" y="0"/>
            <a:ext cx="9144000" cy="162560"/>
            <a:chOff x="0" y="0"/>
            <a:chExt cx="9144000" cy="162560"/>
          </a:xfrm>
        </p:grpSpPr>
        <p:sp>
          <p:nvSpPr>
            <p:cNvPr id="33" name="Rectangle 32">
              <a:extLst>
                <a:ext uri="{FF2B5EF4-FFF2-40B4-BE49-F238E27FC236}">
                  <a16:creationId xmlns:a16="http://schemas.microsoft.com/office/drawing/2014/main" id="{8820FAEC-8703-BC4D-8CF9-547E59EF6949}"/>
                </a:ext>
              </a:extLst>
            </p:cNvPr>
            <p:cNvSpPr/>
            <p:nvPr userDrawn="1"/>
          </p:nvSpPr>
          <p:spPr>
            <a:xfrm>
              <a:off x="0" y="0"/>
              <a:ext cx="2286000" cy="162560"/>
            </a:xfrm>
            <a:prstGeom prst="rect">
              <a:avLst/>
            </a:prstGeom>
            <a:solidFill>
              <a:srgbClr val="BE3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BA0B8E2-36E0-B048-BC23-DD083305FAA5}"/>
                </a:ext>
              </a:extLst>
            </p:cNvPr>
            <p:cNvSpPr/>
            <p:nvPr userDrawn="1"/>
          </p:nvSpPr>
          <p:spPr>
            <a:xfrm>
              <a:off x="2286000" y="0"/>
              <a:ext cx="2286000" cy="162560"/>
            </a:xfrm>
            <a:prstGeom prst="rect">
              <a:avLst/>
            </a:prstGeom>
            <a:solidFill>
              <a:srgbClr val="85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CC531B1-A22B-634C-84CE-45369B93FC76}"/>
                </a:ext>
              </a:extLst>
            </p:cNvPr>
            <p:cNvSpPr/>
            <p:nvPr userDrawn="1"/>
          </p:nvSpPr>
          <p:spPr>
            <a:xfrm>
              <a:off x="4572000" y="0"/>
              <a:ext cx="2286000" cy="162560"/>
            </a:xfrm>
            <a:prstGeom prst="rect">
              <a:avLst/>
            </a:prstGeom>
            <a:solidFill>
              <a:srgbClr val="EB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8B67D494-20C9-C04D-B6A9-3FA4965DF74B}"/>
                </a:ext>
              </a:extLst>
            </p:cNvPr>
            <p:cNvSpPr/>
            <p:nvPr userDrawn="1"/>
          </p:nvSpPr>
          <p:spPr>
            <a:xfrm>
              <a:off x="6858000" y="0"/>
              <a:ext cx="2286000" cy="162560"/>
            </a:xfrm>
            <a:prstGeom prst="rect">
              <a:avLst/>
            </a:prstGeom>
            <a:solidFill>
              <a:srgbClr val="2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66785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121819" cy="1600200"/>
          </a:xfrm>
        </p:spPr>
        <p:txBody>
          <a:bodyPr anchor="b"/>
          <a:lstStyle>
            <a:lvl1pPr>
              <a:defRPr sz="3200" b="1">
                <a:solidFill>
                  <a:srgbClr val="BE362C"/>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457200"/>
            <a:ext cx="4629150" cy="5293591"/>
          </a:xfrm>
        </p:spPr>
        <p:txBody>
          <a:bodyPr anchor="t"/>
          <a:lstStyle>
            <a:lvl1pPr marL="0" indent="0">
              <a:buNone/>
              <a:defRPr sz="3200">
                <a:solidFill>
                  <a:srgbClr val="112E3E"/>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057400"/>
            <a:ext cx="3121819" cy="3693391"/>
          </a:xfrm>
        </p:spPr>
        <p:txBody>
          <a:bodyPr/>
          <a:lstStyle>
            <a:lvl1pPr marL="0" indent="0">
              <a:buNone/>
              <a:defRPr sz="1600">
                <a:solidFill>
                  <a:srgbClr val="112E3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AF352FA6-AAD7-384E-9912-0BD3DCEF8DE0}"/>
              </a:ext>
            </a:extLst>
          </p:cNvPr>
          <p:cNvGrpSpPr/>
          <p:nvPr userDrawn="1"/>
        </p:nvGrpSpPr>
        <p:grpSpPr>
          <a:xfrm>
            <a:off x="0" y="5923159"/>
            <a:ext cx="9144000" cy="869988"/>
            <a:chOff x="0" y="5923159"/>
            <a:chExt cx="9144000" cy="869988"/>
          </a:xfrm>
        </p:grpSpPr>
        <p:sp>
          <p:nvSpPr>
            <p:cNvPr id="9" name="Rectangle 8">
              <a:extLst>
                <a:ext uri="{FF2B5EF4-FFF2-40B4-BE49-F238E27FC236}">
                  <a16:creationId xmlns:a16="http://schemas.microsoft.com/office/drawing/2014/main" id="{D62B8457-437E-F046-9F5D-6F36CC12D489}"/>
                </a:ext>
              </a:extLst>
            </p:cNvPr>
            <p:cNvSpPr/>
            <p:nvPr userDrawn="1"/>
          </p:nvSpPr>
          <p:spPr>
            <a:xfrm>
              <a:off x="2094230" y="6110398"/>
              <a:ext cx="7049770"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3F903E8-F19D-D942-97CF-D1EB39FE18AD}"/>
                </a:ext>
              </a:extLst>
            </p:cNvPr>
            <p:cNvPicPr>
              <a:picLocks noChangeAspect="1"/>
            </p:cNvPicPr>
            <p:nvPr userDrawn="1"/>
          </p:nvPicPr>
          <p:blipFill rotWithShape="1">
            <a:blip r:embed="rId2"/>
            <a:srcRect t="95431"/>
            <a:stretch/>
          </p:blipFill>
          <p:spPr>
            <a:xfrm>
              <a:off x="2094230" y="6145116"/>
              <a:ext cx="6421120" cy="384067"/>
            </a:xfrm>
            <a:prstGeom prst="rect">
              <a:avLst/>
            </a:prstGeom>
          </p:spPr>
        </p:pic>
        <p:pic>
          <p:nvPicPr>
            <p:cNvPr id="11" name="Picture 10">
              <a:extLst>
                <a:ext uri="{FF2B5EF4-FFF2-40B4-BE49-F238E27FC236}">
                  <a16:creationId xmlns:a16="http://schemas.microsoft.com/office/drawing/2014/main" id="{07443E16-7B37-8544-92C8-2D9E4C77FFE0}"/>
                </a:ext>
              </a:extLst>
            </p:cNvPr>
            <p:cNvPicPr>
              <a:picLocks noChangeAspect="1"/>
            </p:cNvPicPr>
            <p:nvPr userDrawn="1"/>
          </p:nvPicPr>
          <p:blipFill rotWithShape="1">
            <a:blip r:embed="rId3"/>
            <a:srcRect r="81083" b="84977"/>
            <a:stretch/>
          </p:blipFill>
          <p:spPr>
            <a:xfrm>
              <a:off x="1046480" y="5923159"/>
              <a:ext cx="836833" cy="869988"/>
            </a:xfrm>
            <a:prstGeom prst="rect">
              <a:avLst/>
            </a:prstGeom>
          </p:spPr>
        </p:pic>
        <p:sp>
          <p:nvSpPr>
            <p:cNvPr id="12" name="Rectangle 11">
              <a:extLst>
                <a:ext uri="{FF2B5EF4-FFF2-40B4-BE49-F238E27FC236}">
                  <a16:creationId xmlns:a16="http://schemas.microsoft.com/office/drawing/2014/main" id="{D42489E2-9F9C-044A-8E3B-95274015A16C}"/>
                </a:ext>
              </a:extLst>
            </p:cNvPr>
            <p:cNvSpPr/>
            <p:nvPr userDrawn="1"/>
          </p:nvSpPr>
          <p:spPr>
            <a:xfrm>
              <a:off x="0" y="6110398"/>
              <a:ext cx="836833"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32A761E9-294B-A343-B255-6287A1E46F22}"/>
              </a:ext>
            </a:extLst>
          </p:cNvPr>
          <p:cNvGrpSpPr/>
          <p:nvPr userDrawn="1"/>
        </p:nvGrpSpPr>
        <p:grpSpPr>
          <a:xfrm>
            <a:off x="0" y="0"/>
            <a:ext cx="9144000" cy="162560"/>
            <a:chOff x="0" y="0"/>
            <a:chExt cx="9144000" cy="162560"/>
          </a:xfrm>
        </p:grpSpPr>
        <p:sp>
          <p:nvSpPr>
            <p:cNvPr id="14" name="Rectangle 13">
              <a:extLst>
                <a:ext uri="{FF2B5EF4-FFF2-40B4-BE49-F238E27FC236}">
                  <a16:creationId xmlns:a16="http://schemas.microsoft.com/office/drawing/2014/main" id="{65BAFC50-6831-F54E-A158-50937E24F7DF}"/>
                </a:ext>
              </a:extLst>
            </p:cNvPr>
            <p:cNvSpPr/>
            <p:nvPr userDrawn="1"/>
          </p:nvSpPr>
          <p:spPr>
            <a:xfrm>
              <a:off x="0" y="0"/>
              <a:ext cx="2286000" cy="162560"/>
            </a:xfrm>
            <a:prstGeom prst="rect">
              <a:avLst/>
            </a:prstGeom>
            <a:solidFill>
              <a:srgbClr val="BE3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0C8252B-B425-0A4D-880C-2E32194C106A}"/>
                </a:ext>
              </a:extLst>
            </p:cNvPr>
            <p:cNvSpPr/>
            <p:nvPr userDrawn="1"/>
          </p:nvSpPr>
          <p:spPr>
            <a:xfrm>
              <a:off x="2286000" y="0"/>
              <a:ext cx="2286000" cy="162560"/>
            </a:xfrm>
            <a:prstGeom prst="rect">
              <a:avLst/>
            </a:prstGeom>
            <a:solidFill>
              <a:srgbClr val="85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1581978-8DFC-AE41-B24D-F6A32504FE0D}"/>
                </a:ext>
              </a:extLst>
            </p:cNvPr>
            <p:cNvSpPr/>
            <p:nvPr userDrawn="1"/>
          </p:nvSpPr>
          <p:spPr>
            <a:xfrm>
              <a:off x="4572000" y="0"/>
              <a:ext cx="2286000" cy="162560"/>
            </a:xfrm>
            <a:prstGeom prst="rect">
              <a:avLst/>
            </a:prstGeom>
            <a:solidFill>
              <a:srgbClr val="EB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B95C9D4-9556-0C48-97E7-C5499806F941}"/>
                </a:ext>
              </a:extLst>
            </p:cNvPr>
            <p:cNvSpPr/>
            <p:nvPr userDrawn="1"/>
          </p:nvSpPr>
          <p:spPr>
            <a:xfrm>
              <a:off x="6858000" y="0"/>
              <a:ext cx="2286000" cy="162560"/>
            </a:xfrm>
            <a:prstGeom prst="rect">
              <a:avLst/>
            </a:prstGeom>
            <a:solidFill>
              <a:srgbClr val="2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09509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C4E96F-20A9-F043-9C8B-FBA6D71C9A98}"/>
              </a:ext>
            </a:extLst>
          </p:cNvPr>
          <p:cNvGrpSpPr/>
          <p:nvPr userDrawn="1"/>
        </p:nvGrpSpPr>
        <p:grpSpPr>
          <a:xfrm>
            <a:off x="0" y="0"/>
            <a:ext cx="9144000" cy="162560"/>
            <a:chOff x="0" y="0"/>
            <a:chExt cx="9144000" cy="162560"/>
          </a:xfrm>
        </p:grpSpPr>
        <p:sp>
          <p:nvSpPr>
            <p:cNvPr id="19" name="Rectangle 18">
              <a:extLst>
                <a:ext uri="{FF2B5EF4-FFF2-40B4-BE49-F238E27FC236}">
                  <a16:creationId xmlns:a16="http://schemas.microsoft.com/office/drawing/2014/main" id="{EABD3102-A066-4E4A-A7CF-05E07A5E79A8}"/>
                </a:ext>
              </a:extLst>
            </p:cNvPr>
            <p:cNvSpPr/>
            <p:nvPr userDrawn="1"/>
          </p:nvSpPr>
          <p:spPr>
            <a:xfrm>
              <a:off x="0" y="0"/>
              <a:ext cx="2286000" cy="162560"/>
            </a:xfrm>
            <a:prstGeom prst="rect">
              <a:avLst/>
            </a:prstGeom>
            <a:solidFill>
              <a:srgbClr val="BE3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2D6685C-AB58-5943-A652-9D98DE7FB39D}"/>
                </a:ext>
              </a:extLst>
            </p:cNvPr>
            <p:cNvSpPr/>
            <p:nvPr userDrawn="1"/>
          </p:nvSpPr>
          <p:spPr>
            <a:xfrm>
              <a:off x="2286000" y="0"/>
              <a:ext cx="2286000" cy="162560"/>
            </a:xfrm>
            <a:prstGeom prst="rect">
              <a:avLst/>
            </a:prstGeom>
            <a:solidFill>
              <a:srgbClr val="85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FD151AC-34F7-2D4C-A642-ADA5E85CEF6C}"/>
                </a:ext>
              </a:extLst>
            </p:cNvPr>
            <p:cNvSpPr/>
            <p:nvPr userDrawn="1"/>
          </p:nvSpPr>
          <p:spPr>
            <a:xfrm>
              <a:off x="4572000" y="0"/>
              <a:ext cx="2286000" cy="162560"/>
            </a:xfrm>
            <a:prstGeom prst="rect">
              <a:avLst/>
            </a:prstGeom>
            <a:solidFill>
              <a:srgbClr val="EB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A587564-E17C-CB43-B0E9-2BE5ECB48609}"/>
                </a:ext>
              </a:extLst>
            </p:cNvPr>
            <p:cNvSpPr/>
            <p:nvPr userDrawn="1"/>
          </p:nvSpPr>
          <p:spPr>
            <a:xfrm>
              <a:off x="6858000" y="0"/>
              <a:ext cx="2286000" cy="162560"/>
            </a:xfrm>
            <a:prstGeom prst="rect">
              <a:avLst/>
            </a:prstGeom>
            <a:solidFill>
              <a:srgbClr val="2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080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F0DBA2-B69E-684F-A7F9-5C90C8995EC7}"/>
              </a:ext>
            </a:extLst>
          </p:cNvPr>
          <p:cNvSpPr/>
          <p:nvPr userDrawn="1"/>
        </p:nvSpPr>
        <p:spPr>
          <a:xfrm>
            <a:off x="0" y="6110398"/>
            <a:ext cx="9144000"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85800" y="2327424"/>
            <a:ext cx="7772400" cy="2387600"/>
          </a:xfrm>
        </p:spPr>
        <p:txBody>
          <a:bodyPr anchor="b"/>
          <a:lstStyle>
            <a:lvl1pPr algn="ctr">
              <a:defRPr sz="6000">
                <a:solidFill>
                  <a:srgbClr val="112E3E"/>
                </a:solidFill>
              </a:defRPr>
            </a:lvl1pPr>
          </a:lstStyle>
          <a:p>
            <a:r>
              <a:rPr lang="en-US" dirty="0"/>
              <a:t>Click to edit Master title style</a:t>
            </a:r>
          </a:p>
        </p:txBody>
      </p:sp>
      <p:sp>
        <p:nvSpPr>
          <p:cNvPr id="3" name="Subtitle 2"/>
          <p:cNvSpPr>
            <a:spLocks noGrp="1"/>
          </p:cNvSpPr>
          <p:nvPr>
            <p:ph type="subTitle" idx="1"/>
          </p:nvPr>
        </p:nvSpPr>
        <p:spPr>
          <a:xfrm>
            <a:off x="1143000" y="4807099"/>
            <a:ext cx="6858000" cy="1655762"/>
          </a:xfrm>
        </p:spPr>
        <p:txBody>
          <a:bodyPr/>
          <a:lstStyle>
            <a:lvl1pPr marL="0" indent="0" algn="ctr">
              <a:buNone/>
              <a:defRPr sz="2400">
                <a:solidFill>
                  <a:srgbClr val="112E3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73360DD9-F723-FA42-BEF7-DD59A730D49C}"/>
              </a:ext>
            </a:extLst>
          </p:cNvPr>
          <p:cNvPicPr>
            <a:picLocks noChangeAspect="1"/>
          </p:cNvPicPr>
          <p:nvPr userDrawn="1"/>
        </p:nvPicPr>
        <p:blipFill rotWithShape="1">
          <a:blip r:embed="rId2"/>
          <a:srcRect r="81083" b="84977"/>
          <a:stretch/>
        </p:blipFill>
        <p:spPr>
          <a:xfrm>
            <a:off x="3556000" y="569032"/>
            <a:ext cx="2075180" cy="2157397"/>
          </a:xfrm>
          <a:prstGeom prst="rect">
            <a:avLst/>
          </a:prstGeom>
        </p:spPr>
      </p:pic>
      <p:sp>
        <p:nvSpPr>
          <p:cNvPr id="11" name="Rectangle 10">
            <a:extLst>
              <a:ext uri="{FF2B5EF4-FFF2-40B4-BE49-F238E27FC236}">
                <a16:creationId xmlns:a16="http://schemas.microsoft.com/office/drawing/2014/main" id="{03AEA358-B56C-D741-94BA-750A9E01CAC9}"/>
              </a:ext>
            </a:extLst>
          </p:cNvPr>
          <p:cNvSpPr/>
          <p:nvPr userDrawn="1"/>
        </p:nvSpPr>
        <p:spPr>
          <a:xfrm>
            <a:off x="0" y="0"/>
            <a:ext cx="2286000" cy="162560"/>
          </a:xfrm>
          <a:prstGeom prst="rect">
            <a:avLst/>
          </a:prstGeom>
          <a:solidFill>
            <a:srgbClr val="BE3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7AA076B-1105-5545-9A44-A82C9CAFAD15}"/>
              </a:ext>
            </a:extLst>
          </p:cNvPr>
          <p:cNvSpPr/>
          <p:nvPr userDrawn="1"/>
        </p:nvSpPr>
        <p:spPr>
          <a:xfrm>
            <a:off x="2286000" y="0"/>
            <a:ext cx="2286000" cy="162560"/>
          </a:xfrm>
          <a:prstGeom prst="rect">
            <a:avLst/>
          </a:prstGeom>
          <a:solidFill>
            <a:srgbClr val="85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8C8C3A7-640B-0242-9379-BC8AA66536BE}"/>
              </a:ext>
            </a:extLst>
          </p:cNvPr>
          <p:cNvSpPr/>
          <p:nvPr userDrawn="1"/>
        </p:nvSpPr>
        <p:spPr>
          <a:xfrm>
            <a:off x="4572000" y="0"/>
            <a:ext cx="2286000" cy="162560"/>
          </a:xfrm>
          <a:prstGeom prst="rect">
            <a:avLst/>
          </a:prstGeom>
          <a:solidFill>
            <a:srgbClr val="EB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0233F75-C4A0-2B46-AE30-3D29F69FEEBB}"/>
              </a:ext>
            </a:extLst>
          </p:cNvPr>
          <p:cNvSpPr/>
          <p:nvPr userDrawn="1"/>
        </p:nvSpPr>
        <p:spPr>
          <a:xfrm>
            <a:off x="6858000" y="0"/>
            <a:ext cx="2286000" cy="162560"/>
          </a:xfrm>
          <a:prstGeom prst="rect">
            <a:avLst/>
          </a:prstGeom>
          <a:solidFill>
            <a:srgbClr val="255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D2CFA5-8C82-2043-A30B-615133CFD342}"/>
              </a:ext>
            </a:extLst>
          </p:cNvPr>
          <p:cNvSpPr/>
          <p:nvPr userDrawn="1"/>
        </p:nvSpPr>
        <p:spPr>
          <a:xfrm>
            <a:off x="0" y="6100238"/>
            <a:ext cx="9144000" cy="453503"/>
          </a:xfrm>
          <a:prstGeom prst="rect">
            <a:avLst/>
          </a:prstGeom>
          <a:solidFill>
            <a:srgbClr val="112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C5A8A06-1F00-B048-92DF-E12B7460B61A}"/>
              </a:ext>
            </a:extLst>
          </p:cNvPr>
          <p:cNvPicPr>
            <a:picLocks noChangeAspect="1"/>
          </p:cNvPicPr>
          <p:nvPr userDrawn="1"/>
        </p:nvPicPr>
        <p:blipFill rotWithShape="1">
          <a:blip r:embed="rId3"/>
          <a:srcRect l="46618" t="95433" b="-2"/>
          <a:stretch/>
        </p:blipFill>
        <p:spPr>
          <a:xfrm>
            <a:off x="5087620" y="6134956"/>
            <a:ext cx="3427730" cy="384067"/>
          </a:xfrm>
          <a:prstGeom prst="rect">
            <a:avLst/>
          </a:prstGeom>
        </p:spPr>
      </p:pic>
      <p:pic>
        <p:nvPicPr>
          <p:cNvPr id="20" name="Picture 19">
            <a:extLst>
              <a:ext uri="{FF2B5EF4-FFF2-40B4-BE49-F238E27FC236}">
                <a16:creationId xmlns:a16="http://schemas.microsoft.com/office/drawing/2014/main" id="{7F45E63D-B9D7-5A4F-900F-3A94D9A08FF8}"/>
              </a:ext>
            </a:extLst>
          </p:cNvPr>
          <p:cNvPicPr>
            <a:picLocks noChangeAspect="1"/>
          </p:cNvPicPr>
          <p:nvPr userDrawn="1"/>
        </p:nvPicPr>
        <p:blipFill rotWithShape="1">
          <a:blip r:embed="rId4"/>
          <a:srcRect t="95431" r="53382" b="-826"/>
          <a:stretch/>
        </p:blipFill>
        <p:spPr>
          <a:xfrm>
            <a:off x="773430" y="6134956"/>
            <a:ext cx="2993390" cy="453503"/>
          </a:xfrm>
          <a:prstGeom prst="rect">
            <a:avLst/>
          </a:prstGeom>
        </p:spPr>
      </p:pic>
    </p:spTree>
    <p:extLst>
      <p:ext uri="{BB962C8B-B14F-4D97-AF65-F5344CB8AC3E}">
        <p14:creationId xmlns:p14="http://schemas.microsoft.com/office/powerpoint/2010/main" val="238865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9462"/>
          </a:xfrm>
          <a:solidFill>
            <a:srgbClr val="003366"/>
          </a:solidFill>
        </p:spPr>
        <p:txBody>
          <a:bodyPr/>
          <a:lstStyle>
            <a:lvl1pPr>
              <a:defRPr>
                <a:solidFill>
                  <a:schemeClr val="bg1"/>
                </a:solidFill>
                <a:highlight>
                  <a:srgbClr val="003366"/>
                </a:highlight>
              </a:defRPr>
            </a:lvl1pPr>
          </a:lstStyle>
          <a:p>
            <a:r>
              <a:rPr lang="en-US"/>
              <a:t>Click to edit Master title style</a:t>
            </a:r>
          </a:p>
        </p:txBody>
      </p:sp>
    </p:spTree>
    <p:extLst>
      <p:ext uri="{BB962C8B-B14F-4D97-AF65-F5344CB8AC3E}">
        <p14:creationId xmlns:p14="http://schemas.microsoft.com/office/powerpoint/2010/main" val="1795222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64B76A-D339-4B34-A216-46CBCE63EAAC}"/>
              </a:ext>
            </a:extLst>
          </p:cNvPr>
          <p:cNvSpPr/>
          <p:nvPr userDrawn="1"/>
        </p:nvSpPr>
        <p:spPr>
          <a:xfrm>
            <a:off x="0" y="0"/>
            <a:ext cx="9144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latin typeface="Avenir LT Std 55 Roman" panose="020B0503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venir LT Std 55 Roman"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A43EF15-62EF-4BB1-A7F9-94186804A949}"/>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38572F2-655E-474B-8C71-187D9200E180}" type="datetimeFigureOut">
              <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5/25/2021</a:t>
            </a:fld>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6" name="Footer Placeholder 4">
            <a:extLst>
              <a:ext uri="{FF2B5EF4-FFF2-40B4-BE49-F238E27FC236}">
                <a16:creationId xmlns:a16="http://schemas.microsoft.com/office/drawing/2014/main" id="{DB555C75-409B-4973-94E6-84354B6C882B}"/>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7" name="Slide Number Placeholder 5">
            <a:extLst>
              <a:ext uri="{FF2B5EF4-FFF2-40B4-BE49-F238E27FC236}">
                <a16:creationId xmlns:a16="http://schemas.microsoft.com/office/drawing/2014/main" id="{3439A26F-CCE8-4AA2-A16D-1EB0BD3DBCA5}"/>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55E27DE-6456-4051-9CD0-1E4CB2205002}"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560377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BF8F47F-53A5-4262-912F-BE10A97BB859}"/>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F44568C-0962-4F9B-B6F4-3A8995409362}" type="datetimeFigureOut">
              <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5/25/2021</a:t>
            </a:fld>
            <a:endPar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endParaRPr>
          </a:p>
        </p:txBody>
      </p:sp>
      <p:sp>
        <p:nvSpPr>
          <p:cNvPr id="5" name="Footer Placeholder 4">
            <a:extLst>
              <a:ext uri="{FF2B5EF4-FFF2-40B4-BE49-F238E27FC236}">
                <a16:creationId xmlns:a16="http://schemas.microsoft.com/office/drawing/2014/main" id="{E4988061-F3CE-45AC-8EAA-C02B0B61F85A}"/>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a:ea typeface="+mn-ea"/>
              <a:cs typeface="+mn-cs"/>
            </a:endParaRPr>
          </a:p>
        </p:txBody>
      </p:sp>
      <p:sp>
        <p:nvSpPr>
          <p:cNvPr id="6" name="Slide Number Placeholder 5">
            <a:extLst>
              <a:ext uri="{FF2B5EF4-FFF2-40B4-BE49-F238E27FC236}">
                <a16:creationId xmlns:a16="http://schemas.microsoft.com/office/drawing/2014/main" id="{40A4E5B2-32CF-4EC3-B2B3-A9EEFAA79F2E}"/>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E972A05-24FE-4C53-94A7-14FA281E0A0E}"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214980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28A051-8D07-43C7-B68F-8B44141AFFB7}"/>
              </a:ext>
            </a:extLst>
          </p:cNvPr>
          <p:cNvSpPr/>
          <p:nvPr userDrawn="1"/>
        </p:nvSpPr>
        <p:spPr>
          <a:xfrm>
            <a:off x="0" y="0"/>
            <a:ext cx="9144000"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latin typeface="Avenir LT Std 55 Roman" panose="020B0503020203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latin typeface="Avenir LT Std 55 Roman"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1A515B87-47D5-49AA-AACA-3306E03AC326}"/>
              </a:ext>
            </a:extLst>
          </p:cNvPr>
          <p:cNvSpPr>
            <a:spLocks noGrp="1"/>
          </p:cNvSpPr>
          <p:nvPr>
            <p:ph type="dt" sz="half" idx="10"/>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A3A0E69-5E59-446B-9B8C-2B57376280E0}" type="datetimeFigureOut">
              <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5/25/2021</a:t>
            </a:fld>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6" name="Footer Placeholder 4">
            <a:extLst>
              <a:ext uri="{FF2B5EF4-FFF2-40B4-BE49-F238E27FC236}">
                <a16:creationId xmlns:a16="http://schemas.microsoft.com/office/drawing/2014/main" id="{6F3B8E8A-F14C-499B-BAEA-6D5CA52B87EC}"/>
              </a:ext>
            </a:extLst>
          </p:cNvPr>
          <p:cNvSpPr>
            <a:spLocks noGrp="1"/>
          </p:cNvSpPr>
          <p:nvPr>
            <p:ph type="ftr" sz="quarter" idx="11"/>
          </p:nvPr>
        </p:nvSpPr>
        <p:spPr/>
        <p:txBody>
          <a:bodyPr/>
          <a:lstStyle>
            <a:lvl1pPr defTabSz="457200" eaLnBrk="1" fontAlgn="auto" hangingPunct="1">
              <a:spcBef>
                <a:spcPts val="0"/>
              </a:spcBef>
              <a:spcAft>
                <a:spcPts val="0"/>
              </a:spcAft>
              <a:defRPr>
                <a:solidFill>
                  <a:prstClr val="black">
                    <a:tint val="75000"/>
                  </a:prstClr>
                </a:solidFill>
                <a:latin typeface="Avenir LT Std 55 Roman" panose="020B0503020203020204" pitchFamily="34" charset="0"/>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LT Std 55 Roman" panose="020B0503020203020204" pitchFamily="34" charset="0"/>
              <a:ea typeface="+mn-ea"/>
              <a:cs typeface="+mn-cs"/>
            </a:endParaRPr>
          </a:p>
        </p:txBody>
      </p:sp>
      <p:sp>
        <p:nvSpPr>
          <p:cNvPr id="7" name="Slide Number Placeholder 5">
            <a:extLst>
              <a:ext uri="{FF2B5EF4-FFF2-40B4-BE49-F238E27FC236}">
                <a16:creationId xmlns:a16="http://schemas.microsoft.com/office/drawing/2014/main" id="{A02E6CF2-75D2-442B-B517-1C2338B1C515}"/>
              </a:ext>
            </a:extLst>
          </p:cNvPr>
          <p:cNvSpPr>
            <a:spLocks noGrp="1"/>
          </p:cNvSpPr>
          <p:nvPr>
            <p:ph type="sldNum" sz="quarter" idx="12"/>
          </p:nvPr>
        </p:nvSpPr>
        <p:spPr/>
        <p:txBody>
          <a:bodyPr/>
          <a:lstStyle>
            <a:lvl1pPr defTabSz="457200" eaLnBrk="1" hangingPunct="1">
              <a:defRPr>
                <a:latin typeface="Avenir LT Std 55 Roman"/>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2DC8C25-D5C4-4AF7-B0CD-CD85F08A3CB8}" type="slidenum">
              <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2478009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pic>
        <p:nvPicPr>
          <p:cNvPr id="64" name="Google Shape;64;g7b2f944455_0_32" descr="A picture containing graphical user interface&#10;&#10;Description automatically generated"/>
          <p:cNvPicPr preferRelativeResize="0"/>
          <p:nvPr/>
        </p:nvPicPr>
        <p:blipFill rotWithShape="1">
          <a:blip r:embed="rId2">
            <a:alphaModFix/>
          </a:blip>
          <a:srcRect/>
          <a:stretch/>
        </p:blipFill>
        <p:spPr>
          <a:xfrm>
            <a:off x="1" y="1"/>
            <a:ext cx="9143999" cy="6857999"/>
          </a:xfrm>
          <a:prstGeom prst="rect">
            <a:avLst/>
          </a:prstGeom>
          <a:noFill/>
          <a:ln>
            <a:noFill/>
          </a:ln>
        </p:spPr>
      </p:pic>
    </p:spTree>
    <p:extLst>
      <p:ext uri="{BB962C8B-B14F-4D97-AF65-F5344CB8AC3E}">
        <p14:creationId xmlns:p14="http://schemas.microsoft.com/office/powerpoint/2010/main" val="80136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5"/>
        <p:cNvGrpSpPr/>
        <p:nvPr/>
      </p:nvGrpSpPr>
      <p:grpSpPr>
        <a:xfrm>
          <a:off x="0" y="0"/>
          <a:ext cx="0" cy="0"/>
          <a:chOff x="0" y="0"/>
          <a:chExt cx="0" cy="0"/>
        </a:xfrm>
      </p:grpSpPr>
      <p:pic>
        <p:nvPicPr>
          <p:cNvPr id="66" name="Google Shape;66;g7b2f944455_0_34" descr="A picture containing background pattern&#10;&#10;Description automatically generated"/>
          <p:cNvPicPr preferRelativeResize="0"/>
          <p:nvPr/>
        </p:nvPicPr>
        <p:blipFill rotWithShape="1">
          <a:blip r:embed="rId2">
            <a:alphaModFix/>
          </a:blip>
          <a:srcRect/>
          <a:stretch/>
        </p:blipFill>
        <p:spPr>
          <a:xfrm>
            <a:off x="1" y="1"/>
            <a:ext cx="9143999" cy="6857999"/>
          </a:xfrm>
          <a:prstGeom prst="rect">
            <a:avLst/>
          </a:prstGeom>
          <a:noFill/>
          <a:ln>
            <a:noFill/>
          </a:ln>
        </p:spPr>
      </p:pic>
    </p:spTree>
    <p:extLst>
      <p:ext uri="{BB962C8B-B14F-4D97-AF65-F5344CB8AC3E}">
        <p14:creationId xmlns:p14="http://schemas.microsoft.com/office/powerpoint/2010/main" val="46605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eaLnBrk="1" fontAlgn="auto" hangingPunct="1"/>
            <a:fld id="{00000000-1234-1234-1234-123412341234}" type="slidenum">
              <a:rPr lang="en" kern="0" smtClean="0">
                <a:solidFill>
                  <a:srgbClr val="595959"/>
                </a:solidFill>
              </a:rPr>
              <a:pPr eaLnBrk="1" fontAlgn="auto" hangingPunct="1"/>
              <a:t>‹#›</a:t>
            </a:fld>
            <a:endParaRPr lang="en" kern="0">
              <a:solidFill>
                <a:srgbClr val="595959"/>
              </a:solidFill>
            </a:endParaRPr>
          </a:p>
        </p:txBody>
      </p:sp>
    </p:spTree>
    <p:extLst>
      <p:ext uri="{BB962C8B-B14F-4D97-AF65-F5344CB8AC3E}">
        <p14:creationId xmlns:p14="http://schemas.microsoft.com/office/powerpoint/2010/main" val="388926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0"/>
        <p:cNvGrpSpPr/>
        <p:nvPr/>
      </p:nvGrpSpPr>
      <p:grpSpPr>
        <a:xfrm>
          <a:off x="0" y="0"/>
          <a:ext cx="0" cy="0"/>
          <a:chOff x="0" y="0"/>
          <a:chExt cx="0" cy="0"/>
        </a:xfrm>
      </p:grpSpPr>
      <p:pic>
        <p:nvPicPr>
          <p:cNvPr id="51" name="Google Shape;51;g7b2f944455_0_78" descr="A picture containing background pattern&#10;&#10;Description automatically generated"/>
          <p:cNvPicPr preferRelativeResize="0"/>
          <p:nvPr/>
        </p:nvPicPr>
        <p:blipFill rotWithShape="1">
          <a:blip r:embed="rId2">
            <a:alphaModFix/>
          </a:blip>
          <a:srcRect/>
          <a:stretch/>
        </p:blipFill>
        <p:spPr>
          <a:xfrm>
            <a:off x="1" y="1"/>
            <a:ext cx="9143999" cy="6857999"/>
          </a:xfrm>
          <a:prstGeom prst="rect">
            <a:avLst/>
          </a:prstGeom>
          <a:noFill/>
          <a:ln>
            <a:noFill/>
          </a:ln>
        </p:spPr>
      </p:pic>
    </p:spTree>
    <p:extLst>
      <p:ext uri="{BB962C8B-B14F-4D97-AF65-F5344CB8AC3E}">
        <p14:creationId xmlns:p14="http://schemas.microsoft.com/office/powerpoint/2010/main" val="26309178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7.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C78F21B-C6A8-4B01-81B6-887C12F5E145}"/>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9B2CBA5-4901-45C7-99AC-C642685A26C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7825BFB-FA62-4119-98EC-B97842FCED7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B2DBC7-BA3C-42D0-9E9E-912C43FAB64B}" type="datetimeFigureOut">
              <a:rPr lang="en-US"/>
              <a:pPr>
                <a:defRPr/>
              </a:pPr>
              <a:t>5/25/2021</a:t>
            </a:fld>
            <a:endParaRPr lang="en-US"/>
          </a:p>
        </p:txBody>
      </p:sp>
      <p:sp>
        <p:nvSpPr>
          <p:cNvPr id="5" name="Footer Placeholder 4">
            <a:extLst>
              <a:ext uri="{FF2B5EF4-FFF2-40B4-BE49-F238E27FC236}">
                <a16:creationId xmlns:a16="http://schemas.microsoft.com/office/drawing/2014/main" id="{C9547373-EFFF-4EB6-9449-F02A256301D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085A4EDC-DB47-446B-BD07-339681E1098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F7F7435-6396-4712-A66E-50609EB4705C}" type="slidenum">
              <a:rPr lang="en-US" altLang="en-US"/>
              <a:pPr>
                <a:defRPr/>
              </a:pPr>
              <a:t>‹#›</a:t>
            </a:fld>
            <a:endParaRPr lang="en-US" altLang="en-US"/>
          </a:p>
        </p:txBody>
      </p:sp>
    </p:spTree>
    <p:extLst>
      <p:ext uri="{BB962C8B-B14F-4D97-AF65-F5344CB8AC3E}">
        <p14:creationId xmlns:p14="http://schemas.microsoft.com/office/powerpoint/2010/main" val="2474663826"/>
      </p:ext>
    </p:extLst>
  </p:cSld>
  <p:clrMap bg1="lt1" tx1="dk1" bg2="lt2" tx2="dk2" accent1="accent1" accent2="accent2" accent3="accent3" accent4="accent4" accent5="accent5" accent6="accent6" hlink="hlink" folHlink="folHlink"/>
  <p:sldLayoutIdLst>
    <p:sldLayoutId id="214748444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7073BBCA-2E1B-42E6-A37E-5DB254156C5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7868327-40FE-47DA-A4F9-9042E071EFD6}"/>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BF82FC-4435-48FF-9482-819E1334BDC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4AA97A5-EBFB-4956-A7F2-16F89345322C}" type="datetimeFigureOut">
              <a:rPr lang="en-US"/>
              <a:pPr>
                <a:defRPr/>
              </a:pPr>
              <a:t>5/25/2021</a:t>
            </a:fld>
            <a:endParaRPr lang="en-US"/>
          </a:p>
        </p:txBody>
      </p:sp>
      <p:sp>
        <p:nvSpPr>
          <p:cNvPr id="5" name="Footer Placeholder 4">
            <a:extLst>
              <a:ext uri="{FF2B5EF4-FFF2-40B4-BE49-F238E27FC236}">
                <a16:creationId xmlns:a16="http://schemas.microsoft.com/office/drawing/2014/main" id="{3028A877-64C0-4829-A1DD-643799E783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52C949B-ED34-4BF7-85E1-A75BF615EC3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E9F837EC-9714-4507-A552-12E342A2FEA2}" type="slidenum">
              <a:rPr lang="en-US" altLang="en-US"/>
              <a:pPr>
                <a:defRPr/>
              </a:pPr>
              <a:t>‹#›</a:t>
            </a:fld>
            <a:endParaRPr lang="en-US" altLang="en-US"/>
          </a:p>
        </p:txBody>
      </p:sp>
    </p:spTree>
    <p:extLst>
      <p:ext uri="{BB962C8B-B14F-4D97-AF65-F5344CB8AC3E}">
        <p14:creationId xmlns:p14="http://schemas.microsoft.com/office/powerpoint/2010/main" val="3241032121"/>
      </p:ext>
    </p:extLst>
  </p:cSld>
  <p:clrMap bg1="lt1" tx1="dk1" bg2="lt2" tx2="dk2" accent1="accent1" accent2="accent2" accent3="accent3" accent4="accent4" accent5="accent5" accent6="accent6" hlink="hlink" folHlink="folHlink"/>
  <p:sldLayoutIdLst>
    <p:sldLayoutId id="214748444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DE8165B-3343-4882-8E57-33A78F1DA32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1C0F28D4-452D-4E17-BC07-461360439B6C}"/>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B99913-6213-4F20-A8A5-644B43670E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97BD9AE-318A-460C-B5AE-6575A7062F53}" type="datetimeFigureOut">
              <a:rPr lang="en-US"/>
              <a:pPr>
                <a:defRPr/>
              </a:pPr>
              <a:t>5/25/2021</a:t>
            </a:fld>
            <a:endParaRPr lang="en-US"/>
          </a:p>
        </p:txBody>
      </p:sp>
      <p:sp>
        <p:nvSpPr>
          <p:cNvPr id="5" name="Footer Placeholder 4">
            <a:extLst>
              <a:ext uri="{FF2B5EF4-FFF2-40B4-BE49-F238E27FC236}">
                <a16:creationId xmlns:a16="http://schemas.microsoft.com/office/drawing/2014/main" id="{D7202029-A969-4564-8B2E-1B6066B61F3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D483A3F-128F-44DF-95E2-56E97122D8EB}"/>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F75F215-49FB-42BB-99C8-A8D229D4A847}" type="slidenum">
              <a:rPr lang="en-US" altLang="en-US"/>
              <a:pPr>
                <a:defRPr/>
              </a:pPr>
              <a:t>‹#›</a:t>
            </a:fld>
            <a:endParaRPr lang="en-US" altLang="en-US"/>
          </a:p>
        </p:txBody>
      </p:sp>
    </p:spTree>
    <p:extLst>
      <p:ext uri="{BB962C8B-B14F-4D97-AF65-F5344CB8AC3E}">
        <p14:creationId xmlns:p14="http://schemas.microsoft.com/office/powerpoint/2010/main" val="702199146"/>
      </p:ext>
    </p:extLst>
  </p:cSld>
  <p:clrMap bg1="lt1" tx1="dk1" bg2="lt2" tx2="dk2" accent1="accent1" accent2="accent2" accent3="accent3" accent4="accent4" accent5="accent5" accent6="accent6" hlink="hlink" folHlink="folHlink"/>
  <p:sldLayoutIdLst>
    <p:sldLayoutId id="214748445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102C7ED-5396-4060-9006-BAD368CFC5A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9023FD5-B333-49A7-AD01-E23D90B8A63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EE805BB-5410-424E-9637-F8CBD08C002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C734B05-EAB5-4C25-B800-3B92B842CD43}" type="datetimeFigureOut">
              <a:rPr lang="en-US"/>
              <a:pPr>
                <a:defRPr/>
              </a:pPr>
              <a:t>5/25/2021</a:t>
            </a:fld>
            <a:endParaRPr lang="en-US"/>
          </a:p>
        </p:txBody>
      </p:sp>
      <p:sp>
        <p:nvSpPr>
          <p:cNvPr id="5" name="Footer Placeholder 4">
            <a:extLst>
              <a:ext uri="{FF2B5EF4-FFF2-40B4-BE49-F238E27FC236}">
                <a16:creationId xmlns:a16="http://schemas.microsoft.com/office/drawing/2014/main" id="{E2852727-42B2-417C-B3AE-9A2FC504EB8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70E6D50-0CCA-4D2C-9297-949F6B580120}"/>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650B04C-97AE-45EB-84BC-D10323D9E0A0}" type="slidenum">
              <a:rPr lang="en-US" altLang="en-US"/>
              <a:pPr>
                <a:defRPr/>
              </a:pPr>
              <a:t>‹#›</a:t>
            </a:fld>
            <a:endParaRPr lang="en-US" altLang="en-US"/>
          </a:p>
        </p:txBody>
      </p:sp>
    </p:spTree>
    <p:extLst>
      <p:ext uri="{BB962C8B-B14F-4D97-AF65-F5344CB8AC3E}">
        <p14:creationId xmlns:p14="http://schemas.microsoft.com/office/powerpoint/2010/main" val="3710992248"/>
      </p:ext>
    </p:extLst>
  </p:cSld>
  <p:clrMap bg1="lt1" tx1="dk1" bg2="lt2" tx2="dk2" accent1="accent1" accent2="accent2" accent3="accent3" accent4="accent4" accent5="accent5" accent6="accent6" hlink="hlink" folHlink="folHlink"/>
  <p:sldLayoutIdLst>
    <p:sldLayoutId id="2147484452" r:id="rId1"/>
    <p:sldLayoutId id="2147484453"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venir LT Std 55 Roman"/>
        </a:defRPr>
      </a:lvl2pPr>
      <a:lvl3pPr algn="l" rtl="0" eaLnBrk="0" fontAlgn="base" hangingPunct="0">
        <a:lnSpc>
          <a:spcPct val="90000"/>
        </a:lnSpc>
        <a:spcBef>
          <a:spcPct val="0"/>
        </a:spcBef>
        <a:spcAft>
          <a:spcPct val="0"/>
        </a:spcAft>
        <a:defRPr sz="4400">
          <a:solidFill>
            <a:schemeClr val="tx1"/>
          </a:solidFill>
          <a:latin typeface="Avenir LT Std 55 Roman"/>
        </a:defRPr>
      </a:lvl3pPr>
      <a:lvl4pPr algn="l" rtl="0" eaLnBrk="0" fontAlgn="base" hangingPunct="0">
        <a:lnSpc>
          <a:spcPct val="90000"/>
        </a:lnSpc>
        <a:spcBef>
          <a:spcPct val="0"/>
        </a:spcBef>
        <a:spcAft>
          <a:spcPct val="0"/>
        </a:spcAft>
        <a:defRPr sz="4400">
          <a:solidFill>
            <a:schemeClr val="tx1"/>
          </a:solidFill>
          <a:latin typeface="Avenir LT Std 55 Roman"/>
        </a:defRPr>
      </a:lvl4pPr>
      <a:lvl5pPr algn="l" rtl="0" eaLnBrk="0" fontAlgn="base" hangingPunct="0">
        <a:lnSpc>
          <a:spcPct val="90000"/>
        </a:lnSpc>
        <a:spcBef>
          <a:spcPct val="0"/>
        </a:spcBef>
        <a:spcAft>
          <a:spcPct val="0"/>
        </a:spcAft>
        <a:defRPr sz="4400">
          <a:solidFill>
            <a:schemeClr val="tx1"/>
          </a:solidFill>
          <a:latin typeface="Avenir LT Std 55 Roman"/>
        </a:defRPr>
      </a:lvl5pPr>
      <a:lvl6pPr marL="457200" algn="l" rtl="0" fontAlgn="base">
        <a:lnSpc>
          <a:spcPct val="90000"/>
        </a:lnSpc>
        <a:spcBef>
          <a:spcPct val="0"/>
        </a:spcBef>
        <a:spcAft>
          <a:spcPct val="0"/>
        </a:spcAft>
        <a:defRPr sz="4400">
          <a:solidFill>
            <a:schemeClr val="tx1"/>
          </a:solidFill>
          <a:latin typeface="Avenir LT Std 55 Roman"/>
        </a:defRPr>
      </a:lvl6pPr>
      <a:lvl7pPr marL="914400" algn="l" rtl="0" fontAlgn="base">
        <a:lnSpc>
          <a:spcPct val="90000"/>
        </a:lnSpc>
        <a:spcBef>
          <a:spcPct val="0"/>
        </a:spcBef>
        <a:spcAft>
          <a:spcPct val="0"/>
        </a:spcAft>
        <a:defRPr sz="4400">
          <a:solidFill>
            <a:schemeClr val="tx1"/>
          </a:solidFill>
          <a:latin typeface="Avenir LT Std 55 Roman"/>
        </a:defRPr>
      </a:lvl7pPr>
      <a:lvl8pPr marL="1371600" algn="l" rtl="0" fontAlgn="base">
        <a:lnSpc>
          <a:spcPct val="90000"/>
        </a:lnSpc>
        <a:spcBef>
          <a:spcPct val="0"/>
        </a:spcBef>
        <a:spcAft>
          <a:spcPct val="0"/>
        </a:spcAft>
        <a:defRPr sz="4400">
          <a:solidFill>
            <a:schemeClr val="tx1"/>
          </a:solidFill>
          <a:latin typeface="Avenir LT Std 55 Roman"/>
        </a:defRPr>
      </a:lvl8pPr>
      <a:lvl9pPr marL="1828800" algn="l" rtl="0" fontAlgn="base">
        <a:lnSpc>
          <a:spcPct val="90000"/>
        </a:lnSpc>
        <a:spcBef>
          <a:spcPct val="0"/>
        </a:spcBef>
        <a:spcAft>
          <a:spcPct val="0"/>
        </a:spcAft>
        <a:defRPr sz="4400">
          <a:solidFill>
            <a:schemeClr val="tx1"/>
          </a:solidFill>
          <a:latin typeface="Avenir LT Std 55 Roman"/>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g7b2f944455_0_26"/>
          <p:cNvSpPr txBox="1">
            <a:spLocks noGrp="1"/>
          </p:cNvSpPr>
          <p:nvPr>
            <p:ph type="title"/>
          </p:nvPr>
        </p:nvSpPr>
        <p:spPr>
          <a:xfrm>
            <a:off x="720090" y="317815"/>
            <a:ext cx="7701600" cy="17008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950"/>
              <a:buFont typeface="Libre Franklin"/>
              <a:buNone/>
              <a:defRPr sz="4950" b="0" i="0" u="none" strike="noStrike" cap="none">
                <a:solidFill>
                  <a:schemeClr val="lt1"/>
                </a:solidFill>
                <a:latin typeface="Libre Franklin"/>
                <a:ea typeface="Libre Franklin"/>
                <a:cs typeface="Libre Franklin"/>
                <a:sym typeface="Libre Frankli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 name="Google Shape;59;g7b2f944455_0_26"/>
          <p:cNvSpPr txBox="1">
            <a:spLocks noGrp="1"/>
          </p:cNvSpPr>
          <p:nvPr>
            <p:ph type="body" idx="1"/>
          </p:nvPr>
        </p:nvSpPr>
        <p:spPr>
          <a:xfrm>
            <a:off x="720090" y="2587752"/>
            <a:ext cx="7701600" cy="35936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1000"/>
              </a:lnSpc>
              <a:spcBef>
                <a:spcPts val="525"/>
              </a:spcBef>
              <a:spcAft>
                <a:spcPts val="0"/>
              </a:spcAft>
              <a:buClr>
                <a:schemeClr val="dk1"/>
              </a:buClr>
              <a:buSzPts val="1950"/>
              <a:buFont typeface="Arial"/>
              <a:buNone/>
              <a:defRPr sz="1950" b="0" i="0" u="none" strike="noStrike" cap="none">
                <a:solidFill>
                  <a:schemeClr val="dk1"/>
                </a:solidFill>
                <a:latin typeface="Libre Franklin Thin"/>
                <a:ea typeface="Libre Franklin Thin"/>
                <a:cs typeface="Libre Franklin Thin"/>
                <a:sym typeface="Libre Franklin Thin"/>
              </a:defRPr>
            </a:lvl1pPr>
            <a:lvl2pPr marL="914400" marR="0" lvl="1" indent="-338137" algn="l" rtl="0">
              <a:lnSpc>
                <a:spcPct val="101000"/>
              </a:lnSpc>
              <a:spcBef>
                <a:spcPts val="525"/>
              </a:spcBef>
              <a:spcAft>
                <a:spcPts val="0"/>
              </a:spcAft>
              <a:buClr>
                <a:schemeClr val="dk1"/>
              </a:buClr>
              <a:buSzPts val="1725"/>
              <a:buFont typeface="Noto Sans Symbols"/>
              <a:buChar char="▪"/>
              <a:defRPr sz="1725" b="0" i="0" u="none" strike="noStrike" cap="none">
                <a:solidFill>
                  <a:schemeClr val="dk1"/>
                </a:solidFill>
                <a:latin typeface="Libre Franklin Thin"/>
                <a:ea typeface="Libre Franklin Thin"/>
                <a:cs typeface="Libre Franklin Thin"/>
                <a:sym typeface="Libre Franklin Thin"/>
              </a:defRPr>
            </a:lvl2pPr>
            <a:lvl3pPr marL="1371600" marR="0" lvl="2" indent="-228600" algn="l" rtl="0">
              <a:lnSpc>
                <a:spcPct val="101000"/>
              </a:lnSpc>
              <a:spcBef>
                <a:spcPts val="300"/>
              </a:spcBef>
              <a:spcAft>
                <a:spcPts val="0"/>
              </a:spcAft>
              <a:buClr>
                <a:schemeClr val="dk1"/>
              </a:buClr>
              <a:buSzPts val="1350"/>
              <a:buFont typeface="Arial"/>
              <a:buNone/>
              <a:defRPr sz="1350" b="1" i="0" u="none" strike="noStrike" cap="none">
                <a:solidFill>
                  <a:schemeClr val="dk1"/>
                </a:solidFill>
                <a:latin typeface="Libre Franklin Thin"/>
                <a:ea typeface="Libre Franklin Thin"/>
                <a:cs typeface="Libre Franklin Thin"/>
                <a:sym typeface="Libre Franklin Thin"/>
              </a:defRPr>
            </a:lvl3pPr>
            <a:lvl4pPr marL="1828800" marR="0" lvl="3" indent="-314325" algn="l" rtl="0">
              <a:lnSpc>
                <a:spcPct val="101000"/>
              </a:lnSpc>
              <a:spcBef>
                <a:spcPts val="300"/>
              </a:spcBef>
              <a:spcAft>
                <a:spcPts val="0"/>
              </a:spcAft>
              <a:buClr>
                <a:schemeClr val="dk1"/>
              </a:buClr>
              <a:buSzPts val="1350"/>
              <a:buFont typeface="Noto Sans Symbols"/>
              <a:buChar char="▪"/>
              <a:defRPr sz="1350" b="0" i="0" u="none" strike="noStrike" cap="none">
                <a:solidFill>
                  <a:schemeClr val="dk1"/>
                </a:solidFill>
                <a:latin typeface="Libre Franklin Thin"/>
                <a:ea typeface="Libre Franklin Thin"/>
                <a:cs typeface="Libre Franklin Thin"/>
                <a:sym typeface="Libre Franklin Thin"/>
              </a:defRPr>
            </a:lvl4pPr>
            <a:lvl5pPr marL="2286000" marR="0" lvl="4" indent="-228600" algn="l" rtl="0">
              <a:lnSpc>
                <a:spcPct val="101000"/>
              </a:lnSpc>
              <a:spcBef>
                <a:spcPts val="300"/>
              </a:spcBef>
              <a:spcAft>
                <a:spcPts val="0"/>
              </a:spcAft>
              <a:buClr>
                <a:schemeClr val="dk1"/>
              </a:buClr>
              <a:buSzPts val="1350"/>
              <a:buFont typeface="Arial"/>
              <a:buNone/>
              <a:defRPr sz="1350" b="1" i="0" u="none" strike="noStrike" cap="none">
                <a:solidFill>
                  <a:schemeClr val="dk1"/>
                </a:solidFill>
                <a:latin typeface="Libre Franklin Thin"/>
                <a:ea typeface="Libre Franklin Thin"/>
                <a:cs typeface="Libre Franklin Thin"/>
                <a:sym typeface="Libre Franklin Thin"/>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Thin"/>
                <a:ea typeface="Libre Franklin Thin"/>
                <a:cs typeface="Libre Franklin Thin"/>
                <a:sym typeface="Libre Franklin Thin"/>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Thin"/>
                <a:ea typeface="Libre Franklin Thin"/>
                <a:cs typeface="Libre Franklin Thin"/>
                <a:sym typeface="Libre Franklin Thin"/>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Thin"/>
                <a:ea typeface="Libre Franklin Thin"/>
                <a:cs typeface="Libre Franklin Thin"/>
                <a:sym typeface="Libre Franklin Thin"/>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60" name="Google Shape;60;g7b2f944455_0_26"/>
          <p:cNvSpPr txBox="1">
            <a:spLocks noGrp="1"/>
          </p:cNvSpPr>
          <p:nvPr>
            <p:ph type="dt" idx="10"/>
          </p:nvPr>
        </p:nvSpPr>
        <p:spPr>
          <a:xfrm>
            <a:off x="5177790" y="6356351"/>
            <a:ext cx="2427600" cy="365200"/>
          </a:xfrm>
          <a:prstGeom prst="rect">
            <a:avLst/>
          </a:prstGeom>
          <a:noFill/>
          <a:ln>
            <a:noFill/>
          </a:ln>
        </p:spPr>
        <p:txBody>
          <a:bodyPr spcFirstLastPara="1" wrap="square" lIns="91425" tIns="45700" rIns="91425" bIns="45700" anchor="ctr" anchorCtr="0">
            <a:noAutofit/>
          </a:bodyPr>
          <a:lstStyle>
            <a:lvl1pPr marR="0" lvl="0" algn="just" rtl="0">
              <a:spcBef>
                <a:spcPts val="0"/>
              </a:spcBef>
              <a:spcAft>
                <a:spcPts val="0"/>
              </a:spcAft>
              <a:buSzPts val="1400"/>
              <a:buNone/>
              <a:defRPr sz="900" b="0" i="0" u="none" strike="noStrike" cap="none">
                <a:solidFill>
                  <a:schemeClr val="dk1"/>
                </a:solidFill>
                <a:latin typeface="Libre Franklin Thin"/>
                <a:ea typeface="Libre Franklin Thin"/>
                <a:cs typeface="Libre Franklin Thin"/>
                <a:sym typeface="Libre Franklin Thin"/>
              </a:defRPr>
            </a:lvl1pPr>
            <a:lvl2pPr marR="0" lvl="1"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2pPr>
            <a:lvl3pPr marR="0" lvl="2"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3pPr>
            <a:lvl4pPr marR="0" lvl="3"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4pPr>
            <a:lvl5pPr marR="0" lvl="4"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5pPr>
            <a:lvl6pPr marR="0" lvl="5"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6pPr>
            <a:lvl7pPr marR="0" lvl="6"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7pPr>
            <a:lvl8pPr marR="0" lvl="7"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8pPr>
            <a:lvl9pPr marR="0" lvl="8"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61" name="Google Shape;61;g7b2f944455_0_26"/>
          <p:cNvSpPr txBox="1">
            <a:spLocks noGrp="1"/>
          </p:cNvSpPr>
          <p:nvPr>
            <p:ph type="ftr" idx="11"/>
          </p:nvPr>
        </p:nvSpPr>
        <p:spPr>
          <a:xfrm>
            <a:off x="720090" y="6356351"/>
            <a:ext cx="41286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25" b="0" i="0" u="none" strike="noStrike" cap="none">
                <a:solidFill>
                  <a:schemeClr val="dk1"/>
                </a:solidFill>
                <a:latin typeface="Libre Franklin Thin"/>
                <a:ea typeface="Libre Franklin Thin"/>
                <a:cs typeface="Libre Franklin Thin"/>
                <a:sym typeface="Libre Franklin Thin"/>
              </a:defRPr>
            </a:lvl1pPr>
            <a:lvl2pPr marR="0" lvl="1"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2pPr>
            <a:lvl3pPr marR="0" lvl="2"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3pPr>
            <a:lvl4pPr marR="0" lvl="3"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4pPr>
            <a:lvl5pPr marR="0" lvl="4"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5pPr>
            <a:lvl6pPr marR="0" lvl="5"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6pPr>
            <a:lvl7pPr marR="0" lvl="6"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7pPr>
            <a:lvl8pPr marR="0" lvl="7"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8pPr>
            <a:lvl9pPr marR="0" lvl="8" algn="l" rtl="0">
              <a:spcBef>
                <a:spcPts val="0"/>
              </a:spcBef>
              <a:spcAft>
                <a:spcPts val="0"/>
              </a:spcAft>
              <a:buSzPts val="1400"/>
              <a:buNone/>
              <a:defRPr sz="1350" b="0" i="0" u="none" strike="noStrike" cap="none">
                <a:solidFill>
                  <a:schemeClr val="dk1"/>
                </a:solidFill>
                <a:latin typeface="Libre Franklin Thin"/>
                <a:ea typeface="Libre Franklin Thin"/>
                <a:cs typeface="Libre Franklin Thin"/>
                <a:sym typeface="Libre Franklin Thin"/>
              </a:defRPr>
            </a:lvl9pPr>
          </a:lstStyle>
          <a:p>
            <a:endParaRPr/>
          </a:p>
        </p:txBody>
      </p:sp>
      <p:sp>
        <p:nvSpPr>
          <p:cNvPr id="62" name="Google Shape;62;g7b2f944455_0_26"/>
          <p:cNvSpPr txBox="1">
            <a:spLocks noGrp="1"/>
          </p:cNvSpPr>
          <p:nvPr>
            <p:ph type="sldNum" idx="12"/>
          </p:nvPr>
        </p:nvSpPr>
        <p:spPr>
          <a:xfrm>
            <a:off x="7722108" y="6356351"/>
            <a:ext cx="699600" cy="365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1pPr>
            <a:lvl2pPr marL="0" marR="0" lvl="1"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2pPr>
            <a:lvl3pPr marL="0" marR="0" lvl="2"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3pPr>
            <a:lvl4pPr marL="0" marR="0" lvl="3"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4pPr>
            <a:lvl5pPr marL="0" marR="0" lvl="4"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5pPr>
            <a:lvl6pPr marL="0" marR="0" lvl="5"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6pPr>
            <a:lvl7pPr marL="0" marR="0" lvl="6"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7pPr>
            <a:lvl8pPr marL="0" marR="0" lvl="7"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8pPr>
            <a:lvl9pPr marL="0" marR="0" lvl="8" indent="0" algn="l" rtl="0">
              <a:spcBef>
                <a:spcPts val="0"/>
              </a:spcBef>
              <a:buNone/>
              <a:defRPr sz="900" b="0" i="0" u="none" strike="noStrike" cap="none">
                <a:solidFill>
                  <a:schemeClr val="dk1"/>
                </a:solidFill>
                <a:latin typeface="Libre Franklin Thin"/>
                <a:ea typeface="Libre Franklin Thin"/>
                <a:cs typeface="Libre Franklin Thin"/>
                <a:sym typeface="Libre Franklin Thin"/>
              </a:defRPr>
            </a:lvl9pPr>
          </a:lstStyle>
          <a:p>
            <a:pPr>
              <a:spcAft>
                <a:spcPts val="0"/>
              </a:spcAft>
            </a:pPr>
            <a:fld id="{00000000-1234-1234-1234-123412341234}" type="slidenum">
              <a:rPr lang="en" smtClean="0"/>
              <a:pPr>
                <a:spcAft>
                  <a:spcPts val="0"/>
                </a:spcAft>
              </a:pPr>
              <a:t>‹#›</a:t>
            </a:fld>
            <a:endParaRPr lang="en"/>
          </a:p>
        </p:txBody>
      </p:sp>
    </p:spTree>
    <p:extLst>
      <p:ext uri="{BB962C8B-B14F-4D97-AF65-F5344CB8AC3E}">
        <p14:creationId xmlns:p14="http://schemas.microsoft.com/office/powerpoint/2010/main" val="3385679499"/>
      </p:ext>
    </p:extLst>
  </p:cSld>
  <p:clrMap bg1="lt1" tx1="dk1" bg2="dk2" tx2="lt2" accent1="accent1" accent2="accent2" accent3="accent3" accent4="accent4" accent5="accent5" accent6="accent6" hlink="hlink" folHlink="folHlink"/>
  <p:sldLayoutIdLst>
    <p:sldLayoutId id="2147484455" r:id="rId1"/>
    <p:sldLayoutId id="21474844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4213056"/>
      </p:ext>
    </p:extLst>
  </p:cSld>
  <p:clrMap bg1="lt1" tx1="dk1" bg2="dk2" tx2="lt2" accent1="accent1" accent2="accent2" accent3="accent3" accent4="accent4" accent5="accent5" accent6="accent6" hlink="hlink" folHlink="folHlink"/>
  <p:sldLayoutIdLst>
    <p:sldLayoutId id="2147484458" r:id="rId1"/>
    <p:sldLayoutId id="2147484459" r:id="rId2"/>
    <p:sldLayoutId id="214748446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29929"/>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www.linkedin.com/company/chicagodps" TargetMode="External"/><Relationship Id="rId2" Type="http://schemas.openxmlformats.org/officeDocument/2006/relationships/hyperlink" Target="http://www.chicago.gov/dps" TargetMode="External"/><Relationship Id="rId1" Type="http://schemas.openxmlformats.org/officeDocument/2006/relationships/slideLayout" Target="../slideLayouts/slideLayout1.xml"/><Relationship Id="rId4" Type="http://schemas.openxmlformats.org/officeDocument/2006/relationships/hyperlink" Target="http://www.youtube.com/ChicagoDP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http://lgbtcc.com/foundation/" TargetMode="External"/><Relationship Id="rId4" Type="http://schemas.openxmlformats.org/officeDocument/2006/relationships/hyperlink" Target="mailto:jholston@lgbtcc.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www.cityofchicago.org/dps" TargetMode="External"/><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838200" y="5029200"/>
            <a:ext cx="72358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chemeClr val="accent4"/>
                </a:solidFill>
                <a:effectLst/>
                <a:uLnTx/>
                <a:uFillTx/>
                <a:latin typeface="Avenir LT Std 55 Roman"/>
                <a:ea typeface="+mn-ea"/>
                <a:cs typeface="Arial" panose="020B0604020202020204" pitchFamily="34" charset="0"/>
              </a:rPr>
              <a:t>HIRE360</a:t>
            </a:r>
            <a:endParaRPr lang="en-US" altLang="en-US" sz="2400" dirty="0">
              <a:solidFill>
                <a:schemeClr val="accent4"/>
              </a:solidFil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LGBT Chamber of Commerce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Illinois Hispanic Chamber of Commerce</a:t>
            </a: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23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A7B0-96DC-45BE-B84E-00FC58380B12}"/>
              </a:ext>
            </a:extLst>
          </p:cNvPr>
          <p:cNvSpPr>
            <a:spLocks noGrp="1"/>
          </p:cNvSpPr>
          <p:nvPr>
            <p:ph type="title"/>
          </p:nvPr>
        </p:nvSpPr>
        <p:spPr>
          <a:xfrm>
            <a:off x="304800" y="609600"/>
            <a:ext cx="3121819" cy="990600"/>
          </a:xfrm>
        </p:spPr>
        <p:txBody>
          <a:bodyPr>
            <a:normAutofit/>
          </a:bodyPr>
          <a:lstStyle/>
          <a:p>
            <a:r>
              <a:rPr lang="en-US" sz="4400" dirty="0">
                <a:latin typeface="Proxima Nova Light" panose="02000506030000020004" pitchFamily="2" charset="0"/>
              </a:rPr>
              <a:t>Who</a:t>
            </a:r>
          </a:p>
        </p:txBody>
      </p:sp>
      <p:sp>
        <p:nvSpPr>
          <p:cNvPr id="4" name="Text Placeholder 3">
            <a:extLst>
              <a:ext uri="{FF2B5EF4-FFF2-40B4-BE49-F238E27FC236}">
                <a16:creationId xmlns:a16="http://schemas.microsoft.com/office/drawing/2014/main" id="{964300FE-6592-4606-9CD7-96525C45A2AA}"/>
              </a:ext>
            </a:extLst>
          </p:cNvPr>
          <p:cNvSpPr>
            <a:spLocks noGrp="1"/>
          </p:cNvSpPr>
          <p:nvPr>
            <p:ph type="body" sz="half" idx="2"/>
          </p:nvPr>
        </p:nvSpPr>
        <p:spPr>
          <a:xfrm>
            <a:off x="304801" y="1752601"/>
            <a:ext cx="2971800" cy="1600200"/>
          </a:xfrm>
        </p:spPr>
        <p:txBody>
          <a:bodyPr/>
          <a:lstStyle/>
          <a:p>
            <a:r>
              <a:rPr lang="en-US" sz="1600" b="1" dirty="0">
                <a:latin typeface="Proxima Nova Light" panose="02000506030000020004" pitchFamily="2" charset="0"/>
              </a:rPr>
              <a:t>HIRE360 is a unique partnership among Organized Labor, Philanthropy, Developers, and Contractors</a:t>
            </a:r>
            <a:endParaRPr lang="en-US" dirty="0"/>
          </a:p>
        </p:txBody>
      </p:sp>
      <p:pic>
        <p:nvPicPr>
          <p:cNvPr id="8" name="Content Placeholder 9" descr="Logo, company name&#10;&#10;Description automatically generated">
            <a:extLst>
              <a:ext uri="{FF2B5EF4-FFF2-40B4-BE49-F238E27FC236}">
                <a16:creationId xmlns:a16="http://schemas.microsoft.com/office/drawing/2014/main" id="{2264291F-5184-4440-AA9F-32C8D2240020}"/>
              </a:ext>
            </a:extLst>
          </p:cNvPr>
          <p:cNvPicPr>
            <a:picLocks noChangeAspect="1"/>
          </p:cNvPicPr>
          <p:nvPr/>
        </p:nvPicPr>
        <p:blipFill>
          <a:blip r:embed="rId2"/>
          <a:stretch>
            <a:fillRect/>
          </a:stretch>
        </p:blipFill>
        <p:spPr>
          <a:xfrm>
            <a:off x="3469433" y="254000"/>
            <a:ext cx="5490202" cy="5791199"/>
          </a:xfrm>
          <a:prstGeom prst="rect">
            <a:avLst/>
          </a:prstGeom>
          <a:effectLst>
            <a:glow rad="101600">
              <a:srgbClr val="112E3E">
                <a:alpha val="60000"/>
              </a:srgbClr>
            </a:glow>
          </a:effectLst>
        </p:spPr>
      </p:pic>
    </p:spTree>
    <p:extLst>
      <p:ext uri="{BB962C8B-B14F-4D97-AF65-F5344CB8AC3E}">
        <p14:creationId xmlns:p14="http://schemas.microsoft.com/office/powerpoint/2010/main" val="180931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1CE0-C269-4317-8113-36B0B8BAC089}"/>
              </a:ext>
            </a:extLst>
          </p:cNvPr>
          <p:cNvSpPr>
            <a:spLocks noGrp="1"/>
          </p:cNvSpPr>
          <p:nvPr>
            <p:ph type="title"/>
          </p:nvPr>
        </p:nvSpPr>
        <p:spPr>
          <a:xfrm>
            <a:off x="398477" y="96611"/>
            <a:ext cx="8058150" cy="1325563"/>
          </a:xfrm>
        </p:spPr>
        <p:txBody>
          <a:bodyPr/>
          <a:lstStyle/>
          <a:p>
            <a:r>
              <a:rPr lang="en-US" b="1" dirty="0">
                <a:solidFill>
                  <a:srgbClr val="BE362C"/>
                </a:solidFill>
                <a:latin typeface="Proxima Nova Light" panose="02000506030000020004" pitchFamily="2" charset="0"/>
              </a:rPr>
              <a:t>Board of Directors</a:t>
            </a:r>
          </a:p>
        </p:txBody>
      </p:sp>
      <p:sp>
        <p:nvSpPr>
          <p:cNvPr id="36" name="Rectangle: Rounded Corners 35">
            <a:extLst>
              <a:ext uri="{FF2B5EF4-FFF2-40B4-BE49-F238E27FC236}">
                <a16:creationId xmlns:a16="http://schemas.microsoft.com/office/drawing/2014/main" id="{5E1F6185-C256-4439-A599-2BBDF7D19B0C}"/>
              </a:ext>
            </a:extLst>
          </p:cNvPr>
          <p:cNvSpPr>
            <a:spLocks noChangeAspect="1"/>
          </p:cNvSpPr>
          <p:nvPr/>
        </p:nvSpPr>
        <p:spPr>
          <a:xfrm>
            <a:off x="322795" y="1343721"/>
            <a:ext cx="1467328" cy="914400"/>
          </a:xfrm>
          <a:prstGeom prst="roundRect">
            <a:avLst/>
          </a:prstGeom>
          <a:blipFill dpi="0" rotWithShape="1">
            <a:blip r:embed="rId2"/>
            <a:srcRect/>
            <a:stretch>
              <a:fillRect l="-1247" t="-23577" r="1247" b="-78423"/>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hueOff val="0"/>
                  <a:satOff val="0"/>
                  <a:lumOff val="0"/>
                  <a:alphaOff val="0"/>
                </a:srgbClr>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8187373-2A96-41BD-BA08-4912109C108D}"/>
              </a:ext>
            </a:extLst>
          </p:cNvPr>
          <p:cNvSpPr>
            <a:spLocks noChangeAspect="1"/>
          </p:cNvSpPr>
          <p:nvPr/>
        </p:nvSpPr>
        <p:spPr>
          <a:xfrm>
            <a:off x="319653" y="2343883"/>
            <a:ext cx="1463040" cy="914400"/>
          </a:xfrm>
          <a:prstGeom prst="roundRect">
            <a:avLst/>
          </a:prstGeom>
          <a:blipFill>
            <a:blip r:embed="rId3" cstate="print">
              <a:extLst>
                <a:ext uri="{28A0092B-C50C-407E-A947-70E740481C1C}">
                  <a14:useLocalDpi xmlns:a14="http://schemas.microsoft.com/office/drawing/2010/main" val="0"/>
                </a:ext>
              </a:extLst>
            </a:blip>
            <a:srcRect/>
            <a:stretch>
              <a:fillRect l="-2000" r="-2000" b="-9138"/>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hueOff val="0"/>
                  <a:satOff val="0"/>
                  <a:lumOff val="0"/>
                  <a:alphaOff val="0"/>
                </a:srgbClr>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2FFDD424-7C1C-4AC3-8FCF-1CF5EFAFE9C9}"/>
              </a:ext>
            </a:extLst>
          </p:cNvPr>
          <p:cNvSpPr>
            <a:spLocks noChangeAspect="1"/>
          </p:cNvSpPr>
          <p:nvPr/>
        </p:nvSpPr>
        <p:spPr>
          <a:xfrm>
            <a:off x="4623434" y="2343883"/>
            <a:ext cx="1307252" cy="914400"/>
          </a:xfrm>
          <a:prstGeom prst="roundRect">
            <a:avLst/>
          </a:prstGeom>
          <a:blipFill dpi="0" rotWithShape="1">
            <a:blip r:embed="rId4" cstate="print">
              <a:extLst>
                <a:ext uri="{28A0092B-C50C-407E-A947-70E740481C1C}">
                  <a14:useLocalDpi xmlns:a14="http://schemas.microsoft.com/office/drawing/2010/main" val="0"/>
                </a:ext>
              </a:extLst>
            </a:blip>
            <a:srcRect/>
            <a:stretch>
              <a:fillRect l="-24536" t="-10125" r="2" b="-68733"/>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pic>
        <p:nvPicPr>
          <p:cNvPr id="46" name="Picture 45" descr="A person wearing a suit and tie&#10;&#10;Description automatically generated">
            <a:extLst>
              <a:ext uri="{FF2B5EF4-FFF2-40B4-BE49-F238E27FC236}">
                <a16:creationId xmlns:a16="http://schemas.microsoft.com/office/drawing/2014/main" id="{B370CED9-D9BA-4177-A50F-974458F33425}"/>
              </a:ext>
            </a:extLst>
          </p:cNvPr>
          <p:cNvPicPr>
            <a:picLocks noChangeAspect="1"/>
          </p:cNvPicPr>
          <p:nvPr/>
        </p:nvPicPr>
        <p:blipFill rotWithShape="1">
          <a:blip r:embed="rId5"/>
          <a:srcRect t="7838" b="38636"/>
          <a:stretch/>
        </p:blipFill>
        <p:spPr>
          <a:xfrm>
            <a:off x="4623433" y="4563281"/>
            <a:ext cx="1307252" cy="1054983"/>
          </a:xfrm>
          <a:prstGeom prst="roundRect">
            <a:avLst/>
          </a:prstGeom>
        </p:spPr>
      </p:pic>
      <p:pic>
        <p:nvPicPr>
          <p:cNvPr id="48" name="Picture 47" descr="A person wearing a suit and tie looking at the camera&#10;&#10;Description automatically generated">
            <a:extLst>
              <a:ext uri="{FF2B5EF4-FFF2-40B4-BE49-F238E27FC236}">
                <a16:creationId xmlns:a16="http://schemas.microsoft.com/office/drawing/2014/main" id="{0AC060A4-BA4C-43D1-8948-7C45C4CDB6E4}"/>
              </a:ext>
            </a:extLst>
          </p:cNvPr>
          <p:cNvPicPr>
            <a:picLocks noChangeAspect="1"/>
          </p:cNvPicPr>
          <p:nvPr/>
        </p:nvPicPr>
        <p:blipFill rotWithShape="1">
          <a:blip r:embed="rId6"/>
          <a:srcRect l="2703" t="11870" b="31920"/>
          <a:stretch/>
        </p:blipFill>
        <p:spPr>
          <a:xfrm>
            <a:off x="4623434" y="3344045"/>
            <a:ext cx="1307252" cy="1133474"/>
          </a:xfrm>
          <a:prstGeom prst="roundRect">
            <a:avLst/>
          </a:prstGeom>
        </p:spPr>
      </p:pic>
      <p:pic>
        <p:nvPicPr>
          <p:cNvPr id="50" name="Picture 49" descr="A person wearing a suit and tie smiling and looking at the camera&#10;&#10;Description automatically generated">
            <a:extLst>
              <a:ext uri="{FF2B5EF4-FFF2-40B4-BE49-F238E27FC236}">
                <a16:creationId xmlns:a16="http://schemas.microsoft.com/office/drawing/2014/main" id="{06004D97-E60E-4050-9680-0FEFE21A9580}"/>
              </a:ext>
            </a:extLst>
          </p:cNvPr>
          <p:cNvPicPr>
            <a:picLocks noChangeAspect="1"/>
          </p:cNvPicPr>
          <p:nvPr/>
        </p:nvPicPr>
        <p:blipFill rotWithShape="1">
          <a:blip r:embed="rId7"/>
          <a:srcRect l="654" t="8968" b="14455"/>
          <a:stretch/>
        </p:blipFill>
        <p:spPr>
          <a:xfrm>
            <a:off x="327085" y="4427760"/>
            <a:ext cx="960351" cy="1371600"/>
          </a:xfrm>
          <a:prstGeom prst="roundRect">
            <a:avLst/>
          </a:prstGeom>
        </p:spPr>
      </p:pic>
      <p:pic>
        <p:nvPicPr>
          <p:cNvPr id="52" name="Picture 51" descr="A picture containing table, photo, sitting, box&#10;&#10;Description automatically generated">
            <a:extLst>
              <a:ext uri="{FF2B5EF4-FFF2-40B4-BE49-F238E27FC236}">
                <a16:creationId xmlns:a16="http://schemas.microsoft.com/office/drawing/2014/main" id="{ED20E979-F210-4035-AAF8-AED78DDB051F}"/>
              </a:ext>
            </a:extLst>
          </p:cNvPr>
          <p:cNvPicPr>
            <a:picLocks noChangeAspect="1"/>
          </p:cNvPicPr>
          <p:nvPr/>
        </p:nvPicPr>
        <p:blipFill rotWithShape="1">
          <a:blip r:embed="rId8"/>
          <a:srcRect l="9472" t="14535" r="14092" b="32000"/>
          <a:stretch/>
        </p:blipFill>
        <p:spPr>
          <a:xfrm>
            <a:off x="4623434" y="1343721"/>
            <a:ext cx="1307252" cy="914400"/>
          </a:xfrm>
          <a:prstGeom prst="roundRect">
            <a:avLst/>
          </a:prstGeom>
        </p:spPr>
      </p:pic>
      <p:pic>
        <p:nvPicPr>
          <p:cNvPr id="54" name="Picture 53" descr="A person wearing a suit and tie&#10;&#10;Description automatically generated">
            <a:extLst>
              <a:ext uri="{FF2B5EF4-FFF2-40B4-BE49-F238E27FC236}">
                <a16:creationId xmlns:a16="http://schemas.microsoft.com/office/drawing/2014/main" id="{E689A32F-A6BA-4A3C-AAA4-2D2B77CA9529}"/>
              </a:ext>
            </a:extLst>
          </p:cNvPr>
          <p:cNvPicPr>
            <a:picLocks noChangeAspect="1"/>
          </p:cNvPicPr>
          <p:nvPr/>
        </p:nvPicPr>
        <p:blipFill rotWithShape="1">
          <a:blip r:embed="rId9"/>
          <a:srcRect l="870" t="-1" b="51703"/>
          <a:stretch/>
        </p:blipFill>
        <p:spPr>
          <a:xfrm>
            <a:off x="319653" y="3344045"/>
            <a:ext cx="1463040" cy="997953"/>
          </a:xfrm>
          <a:prstGeom prst="roundRect">
            <a:avLst/>
          </a:prstGeom>
        </p:spPr>
      </p:pic>
      <p:sp>
        <p:nvSpPr>
          <p:cNvPr id="55" name="TextBox 54">
            <a:extLst>
              <a:ext uri="{FF2B5EF4-FFF2-40B4-BE49-F238E27FC236}">
                <a16:creationId xmlns:a16="http://schemas.microsoft.com/office/drawing/2014/main" id="{5A8E4D38-5254-4457-B549-DDE35B11649E}"/>
              </a:ext>
            </a:extLst>
          </p:cNvPr>
          <p:cNvSpPr txBox="1"/>
          <p:nvPr/>
        </p:nvSpPr>
        <p:spPr>
          <a:xfrm>
            <a:off x="1790123" y="1343721"/>
            <a:ext cx="2505075"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Don Biernacki</a:t>
            </a: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 Board Chair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Senior Vice President, Related Midwest</a:t>
            </a:r>
            <a:endPar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p:txBody>
      </p:sp>
      <p:sp>
        <p:nvSpPr>
          <p:cNvPr id="57" name="TextBox 56">
            <a:extLst>
              <a:ext uri="{FF2B5EF4-FFF2-40B4-BE49-F238E27FC236}">
                <a16:creationId xmlns:a16="http://schemas.microsoft.com/office/drawing/2014/main" id="{D679166B-6BA2-4D3D-A032-9D5F16E7C273}"/>
              </a:ext>
            </a:extLst>
          </p:cNvPr>
          <p:cNvSpPr txBox="1"/>
          <p:nvPr/>
        </p:nvSpPr>
        <p:spPr>
          <a:xfrm>
            <a:off x="1790123" y="2342724"/>
            <a:ext cx="250507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Ralph </a:t>
            </a:r>
            <a:r>
              <a:rPr kumimoji="0" lang="en-GB" sz="1400" b="1" i="0" u="none" strike="noStrike" kern="1200" cap="none" spc="0" normalizeH="0" baseline="0" noProof="0" dirty="0" err="1">
                <a:ln>
                  <a:noFill/>
                </a:ln>
                <a:solidFill>
                  <a:prstClr val="black"/>
                </a:solidFill>
                <a:effectLst/>
                <a:uLnTx/>
                <a:uFillTx/>
                <a:latin typeface="Proxima Nova Light" panose="02000506030000020004" pitchFamily="2" charset="0"/>
                <a:ea typeface="+mn-ea"/>
                <a:cs typeface="+mn-cs"/>
              </a:rPr>
              <a:t>Affrunti</a:t>
            </a:r>
            <a:endParaRPr kumimoji="0" lang="en-US"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President, Chicago &amp; Cook County Building Trades Council</a:t>
            </a:r>
            <a:endPar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p:txBody>
      </p:sp>
      <p:sp>
        <p:nvSpPr>
          <p:cNvPr id="59" name="TextBox 58">
            <a:extLst>
              <a:ext uri="{FF2B5EF4-FFF2-40B4-BE49-F238E27FC236}">
                <a16:creationId xmlns:a16="http://schemas.microsoft.com/office/drawing/2014/main" id="{EC55169A-06C2-4B11-8D33-56BF881CE661}"/>
              </a:ext>
            </a:extLst>
          </p:cNvPr>
          <p:cNvSpPr txBox="1"/>
          <p:nvPr/>
        </p:nvSpPr>
        <p:spPr>
          <a:xfrm>
            <a:off x="1790123" y="3460687"/>
            <a:ext cx="25050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Rashied Davis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Co-Founder, Saturday Place</a:t>
            </a:r>
            <a:endPar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p:txBody>
      </p:sp>
      <p:sp>
        <p:nvSpPr>
          <p:cNvPr id="61" name="TextBox 60">
            <a:extLst>
              <a:ext uri="{FF2B5EF4-FFF2-40B4-BE49-F238E27FC236}">
                <a16:creationId xmlns:a16="http://schemas.microsoft.com/office/drawing/2014/main" id="{498549E9-D72A-4878-9E2D-4D46B7A1F7C7}"/>
              </a:ext>
            </a:extLst>
          </p:cNvPr>
          <p:cNvSpPr txBox="1"/>
          <p:nvPr/>
        </p:nvSpPr>
        <p:spPr>
          <a:xfrm>
            <a:off x="1782693" y="4418867"/>
            <a:ext cx="250507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Jonathan Jones</a:t>
            </a:r>
            <a:endParaRPr kumimoji="0" lang="en-US"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Business Representative / Organizer, Chicago Regional Council of Carpenters;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President, Labor Brothers United</a:t>
            </a:r>
            <a:endPar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p:txBody>
      </p:sp>
      <p:sp>
        <p:nvSpPr>
          <p:cNvPr id="63" name="TextBox 62">
            <a:extLst>
              <a:ext uri="{FF2B5EF4-FFF2-40B4-BE49-F238E27FC236}">
                <a16:creationId xmlns:a16="http://schemas.microsoft.com/office/drawing/2014/main" id="{6501ABC1-742D-4F31-BB19-708710E77467}"/>
              </a:ext>
            </a:extLst>
          </p:cNvPr>
          <p:cNvSpPr txBox="1"/>
          <p:nvPr/>
        </p:nvSpPr>
        <p:spPr>
          <a:xfrm>
            <a:off x="5934708" y="1346215"/>
            <a:ext cx="320929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Karen Kent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President, UNITE HERE Local 1</a:t>
            </a:r>
          </a:p>
        </p:txBody>
      </p:sp>
      <p:sp>
        <p:nvSpPr>
          <p:cNvPr id="65" name="TextBox 64">
            <a:extLst>
              <a:ext uri="{FF2B5EF4-FFF2-40B4-BE49-F238E27FC236}">
                <a16:creationId xmlns:a16="http://schemas.microsoft.com/office/drawing/2014/main" id="{54B441F8-DA40-4489-8D57-FF26FAFB00C2}"/>
              </a:ext>
            </a:extLst>
          </p:cNvPr>
          <p:cNvSpPr txBox="1"/>
          <p:nvPr/>
        </p:nvSpPr>
        <p:spPr>
          <a:xfrm>
            <a:off x="5930684" y="2359414"/>
            <a:ext cx="321331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Michael Meagher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President, McHugh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Vice President, Chicagoland Associated General Contractors</a:t>
            </a:r>
          </a:p>
        </p:txBody>
      </p:sp>
      <p:sp>
        <p:nvSpPr>
          <p:cNvPr id="67" name="TextBox 66">
            <a:extLst>
              <a:ext uri="{FF2B5EF4-FFF2-40B4-BE49-F238E27FC236}">
                <a16:creationId xmlns:a16="http://schemas.microsoft.com/office/drawing/2014/main" id="{95FD27CE-26A4-4D02-AB09-A8C6EC22E018}"/>
              </a:ext>
            </a:extLst>
          </p:cNvPr>
          <p:cNvSpPr txBox="1"/>
          <p:nvPr/>
        </p:nvSpPr>
        <p:spPr>
          <a:xfrm>
            <a:off x="5934708" y="3490765"/>
            <a:ext cx="32092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Brian Ortiz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CEO, Trinidad Construction</a:t>
            </a:r>
          </a:p>
        </p:txBody>
      </p:sp>
      <p:sp>
        <p:nvSpPr>
          <p:cNvPr id="69" name="TextBox 68">
            <a:extLst>
              <a:ext uri="{FF2B5EF4-FFF2-40B4-BE49-F238E27FC236}">
                <a16:creationId xmlns:a16="http://schemas.microsoft.com/office/drawing/2014/main" id="{AA01E761-27EB-462C-8DA1-C5EFF89DACF6}"/>
              </a:ext>
            </a:extLst>
          </p:cNvPr>
          <p:cNvSpPr txBox="1"/>
          <p:nvPr/>
        </p:nvSpPr>
        <p:spPr>
          <a:xfrm>
            <a:off x="5930684" y="4563281"/>
            <a:ext cx="3213316"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Don Villar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rPr>
              <a:t>Secretary-Treasurer, Chicago Federation of </a:t>
            </a:r>
            <a:r>
              <a:rPr kumimoji="0" lang="en-GB" sz="1400" b="0" i="0" u="none" strike="noStrike" kern="1200" cap="none" spc="0" normalizeH="0" baseline="0" noProof="0" dirty="0" err="1">
                <a:ln>
                  <a:noFill/>
                </a:ln>
                <a:solidFill>
                  <a:prstClr val="black"/>
                </a:solidFill>
                <a:effectLst/>
                <a:uLnTx/>
                <a:uFillTx/>
                <a:latin typeface="Proxima Nova Light" panose="02000506030000020004" pitchFamily="2" charset="0"/>
                <a:ea typeface="+mn-ea"/>
                <a:cs typeface="+mn-cs"/>
              </a:rPr>
              <a:t>Labor</a:t>
            </a:r>
            <a:endParaRPr kumimoji="0" lang="en-GB" sz="1400" b="0"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mn-cs"/>
            </a:endParaRPr>
          </a:p>
        </p:txBody>
      </p:sp>
    </p:spTree>
    <p:extLst>
      <p:ext uri="{BB962C8B-B14F-4D97-AF65-F5344CB8AC3E}">
        <p14:creationId xmlns:p14="http://schemas.microsoft.com/office/powerpoint/2010/main" val="779214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32AF2-F3B0-49AD-908A-BA833150BA89}"/>
              </a:ext>
            </a:extLst>
          </p:cNvPr>
          <p:cNvSpPr>
            <a:spLocks noGrp="1"/>
          </p:cNvSpPr>
          <p:nvPr>
            <p:ph type="title"/>
          </p:nvPr>
        </p:nvSpPr>
        <p:spPr>
          <a:xfrm>
            <a:off x="491488" y="820732"/>
            <a:ext cx="3840085" cy="851273"/>
          </a:xfrm>
        </p:spPr>
        <p:txBody>
          <a:bodyPr>
            <a:normAutofit/>
          </a:bodyPr>
          <a:lstStyle/>
          <a:p>
            <a:r>
              <a:rPr lang="en-US" b="1" dirty="0">
                <a:solidFill>
                  <a:srgbClr val="BE362C"/>
                </a:solidFill>
                <a:latin typeface="Proxima Nova Light" panose="02000506030000020004" pitchFamily="2" charset="0"/>
              </a:rPr>
              <a:t>What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214EDA-2C3D-4488-AD1E-6DD3ACDBC0CA}"/>
              </a:ext>
            </a:extLst>
          </p:cNvPr>
          <p:cNvSpPr>
            <a:spLocks noGrp="1"/>
          </p:cNvSpPr>
          <p:nvPr>
            <p:ph idx="1"/>
          </p:nvPr>
        </p:nvSpPr>
        <p:spPr>
          <a:xfrm>
            <a:off x="491489" y="2575040"/>
            <a:ext cx="3840085" cy="3462228"/>
          </a:xfrm>
        </p:spPr>
        <p:txBody>
          <a:bodyPr>
            <a:normAutofit/>
          </a:bodyPr>
          <a:lstStyle/>
          <a:p>
            <a:pPr marL="0" lvl="0" indent="0">
              <a:buNone/>
            </a:pPr>
            <a:r>
              <a:rPr lang="en-US" sz="2500" b="1" u="sng" dirty="0">
                <a:latin typeface="Proxima Nova Light" panose="02000506030000020004" pitchFamily="2" charset="0"/>
              </a:rPr>
              <a:t>4 Pillars</a:t>
            </a:r>
          </a:p>
          <a:p>
            <a:pPr lvl="0"/>
            <a:r>
              <a:rPr lang="en-US" sz="2500" b="1" dirty="0">
                <a:latin typeface="Proxima Nova Light" panose="02000506030000020004" pitchFamily="2" charset="0"/>
              </a:rPr>
              <a:t>Workforce Development</a:t>
            </a:r>
          </a:p>
          <a:p>
            <a:r>
              <a:rPr lang="en-US" sz="2500" b="1" dirty="0">
                <a:latin typeface="Proxima Nova Light" panose="02000506030000020004" pitchFamily="2" charset="0"/>
              </a:rPr>
              <a:t>Scaling Up Diverse Contractors</a:t>
            </a:r>
          </a:p>
          <a:p>
            <a:r>
              <a:rPr lang="en-US" sz="2500" b="1" dirty="0">
                <a:latin typeface="Proxima Nova Light" panose="02000506030000020004" pitchFamily="2" charset="0"/>
              </a:rPr>
              <a:t>Supply Chain</a:t>
            </a:r>
          </a:p>
          <a:p>
            <a:pPr lvl="0"/>
            <a:r>
              <a:rPr lang="en-US" sz="2500" b="1" dirty="0">
                <a:latin typeface="Proxima Nova Light" panose="02000506030000020004" pitchFamily="2" charset="0"/>
              </a:rPr>
              <a:t>Next Chicago Builders</a:t>
            </a:r>
          </a:p>
          <a:p>
            <a:pPr lvl="0"/>
            <a:endParaRPr lang="en-US" sz="2500" b="1" dirty="0">
              <a:latin typeface="Proxima Nova Light" panose="02000506030000020004" pitchFamily="2" charset="0"/>
            </a:endParaRPr>
          </a:p>
        </p:txBody>
      </p:sp>
      <p:pic>
        <p:nvPicPr>
          <p:cNvPr id="5" name="Picture 4" descr="A picture containing person, man, indoor, skating&#10;&#10;Description automatically generated">
            <a:extLst>
              <a:ext uri="{FF2B5EF4-FFF2-40B4-BE49-F238E27FC236}">
                <a16:creationId xmlns:a16="http://schemas.microsoft.com/office/drawing/2014/main" id="{C621DBFA-6C8C-434C-B41A-BEEAF466BA09}"/>
              </a:ext>
            </a:extLst>
          </p:cNvPr>
          <p:cNvPicPr>
            <a:picLocks noChangeAspect="1"/>
          </p:cNvPicPr>
          <p:nvPr/>
        </p:nvPicPr>
        <p:blipFill rotWithShape="1">
          <a:blip r:embed="rId2"/>
          <a:srcRect l="17846" r="3624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6" name="Picture 5" descr="Logo&#10;&#10;Description automatically generated">
            <a:extLst>
              <a:ext uri="{FF2B5EF4-FFF2-40B4-BE49-F238E27FC236}">
                <a16:creationId xmlns:a16="http://schemas.microsoft.com/office/drawing/2014/main" id="{94FC9E17-AFDF-4D8F-BA20-E58E9C281E52}"/>
              </a:ext>
            </a:extLst>
          </p:cNvPr>
          <p:cNvPicPr>
            <a:picLocks noChangeAspect="1"/>
          </p:cNvPicPr>
          <p:nvPr/>
        </p:nvPicPr>
        <p:blipFill>
          <a:blip r:embed="rId3"/>
          <a:stretch>
            <a:fillRect/>
          </a:stretch>
        </p:blipFill>
        <p:spPr>
          <a:xfrm>
            <a:off x="2431330" y="445550"/>
            <a:ext cx="1607017" cy="1612371"/>
          </a:xfrm>
          <a:prstGeom prst="rect">
            <a:avLst/>
          </a:prstGeom>
        </p:spPr>
      </p:pic>
    </p:spTree>
    <p:extLst>
      <p:ext uri="{BB962C8B-B14F-4D97-AF65-F5344CB8AC3E}">
        <p14:creationId xmlns:p14="http://schemas.microsoft.com/office/powerpoint/2010/main" val="2052972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standing next to a fence&#10;&#10;Description automatically generated">
            <a:extLst>
              <a:ext uri="{FF2B5EF4-FFF2-40B4-BE49-F238E27FC236}">
                <a16:creationId xmlns:a16="http://schemas.microsoft.com/office/drawing/2014/main" id="{A7007DFB-7F96-4D0D-BAFC-2411A1C9908B}"/>
              </a:ext>
            </a:extLst>
          </p:cNvPr>
          <p:cNvPicPr>
            <a:picLocks noChangeAspect="1"/>
          </p:cNvPicPr>
          <p:nvPr/>
        </p:nvPicPr>
        <p:blipFill rotWithShape="1">
          <a:blip r:embed="rId2"/>
          <a:srcRect l="7980" t="9091" r="111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D363E3-C626-4661-B02F-650CC3E27226}"/>
              </a:ext>
            </a:extLst>
          </p:cNvPr>
          <p:cNvSpPr txBox="1">
            <a:spLocks/>
          </p:cNvSpPr>
          <p:nvPr/>
        </p:nvSpPr>
        <p:spPr>
          <a:xfrm>
            <a:off x="303414" y="3091928"/>
            <a:ext cx="6808922"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700" b="1" i="0" u="none" strike="noStrike" kern="1200" cap="none" spc="0" normalizeH="0" baseline="0" noProof="0" dirty="0">
                <a:ln>
                  <a:noFill/>
                </a:ln>
                <a:solidFill>
                  <a:prstClr val="white"/>
                </a:solidFill>
                <a:effectLst/>
                <a:uLnTx/>
                <a:uFillTx/>
                <a:latin typeface="Proxima Nova Light" panose="02000506030000020004" pitchFamily="2" charset="0"/>
                <a:ea typeface="+mj-ea"/>
                <a:cs typeface="Arial" panose="020B0604020202020204" pitchFamily="34" charset="0"/>
              </a:rPr>
              <a:t>Workforce Development </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627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D034-A598-4E88-9C0C-0E1BB9F7BC85}"/>
              </a:ext>
            </a:extLst>
          </p:cNvPr>
          <p:cNvSpPr>
            <a:spLocks noGrp="1"/>
          </p:cNvSpPr>
          <p:nvPr>
            <p:ph type="title"/>
          </p:nvPr>
        </p:nvSpPr>
        <p:spPr/>
        <p:txBody>
          <a:bodyPr/>
          <a:lstStyle/>
          <a:p>
            <a:r>
              <a:rPr lang="en-US" dirty="0"/>
              <a:t>Workforce Development In A Pandemic </a:t>
            </a:r>
          </a:p>
        </p:txBody>
      </p:sp>
      <p:sp>
        <p:nvSpPr>
          <p:cNvPr id="3" name="Content Placeholder 2">
            <a:extLst>
              <a:ext uri="{FF2B5EF4-FFF2-40B4-BE49-F238E27FC236}">
                <a16:creationId xmlns:a16="http://schemas.microsoft.com/office/drawing/2014/main" id="{B997DFE7-E35E-4E74-AFBD-D03DACEE2A8E}"/>
              </a:ext>
            </a:extLst>
          </p:cNvPr>
          <p:cNvSpPr>
            <a:spLocks noGrp="1"/>
          </p:cNvSpPr>
          <p:nvPr>
            <p:ph idx="1"/>
          </p:nvPr>
        </p:nvSpPr>
        <p:spPr/>
        <p:txBody>
          <a:bodyPr>
            <a:normAutofit/>
          </a:bodyPr>
          <a:lstStyle/>
          <a:p>
            <a:r>
              <a:rPr lang="en-US" sz="3200" dirty="0"/>
              <a:t>100% Virtual Services </a:t>
            </a:r>
          </a:p>
          <a:p>
            <a:r>
              <a:rPr lang="en-US" sz="3200" dirty="0"/>
              <a:t>Targeted Outreach</a:t>
            </a:r>
          </a:p>
          <a:p>
            <a:pPr lvl="1"/>
            <a:r>
              <a:rPr lang="en-US" sz="3200" dirty="0"/>
              <a:t>Outreach to Candidates from Economically Disadvantaged Areas</a:t>
            </a:r>
          </a:p>
          <a:p>
            <a:r>
              <a:rPr lang="en-US" sz="3200" dirty="0"/>
              <a:t>Virtual Intake &amp; Programming </a:t>
            </a:r>
          </a:p>
          <a:p>
            <a:r>
              <a:rPr lang="en-US" sz="3200" dirty="0"/>
              <a:t>Barrier Assistance</a:t>
            </a:r>
          </a:p>
          <a:p>
            <a:r>
              <a:rPr lang="en-US" sz="3200" dirty="0"/>
              <a:t>Virtual Robust Reporting  </a:t>
            </a:r>
          </a:p>
        </p:txBody>
      </p:sp>
    </p:spTree>
    <p:extLst>
      <p:ext uri="{BB962C8B-B14F-4D97-AF65-F5344CB8AC3E}">
        <p14:creationId xmlns:p14="http://schemas.microsoft.com/office/powerpoint/2010/main" val="209987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B760-2C52-4D5E-9811-D83A59EC002E}"/>
              </a:ext>
            </a:extLst>
          </p:cNvPr>
          <p:cNvSpPr>
            <a:spLocks noGrp="1"/>
          </p:cNvSpPr>
          <p:nvPr>
            <p:ph type="title"/>
          </p:nvPr>
        </p:nvSpPr>
        <p:spPr/>
        <p:txBody>
          <a:bodyPr/>
          <a:lstStyle/>
          <a:p>
            <a:r>
              <a:rPr lang="en-US" dirty="0"/>
              <a:t>Targeted Outreach </a:t>
            </a:r>
          </a:p>
        </p:txBody>
      </p:sp>
      <p:pic>
        <p:nvPicPr>
          <p:cNvPr id="4" name="Content Placeholder 3" descr="Map&#10;&#10;Description automatically generated">
            <a:extLst>
              <a:ext uri="{FF2B5EF4-FFF2-40B4-BE49-F238E27FC236}">
                <a16:creationId xmlns:a16="http://schemas.microsoft.com/office/drawing/2014/main" id="{4E7E75F7-4FB0-4097-A93C-0D68DA84D8E8}"/>
              </a:ext>
            </a:extLst>
          </p:cNvPr>
          <p:cNvPicPr>
            <a:picLocks noGrp="1" noChangeAspect="1"/>
          </p:cNvPicPr>
          <p:nvPr>
            <p:ph idx="1"/>
          </p:nvPr>
        </p:nvPicPr>
        <p:blipFill rotWithShape="1">
          <a:blip r:embed="rId2"/>
          <a:srcRect l="25261" r="23170" b="2"/>
          <a:stretch/>
        </p:blipFill>
        <p:spPr>
          <a:xfrm>
            <a:off x="1652632" y="1573954"/>
            <a:ext cx="6019876" cy="3976187"/>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07076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8640-1AAC-42EC-9A45-BCD1FEFB31D0}"/>
              </a:ext>
            </a:extLst>
          </p:cNvPr>
          <p:cNvSpPr>
            <a:spLocks noGrp="1"/>
          </p:cNvSpPr>
          <p:nvPr>
            <p:ph type="title"/>
          </p:nvPr>
        </p:nvSpPr>
        <p:spPr>
          <a:xfrm>
            <a:off x="457200" y="152400"/>
            <a:ext cx="8058150" cy="1325563"/>
          </a:xfrm>
        </p:spPr>
        <p:txBody>
          <a:bodyPr/>
          <a:lstStyle/>
          <a:p>
            <a:r>
              <a:rPr lang="en-US" b="1" dirty="0">
                <a:solidFill>
                  <a:srgbClr val="BE362C"/>
                </a:solidFill>
                <a:latin typeface="Proxima Nova Light" panose="02000506030000020004" pitchFamily="2" charset="0"/>
              </a:rPr>
              <a:t>Journey Begins</a:t>
            </a:r>
          </a:p>
        </p:txBody>
      </p:sp>
      <p:pic>
        <p:nvPicPr>
          <p:cNvPr id="4" name="Picture 3" descr="Graphical user interface, website&#10;&#10;Description automatically generated">
            <a:extLst>
              <a:ext uri="{FF2B5EF4-FFF2-40B4-BE49-F238E27FC236}">
                <a16:creationId xmlns:a16="http://schemas.microsoft.com/office/drawing/2014/main" id="{79F1BD2D-1BC7-4EE9-8A3C-32A6982FB0F5}"/>
              </a:ext>
            </a:extLst>
          </p:cNvPr>
          <p:cNvPicPr>
            <a:picLocks noChangeAspect="1"/>
          </p:cNvPicPr>
          <p:nvPr/>
        </p:nvPicPr>
        <p:blipFill>
          <a:blip r:embed="rId2"/>
          <a:stretch>
            <a:fillRect/>
          </a:stretch>
        </p:blipFill>
        <p:spPr>
          <a:xfrm>
            <a:off x="1137311" y="1458928"/>
            <a:ext cx="6864117" cy="4292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phical user interface, application&#10;&#10;Description automatically generated with medium confidence">
            <a:extLst>
              <a:ext uri="{FF2B5EF4-FFF2-40B4-BE49-F238E27FC236}">
                <a16:creationId xmlns:a16="http://schemas.microsoft.com/office/drawing/2014/main" id="{3B03CA21-DB4F-47CF-B454-70923548C3AC}"/>
              </a:ext>
            </a:extLst>
          </p:cNvPr>
          <p:cNvPicPr>
            <a:picLocks noChangeAspect="1"/>
          </p:cNvPicPr>
          <p:nvPr/>
        </p:nvPicPr>
        <p:blipFill rotWithShape="1">
          <a:blip r:embed="rId3"/>
          <a:srcRect t="1" b="-16119"/>
          <a:stretch/>
        </p:blipFill>
        <p:spPr>
          <a:xfrm>
            <a:off x="1706792" y="3857096"/>
            <a:ext cx="5730416" cy="2440048"/>
          </a:xfrm>
          <a:prstGeom prst="rect">
            <a:avLst/>
          </a:prstGeom>
        </p:spPr>
      </p:pic>
    </p:spTree>
    <p:extLst>
      <p:ext uri="{BB962C8B-B14F-4D97-AF65-F5344CB8AC3E}">
        <p14:creationId xmlns:p14="http://schemas.microsoft.com/office/powerpoint/2010/main" val="3958827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1596104-465A-4E76-8FD1-BBB6E78F4354}"/>
              </a:ext>
            </a:extLst>
          </p:cNvPr>
          <p:cNvPicPr>
            <a:picLocks noChangeAspect="1"/>
          </p:cNvPicPr>
          <p:nvPr/>
        </p:nvPicPr>
        <p:blipFill rotWithShape="1">
          <a:blip r:embed="rId2">
            <a:duotone>
              <a:prstClr val="black"/>
              <a:schemeClr val="tx2">
                <a:tint val="45000"/>
                <a:satMod val="400000"/>
              </a:schemeClr>
            </a:duotone>
            <a:alphaModFix amt="25000"/>
          </a:blip>
          <a:srcRect r="11334"/>
          <a:stretch/>
        </p:blipFill>
        <p:spPr>
          <a:xfrm>
            <a:off x="20" y="10"/>
            <a:ext cx="9143980" cy="6857990"/>
          </a:xfrm>
          <a:prstGeom prst="rect">
            <a:avLst/>
          </a:prstGeom>
        </p:spPr>
      </p:pic>
      <p:sp>
        <p:nvSpPr>
          <p:cNvPr id="2" name="Title 1">
            <a:extLst>
              <a:ext uri="{FF2B5EF4-FFF2-40B4-BE49-F238E27FC236}">
                <a16:creationId xmlns:a16="http://schemas.microsoft.com/office/drawing/2014/main" id="{71CDF32B-59D1-456E-B47E-EA86A3AA6F3D}"/>
              </a:ext>
            </a:extLst>
          </p:cNvPr>
          <p:cNvSpPr>
            <a:spLocks noGrp="1"/>
          </p:cNvSpPr>
          <p:nvPr>
            <p:ph type="title"/>
          </p:nvPr>
        </p:nvSpPr>
        <p:spPr>
          <a:xfrm>
            <a:off x="628650" y="365125"/>
            <a:ext cx="7886700" cy="1325563"/>
          </a:xfrm>
        </p:spPr>
        <p:txBody>
          <a:bodyPr>
            <a:normAutofit/>
          </a:bodyPr>
          <a:lstStyle/>
          <a:p>
            <a:r>
              <a:rPr lang="en-US" b="1" dirty="0">
                <a:solidFill>
                  <a:srgbClr val="C00000"/>
                </a:solidFill>
                <a:latin typeface="Proxima Nova Light" panose="02000506030000020004" pitchFamily="2" charset="0"/>
              </a:rPr>
              <a:t>Walking the Path</a:t>
            </a:r>
          </a:p>
        </p:txBody>
      </p:sp>
      <p:graphicFrame>
        <p:nvGraphicFramePr>
          <p:cNvPr id="5" name="Diagram 4">
            <a:extLst>
              <a:ext uri="{FF2B5EF4-FFF2-40B4-BE49-F238E27FC236}">
                <a16:creationId xmlns:a16="http://schemas.microsoft.com/office/drawing/2014/main" id="{18202170-7422-41BF-B147-35D259507136}"/>
              </a:ext>
            </a:extLst>
          </p:cNvPr>
          <p:cNvGraphicFramePr/>
          <p:nvPr/>
        </p:nvGraphicFramePr>
        <p:xfrm>
          <a:off x="628650" y="149006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508783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4">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Map&#10;&#10;Description automatically generated">
            <a:extLst>
              <a:ext uri="{FF2B5EF4-FFF2-40B4-BE49-F238E27FC236}">
                <a16:creationId xmlns:a16="http://schemas.microsoft.com/office/drawing/2014/main" id="{46374588-C2E0-4F57-AD7F-0C29C11756C8}"/>
              </a:ext>
            </a:extLst>
          </p:cNvPr>
          <p:cNvPicPr>
            <a:picLocks noChangeAspect="1"/>
          </p:cNvPicPr>
          <p:nvPr/>
        </p:nvPicPr>
        <p:blipFill rotWithShape="1">
          <a:blip r:embed="rId2"/>
          <a:srcRect l="26340" r="21745"/>
          <a:stretch/>
        </p:blipFill>
        <p:spPr>
          <a:xfrm>
            <a:off x="4043494" y="10"/>
            <a:ext cx="5100506"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Map&#10;&#10;Description automatically generated">
            <a:extLst>
              <a:ext uri="{FF2B5EF4-FFF2-40B4-BE49-F238E27FC236}">
                <a16:creationId xmlns:a16="http://schemas.microsoft.com/office/drawing/2014/main" id="{3C7AFF16-9084-4343-9A89-D328AB1697A0}"/>
              </a:ext>
            </a:extLst>
          </p:cNvPr>
          <p:cNvPicPr>
            <a:picLocks noChangeAspect="1"/>
          </p:cNvPicPr>
          <p:nvPr/>
        </p:nvPicPr>
        <p:blipFill rotWithShape="1">
          <a:blip r:embed="rId3"/>
          <a:srcRect l="25261" r="23170" b="2"/>
          <a:stretch/>
        </p:blipFill>
        <p:spPr>
          <a:xfrm>
            <a:off x="4043494" y="3493008"/>
            <a:ext cx="510050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7E127A-F88C-4504-BEDD-879BDE56616F}"/>
              </a:ext>
            </a:extLst>
          </p:cNvPr>
          <p:cNvSpPr>
            <a:spLocks noGrp="1"/>
          </p:cNvSpPr>
          <p:nvPr>
            <p:ph type="title"/>
          </p:nvPr>
        </p:nvSpPr>
        <p:spPr>
          <a:xfrm>
            <a:off x="76200" y="1066800"/>
            <a:ext cx="4242816" cy="2774088"/>
          </a:xfrm>
          <a:prstGeom prst="ellipse">
            <a:avLst/>
          </a:prstGeom>
        </p:spPr>
        <p:txBody>
          <a:bodyPr vert="horz" lIns="91440" tIns="45720" rIns="91440" bIns="45720" rtlCol="0" anchor="b">
            <a:noAutofit/>
          </a:bodyPr>
          <a:lstStyle/>
          <a:p>
            <a:r>
              <a:rPr lang="en-US" b="1" kern="1200" dirty="0">
                <a:solidFill>
                  <a:srgbClr val="BE362C"/>
                </a:solidFill>
                <a:latin typeface="Proxima Nova Light" panose="02000506030000020004" pitchFamily="2" charset="0"/>
                <a:cs typeface="+mj-cs"/>
              </a:rPr>
              <a:t>Virtual Robust Reporting</a:t>
            </a:r>
          </a:p>
        </p:txBody>
      </p:sp>
      <p:sp>
        <p:nvSpPr>
          <p:cNvPr id="21" name="Rectangle 20">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3" name="Rectangle 22">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6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D235-F9BD-4578-B30B-AF2B5739AABB}"/>
              </a:ext>
            </a:extLst>
          </p:cNvPr>
          <p:cNvSpPr>
            <a:spLocks noGrp="1"/>
          </p:cNvSpPr>
          <p:nvPr>
            <p:ph type="ctrTitle"/>
          </p:nvPr>
        </p:nvSpPr>
        <p:spPr/>
        <p:txBody>
          <a:bodyPr>
            <a:normAutofit fontScale="90000"/>
          </a:bodyPr>
          <a:lstStyle/>
          <a:p>
            <a:br>
              <a:rPr lang="en-US" dirty="0"/>
            </a:br>
            <a:r>
              <a:rPr lang="en-US" sz="2700" dirty="0"/>
              <a:t>For more Information</a:t>
            </a:r>
            <a:r>
              <a:rPr lang="en-US" dirty="0"/>
              <a:t> HIRE360Chicago.com</a:t>
            </a:r>
          </a:p>
        </p:txBody>
      </p:sp>
      <p:sp>
        <p:nvSpPr>
          <p:cNvPr id="3" name="Subtitle 2">
            <a:extLst>
              <a:ext uri="{FF2B5EF4-FFF2-40B4-BE49-F238E27FC236}">
                <a16:creationId xmlns:a16="http://schemas.microsoft.com/office/drawing/2014/main" id="{E1FD6476-8414-4A89-B5AD-950E05497701}"/>
              </a:ext>
            </a:extLst>
          </p:cNvPr>
          <p:cNvSpPr>
            <a:spLocks noGrp="1"/>
          </p:cNvSpPr>
          <p:nvPr>
            <p:ph type="subTitle" idx="1"/>
          </p:nvPr>
        </p:nvSpPr>
        <p:spPr/>
        <p:txBody>
          <a:bodyPr/>
          <a:lstStyle/>
          <a:p>
            <a:r>
              <a:rPr lang="en-US" dirty="0"/>
              <a:t>Chynna Hampton</a:t>
            </a:r>
            <a:br>
              <a:rPr lang="en-US" dirty="0"/>
            </a:br>
            <a:r>
              <a:rPr lang="en-US" dirty="0"/>
              <a:t>CHampton@HIRE360Chicago.com</a:t>
            </a:r>
          </a:p>
        </p:txBody>
      </p:sp>
    </p:spTree>
    <p:extLst>
      <p:ext uri="{BB962C8B-B14F-4D97-AF65-F5344CB8AC3E}">
        <p14:creationId xmlns:p14="http://schemas.microsoft.com/office/powerpoint/2010/main" val="3926129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BD50EC5-6639-49F1-8D4F-E3F26D77A3EA}"/>
              </a:ext>
            </a:extLst>
          </p:cNvPr>
          <p:cNvSpPr>
            <a:spLocks noGrp="1"/>
          </p:cNvSpPr>
          <p:nvPr>
            <p:ph type="title"/>
          </p:nvPr>
        </p:nvSpPr>
        <p:spPr/>
        <p:txBody>
          <a:bodyPr rtlCol="0">
            <a:normAutofit/>
          </a:bodyPr>
          <a:lstStyle/>
          <a:p>
            <a:pPr eaLnBrk="1" fontAlgn="auto" hangingPunct="1">
              <a:spcAft>
                <a:spcPts val="0"/>
              </a:spcAft>
              <a:defRPr/>
            </a:pPr>
            <a:r>
              <a:rPr lang="en-US" altLang="en-US" dirty="0"/>
              <a:t>Welcome</a:t>
            </a:r>
          </a:p>
        </p:txBody>
      </p:sp>
      <p:sp>
        <p:nvSpPr>
          <p:cNvPr id="10243" name="Rectangle 2">
            <a:extLst>
              <a:ext uri="{FF2B5EF4-FFF2-40B4-BE49-F238E27FC236}">
                <a16:creationId xmlns:a16="http://schemas.microsoft.com/office/drawing/2014/main" id="{CD7737FD-87CA-4D7A-8E1F-CB6A33BC8AFE}"/>
              </a:ext>
            </a:extLst>
          </p:cNvPr>
          <p:cNvSpPr>
            <a:spLocks noChangeArrowheads="1"/>
          </p:cNvSpPr>
          <p:nvPr/>
        </p:nvSpPr>
        <p:spPr bwMode="auto">
          <a:xfrm>
            <a:off x="155575" y="1143000"/>
            <a:ext cx="8953500" cy="5294313"/>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The Department of Procurement Services is committed to Communications and Outreach, which is key to keeping citizens informed of bid opportunities, new programs, and innovations.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Also ensure that you download a copy of our most recent </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Consolidated Buying Plan</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This is a 15-month forecast including hundreds of upcoming opportunities for 12 city agencies. To download go to: </a:t>
            </a:r>
            <a:r>
              <a:rPr kumimoji="0" lang="en-US" altLang="en-US" sz="17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www.chicago.gov</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17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dps</a:t>
            </a:r>
            <a:r>
              <a:rPr kumimoji="0" lang="en-US" altLang="en-US" sz="17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We encourage you to follow on our website </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hlinkClick r:id="rId2"/>
              </a:rPr>
              <a:t>www.chicago.gov</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hlinkClick r:id="rId2"/>
              </a:rPr>
              <a:t>/</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hlinkClick r:id="rId2"/>
              </a:rPr>
              <a:t>dps</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for the latest news, updates, and our </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calender</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of events. Go online </a:t>
            </a:r>
            <a:r>
              <a:rPr kumimoji="0" lang="en-US" altLang="en-US" sz="1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www.chicago.gov</a:t>
            </a: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/DPS and click on the letter icon and sign-up for our Email Newsletter: DPS Alerts full of news that you can use.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Follow us on social media to stay informed: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Facebook: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www.facebook.com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Twitter: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www.twitter.com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LinkedIn: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3"/>
              </a:rPr>
              <a:t>www.linkedin.com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hlinkClick r:id="rId3"/>
              </a:rPr>
              <a:t>/company/</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3"/>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
                <a:srgbClr val="17385F"/>
              </a:buClr>
              <a:buSzTx/>
              <a:buFont typeface="Courier New" panose="02070309020205020404" pitchFamily="49" charset="0"/>
              <a:buChar char="o"/>
              <a:tabLst/>
              <a:defRPr/>
            </a:pP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rPr>
              <a:t>Youtube</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rPr>
              <a:t>: </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4"/>
              </a:rPr>
              <a:t>www.YouTube.com</a:t>
            </a:r>
            <a:r>
              <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hlinkClick r:id="rId4"/>
              </a:rPr>
              <a:t>/</a:t>
            </a:r>
            <a:r>
              <a:rPr kumimoji="0" lang="en-US" altLang="en-US" sz="1700" b="0" i="0" u="none" strike="noStrike" kern="1200" cap="none" spc="0" normalizeH="0" baseline="0" noProof="0" dirty="0" err="1">
                <a:ln>
                  <a:noFill/>
                </a:ln>
                <a:solidFill>
                  <a:srgbClr val="17385F"/>
                </a:solidFill>
                <a:effectLst/>
                <a:uLnTx/>
                <a:uFillTx/>
                <a:latin typeface="Calibri" panose="020F0502020204030204" pitchFamily="34" charset="0"/>
                <a:ea typeface="+mn-ea"/>
                <a:cs typeface="Arial" panose="020B0604020202020204" pitchFamily="34" charset="0"/>
                <a:hlinkClick r:id="rId4"/>
              </a:rPr>
              <a:t>ChicagoDPS</a:t>
            </a:r>
            <a:endParaRPr kumimoji="0" lang="en-US" altLang="en-US" sz="1700" b="0" i="0" u="none" strike="noStrike" kern="1200" cap="none" spc="0" normalizeH="0" baseline="0" noProof="0" dirty="0">
              <a:ln>
                <a:noFill/>
              </a:ln>
              <a:solidFill>
                <a:srgbClr val="17385F"/>
              </a:solidFill>
              <a:effectLst/>
              <a:uLnTx/>
              <a:uFillTx/>
              <a:latin typeface="Calibri" panose="020F050202020403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NOTE: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As of October 12, 2020, legal advertisements for the City of Chicago Department of Procurement Services (DPS) appear in the </a:t>
            </a: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Chicago Tribune. </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Information about DPS contracting opportunities will be available at </a:t>
            </a: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www.chicago.gov</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/bids.</a:t>
            </a:r>
          </a:p>
        </p:txBody>
      </p:sp>
    </p:spTree>
    <p:extLst>
      <p:ext uri="{BB962C8B-B14F-4D97-AF65-F5344CB8AC3E}">
        <p14:creationId xmlns:p14="http://schemas.microsoft.com/office/powerpoint/2010/main" val="385710361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838200" y="1143000"/>
            <a:ext cx="7924800" cy="3962400"/>
          </a:xfrm>
        </p:spPr>
        <p:txBody>
          <a:bodyPr/>
          <a:lstStyle/>
          <a:p>
            <a:pPr algn="l"/>
            <a:r>
              <a:rPr lang="en-US" u="sng" dirty="0">
                <a:solidFill>
                  <a:schemeClr val="accent4"/>
                </a:solidFill>
                <a:effectLst>
                  <a:outerShdw blurRad="38100" dist="38100" dir="2700000" algn="tl">
                    <a:srgbClr val="000000">
                      <a:alpha val="43137"/>
                    </a:srgbClr>
                  </a:outerShdw>
                </a:effectLst>
              </a:rPr>
              <a:t>LGBT Chamber of Commerce of Illinois</a:t>
            </a:r>
          </a:p>
          <a:p>
            <a:pPr algn="l"/>
            <a:endParaRPr lang="en-US" b="1" dirty="0"/>
          </a:p>
          <a:p>
            <a:pPr algn="l"/>
            <a:r>
              <a:rPr lang="en-US" b="1" dirty="0"/>
              <a:t>LGBT Chamber of Commerce of Illinois</a:t>
            </a:r>
            <a:r>
              <a:rPr lang="en-US" dirty="0"/>
              <a:t> is the business voice of the LGBTQ+ community, the largest advocacy organization dedicated to expanding economic opportunities and advancements for LGBTQ+ people, and the exclusive certifying body for LGBT-owned businesses. The LGBT Chamber of Commerce has built awareness about LGBTQ+ businesses, as well as sharing information with their members about opportunities and resources at the City of Chicago. </a:t>
            </a:r>
          </a:p>
          <a:p>
            <a:pPr algn="l"/>
            <a:r>
              <a:rPr lang="en-US" dirty="0"/>
              <a:t> </a:t>
            </a:r>
          </a:p>
        </p:txBody>
      </p:sp>
    </p:spTree>
    <p:extLst>
      <p:ext uri="{BB962C8B-B14F-4D97-AF65-F5344CB8AC3E}">
        <p14:creationId xmlns:p14="http://schemas.microsoft.com/office/powerpoint/2010/main" val="1136429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838200" y="5029200"/>
            <a:ext cx="72358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endParaRPr>
          </a:p>
          <a:p>
            <a:pPr algn="ctr" eaLnBrk="1" hangingPunct="1">
              <a:lnSpc>
                <a:spcPct val="100000"/>
              </a:lnSpc>
              <a:spcBef>
                <a:spcPct val="0"/>
              </a:spcBef>
              <a:buNone/>
              <a:defRPr/>
            </a:pPr>
            <a:r>
              <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Jerome Holston</a:t>
            </a:r>
          </a:p>
          <a:p>
            <a:pPr algn="ctr" eaLnBrk="1" hangingPunct="1">
              <a:lnSpc>
                <a:spcPct val="100000"/>
              </a:lnSpc>
              <a:spcBef>
                <a:spcPct val="0"/>
              </a:spcBef>
              <a:buNone/>
              <a:defRPr/>
            </a:pPr>
            <a:r>
              <a:rPr lang="en-US" altLang="en-US" sz="2400" dirty="0">
                <a:solidFill>
                  <a:schemeClr val="accent4"/>
                </a:solidFill>
              </a:rPr>
              <a:t>LGBT Chamber of Commerce of Illinois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endParaRP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268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7b2f944455_0_19"/>
          <p:cNvSpPr txBox="1"/>
          <p:nvPr/>
        </p:nvSpPr>
        <p:spPr>
          <a:xfrm>
            <a:off x="584696" y="1435250"/>
            <a:ext cx="3987300" cy="14775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3000" b="1" kern="0">
                <a:solidFill>
                  <a:srgbClr val="FFFFFF"/>
                </a:solidFill>
                <a:latin typeface="Arial"/>
                <a:cs typeface="Arial"/>
                <a:sym typeface="Arial"/>
              </a:rPr>
              <a:t>LGBT Business Enterprise Certification</a:t>
            </a:r>
            <a:endParaRPr sz="3000" b="1" kern="0">
              <a:solidFill>
                <a:srgbClr val="FFFFFF"/>
              </a:solidFill>
              <a:latin typeface="Arial"/>
              <a:cs typeface="Arial"/>
              <a:sym typeface="Arial"/>
            </a:endParaRPr>
          </a:p>
        </p:txBody>
      </p:sp>
      <p:pic>
        <p:nvPicPr>
          <p:cNvPr id="74" name="Google Shape;74;g7b2f944455_0_19"/>
          <p:cNvPicPr preferRelativeResize="0"/>
          <p:nvPr/>
        </p:nvPicPr>
        <p:blipFill rotWithShape="1">
          <a:blip r:embed="rId3">
            <a:alphaModFix/>
          </a:blip>
          <a:srcRect l="27017" t="-6926" r="-3857" b="-8320"/>
          <a:stretch/>
        </p:blipFill>
        <p:spPr>
          <a:xfrm>
            <a:off x="4804138" y="375117"/>
            <a:ext cx="6107700" cy="6107700"/>
          </a:xfrm>
          <a:prstGeom prst="ellipse">
            <a:avLst/>
          </a:prstGeom>
          <a:noFill/>
          <a:ln>
            <a:noFill/>
          </a:ln>
        </p:spPr>
      </p:pic>
      <p:sp>
        <p:nvSpPr>
          <p:cNvPr id="75" name="Google Shape;75;g7b2f944455_0_19"/>
          <p:cNvSpPr txBox="1"/>
          <p:nvPr/>
        </p:nvSpPr>
        <p:spPr>
          <a:xfrm>
            <a:off x="646966" y="4632324"/>
            <a:ext cx="6835500" cy="3387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1600" b="1" kern="0">
                <a:solidFill>
                  <a:srgbClr val="FFFFFF"/>
                </a:solidFill>
                <a:latin typeface="Arial"/>
                <a:cs typeface="Arial"/>
                <a:sym typeface="Arial"/>
              </a:rPr>
              <a:t>May 26, 2021</a:t>
            </a:r>
            <a:endParaRPr sz="1600" b="1" kern="0">
              <a:solidFill>
                <a:srgbClr val="FFFFFF"/>
              </a:solidFill>
              <a:latin typeface="Arial"/>
              <a:cs typeface="Arial"/>
              <a:sym typeface="Arial"/>
            </a:endParaRPr>
          </a:p>
        </p:txBody>
      </p:sp>
    </p:spTree>
    <p:extLst>
      <p:ext uri="{BB962C8B-B14F-4D97-AF65-F5344CB8AC3E}">
        <p14:creationId xmlns:p14="http://schemas.microsoft.com/office/powerpoint/2010/main" val="37043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7b2f944455_0_38"/>
          <p:cNvSpPr txBox="1"/>
          <p:nvPr/>
        </p:nvSpPr>
        <p:spPr>
          <a:xfrm>
            <a:off x="569626" y="1642025"/>
            <a:ext cx="19902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Our Mission</a:t>
            </a:r>
            <a:endParaRPr sz="1400" kern="0">
              <a:solidFill>
                <a:srgbClr val="000000"/>
              </a:solidFill>
              <a:latin typeface="Arial"/>
              <a:cs typeface="Arial"/>
              <a:sym typeface="Arial"/>
            </a:endParaRPr>
          </a:p>
        </p:txBody>
      </p:sp>
      <p:sp>
        <p:nvSpPr>
          <p:cNvPr id="81" name="Google Shape;81;g7b2f944455_0_38"/>
          <p:cNvSpPr txBox="1"/>
          <p:nvPr/>
        </p:nvSpPr>
        <p:spPr>
          <a:xfrm>
            <a:off x="569626" y="2244138"/>
            <a:ext cx="4662000" cy="10773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1600" b="1" kern="0">
                <a:solidFill>
                  <a:srgbClr val="005FA9"/>
                </a:solidFill>
                <a:latin typeface="Arial"/>
                <a:cs typeface="Arial"/>
                <a:sym typeface="Arial"/>
              </a:rPr>
              <a:t>To promote economic opportunities for the LGBT Community by being an advocate and resource for all member businesses that encourage equality. </a:t>
            </a:r>
            <a:endParaRPr sz="1000" b="1" kern="0">
              <a:solidFill>
                <a:srgbClr val="005FA9"/>
              </a:solidFill>
              <a:latin typeface="Arial"/>
              <a:ea typeface="Arial"/>
              <a:cs typeface="Arial"/>
              <a:sym typeface="Arial"/>
            </a:endParaRPr>
          </a:p>
        </p:txBody>
      </p:sp>
      <p:pic>
        <p:nvPicPr>
          <p:cNvPr id="82" name="Google Shape;82;g7b2f944455_0_38"/>
          <p:cNvPicPr preferRelativeResize="0"/>
          <p:nvPr/>
        </p:nvPicPr>
        <p:blipFill rotWithShape="1">
          <a:blip r:embed="rId3">
            <a:alphaModFix/>
          </a:blip>
          <a:srcRect l="35506" t="19739" r="27665" b="20587"/>
          <a:stretch/>
        </p:blipFill>
        <p:spPr>
          <a:xfrm>
            <a:off x="5666283" y="2244139"/>
            <a:ext cx="3477719" cy="3757975"/>
          </a:xfrm>
          <a:prstGeom prst="rect">
            <a:avLst/>
          </a:prstGeom>
          <a:noFill/>
          <a:ln>
            <a:noFill/>
          </a:ln>
        </p:spPr>
      </p:pic>
      <p:sp>
        <p:nvSpPr>
          <p:cNvPr id="83" name="Google Shape;83;g7b2f944455_0_38"/>
          <p:cNvSpPr txBox="1"/>
          <p:nvPr/>
        </p:nvSpPr>
        <p:spPr>
          <a:xfrm>
            <a:off x="569626" y="3429000"/>
            <a:ext cx="20922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Our Members</a:t>
            </a:r>
            <a:endParaRPr sz="1400" kern="0">
              <a:solidFill>
                <a:srgbClr val="000000"/>
              </a:solidFill>
              <a:latin typeface="Arial"/>
              <a:cs typeface="Arial"/>
              <a:sym typeface="Arial"/>
            </a:endParaRPr>
          </a:p>
        </p:txBody>
      </p:sp>
      <p:sp>
        <p:nvSpPr>
          <p:cNvPr id="84" name="Google Shape;84;g7b2f944455_0_38"/>
          <p:cNvSpPr txBox="1"/>
          <p:nvPr/>
        </p:nvSpPr>
        <p:spPr>
          <a:xfrm>
            <a:off x="569626" y="4031125"/>
            <a:ext cx="2185200" cy="954300"/>
          </a:xfrm>
          <a:prstGeom prst="rect">
            <a:avLst/>
          </a:prstGeom>
          <a:noFill/>
          <a:ln>
            <a:noFill/>
          </a:ln>
        </p:spPr>
        <p:txBody>
          <a:bodyPr spcFirstLastPara="1" wrap="square" lIns="91425" tIns="45700" rIns="91425" bIns="45700" anchor="t" anchorCtr="0">
            <a:spAutoFit/>
          </a:bodyPr>
          <a:lstStyle/>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Fortune 500</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Small Businesses</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Nonprofits</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Government</a:t>
            </a:r>
            <a:endParaRPr sz="1400" b="1" kern="0">
              <a:solidFill>
                <a:srgbClr val="005FA9"/>
              </a:solidFill>
              <a:latin typeface="Arial"/>
              <a:cs typeface="Arial"/>
              <a:sym typeface="Arial"/>
            </a:endParaRPr>
          </a:p>
        </p:txBody>
      </p:sp>
      <p:sp>
        <p:nvSpPr>
          <p:cNvPr id="85" name="Google Shape;85;g7b2f944455_0_38"/>
          <p:cNvSpPr txBox="1"/>
          <p:nvPr/>
        </p:nvSpPr>
        <p:spPr>
          <a:xfrm>
            <a:off x="2903676" y="3429008"/>
            <a:ext cx="68355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Our Resources</a:t>
            </a:r>
            <a:endParaRPr sz="1400" kern="0">
              <a:solidFill>
                <a:srgbClr val="000000"/>
              </a:solidFill>
              <a:latin typeface="Arial"/>
              <a:cs typeface="Arial"/>
              <a:sym typeface="Arial"/>
            </a:endParaRPr>
          </a:p>
        </p:txBody>
      </p:sp>
      <p:sp>
        <p:nvSpPr>
          <p:cNvPr id="86" name="Google Shape;86;g7b2f944455_0_38"/>
          <p:cNvSpPr txBox="1"/>
          <p:nvPr/>
        </p:nvSpPr>
        <p:spPr>
          <a:xfrm>
            <a:off x="2903676" y="4031113"/>
            <a:ext cx="4662000" cy="1169700"/>
          </a:xfrm>
          <a:prstGeom prst="rect">
            <a:avLst/>
          </a:prstGeom>
          <a:noFill/>
          <a:ln>
            <a:noFill/>
          </a:ln>
        </p:spPr>
        <p:txBody>
          <a:bodyPr spcFirstLastPara="1" wrap="square" lIns="91425" tIns="45700" rIns="91425" bIns="45700" anchor="t" anchorCtr="0">
            <a:spAutoFit/>
          </a:bodyPr>
          <a:lstStyle/>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Networking</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Marketing</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Professional</a:t>
            </a:r>
            <a:endParaRPr sz="1400" b="1" kern="0">
              <a:solidFill>
                <a:srgbClr val="005FA9"/>
              </a:solidFill>
              <a:latin typeface="Arial"/>
              <a:cs typeface="Arial"/>
              <a:sym typeface="Arial"/>
            </a:endParaRPr>
          </a:p>
          <a:p>
            <a:pPr marL="457200" eaLnBrk="1" fontAlgn="auto" hangingPunct="1">
              <a:spcBef>
                <a:spcPts val="0"/>
              </a:spcBef>
              <a:spcAft>
                <a:spcPts val="0"/>
              </a:spcAft>
              <a:buClr>
                <a:srgbClr val="000000"/>
              </a:buClr>
            </a:pPr>
            <a:r>
              <a:rPr lang="en" sz="1400" b="1" kern="0">
                <a:solidFill>
                  <a:srgbClr val="005FA9"/>
                </a:solidFill>
                <a:latin typeface="Arial"/>
                <a:cs typeface="Arial"/>
                <a:sym typeface="Arial"/>
              </a:rPr>
              <a:t>Development</a:t>
            </a:r>
            <a:endParaRPr sz="1400" b="1" kern="0">
              <a:solidFill>
                <a:srgbClr val="005FA9"/>
              </a:solidFill>
              <a:latin typeface="Arial"/>
              <a:cs typeface="Arial"/>
              <a:sym typeface="Arial"/>
            </a:endParaRPr>
          </a:p>
          <a:p>
            <a:pPr marL="457200" indent="-317500" eaLnBrk="1" fontAlgn="auto" hangingPunct="1">
              <a:spcBef>
                <a:spcPts val="0"/>
              </a:spcBef>
              <a:spcAft>
                <a:spcPts val="0"/>
              </a:spcAft>
              <a:buClr>
                <a:srgbClr val="005FA9"/>
              </a:buClr>
              <a:buSzPts val="1400"/>
              <a:buFont typeface="Arial"/>
              <a:buChar char="●"/>
            </a:pPr>
            <a:r>
              <a:rPr lang="en" sz="1400" b="1" kern="0">
                <a:solidFill>
                  <a:srgbClr val="005FA9"/>
                </a:solidFill>
                <a:latin typeface="Arial"/>
                <a:cs typeface="Arial"/>
                <a:sym typeface="Arial"/>
              </a:rPr>
              <a:t>Advocacy</a:t>
            </a:r>
            <a:endParaRPr sz="1400" b="1" kern="0">
              <a:solidFill>
                <a:srgbClr val="005FA9"/>
              </a:solidFill>
              <a:latin typeface="Arial"/>
              <a:cs typeface="Arial"/>
              <a:sym typeface="Arial"/>
            </a:endParaRPr>
          </a:p>
        </p:txBody>
      </p:sp>
    </p:spTree>
    <p:extLst>
      <p:ext uri="{BB962C8B-B14F-4D97-AF65-F5344CB8AC3E}">
        <p14:creationId xmlns:p14="http://schemas.microsoft.com/office/powerpoint/2010/main" val="323901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p:nvPr/>
        </p:nvSpPr>
        <p:spPr>
          <a:xfrm>
            <a:off x="0" y="857250"/>
            <a:ext cx="1584900" cy="5025600"/>
          </a:xfrm>
          <a:prstGeom prst="rect">
            <a:avLst/>
          </a:prstGeom>
          <a:solidFill>
            <a:srgbClr val="ECC097"/>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p:txBody>
      </p:sp>
      <p:sp>
        <p:nvSpPr>
          <p:cNvPr id="92" name="Google Shape;92;p4"/>
          <p:cNvSpPr/>
          <p:nvPr/>
        </p:nvSpPr>
        <p:spPr>
          <a:xfrm>
            <a:off x="0" y="1502560"/>
            <a:ext cx="3706200" cy="413700"/>
          </a:xfrm>
          <a:prstGeom prst="rect">
            <a:avLst/>
          </a:prstGeom>
          <a:solidFill>
            <a:srgbClr val="CB9866"/>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p:txBody>
      </p:sp>
      <p:sp>
        <p:nvSpPr>
          <p:cNvPr id="93" name="Google Shape;93;p4"/>
          <p:cNvSpPr txBox="1"/>
          <p:nvPr/>
        </p:nvSpPr>
        <p:spPr>
          <a:xfrm>
            <a:off x="104375" y="1502550"/>
            <a:ext cx="3505200" cy="30000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SzPts val="1800"/>
            </a:pPr>
            <a:r>
              <a:rPr lang="en" kern="0">
                <a:solidFill>
                  <a:srgbClr val="FFFFFF"/>
                </a:solidFill>
                <a:latin typeface="Roboto Black"/>
                <a:ea typeface="Roboto Black"/>
                <a:cs typeface="Roboto Black"/>
                <a:sym typeface="Roboto Black"/>
              </a:rPr>
              <a:t>Resources</a:t>
            </a: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p:txBody>
      </p:sp>
      <p:pic>
        <p:nvPicPr>
          <p:cNvPr id="94" name="Google Shape;94;p4"/>
          <p:cNvPicPr preferRelativeResize="0"/>
          <p:nvPr/>
        </p:nvPicPr>
        <p:blipFill rotWithShape="1">
          <a:blip r:embed="rId3">
            <a:alphaModFix/>
          </a:blip>
          <a:srcRect/>
          <a:stretch/>
        </p:blipFill>
        <p:spPr>
          <a:xfrm>
            <a:off x="1" y="744226"/>
            <a:ext cx="1263101" cy="842076"/>
          </a:xfrm>
          <a:prstGeom prst="rect">
            <a:avLst/>
          </a:prstGeom>
          <a:noFill/>
          <a:ln>
            <a:noFill/>
          </a:ln>
        </p:spPr>
      </p:pic>
      <p:sp>
        <p:nvSpPr>
          <p:cNvPr id="95" name="Google Shape;95;p4"/>
          <p:cNvSpPr txBox="1"/>
          <p:nvPr/>
        </p:nvSpPr>
        <p:spPr>
          <a:xfrm>
            <a:off x="1387350" y="1929000"/>
            <a:ext cx="6053700" cy="3000000"/>
          </a:xfrm>
          <a:prstGeom prst="rect">
            <a:avLst/>
          </a:prstGeom>
          <a:noFill/>
          <a:ln>
            <a:noFill/>
          </a:ln>
        </p:spPr>
        <p:txBody>
          <a:bodyPr spcFirstLastPara="1" wrap="square" lIns="91425" tIns="91425" rIns="91425" bIns="91425" anchor="t" anchorCtr="0">
            <a:noAutofit/>
          </a:bodyPr>
          <a:lstStyle/>
          <a:p>
            <a:pPr marL="457200"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Networking</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70+ Events</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Affinity Network Groups: Young Professionals, LatinX, Women, and Black </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a:p>
            <a:pPr marL="457200"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Marketing</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Public Directory Listing</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Chicago PRIDE Business Expo</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a:p>
            <a:pPr marL="457200"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ea typeface="Arial"/>
                <a:cs typeface="Arial"/>
                <a:sym typeface="Arial"/>
              </a:rPr>
              <a:t>Pr</a:t>
            </a:r>
            <a:r>
              <a:rPr lang="en" sz="1400" kern="0">
                <a:solidFill>
                  <a:srgbClr val="000000"/>
                </a:solidFill>
                <a:latin typeface="Arial"/>
                <a:cs typeface="Arial"/>
                <a:sym typeface="Arial"/>
              </a:rPr>
              <a:t>ofessional Development</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LGBTQ+ Biz Bootcamp</a:t>
            </a: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a:p>
            <a:pPr marL="457200"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Advocacy </a:t>
            </a:r>
            <a:endParaRPr sz="1400" kern="0">
              <a:solidFill>
                <a:srgbClr val="000000"/>
              </a:solidFill>
              <a:latin typeface="Arial"/>
              <a:cs typeface="Arial"/>
              <a:sym typeface="Arial"/>
            </a:endParaRPr>
          </a:p>
          <a:p>
            <a:pPr marL="914400" lvl="1" indent="-317500" eaLnBrk="1" fontAlgn="auto" hangingPunct="1">
              <a:spcBef>
                <a:spcPts val="0"/>
              </a:spcBef>
              <a:spcAft>
                <a:spcPts val="0"/>
              </a:spcAft>
              <a:buClr>
                <a:srgbClr val="000000"/>
              </a:buClr>
              <a:buSzPts val="1400"/>
              <a:buFont typeface="Arial"/>
              <a:buChar char="○"/>
            </a:pPr>
            <a:r>
              <a:rPr lang="en" sz="1400" kern="0">
                <a:solidFill>
                  <a:srgbClr val="000000"/>
                </a:solidFill>
                <a:latin typeface="Arial"/>
                <a:cs typeface="Arial"/>
                <a:sym typeface="Arial"/>
              </a:rPr>
              <a:t>LGBT Business Enterprise Certification</a:t>
            </a:r>
            <a:endParaRPr sz="1400" kern="0">
              <a:solidFill>
                <a:srgbClr val="000000"/>
              </a:solidFill>
              <a:latin typeface="Arial"/>
              <a:cs typeface="Arial"/>
              <a:sym typeface="Arial"/>
            </a:endParaRPr>
          </a:p>
          <a:p>
            <a:pPr marL="914400" eaLnBrk="1" fontAlgn="auto" hangingPunct="1">
              <a:spcBef>
                <a:spcPts val="0"/>
              </a:spcBef>
              <a:spcAft>
                <a:spcPts val="0"/>
              </a:spcAft>
              <a:buClr>
                <a:srgbClr val="000000"/>
              </a:buClr>
            </a:pPr>
            <a:endParaRPr sz="1400" kern="0">
              <a:solidFill>
                <a:srgbClr val="000000"/>
              </a:solidFill>
              <a:latin typeface="Arial"/>
              <a:ea typeface="Arial"/>
              <a:cs typeface="Arial"/>
              <a:sym typeface="Arial"/>
            </a:endParaRPr>
          </a:p>
        </p:txBody>
      </p:sp>
      <p:pic>
        <p:nvPicPr>
          <p:cNvPr id="96" name="Google Shape;96;p4"/>
          <p:cNvPicPr preferRelativeResize="0"/>
          <p:nvPr/>
        </p:nvPicPr>
        <p:blipFill rotWithShape="1">
          <a:blip r:embed="rId4">
            <a:alphaModFix/>
          </a:blip>
          <a:srcRect/>
          <a:stretch/>
        </p:blipFill>
        <p:spPr>
          <a:xfrm>
            <a:off x="5291275" y="2747232"/>
            <a:ext cx="3505200" cy="2603519"/>
          </a:xfrm>
          <a:prstGeom prst="rect">
            <a:avLst/>
          </a:prstGeom>
          <a:noFill/>
          <a:ln>
            <a:noFill/>
          </a:ln>
        </p:spPr>
      </p:pic>
    </p:spTree>
    <p:extLst>
      <p:ext uri="{BB962C8B-B14F-4D97-AF65-F5344CB8AC3E}">
        <p14:creationId xmlns:p14="http://schemas.microsoft.com/office/powerpoint/2010/main" val="1099911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7"/>
          <p:cNvSpPr/>
          <p:nvPr/>
        </p:nvSpPr>
        <p:spPr>
          <a:xfrm>
            <a:off x="0" y="857250"/>
            <a:ext cx="1584900" cy="5025600"/>
          </a:xfrm>
          <a:prstGeom prst="rect">
            <a:avLst/>
          </a:prstGeom>
          <a:solidFill>
            <a:srgbClr val="ED8A8A"/>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p:txBody>
      </p:sp>
      <p:sp>
        <p:nvSpPr>
          <p:cNvPr id="102" name="Google Shape;102;p7"/>
          <p:cNvSpPr/>
          <p:nvPr/>
        </p:nvSpPr>
        <p:spPr>
          <a:xfrm>
            <a:off x="0" y="1502550"/>
            <a:ext cx="5058900" cy="413700"/>
          </a:xfrm>
          <a:prstGeom prst="rect">
            <a:avLst/>
          </a:prstGeom>
          <a:solidFill>
            <a:srgbClr val="ED8A8A"/>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p:txBody>
      </p:sp>
      <p:sp>
        <p:nvSpPr>
          <p:cNvPr id="103" name="Google Shape;103;p7"/>
          <p:cNvSpPr txBox="1"/>
          <p:nvPr/>
        </p:nvSpPr>
        <p:spPr>
          <a:xfrm>
            <a:off x="93775" y="1502550"/>
            <a:ext cx="4573500" cy="2931600"/>
          </a:xfrm>
          <a:prstGeom prst="rect">
            <a:avLst/>
          </a:prstGeom>
          <a:noFill/>
          <a:ln>
            <a:noFill/>
          </a:ln>
        </p:spPr>
        <p:txBody>
          <a:bodyPr spcFirstLastPara="1" wrap="square" lIns="91425" tIns="91425" rIns="91425" bIns="91425" anchor="t" anchorCtr="0">
            <a:noAutofit/>
          </a:bodyPr>
          <a:lstStyle/>
          <a:p>
            <a:pPr eaLnBrk="1" fontAlgn="auto" hangingPunct="1">
              <a:spcBef>
                <a:spcPts val="0"/>
              </a:spcBef>
              <a:spcAft>
                <a:spcPts val="0"/>
              </a:spcAft>
              <a:buClr>
                <a:srgbClr val="000000"/>
              </a:buClr>
              <a:buSzPts val="1800"/>
            </a:pPr>
            <a:r>
              <a:rPr lang="en" kern="0">
                <a:solidFill>
                  <a:srgbClr val="FFFFFF"/>
                </a:solidFill>
                <a:latin typeface="Roboto Black"/>
                <a:ea typeface="Roboto Black"/>
                <a:cs typeface="Roboto Black"/>
                <a:sym typeface="Roboto Black"/>
              </a:rPr>
              <a:t>LGBT Business Enterprise Certification</a:t>
            </a: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a:p>
            <a:pPr eaLnBrk="1" fontAlgn="auto" hangingPunct="1">
              <a:spcBef>
                <a:spcPts val="0"/>
              </a:spcBef>
              <a:spcAft>
                <a:spcPts val="0"/>
              </a:spcAft>
              <a:buClr>
                <a:srgbClr val="000000"/>
              </a:buClr>
              <a:buSzPts val="1800"/>
            </a:pPr>
            <a:endParaRPr kern="0">
              <a:solidFill>
                <a:srgbClr val="FFFFFF"/>
              </a:solidFill>
              <a:latin typeface="Roboto Black"/>
              <a:ea typeface="Roboto Black"/>
              <a:cs typeface="Roboto Black"/>
              <a:sym typeface="Roboto Black"/>
            </a:endParaRPr>
          </a:p>
        </p:txBody>
      </p:sp>
      <p:pic>
        <p:nvPicPr>
          <p:cNvPr id="104" name="Google Shape;104;p7"/>
          <p:cNvPicPr preferRelativeResize="0"/>
          <p:nvPr/>
        </p:nvPicPr>
        <p:blipFill rotWithShape="1">
          <a:blip r:embed="rId3">
            <a:alphaModFix/>
          </a:blip>
          <a:srcRect/>
          <a:stretch/>
        </p:blipFill>
        <p:spPr>
          <a:xfrm>
            <a:off x="1" y="744226"/>
            <a:ext cx="1263101" cy="842076"/>
          </a:xfrm>
          <a:prstGeom prst="rect">
            <a:avLst/>
          </a:prstGeom>
          <a:noFill/>
          <a:ln>
            <a:noFill/>
          </a:ln>
        </p:spPr>
      </p:pic>
      <p:sp>
        <p:nvSpPr>
          <p:cNvPr id="105" name="Google Shape;105;p7"/>
          <p:cNvSpPr txBox="1"/>
          <p:nvPr/>
        </p:nvSpPr>
        <p:spPr>
          <a:xfrm>
            <a:off x="1449925" y="2106075"/>
            <a:ext cx="6053700" cy="2931600"/>
          </a:xfrm>
          <a:prstGeom prst="rect">
            <a:avLst/>
          </a:prstGeom>
          <a:noFill/>
          <a:ln>
            <a:noFill/>
          </a:ln>
        </p:spPr>
        <p:txBody>
          <a:bodyPr spcFirstLastPara="1" wrap="square" lIns="91425" tIns="91425" rIns="91425" bIns="91425" anchor="t" anchorCtr="0">
            <a:noAutofit/>
          </a:bodyPr>
          <a:lstStyle/>
          <a:p>
            <a:pPr marL="457200" indent="-342900" eaLnBrk="1" fontAlgn="auto" hangingPunct="1">
              <a:lnSpc>
                <a:spcPct val="115000"/>
              </a:lnSpc>
              <a:spcBef>
                <a:spcPts val="600"/>
              </a:spcBef>
              <a:spcAft>
                <a:spcPts val="0"/>
              </a:spcAft>
              <a:buClr>
                <a:srgbClr val="17385F"/>
              </a:buClr>
              <a:buSzPts val="1800"/>
              <a:buFont typeface="Arial"/>
              <a:buChar char="●"/>
            </a:pPr>
            <a:r>
              <a:rPr lang="en" kern="0">
                <a:solidFill>
                  <a:srgbClr val="17385F"/>
                </a:solidFill>
                <a:latin typeface="Arial"/>
                <a:ea typeface="Arial"/>
                <a:cs typeface="Arial"/>
                <a:sym typeface="Arial"/>
              </a:rPr>
              <a:t>51% LGBT Owned</a:t>
            </a:r>
            <a:endParaRPr kern="0">
              <a:solidFill>
                <a:srgbClr val="17385F"/>
              </a:solidFill>
              <a:latin typeface="Arial"/>
              <a:ea typeface="Arial"/>
              <a:cs typeface="Arial"/>
              <a:sym typeface="Arial"/>
            </a:endParaRPr>
          </a:p>
          <a:p>
            <a:pPr marL="457200" indent="-342900" eaLnBrk="1" fontAlgn="auto" hangingPunct="1">
              <a:lnSpc>
                <a:spcPct val="115000"/>
              </a:lnSpc>
              <a:spcBef>
                <a:spcPts val="0"/>
              </a:spcBef>
              <a:spcAft>
                <a:spcPts val="0"/>
              </a:spcAft>
              <a:buClr>
                <a:srgbClr val="17385F"/>
              </a:buClr>
              <a:buSzPts val="1800"/>
              <a:buFont typeface="Arial"/>
              <a:buChar char="●"/>
            </a:pPr>
            <a:r>
              <a:rPr lang="en" kern="0">
                <a:solidFill>
                  <a:srgbClr val="17385F"/>
                </a:solidFill>
                <a:latin typeface="Arial"/>
                <a:ea typeface="Arial"/>
                <a:cs typeface="Arial"/>
                <a:sym typeface="Arial"/>
              </a:rPr>
              <a:t>Headquarters in the United States</a:t>
            </a:r>
            <a:endParaRPr kern="0">
              <a:solidFill>
                <a:srgbClr val="17385F"/>
              </a:solidFill>
              <a:latin typeface="Arial"/>
              <a:ea typeface="Arial"/>
              <a:cs typeface="Arial"/>
              <a:sym typeface="Arial"/>
            </a:endParaRPr>
          </a:p>
          <a:p>
            <a:pPr marL="457200" indent="-342900" eaLnBrk="1" fontAlgn="auto" hangingPunct="1">
              <a:lnSpc>
                <a:spcPct val="115000"/>
              </a:lnSpc>
              <a:spcBef>
                <a:spcPts val="0"/>
              </a:spcBef>
              <a:spcAft>
                <a:spcPts val="0"/>
              </a:spcAft>
              <a:buClr>
                <a:srgbClr val="17385F"/>
              </a:buClr>
              <a:buSzPts val="1800"/>
              <a:buFont typeface="Arial"/>
              <a:buChar char="●"/>
            </a:pPr>
            <a:r>
              <a:rPr lang="en" kern="0">
                <a:solidFill>
                  <a:srgbClr val="17385F"/>
                </a:solidFill>
                <a:latin typeface="Arial"/>
                <a:ea typeface="Arial"/>
                <a:cs typeface="Arial"/>
                <a:sym typeface="Arial"/>
              </a:rPr>
              <a:t>Formed as legal entity in the United States</a:t>
            </a:r>
            <a:endParaRPr kern="0">
              <a:solidFill>
                <a:srgbClr val="17385F"/>
              </a:solidFill>
              <a:latin typeface="Arial"/>
              <a:ea typeface="Arial"/>
              <a:cs typeface="Arial"/>
              <a:sym typeface="Arial"/>
            </a:endParaRPr>
          </a:p>
          <a:p>
            <a:pPr marL="457200" indent="-342900" eaLnBrk="1" fontAlgn="auto" hangingPunct="1">
              <a:lnSpc>
                <a:spcPct val="115000"/>
              </a:lnSpc>
              <a:spcBef>
                <a:spcPts val="0"/>
              </a:spcBef>
              <a:spcAft>
                <a:spcPts val="0"/>
              </a:spcAft>
              <a:buClr>
                <a:srgbClr val="17385F"/>
              </a:buClr>
              <a:buSzPts val="1800"/>
              <a:buFont typeface="Arial"/>
              <a:buChar char="●"/>
            </a:pPr>
            <a:r>
              <a:rPr lang="en" kern="0">
                <a:solidFill>
                  <a:srgbClr val="17385F"/>
                </a:solidFill>
                <a:latin typeface="Arial"/>
                <a:ea typeface="Arial"/>
                <a:cs typeface="Arial"/>
                <a:sym typeface="Arial"/>
              </a:rPr>
              <a:t>Independent from non-LGBT business enterprise</a:t>
            </a:r>
            <a:endParaRPr kern="0">
              <a:solidFill>
                <a:srgbClr val="17385F"/>
              </a:solidFill>
              <a:latin typeface="Arial"/>
              <a:ea typeface="Arial"/>
              <a:cs typeface="Arial"/>
              <a:sym typeface="Arial"/>
            </a:endParaRPr>
          </a:p>
          <a:p>
            <a:pPr marL="457200" eaLnBrk="1" fontAlgn="auto" hangingPunct="1">
              <a:lnSpc>
                <a:spcPct val="115000"/>
              </a:lnSpc>
              <a:spcBef>
                <a:spcPts val="600"/>
              </a:spcBef>
              <a:spcAft>
                <a:spcPts val="0"/>
              </a:spcAft>
              <a:buClr>
                <a:srgbClr val="000000"/>
              </a:buClr>
              <a:buSzPts val="1800"/>
            </a:pPr>
            <a:endParaRPr kern="0">
              <a:solidFill>
                <a:srgbClr val="17385F"/>
              </a:solidFill>
              <a:latin typeface="Arial"/>
              <a:ea typeface="Arial"/>
              <a:cs typeface="Arial"/>
              <a:sym typeface="Arial"/>
            </a:endParaRPr>
          </a:p>
          <a:p>
            <a:pPr marL="457200" indent="-342900" eaLnBrk="1" fontAlgn="auto" hangingPunct="1">
              <a:lnSpc>
                <a:spcPct val="115000"/>
              </a:lnSpc>
              <a:spcBef>
                <a:spcPts val="600"/>
              </a:spcBef>
              <a:spcAft>
                <a:spcPts val="0"/>
              </a:spcAft>
              <a:buClr>
                <a:srgbClr val="17385F"/>
              </a:buClr>
              <a:buSzPts val="1800"/>
              <a:buFont typeface="Arial"/>
              <a:buChar char="●"/>
            </a:pPr>
            <a:r>
              <a:rPr lang="en" kern="0">
                <a:solidFill>
                  <a:srgbClr val="17385F"/>
                </a:solidFill>
                <a:latin typeface="Arial"/>
                <a:ea typeface="Arial"/>
                <a:cs typeface="Arial"/>
                <a:sym typeface="Arial"/>
              </a:rPr>
              <a:t>www.nglcc.com/org-certified</a:t>
            </a:r>
            <a:endParaRPr kern="0">
              <a:solidFill>
                <a:srgbClr val="17385F"/>
              </a:solidFill>
              <a:latin typeface="Arial"/>
              <a:ea typeface="Arial"/>
              <a:cs typeface="Arial"/>
              <a:sym typeface="Arial"/>
            </a:endParaRPr>
          </a:p>
          <a:p>
            <a:pPr eaLnBrk="1" fontAlgn="auto" hangingPunct="1">
              <a:spcBef>
                <a:spcPts val="0"/>
              </a:spcBef>
              <a:spcAft>
                <a:spcPts val="0"/>
              </a:spcAft>
              <a:buClr>
                <a:srgbClr val="000000"/>
              </a:buClr>
              <a:buSzPts val="1400"/>
            </a:pPr>
            <a:endParaRPr sz="1400" kern="0">
              <a:solidFill>
                <a:srgbClr val="000000"/>
              </a:solidFill>
              <a:latin typeface="Arial"/>
              <a:ea typeface="Arial"/>
              <a:cs typeface="Arial"/>
              <a:sym typeface="Arial"/>
            </a:endParaRPr>
          </a:p>
        </p:txBody>
      </p:sp>
      <p:pic>
        <p:nvPicPr>
          <p:cNvPr id="106" name="Google Shape;106;p7" descr="Image result for nglcc logo"/>
          <p:cNvPicPr preferRelativeResize="0"/>
          <p:nvPr/>
        </p:nvPicPr>
        <p:blipFill rotWithShape="1">
          <a:blip r:embed="rId4">
            <a:alphaModFix/>
          </a:blip>
          <a:srcRect/>
          <a:stretch/>
        </p:blipFill>
        <p:spPr>
          <a:xfrm>
            <a:off x="4667276" y="4536076"/>
            <a:ext cx="3949699" cy="1464675"/>
          </a:xfrm>
          <a:prstGeom prst="rect">
            <a:avLst/>
          </a:prstGeom>
          <a:noFill/>
          <a:ln>
            <a:noFill/>
          </a:ln>
        </p:spPr>
      </p:pic>
    </p:spTree>
    <p:extLst>
      <p:ext uri="{BB962C8B-B14F-4D97-AF65-F5344CB8AC3E}">
        <p14:creationId xmlns:p14="http://schemas.microsoft.com/office/powerpoint/2010/main" val="426283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7b2f944455_0_60"/>
          <p:cNvSpPr/>
          <p:nvPr/>
        </p:nvSpPr>
        <p:spPr>
          <a:xfrm>
            <a:off x="522150" y="1841525"/>
            <a:ext cx="8657400" cy="267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12" name="Google Shape;112;g7b2f944455_0_60"/>
          <p:cNvSpPr/>
          <p:nvPr/>
        </p:nvSpPr>
        <p:spPr>
          <a:xfrm>
            <a:off x="589938" y="4253600"/>
            <a:ext cx="8657400" cy="267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13" name="Google Shape;113;g7b2f944455_0_60"/>
          <p:cNvPicPr preferRelativeResize="0"/>
          <p:nvPr/>
        </p:nvPicPr>
        <p:blipFill>
          <a:blip r:embed="rId3">
            <a:alphaModFix/>
          </a:blip>
          <a:stretch>
            <a:fillRect/>
          </a:stretch>
        </p:blipFill>
        <p:spPr>
          <a:xfrm>
            <a:off x="223326" y="857250"/>
            <a:ext cx="8920673" cy="5093424"/>
          </a:xfrm>
          <a:prstGeom prst="rect">
            <a:avLst/>
          </a:prstGeom>
          <a:noFill/>
          <a:ln>
            <a:noFill/>
          </a:ln>
        </p:spPr>
      </p:pic>
    </p:spTree>
    <p:extLst>
      <p:ext uri="{BB962C8B-B14F-4D97-AF65-F5344CB8AC3E}">
        <p14:creationId xmlns:p14="http://schemas.microsoft.com/office/powerpoint/2010/main" val="4173627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7b2f944455_0_80"/>
          <p:cNvSpPr/>
          <p:nvPr/>
        </p:nvSpPr>
        <p:spPr>
          <a:xfrm>
            <a:off x="522150" y="1841525"/>
            <a:ext cx="8657400" cy="267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sp>
        <p:nvSpPr>
          <p:cNvPr id="119" name="Google Shape;119;g7b2f944455_0_80"/>
          <p:cNvSpPr txBox="1"/>
          <p:nvPr/>
        </p:nvSpPr>
        <p:spPr>
          <a:xfrm>
            <a:off x="405226" y="1117593"/>
            <a:ext cx="68355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Corporate Partners</a:t>
            </a:r>
            <a:endParaRPr sz="1400" kern="0">
              <a:solidFill>
                <a:srgbClr val="000000"/>
              </a:solidFill>
              <a:latin typeface="Arial"/>
              <a:cs typeface="Arial"/>
              <a:sym typeface="Arial"/>
            </a:endParaRPr>
          </a:p>
        </p:txBody>
      </p:sp>
      <p:sp>
        <p:nvSpPr>
          <p:cNvPr id="120" name="Google Shape;120;g7b2f944455_0_80"/>
          <p:cNvSpPr/>
          <p:nvPr/>
        </p:nvSpPr>
        <p:spPr>
          <a:xfrm>
            <a:off x="589938" y="4253600"/>
            <a:ext cx="8657400" cy="267000"/>
          </a:xfrm>
          <a:prstGeom prst="rect">
            <a:avLst/>
          </a:prstGeom>
          <a:solidFill>
            <a:srgbClr val="FFFFFF"/>
          </a:solidFill>
          <a:ln>
            <a:noFill/>
          </a:ln>
        </p:spPr>
        <p:txBody>
          <a:bodyPr spcFirstLastPara="1" wrap="square" lIns="91425" tIns="91425" rIns="91425" bIns="91425" anchor="ctr" anchorCtr="0">
            <a:noAutofit/>
          </a:bodyPr>
          <a:lstStyle/>
          <a:p>
            <a:pPr eaLnBrk="1" fontAlgn="auto" hangingPunct="1">
              <a:spcBef>
                <a:spcPts val="0"/>
              </a:spcBef>
              <a:spcAft>
                <a:spcPts val="0"/>
              </a:spcAft>
              <a:buClr>
                <a:srgbClr val="000000"/>
              </a:buClr>
            </a:pPr>
            <a:endParaRPr sz="1400" kern="0">
              <a:solidFill>
                <a:srgbClr val="000000"/>
              </a:solidFill>
              <a:latin typeface="Arial"/>
              <a:cs typeface="Arial"/>
              <a:sym typeface="Arial"/>
            </a:endParaRPr>
          </a:p>
        </p:txBody>
      </p:sp>
      <p:pic>
        <p:nvPicPr>
          <p:cNvPr id="121" name="Google Shape;121;g7b2f944455_0_80"/>
          <p:cNvPicPr preferRelativeResize="0"/>
          <p:nvPr/>
        </p:nvPicPr>
        <p:blipFill>
          <a:blip r:embed="rId3">
            <a:alphaModFix/>
          </a:blip>
          <a:stretch>
            <a:fillRect/>
          </a:stretch>
        </p:blipFill>
        <p:spPr>
          <a:xfrm>
            <a:off x="185800" y="1654426"/>
            <a:ext cx="8958200" cy="4346325"/>
          </a:xfrm>
          <a:prstGeom prst="rect">
            <a:avLst/>
          </a:prstGeom>
          <a:noFill/>
          <a:ln>
            <a:noFill/>
          </a:ln>
        </p:spPr>
      </p:pic>
    </p:spTree>
    <p:extLst>
      <p:ext uri="{BB962C8B-B14F-4D97-AF65-F5344CB8AC3E}">
        <p14:creationId xmlns:p14="http://schemas.microsoft.com/office/powerpoint/2010/main" val="1200069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7b2f944455_0_99"/>
          <p:cNvSpPr txBox="1"/>
          <p:nvPr/>
        </p:nvSpPr>
        <p:spPr>
          <a:xfrm>
            <a:off x="569626" y="1642025"/>
            <a:ext cx="19902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Join Us!</a:t>
            </a:r>
            <a:endParaRPr sz="1400" kern="0">
              <a:solidFill>
                <a:srgbClr val="000000"/>
              </a:solidFill>
              <a:latin typeface="Arial"/>
              <a:cs typeface="Arial"/>
              <a:sym typeface="Arial"/>
            </a:endParaRPr>
          </a:p>
        </p:txBody>
      </p:sp>
      <p:sp>
        <p:nvSpPr>
          <p:cNvPr id="127" name="Google Shape;127;g7b2f944455_0_99"/>
          <p:cNvSpPr txBox="1"/>
          <p:nvPr/>
        </p:nvSpPr>
        <p:spPr>
          <a:xfrm>
            <a:off x="569626" y="2244138"/>
            <a:ext cx="4662000" cy="8310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endParaRPr sz="1200"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5/27 </a:t>
            </a:r>
            <a:r>
              <a:rPr lang="en" sz="1200" kern="0">
                <a:solidFill>
                  <a:srgbClr val="005FA9"/>
                </a:solidFill>
                <a:latin typeface="Arial"/>
                <a:cs typeface="Arial"/>
                <a:sym typeface="Arial"/>
              </a:rPr>
              <a:t>Illinois LGBTQ+ Business Roundtable</a:t>
            </a:r>
            <a:endParaRPr sz="1200"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6/10 </a:t>
            </a:r>
            <a:r>
              <a:rPr lang="en" sz="1200" kern="0">
                <a:solidFill>
                  <a:srgbClr val="005FA9"/>
                </a:solidFill>
                <a:latin typeface="Arial"/>
                <a:cs typeface="Arial"/>
                <a:sym typeface="Arial"/>
              </a:rPr>
              <a:t>PRIDE Connect: Multichamber Networking</a:t>
            </a:r>
            <a:endParaRPr sz="1200"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6/17 &amp; 6/24</a:t>
            </a:r>
            <a:r>
              <a:rPr lang="en" sz="1200" kern="0">
                <a:solidFill>
                  <a:srgbClr val="005FA9"/>
                </a:solidFill>
                <a:latin typeface="Arial"/>
                <a:cs typeface="Arial"/>
                <a:sym typeface="Arial"/>
              </a:rPr>
              <a:t> PRIDE Support Workshops </a:t>
            </a:r>
            <a:endParaRPr sz="1200" kern="0">
              <a:solidFill>
                <a:srgbClr val="005FA9"/>
              </a:solidFill>
              <a:latin typeface="Arial"/>
              <a:cs typeface="Arial"/>
              <a:sym typeface="Arial"/>
            </a:endParaRPr>
          </a:p>
        </p:txBody>
      </p:sp>
      <p:pic>
        <p:nvPicPr>
          <p:cNvPr id="128" name="Google Shape;128;g7b2f944455_0_99"/>
          <p:cNvPicPr preferRelativeResize="0"/>
          <p:nvPr/>
        </p:nvPicPr>
        <p:blipFill rotWithShape="1">
          <a:blip r:embed="rId3">
            <a:alphaModFix/>
          </a:blip>
          <a:srcRect l="17943" t="12891" r="28315"/>
          <a:stretch/>
        </p:blipFill>
        <p:spPr>
          <a:xfrm>
            <a:off x="5666282" y="2244138"/>
            <a:ext cx="3477720" cy="3757978"/>
          </a:xfrm>
          <a:prstGeom prst="rect">
            <a:avLst/>
          </a:prstGeom>
          <a:noFill/>
          <a:ln>
            <a:noFill/>
          </a:ln>
        </p:spPr>
      </p:pic>
      <p:sp>
        <p:nvSpPr>
          <p:cNvPr id="129" name="Google Shape;129;g7b2f944455_0_99"/>
          <p:cNvSpPr txBox="1"/>
          <p:nvPr/>
        </p:nvSpPr>
        <p:spPr>
          <a:xfrm>
            <a:off x="569625" y="3429009"/>
            <a:ext cx="3136500" cy="446400"/>
          </a:xfrm>
          <a:prstGeom prst="rect">
            <a:avLst/>
          </a:prstGeom>
          <a:noFill/>
          <a:ln>
            <a:noFill/>
          </a:ln>
        </p:spPr>
        <p:txBody>
          <a:bodyPr spcFirstLastPara="1" wrap="square" lIns="91425" tIns="45700" rIns="91425" bIns="45700" anchor="t" anchorCtr="0">
            <a:spAutoFit/>
          </a:bodyPr>
          <a:lstStyle/>
          <a:p>
            <a:pPr eaLnBrk="1" fontAlgn="auto" hangingPunct="1">
              <a:spcBef>
                <a:spcPts val="0"/>
              </a:spcBef>
              <a:spcAft>
                <a:spcPts val="0"/>
              </a:spcAft>
              <a:buClr>
                <a:srgbClr val="000000"/>
              </a:buClr>
            </a:pPr>
            <a:r>
              <a:rPr lang="en" sz="2300" b="1" kern="0">
                <a:solidFill>
                  <a:srgbClr val="A62990"/>
                </a:solidFill>
                <a:latin typeface="Arial"/>
                <a:cs typeface="Arial"/>
                <a:sym typeface="Arial"/>
              </a:rPr>
              <a:t>On The Horizon</a:t>
            </a:r>
            <a:endParaRPr sz="1400" kern="0">
              <a:solidFill>
                <a:srgbClr val="000000"/>
              </a:solidFill>
              <a:latin typeface="Arial"/>
              <a:cs typeface="Arial"/>
              <a:sym typeface="Arial"/>
            </a:endParaRPr>
          </a:p>
        </p:txBody>
      </p:sp>
      <p:sp>
        <p:nvSpPr>
          <p:cNvPr id="130" name="Google Shape;130;g7b2f944455_0_99"/>
          <p:cNvSpPr txBox="1"/>
          <p:nvPr/>
        </p:nvSpPr>
        <p:spPr>
          <a:xfrm>
            <a:off x="569625" y="4031143"/>
            <a:ext cx="4033800" cy="1200600"/>
          </a:xfrm>
          <a:prstGeom prst="rect">
            <a:avLst/>
          </a:prstGeom>
          <a:noFill/>
          <a:ln>
            <a:noFill/>
          </a:ln>
        </p:spPr>
        <p:txBody>
          <a:bodyPr spcFirstLastPara="1" wrap="square" lIns="91425" tIns="45700" rIns="91425" bIns="45700" anchor="t" anchorCtr="0">
            <a:spAutoFit/>
          </a:bodyPr>
          <a:lstStyle/>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25th Anniversary</a:t>
            </a:r>
            <a:endParaRPr sz="1200" b="1"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Affinity Networking Series</a:t>
            </a:r>
            <a:endParaRPr sz="1200" b="1"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LGBTQ+ Biz Bootcamp </a:t>
            </a:r>
            <a:endParaRPr sz="1200" b="1"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Statewide Engagement</a:t>
            </a:r>
            <a:endParaRPr sz="1200" b="1"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LGBTBE Recognition</a:t>
            </a:r>
            <a:endParaRPr sz="1200" b="1" kern="0">
              <a:solidFill>
                <a:srgbClr val="005FA9"/>
              </a:solidFill>
              <a:latin typeface="Arial"/>
              <a:cs typeface="Arial"/>
              <a:sym typeface="Arial"/>
            </a:endParaRPr>
          </a:p>
          <a:p>
            <a:pPr marL="457200" indent="-304800" eaLnBrk="1" fontAlgn="auto" hangingPunct="1">
              <a:spcBef>
                <a:spcPts val="0"/>
              </a:spcBef>
              <a:spcAft>
                <a:spcPts val="0"/>
              </a:spcAft>
              <a:buClr>
                <a:srgbClr val="005FA9"/>
              </a:buClr>
              <a:buSzPts val="1200"/>
              <a:buFont typeface="Arial"/>
              <a:buChar char="●"/>
            </a:pPr>
            <a:r>
              <a:rPr lang="en" sz="1200" b="1" kern="0">
                <a:solidFill>
                  <a:srgbClr val="005FA9"/>
                </a:solidFill>
                <a:latin typeface="Arial"/>
                <a:cs typeface="Arial"/>
                <a:sym typeface="Arial"/>
              </a:rPr>
              <a:t>Collaboration</a:t>
            </a:r>
            <a:endParaRPr sz="1200" b="1" kern="0">
              <a:solidFill>
                <a:srgbClr val="005FA9"/>
              </a:solidFill>
              <a:latin typeface="Arial"/>
              <a:cs typeface="Arial"/>
              <a:sym typeface="Arial"/>
            </a:endParaRPr>
          </a:p>
        </p:txBody>
      </p:sp>
    </p:spTree>
    <p:extLst>
      <p:ext uri="{BB962C8B-B14F-4D97-AF65-F5344CB8AC3E}">
        <p14:creationId xmlns:p14="http://schemas.microsoft.com/office/powerpoint/2010/main" val="3430735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7b2f944455_0_119" descr="A picture containing graphical user interface&#10;&#10;Description automatically generated"/>
          <p:cNvPicPr preferRelativeResize="0"/>
          <p:nvPr/>
        </p:nvPicPr>
        <p:blipFill rotWithShape="1">
          <a:blip r:embed="rId3">
            <a:alphaModFix/>
          </a:blip>
          <a:srcRect/>
          <a:stretch/>
        </p:blipFill>
        <p:spPr>
          <a:xfrm>
            <a:off x="1" y="857251"/>
            <a:ext cx="9143999" cy="5143499"/>
          </a:xfrm>
          <a:prstGeom prst="rect">
            <a:avLst/>
          </a:prstGeom>
          <a:noFill/>
          <a:ln>
            <a:noFill/>
          </a:ln>
        </p:spPr>
      </p:pic>
      <p:sp>
        <p:nvSpPr>
          <p:cNvPr id="136" name="Google Shape;136;g7b2f944455_0_119"/>
          <p:cNvSpPr txBox="1"/>
          <p:nvPr/>
        </p:nvSpPr>
        <p:spPr>
          <a:xfrm>
            <a:off x="446206" y="2182268"/>
            <a:ext cx="2563200" cy="496500"/>
          </a:xfrm>
          <a:prstGeom prst="rect">
            <a:avLst/>
          </a:prstGeom>
          <a:noFill/>
          <a:ln>
            <a:noFill/>
          </a:ln>
        </p:spPr>
        <p:txBody>
          <a:bodyPr spcFirstLastPara="1" wrap="square" lIns="34275" tIns="17150" rIns="34275" bIns="17150" anchor="t" anchorCtr="0">
            <a:spAutoFit/>
          </a:bodyPr>
          <a:lstStyle/>
          <a:p>
            <a:pPr algn="ctr" eaLnBrk="1" fontAlgn="auto" hangingPunct="1">
              <a:spcBef>
                <a:spcPts val="0"/>
              </a:spcBef>
              <a:spcAft>
                <a:spcPts val="0"/>
              </a:spcAft>
              <a:buClr>
                <a:srgbClr val="FFFFFF"/>
              </a:buClr>
              <a:buSzPts val="3000"/>
            </a:pPr>
            <a:r>
              <a:rPr lang="en" sz="3000" b="1" kern="0">
                <a:solidFill>
                  <a:srgbClr val="FFFFFF"/>
                </a:solidFill>
                <a:latin typeface="Arial"/>
                <a:ea typeface="Arial"/>
                <a:cs typeface="Arial"/>
                <a:sym typeface="Arial"/>
              </a:rPr>
              <a:t>THANK YOU</a:t>
            </a:r>
            <a:endParaRPr sz="500" kern="0">
              <a:solidFill>
                <a:srgbClr val="000000"/>
              </a:solidFill>
              <a:latin typeface="Arial"/>
              <a:cs typeface="Arial"/>
              <a:sym typeface="Arial"/>
            </a:endParaRPr>
          </a:p>
        </p:txBody>
      </p:sp>
      <p:sp>
        <p:nvSpPr>
          <p:cNvPr id="137" name="Google Shape;137;g7b2f944455_0_119"/>
          <p:cNvSpPr txBox="1"/>
          <p:nvPr/>
        </p:nvSpPr>
        <p:spPr>
          <a:xfrm>
            <a:off x="3871395" y="2182282"/>
            <a:ext cx="5029500" cy="2974500"/>
          </a:xfrm>
          <a:prstGeom prst="rect">
            <a:avLst/>
          </a:prstGeom>
          <a:noFill/>
          <a:ln>
            <a:noFill/>
          </a:ln>
        </p:spPr>
        <p:txBody>
          <a:bodyPr spcFirstLastPara="1" wrap="square" lIns="34275" tIns="17150" rIns="34275" bIns="17150" anchor="t" anchorCtr="0">
            <a:spAutoFit/>
          </a:bodyPr>
          <a:lstStyle/>
          <a:p>
            <a:pPr eaLnBrk="1" fontAlgn="auto" hangingPunct="1">
              <a:spcBef>
                <a:spcPts val="0"/>
              </a:spcBef>
              <a:spcAft>
                <a:spcPts val="0"/>
              </a:spcAft>
              <a:buClr>
                <a:srgbClr val="FFFFFF"/>
              </a:buClr>
              <a:buSzPts val="3000"/>
            </a:pPr>
            <a:r>
              <a:rPr lang="en" sz="3000" b="1" kern="0">
                <a:solidFill>
                  <a:srgbClr val="FFFFFF"/>
                </a:solidFill>
                <a:latin typeface="Arial"/>
                <a:cs typeface="Arial"/>
                <a:sym typeface="Arial"/>
              </a:rPr>
              <a:t>JEROME’ HOLSTON </a:t>
            </a:r>
            <a:r>
              <a:rPr lang="en" sz="2400" i="1" kern="0">
                <a:solidFill>
                  <a:srgbClr val="FFFFFF"/>
                </a:solidFill>
                <a:latin typeface="Arial"/>
                <a:cs typeface="Arial"/>
                <a:sym typeface="Arial"/>
              </a:rPr>
              <a:t>(Jeremy)</a:t>
            </a:r>
            <a:endParaRPr sz="2400" b="1" kern="0">
              <a:solidFill>
                <a:srgbClr val="FFFFFF"/>
              </a:solidFill>
              <a:latin typeface="Arial"/>
              <a:cs typeface="Arial"/>
              <a:sym typeface="Arial"/>
            </a:endParaRPr>
          </a:p>
          <a:p>
            <a:pPr eaLnBrk="1" fontAlgn="auto" hangingPunct="1">
              <a:spcBef>
                <a:spcPts val="0"/>
              </a:spcBef>
              <a:spcAft>
                <a:spcPts val="0"/>
              </a:spcAft>
              <a:buClr>
                <a:srgbClr val="FFFFFF"/>
              </a:buClr>
              <a:buSzPts val="3000"/>
            </a:pPr>
            <a:endParaRPr sz="2400" b="1" kern="0">
              <a:solidFill>
                <a:srgbClr val="FFFFFF"/>
              </a:solidFill>
              <a:latin typeface="Arial"/>
              <a:cs typeface="Arial"/>
              <a:sym typeface="Arial"/>
            </a:endParaRPr>
          </a:p>
          <a:p>
            <a:pPr eaLnBrk="1" fontAlgn="auto" hangingPunct="1">
              <a:spcBef>
                <a:spcPts val="0"/>
              </a:spcBef>
              <a:spcAft>
                <a:spcPts val="0"/>
              </a:spcAft>
              <a:buClr>
                <a:srgbClr val="FFFFFF"/>
              </a:buClr>
              <a:buSzPts val="3000"/>
            </a:pPr>
            <a:r>
              <a:rPr lang="en" sz="2400" b="1" kern="0">
                <a:solidFill>
                  <a:srgbClr val="FFFFFF"/>
                </a:solidFill>
                <a:latin typeface="Arial"/>
                <a:cs typeface="Arial"/>
                <a:sym typeface="Arial"/>
              </a:rPr>
              <a:t>Director, LGBTCC</a:t>
            </a:r>
            <a:endParaRPr sz="2400" b="1" kern="0">
              <a:solidFill>
                <a:srgbClr val="FFFFFF"/>
              </a:solidFill>
              <a:latin typeface="Arial"/>
              <a:cs typeface="Arial"/>
              <a:sym typeface="Arial"/>
            </a:endParaRPr>
          </a:p>
          <a:p>
            <a:pPr eaLnBrk="1" fontAlgn="auto" hangingPunct="1">
              <a:spcBef>
                <a:spcPts val="0"/>
              </a:spcBef>
              <a:spcAft>
                <a:spcPts val="0"/>
              </a:spcAft>
              <a:buClr>
                <a:srgbClr val="FFFFFF"/>
              </a:buClr>
              <a:buSzPts val="3000"/>
            </a:pPr>
            <a:endParaRPr sz="2400" b="1" kern="0">
              <a:solidFill>
                <a:srgbClr val="FFFFFF"/>
              </a:solidFill>
              <a:latin typeface="Arial"/>
              <a:cs typeface="Arial"/>
              <a:sym typeface="Arial"/>
            </a:endParaRPr>
          </a:p>
          <a:p>
            <a:pPr eaLnBrk="1" fontAlgn="auto" hangingPunct="1">
              <a:spcBef>
                <a:spcPts val="0"/>
              </a:spcBef>
              <a:spcAft>
                <a:spcPts val="0"/>
              </a:spcAft>
              <a:buClr>
                <a:srgbClr val="FFFFFF"/>
              </a:buClr>
              <a:buSzPts val="3000"/>
            </a:pPr>
            <a:r>
              <a:rPr lang="en" sz="1300" kern="0">
                <a:solidFill>
                  <a:srgbClr val="FFFFFF"/>
                </a:solidFill>
                <a:uFill>
                  <a:noFill/>
                </a:uFill>
                <a:latin typeface="Arial"/>
                <a:cs typeface="Arial"/>
                <a:sym typeface="Arial"/>
                <a:hlinkClick r:id="rId4">
                  <a:extLst>
                    <a:ext uri="{A12FA001-AC4F-418D-AE19-62706E023703}">
                      <ahyp:hlinkClr xmlns:ahyp="http://schemas.microsoft.com/office/drawing/2018/hyperlinkcolor" val="tx"/>
                    </a:ext>
                  </a:extLst>
                </a:hlinkClick>
              </a:rPr>
              <a:t>jholston@lgbtcc.com</a:t>
            </a:r>
            <a:endParaRPr sz="1300" kern="0">
              <a:solidFill>
                <a:srgbClr val="FFFFFF"/>
              </a:solidFill>
              <a:latin typeface="Arial"/>
              <a:cs typeface="Arial"/>
              <a:sym typeface="Arial"/>
            </a:endParaRPr>
          </a:p>
          <a:p>
            <a:pPr eaLnBrk="1" fontAlgn="auto" hangingPunct="1">
              <a:spcBef>
                <a:spcPts val="0"/>
              </a:spcBef>
              <a:spcAft>
                <a:spcPts val="0"/>
              </a:spcAft>
              <a:buClr>
                <a:srgbClr val="FFFFFF"/>
              </a:buClr>
              <a:buSzPts val="3000"/>
            </a:pPr>
            <a:r>
              <a:rPr lang="en" sz="1300" kern="0">
                <a:solidFill>
                  <a:srgbClr val="FFFFFF"/>
                </a:solidFill>
                <a:latin typeface="Arial"/>
                <a:cs typeface="Arial"/>
                <a:sym typeface="Arial"/>
              </a:rPr>
              <a:t>773.303.0167</a:t>
            </a:r>
            <a:endParaRPr sz="1300" kern="0">
              <a:solidFill>
                <a:srgbClr val="FFFFFF"/>
              </a:solidFill>
              <a:latin typeface="Arial"/>
              <a:cs typeface="Arial"/>
              <a:sym typeface="Arial"/>
            </a:endParaRPr>
          </a:p>
          <a:p>
            <a:pPr eaLnBrk="1" fontAlgn="auto" hangingPunct="1">
              <a:spcBef>
                <a:spcPts val="0"/>
              </a:spcBef>
              <a:spcAft>
                <a:spcPts val="0"/>
              </a:spcAft>
              <a:buClr>
                <a:srgbClr val="FFFFFF"/>
              </a:buClr>
              <a:buSzPts val="3000"/>
            </a:pPr>
            <a:endParaRPr sz="1300" kern="0">
              <a:solidFill>
                <a:srgbClr val="FFFFFF"/>
              </a:solidFill>
              <a:latin typeface="Arial"/>
              <a:cs typeface="Arial"/>
              <a:sym typeface="Arial"/>
            </a:endParaRPr>
          </a:p>
          <a:p>
            <a:pPr eaLnBrk="1" fontAlgn="auto" hangingPunct="1">
              <a:spcBef>
                <a:spcPts val="0"/>
              </a:spcBef>
              <a:spcAft>
                <a:spcPts val="0"/>
              </a:spcAft>
              <a:buClr>
                <a:srgbClr val="FFFFFF"/>
              </a:buClr>
              <a:buSzPts val="3000"/>
            </a:pPr>
            <a:r>
              <a:rPr lang="en" sz="1300" kern="0">
                <a:solidFill>
                  <a:srgbClr val="FFFFFF"/>
                </a:solidFill>
                <a:latin typeface="Arial"/>
                <a:cs typeface="Arial"/>
                <a:sym typeface="Arial"/>
              </a:rPr>
              <a:t>lgbtcc.com</a:t>
            </a:r>
            <a:endParaRPr sz="1300" kern="0">
              <a:solidFill>
                <a:srgbClr val="FFFFFF"/>
              </a:solidFill>
              <a:latin typeface="Arial"/>
              <a:cs typeface="Arial"/>
              <a:sym typeface="Arial"/>
            </a:endParaRPr>
          </a:p>
          <a:p>
            <a:pPr eaLnBrk="1" fontAlgn="auto" hangingPunct="1">
              <a:spcBef>
                <a:spcPts val="0"/>
              </a:spcBef>
              <a:spcAft>
                <a:spcPts val="0"/>
              </a:spcAft>
              <a:buClr>
                <a:srgbClr val="FFFFFF"/>
              </a:buClr>
              <a:buSzPts val="3000"/>
            </a:pPr>
            <a:r>
              <a:rPr lang="en" sz="1300" kern="0">
                <a:solidFill>
                  <a:srgbClr val="FFFFFF"/>
                </a:solidFill>
                <a:uFill>
                  <a:noFill/>
                </a:uFill>
                <a:latin typeface="Arial"/>
                <a:cs typeface="Arial"/>
                <a:sym typeface="Arial"/>
                <a:hlinkClick r:id="rId5">
                  <a:extLst>
                    <a:ext uri="{A12FA001-AC4F-418D-AE19-62706E023703}">
                      <ahyp:hlinkClr xmlns:ahyp="http://schemas.microsoft.com/office/drawing/2018/hyperlinkcolor" val="tx"/>
                    </a:ext>
                  </a:extLst>
                </a:hlinkClick>
              </a:rPr>
              <a:t>lgbtcc.com/foundation</a:t>
            </a:r>
            <a:endParaRPr sz="1300" kern="0">
              <a:solidFill>
                <a:srgbClr val="FFFFFF"/>
              </a:solidFill>
              <a:latin typeface="Arial"/>
              <a:cs typeface="Arial"/>
              <a:sym typeface="Arial"/>
            </a:endParaRPr>
          </a:p>
        </p:txBody>
      </p:sp>
    </p:spTree>
    <p:extLst>
      <p:ext uri="{BB962C8B-B14F-4D97-AF65-F5344CB8AC3E}">
        <p14:creationId xmlns:p14="http://schemas.microsoft.com/office/powerpoint/2010/main" val="4044737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1B396-A8B3-470C-B432-13294BCF4EAB}"/>
              </a:ext>
            </a:extLst>
          </p:cNvPr>
          <p:cNvSpPr/>
          <p:nvPr/>
        </p:nvSpPr>
        <p:spPr>
          <a:xfrm>
            <a:off x="-74613" y="855663"/>
            <a:ext cx="9312276" cy="117475"/>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B3A9EEA1-93F0-4407-AE14-10E90629FC06}"/>
              </a:ext>
            </a:extLst>
          </p:cNvPr>
          <p:cNvSpPr/>
          <p:nvPr/>
        </p:nvSpPr>
        <p:spPr>
          <a:xfrm>
            <a:off x="-74613" y="5888038"/>
            <a:ext cx="9312276" cy="117475"/>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4" name="Picture 2">
            <a:extLst>
              <a:ext uri="{FF2B5EF4-FFF2-40B4-BE49-F238E27FC236}">
                <a16:creationId xmlns:a16="http://schemas.microsoft.com/office/drawing/2014/main" id="{0CDA8B5F-E666-49D9-84C5-715BCC3BE5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950" y="6223000"/>
            <a:ext cx="2603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ogo, icon&#10;&#10;Description automatically generated">
            <a:extLst>
              <a:ext uri="{FF2B5EF4-FFF2-40B4-BE49-F238E27FC236}">
                <a16:creationId xmlns:a16="http://schemas.microsoft.com/office/drawing/2014/main" id="{EB7730E5-120E-4E36-A392-9CA8D9181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688" y="6227763"/>
            <a:ext cx="2587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A picture containing clipart&#10;&#10;Description automatically generated">
            <a:extLst>
              <a:ext uri="{FF2B5EF4-FFF2-40B4-BE49-F238E27FC236}">
                <a16:creationId xmlns:a16="http://schemas.microsoft.com/office/drawing/2014/main" id="{86AB36E2-A847-4BC5-B2A3-740000CAD4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63" y="6227763"/>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Logo&#10;&#10;Description automatically generated">
            <a:extLst>
              <a:ext uri="{FF2B5EF4-FFF2-40B4-BE49-F238E27FC236}">
                <a16:creationId xmlns:a16="http://schemas.microsoft.com/office/drawing/2014/main" id="{13A86B58-92F5-4F3C-B517-29D6711079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75" y="6227763"/>
            <a:ext cx="2603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91FF11F2-C7C8-45A6-851C-7231C75D44D3}"/>
              </a:ext>
            </a:extLst>
          </p:cNvPr>
          <p:cNvSpPr txBox="1">
            <a:spLocks noChangeArrowheads="1"/>
          </p:cNvSpPr>
          <p:nvPr/>
        </p:nvSpPr>
        <p:spPr bwMode="auto">
          <a:xfrm>
            <a:off x="1752600" y="6248400"/>
            <a:ext cx="1219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eaLnBrk="1" hangingPunct="1">
              <a:lnSpc>
                <a:spcPct val="100000"/>
              </a:lnSpc>
              <a:spcBef>
                <a:spcPct val="0"/>
              </a:spcBef>
              <a:buFontTx/>
              <a:buNone/>
            </a:pPr>
            <a:r>
              <a:rPr lang="en-US" altLang="en-US" sz="1100">
                <a:solidFill>
                  <a:srgbClr val="FFFFFF"/>
                </a:solidFill>
                <a:latin typeface="Roboto Light" panose="02000000000000000000" pitchFamily="2" charset="0"/>
                <a:ea typeface="Roboto Light" panose="02000000000000000000" pitchFamily="2" charset="0"/>
                <a:cs typeface="Roboto Light" panose="02000000000000000000" pitchFamily="2" charset="0"/>
              </a:rPr>
              <a:t>@CHICAGODPS</a:t>
            </a:r>
          </a:p>
        </p:txBody>
      </p:sp>
      <p:sp>
        <p:nvSpPr>
          <p:cNvPr id="9" name="TextBox 15">
            <a:extLst>
              <a:ext uri="{FF2B5EF4-FFF2-40B4-BE49-F238E27FC236}">
                <a16:creationId xmlns:a16="http://schemas.microsoft.com/office/drawing/2014/main" id="{3872D277-07F5-4785-89A4-51A60917B2A3}"/>
              </a:ext>
            </a:extLst>
          </p:cNvPr>
          <p:cNvSpPr txBox="1">
            <a:spLocks noChangeArrowheads="1"/>
          </p:cNvSpPr>
          <p:nvPr/>
        </p:nvSpPr>
        <p:spPr bwMode="auto">
          <a:xfrm>
            <a:off x="685800" y="2209800"/>
            <a:ext cx="2840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panose="020B0503020203020204"/>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panose="020B0503020203020204"/>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panose="020B0503020203020204"/>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panose="020B0503020203020204"/>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panose="020B0503020203020204"/>
              </a:defRPr>
            </a:lvl9pPr>
          </a:lstStyle>
          <a:p>
            <a:pPr algn="ctr" eaLnBrk="1" hangingPunct="1">
              <a:lnSpc>
                <a:spcPct val="100000"/>
              </a:lnSpc>
              <a:spcBef>
                <a:spcPct val="0"/>
              </a:spcBef>
              <a:buFontTx/>
              <a:buNone/>
            </a:pPr>
            <a:r>
              <a:rPr lang="en-US" altLang="en-US" sz="2100">
                <a:solidFill>
                  <a:srgbClr val="FFFFFF"/>
                </a:solidFill>
                <a:latin typeface="Roboto Medium" panose="02000000000000000000" pitchFamily="2" charset="0"/>
                <a:ea typeface="Roboto Medium" panose="02000000000000000000" pitchFamily="2" charset="0"/>
                <a:cs typeface="Roboto Medium" panose="02000000000000000000" pitchFamily="2" charset="0"/>
              </a:rPr>
              <a:t>RESOURCE GUIDES</a:t>
            </a:r>
          </a:p>
        </p:txBody>
      </p:sp>
      <p:pic>
        <p:nvPicPr>
          <p:cNvPr id="10" name="Picture 9">
            <a:extLst>
              <a:ext uri="{FF2B5EF4-FFF2-40B4-BE49-F238E27FC236}">
                <a16:creationId xmlns:a16="http://schemas.microsoft.com/office/drawing/2014/main" id="{9AEFF3B4-55B0-46C1-A5B1-BFB5253BC3AB}"/>
              </a:ext>
            </a:extLst>
          </p:cNvPr>
          <p:cNvPicPr>
            <a:picLocks noChangeAspect="1"/>
          </p:cNvPicPr>
          <p:nvPr/>
        </p:nvPicPr>
        <p:blipFill rotWithShape="1">
          <a:blip r:embed="rId6"/>
          <a:srcRect l="7203"/>
          <a:stretch/>
        </p:blipFill>
        <p:spPr>
          <a:xfrm>
            <a:off x="5562600" y="1219200"/>
            <a:ext cx="1592263" cy="208597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F005809C-432C-4BB3-A890-386643003748}"/>
              </a:ext>
            </a:extLst>
          </p:cNvPr>
          <p:cNvPicPr>
            <a:picLocks noChangeAspect="1"/>
          </p:cNvPicPr>
          <p:nvPr/>
        </p:nvPicPr>
        <p:blipFill>
          <a:blip r:embed="rId7"/>
          <a:stretch>
            <a:fillRect/>
          </a:stretch>
        </p:blipFill>
        <p:spPr>
          <a:xfrm>
            <a:off x="7239000" y="1219200"/>
            <a:ext cx="1592263" cy="207486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A9477F2-D27E-427C-ACBD-B31846223DDE}"/>
              </a:ext>
            </a:extLst>
          </p:cNvPr>
          <p:cNvPicPr>
            <a:picLocks noChangeAspect="1"/>
          </p:cNvPicPr>
          <p:nvPr/>
        </p:nvPicPr>
        <p:blipFill>
          <a:blip r:embed="rId8"/>
          <a:stretch>
            <a:fillRect/>
          </a:stretch>
        </p:blipFill>
        <p:spPr>
          <a:xfrm>
            <a:off x="5562600" y="3352800"/>
            <a:ext cx="1592263" cy="208280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CC20E41A-17B4-41C8-A44D-B33F0B07A211}"/>
              </a:ext>
            </a:extLst>
          </p:cNvPr>
          <p:cNvPicPr>
            <a:picLocks noChangeAspect="1"/>
          </p:cNvPicPr>
          <p:nvPr/>
        </p:nvPicPr>
        <p:blipFill>
          <a:blip r:embed="rId9"/>
          <a:stretch>
            <a:fillRect/>
          </a:stretch>
        </p:blipFill>
        <p:spPr>
          <a:xfrm>
            <a:off x="7239000" y="3352800"/>
            <a:ext cx="1592263" cy="207645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64A6B3E-5FCE-4297-906D-BD64E47C70DF}"/>
              </a:ext>
            </a:extLst>
          </p:cNvPr>
          <p:cNvSpPr txBox="1"/>
          <p:nvPr/>
        </p:nvSpPr>
        <p:spPr>
          <a:xfrm>
            <a:off x="457200" y="2743200"/>
            <a:ext cx="3954463" cy="2678113"/>
          </a:xfrm>
          <a:prstGeom prst="rect">
            <a:avLst/>
          </a:prstGeom>
          <a:noFill/>
        </p:spPr>
        <p:txBody>
          <a:bodyPr>
            <a:spAutoFit/>
          </a:bodyPr>
          <a:lstStyle/>
          <a:p>
            <a:pPr marL="214313" indent="-214313" defTabSz="685800" eaLnBrk="1" fontAlgn="auto" hangingPunct="1">
              <a:spcBef>
                <a:spcPts val="0"/>
              </a:spcBef>
              <a:spcAft>
                <a:spcPts val="0"/>
              </a:spcAft>
              <a:buFont typeface="Wingdings" pitchFamily="2" charset="2"/>
              <a:buChar char="§"/>
              <a:defRPr/>
            </a:pPr>
            <a:r>
              <a:rPr lang="en-US" sz="1400" dirty="0">
                <a:solidFill>
                  <a:prstClr val="white"/>
                </a:solidFill>
                <a:cs typeface="Calibri" panose="020F0502020204030204" pitchFamily="34" charset="0"/>
              </a:rPr>
              <a:t>DPS has published a four-volume set of Resource Guides, expanding on the guiding principle of transparency.</a:t>
            </a:r>
          </a:p>
          <a:p>
            <a:pPr defTabSz="685800" eaLnBrk="1" fontAlgn="auto" hangingPunct="1">
              <a:spcBef>
                <a:spcPts val="0"/>
              </a:spcBef>
              <a:spcAft>
                <a:spcPts val="0"/>
              </a:spcAft>
              <a:defRPr/>
            </a:pPr>
            <a:endParaRPr lang="en-US" sz="1400" dirty="0">
              <a:solidFill>
                <a:prstClr val="white"/>
              </a:solidFill>
              <a:cs typeface="Calibri" panose="020F0502020204030204" pitchFamily="34" charset="0"/>
            </a:endParaRPr>
          </a:p>
          <a:p>
            <a:pPr marL="214313" indent="-214313" defTabSz="685800" eaLnBrk="1" fontAlgn="auto" hangingPunct="1">
              <a:spcBef>
                <a:spcPts val="0"/>
              </a:spcBef>
              <a:spcAft>
                <a:spcPts val="0"/>
              </a:spcAft>
              <a:buFont typeface="Wingdings" pitchFamily="2" charset="2"/>
              <a:buChar char="§"/>
              <a:defRPr/>
            </a:pPr>
            <a:r>
              <a:rPr lang="en-US" sz="1400" dirty="0">
                <a:solidFill>
                  <a:prstClr val="white"/>
                </a:solidFill>
                <a:cs typeface="Calibri" panose="020F0502020204030204" pitchFamily="34" charset="0"/>
              </a:rPr>
              <a:t>The Resource Guides were divided into key areas of the procurement process:</a:t>
            </a:r>
          </a:p>
          <a:p>
            <a:pPr marL="557213" lvl="1" indent="-214313" defTabSz="685800" eaLnBrk="1" fontAlgn="auto" hangingPunct="1">
              <a:spcBef>
                <a:spcPts val="0"/>
              </a:spcBef>
              <a:spcAft>
                <a:spcPts val="0"/>
              </a:spcAft>
              <a:buFont typeface="Wingdings" pitchFamily="2" charset="2"/>
              <a:buChar char="Ø"/>
              <a:defRPr/>
            </a:pPr>
            <a:r>
              <a:rPr lang="en-US" sz="1400" dirty="0">
                <a:solidFill>
                  <a:prstClr val="white"/>
                </a:solidFill>
                <a:cs typeface="Calibri" panose="020F0502020204030204" pitchFamily="34" charset="0"/>
              </a:rPr>
              <a:t>Contract Administration</a:t>
            </a:r>
          </a:p>
          <a:p>
            <a:pPr marL="557213" lvl="1" indent="-214313" defTabSz="685800" eaLnBrk="1" fontAlgn="auto" hangingPunct="1">
              <a:spcBef>
                <a:spcPts val="0"/>
              </a:spcBef>
              <a:spcAft>
                <a:spcPts val="0"/>
              </a:spcAft>
              <a:buFont typeface="Wingdings" pitchFamily="2" charset="2"/>
              <a:buChar char="Ø"/>
              <a:defRPr/>
            </a:pPr>
            <a:r>
              <a:rPr lang="en-US" sz="1400" dirty="0">
                <a:solidFill>
                  <a:prstClr val="white"/>
                </a:solidFill>
                <a:cs typeface="Calibri" panose="020F0502020204030204" pitchFamily="34" charset="0"/>
              </a:rPr>
              <a:t>Incentives and Programs</a:t>
            </a:r>
          </a:p>
          <a:p>
            <a:pPr marL="557213" lvl="1" indent="-214313" defTabSz="685800" eaLnBrk="1" fontAlgn="auto" hangingPunct="1">
              <a:spcBef>
                <a:spcPts val="0"/>
              </a:spcBef>
              <a:spcAft>
                <a:spcPts val="0"/>
              </a:spcAft>
              <a:buFont typeface="Wingdings" pitchFamily="2" charset="2"/>
              <a:buChar char="Ø"/>
              <a:defRPr/>
            </a:pPr>
            <a:r>
              <a:rPr lang="en-US" sz="1400" dirty="0">
                <a:solidFill>
                  <a:prstClr val="white"/>
                </a:solidFill>
                <a:cs typeface="Calibri" panose="020F0502020204030204" pitchFamily="34" charset="0"/>
              </a:rPr>
              <a:t>Certification</a:t>
            </a:r>
          </a:p>
          <a:p>
            <a:pPr marL="557213" lvl="1" indent="-214313" defTabSz="685800" eaLnBrk="1" fontAlgn="auto" hangingPunct="1">
              <a:spcBef>
                <a:spcPts val="0"/>
              </a:spcBef>
              <a:spcAft>
                <a:spcPts val="0"/>
              </a:spcAft>
              <a:buFont typeface="Wingdings" pitchFamily="2" charset="2"/>
              <a:buChar char="Ø"/>
              <a:defRPr/>
            </a:pPr>
            <a:r>
              <a:rPr lang="en-US" sz="1400" dirty="0">
                <a:solidFill>
                  <a:prstClr val="white"/>
                </a:solidFill>
                <a:cs typeface="Calibri" panose="020F0502020204030204" pitchFamily="34" charset="0"/>
              </a:rPr>
              <a:t>Compliance</a:t>
            </a:r>
          </a:p>
          <a:p>
            <a:pPr marL="342900" lvl="1" defTabSz="685800" eaLnBrk="1" fontAlgn="auto" hangingPunct="1">
              <a:spcBef>
                <a:spcPts val="0"/>
              </a:spcBef>
              <a:spcAft>
                <a:spcPts val="0"/>
              </a:spcAft>
              <a:defRPr/>
            </a:pPr>
            <a:endParaRPr lang="en-US" sz="1400" dirty="0">
              <a:solidFill>
                <a:prstClr val="white"/>
              </a:solidFill>
              <a:cs typeface="Calibri" panose="020F0502020204030204" pitchFamily="34" charset="0"/>
            </a:endParaRPr>
          </a:p>
          <a:p>
            <a:pPr marL="214313" indent="-214313" defTabSz="685800" eaLnBrk="1" fontAlgn="auto" hangingPunct="1">
              <a:spcBef>
                <a:spcPts val="0"/>
              </a:spcBef>
              <a:spcAft>
                <a:spcPts val="0"/>
              </a:spcAft>
              <a:buFont typeface="Wingdings" pitchFamily="2" charset="2"/>
              <a:buChar char="§"/>
              <a:defRPr/>
            </a:pPr>
            <a:r>
              <a:rPr lang="en-US" sz="1400" dirty="0">
                <a:solidFill>
                  <a:prstClr val="white"/>
                </a:solidFill>
                <a:ea typeface="Roboto" panose="02000000000000000000" pitchFamily="2" charset="0"/>
                <a:cs typeface="Calibri" panose="020F0502020204030204" pitchFamily="34" charset="0"/>
              </a:rPr>
              <a:t>Download now at </a:t>
            </a:r>
            <a:r>
              <a:rPr lang="en-US" sz="1400" dirty="0" err="1">
                <a:solidFill>
                  <a:prstClr val="white"/>
                </a:solidFill>
                <a:ea typeface="Roboto" panose="02000000000000000000" pitchFamily="2" charset="0"/>
                <a:cs typeface="Calibri" panose="020F0502020204030204" pitchFamily="34" charset="0"/>
              </a:rPr>
              <a:t>www.chicago.gov</a:t>
            </a:r>
            <a:r>
              <a:rPr lang="en-US" sz="1400" dirty="0">
                <a:solidFill>
                  <a:prstClr val="white"/>
                </a:solidFill>
                <a:ea typeface="Roboto" panose="02000000000000000000" pitchFamily="2" charset="0"/>
                <a:cs typeface="Calibri" panose="020F0502020204030204" pitchFamily="34" charset="0"/>
              </a:rPr>
              <a:t>/</a:t>
            </a:r>
            <a:r>
              <a:rPr lang="en-US" sz="1400" dirty="0" err="1">
                <a:solidFill>
                  <a:prstClr val="white"/>
                </a:solidFill>
                <a:ea typeface="Roboto" panose="02000000000000000000" pitchFamily="2" charset="0"/>
                <a:cs typeface="Calibri" panose="020F0502020204030204" pitchFamily="34" charset="0"/>
              </a:rPr>
              <a:t>dpsguides</a:t>
            </a:r>
            <a:endParaRPr lang="en-US" sz="1400" dirty="0">
              <a:solidFill>
                <a:prstClr val="white"/>
              </a:solidFill>
              <a:ea typeface="Roboto" panose="02000000000000000000" pitchFamily="2" charset="0"/>
              <a:cs typeface="Calibri" panose="020F0502020204030204" pitchFamily="34" charset="0"/>
            </a:endParaRPr>
          </a:p>
        </p:txBody>
      </p:sp>
      <p:pic>
        <p:nvPicPr>
          <p:cNvPr id="15" name="Picture 10" descr="A black and white logo&#10;&#10;Description automatically generated with medium confidence">
            <a:extLst>
              <a:ext uri="{FF2B5EF4-FFF2-40B4-BE49-F238E27FC236}">
                <a16:creationId xmlns:a16="http://schemas.microsoft.com/office/drawing/2014/main" id="{69E82DEE-96F5-4B74-8865-91A724F7B6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1143000"/>
            <a:ext cx="37512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414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838200" y="1143000"/>
            <a:ext cx="7924800" cy="49530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dirty="0">
                <a:ln>
                  <a:noFill/>
                </a:ln>
                <a:solidFill>
                  <a:schemeClr val="accent4"/>
                </a:solidFill>
                <a:effectLst/>
                <a:uLnTx/>
                <a:uFillTx/>
                <a:latin typeface="Avenir LT Std 55 Roman"/>
                <a:ea typeface="+mn-ea"/>
                <a:cs typeface="Arial" panose="020B0604020202020204" pitchFamily="34" charset="0"/>
              </a:rPr>
              <a:t>Illinois Hispanic Chamber of Commerce</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altLang="en-US" b="1" dirty="0">
              <a:latin typeface="Avenir LT Std 55 Roman"/>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b="1" dirty="0">
                <a:latin typeface="Avenir LT Std 55 Roman"/>
                <a:cs typeface="Arial" panose="020B0604020202020204" pitchFamily="34" charset="0"/>
              </a:rPr>
              <a:t>Illinois Hispanic Chamber of Commerce </a:t>
            </a:r>
            <a:r>
              <a:rPr lang="en-US" altLang="en-US" dirty="0">
                <a:latin typeface="Avenir LT Std 55 Roman"/>
                <a:cs typeface="Arial" panose="020B0604020202020204" pitchFamily="34" charset="0"/>
              </a:rPr>
              <a:t>is the leading Hispanic business, networking, advocacy, and development organization in Illinois. Founded in 1990 as the Mexican American Chamber of Commerce of Illinois, </a:t>
            </a:r>
            <a:r>
              <a:rPr lang="en-US" altLang="en-US" dirty="0" err="1">
                <a:latin typeface="Avenir LT Std 55 Roman"/>
                <a:cs typeface="Arial" panose="020B0604020202020204" pitchFamily="34" charset="0"/>
              </a:rPr>
              <a:t>IHCC</a:t>
            </a:r>
            <a:r>
              <a:rPr lang="en-US" altLang="en-US" dirty="0">
                <a:latin typeface="Avenir LT Std 55 Roman"/>
                <a:cs typeface="Arial" panose="020B0604020202020204" pitchFamily="34" charset="0"/>
              </a:rPr>
              <a:t> is now the largest community of Hispanic business owners in Illinois and the Midwest. </a:t>
            </a:r>
            <a:r>
              <a:rPr lang="en-US" altLang="en-US" dirty="0" err="1">
                <a:latin typeface="Avenir LT Std 55 Roman"/>
                <a:cs typeface="Arial" panose="020B0604020202020204" pitchFamily="34" charset="0"/>
              </a:rPr>
              <a:t>IHCC</a:t>
            </a:r>
            <a:r>
              <a:rPr lang="en-US" altLang="en-US" dirty="0">
                <a:latin typeface="Avenir LT Std 55 Roman"/>
                <a:cs typeface="Arial" panose="020B0604020202020204" pitchFamily="34" charset="0"/>
              </a:rPr>
              <a:t> works to cultivate knowledge, connections, and collaboration to effect transformational social change and achieve sustainable economic impact through entrepreneurship. </a:t>
            </a:r>
            <a:endParaRPr kumimoji="0" lang="en-US" altLang="en-US" sz="2400" b="0" i="0" u="sng" strike="noStrike" kern="1200" cap="none" spc="0" normalizeH="0" baseline="0" noProof="0" dirty="0">
              <a:ln>
                <a:noFill/>
              </a:ln>
              <a:effectLst/>
              <a:uLnTx/>
              <a:uFillTx/>
              <a:latin typeface="Avenir LT Std 55 Roman"/>
              <a:ea typeface="+mn-ea"/>
              <a:cs typeface="Arial" panose="020B0604020202020204" pitchFamily="34" charset="0"/>
            </a:endParaRPr>
          </a:p>
        </p:txBody>
      </p:sp>
    </p:spTree>
    <p:extLst>
      <p:ext uri="{BB962C8B-B14F-4D97-AF65-F5344CB8AC3E}">
        <p14:creationId xmlns:p14="http://schemas.microsoft.com/office/powerpoint/2010/main" val="3408776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9466" y="4953000"/>
            <a:ext cx="89154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FFC000"/>
                </a:solidFill>
                <a:effectLst/>
                <a:uLnTx/>
                <a:uFillTx/>
                <a:latin typeface="Avenir LT Std 55 Roman"/>
                <a:ea typeface="+mn-ea"/>
                <a:cs typeface="Arial" pitchFamily="34" charset="0"/>
              </a:rPr>
              <a:t>Angie Alonso</a:t>
            </a:r>
          </a:p>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FFC000"/>
                </a:solidFill>
                <a:effectLst/>
                <a:uLnTx/>
                <a:uFillTx/>
                <a:latin typeface="Avenir LT Std 55 Roman"/>
                <a:ea typeface="+mn-ea"/>
                <a:cs typeface="Arial" pitchFamily="34" charset="0"/>
              </a:rPr>
              <a:t>PTAC (Illinois Procurement Technical Assistance Center) Director</a:t>
            </a:r>
          </a:p>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FFC000"/>
                </a:solidFill>
                <a:effectLst/>
                <a:uLnTx/>
                <a:uFillTx/>
                <a:latin typeface="Avenir LT Std 55 Roman"/>
                <a:ea typeface="+mn-ea"/>
                <a:cs typeface="Arial" pitchFamily="34" charset="0"/>
              </a:rPr>
              <a:t> Illinois Hispanic Chamber of Commerce</a:t>
            </a: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400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B4404BA8-7900-E54F-91D9-71C6BC8956C7}"/>
              </a:ext>
            </a:extLst>
          </p:cNvPr>
          <p:cNvPicPr>
            <a:picLocks noChangeAspect="1"/>
          </p:cNvPicPr>
          <p:nvPr/>
        </p:nvPicPr>
        <p:blipFill rotWithShape="1">
          <a:blip r:embed="rId2">
            <a:extLst>
              <a:ext uri="{28A0092B-C50C-407E-A947-70E740481C1C}">
                <a14:useLocalDpi xmlns:a14="http://schemas.microsoft.com/office/drawing/2010/main" val="0"/>
              </a:ext>
            </a:extLst>
          </a:blip>
          <a:srcRect t="2913"/>
          <a:stretch/>
        </p:blipFill>
        <p:spPr>
          <a:xfrm>
            <a:off x="20" y="10"/>
            <a:ext cx="9143980" cy="6857990"/>
          </a:xfrm>
          <a:prstGeom prst="rect">
            <a:avLst/>
          </a:prstGeom>
          <a:noFill/>
        </p:spPr>
      </p:pic>
    </p:spTree>
    <p:extLst>
      <p:ext uri="{BB962C8B-B14F-4D97-AF65-F5344CB8AC3E}">
        <p14:creationId xmlns:p14="http://schemas.microsoft.com/office/powerpoint/2010/main" val="2774485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26769659-FE5A-D945-9826-6A3FF4CB4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31" y="68263"/>
            <a:ext cx="8700938" cy="6721475"/>
          </a:xfrm>
          <a:prstGeom prst="rect">
            <a:avLst/>
          </a:prstGeom>
          <a:noFill/>
        </p:spPr>
      </p:pic>
    </p:spTree>
    <p:extLst>
      <p:ext uri="{BB962C8B-B14F-4D97-AF65-F5344CB8AC3E}">
        <p14:creationId xmlns:p14="http://schemas.microsoft.com/office/powerpoint/2010/main" val="3944605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1F9572F-1B5F-8F47-A2DD-BE6FE7C56DEE}"/>
              </a:ext>
            </a:extLst>
          </p:cNvPr>
          <p:cNvPicPr>
            <a:picLocks noChangeAspect="1"/>
          </p:cNvPicPr>
          <p:nvPr/>
        </p:nvPicPr>
        <p:blipFill rotWithShape="1">
          <a:blip r:embed="rId2">
            <a:extLst>
              <a:ext uri="{28A0092B-C50C-407E-A947-70E740481C1C}">
                <a14:useLocalDpi xmlns:a14="http://schemas.microsoft.com/office/drawing/2010/main" val="0"/>
              </a:ext>
            </a:extLst>
          </a:blip>
          <a:srcRect b="2913"/>
          <a:stretch/>
        </p:blipFill>
        <p:spPr>
          <a:xfrm>
            <a:off x="20" y="10"/>
            <a:ext cx="9143980" cy="6857990"/>
          </a:xfrm>
          <a:prstGeom prst="rect">
            <a:avLst/>
          </a:prstGeom>
          <a:noFill/>
        </p:spPr>
      </p:pic>
    </p:spTree>
    <p:extLst>
      <p:ext uri="{BB962C8B-B14F-4D97-AF65-F5344CB8AC3E}">
        <p14:creationId xmlns:p14="http://schemas.microsoft.com/office/powerpoint/2010/main" val="2436529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0DA42242-2166-AE44-A694-C588021994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787839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3C4E823-5FB8-914E-9B41-5B045ECC8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31" y="68263"/>
            <a:ext cx="8700938" cy="6721475"/>
          </a:xfrm>
          <a:prstGeom prst="rect">
            <a:avLst/>
          </a:prstGeom>
          <a:noFill/>
        </p:spPr>
      </p:pic>
    </p:spTree>
    <p:extLst>
      <p:ext uri="{BB962C8B-B14F-4D97-AF65-F5344CB8AC3E}">
        <p14:creationId xmlns:p14="http://schemas.microsoft.com/office/powerpoint/2010/main" val="1652276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Teams&#10;&#10;Description automatically generated">
            <a:extLst>
              <a:ext uri="{FF2B5EF4-FFF2-40B4-BE49-F238E27FC236}">
                <a16:creationId xmlns:a16="http://schemas.microsoft.com/office/drawing/2014/main" id="{8B3EDCCC-699C-9249-BB7D-4D003B131D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491"/>
            <a:ext cx="9144000" cy="7065818"/>
          </a:xfrm>
          <a:prstGeom prst="rect">
            <a:avLst/>
          </a:prstGeom>
        </p:spPr>
      </p:pic>
    </p:spTree>
    <p:extLst>
      <p:ext uri="{BB962C8B-B14F-4D97-AF65-F5344CB8AC3E}">
        <p14:creationId xmlns:p14="http://schemas.microsoft.com/office/powerpoint/2010/main" val="253978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A1C0C37-B947-344F-9E48-64918E732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198874"/>
          </a:xfrm>
          <a:prstGeom prst="rect">
            <a:avLst/>
          </a:prstGeom>
        </p:spPr>
      </p:pic>
    </p:spTree>
    <p:extLst>
      <p:ext uri="{BB962C8B-B14F-4D97-AF65-F5344CB8AC3E}">
        <p14:creationId xmlns:p14="http://schemas.microsoft.com/office/powerpoint/2010/main" val="480413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68AED68-F13A-4B1E-A349-520277655BF8}"/>
              </a:ext>
            </a:extLst>
          </p:cNvPr>
          <p:cNvSpPr txBox="1">
            <a:spLocks/>
          </p:cNvSpPr>
          <p:nvPr/>
        </p:nvSpPr>
        <p:spPr>
          <a:xfrm>
            <a:off x="0" y="0"/>
            <a:ext cx="9144000" cy="914400"/>
          </a:xfrm>
          <a:prstGeom prst="rect">
            <a:avLst/>
          </a:prstGeom>
          <a:solidFill>
            <a:srgbClr val="003366"/>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200" normalizeH="0" baseline="0" noProof="0" dirty="0">
              <a:ln>
                <a:noFill/>
              </a:ln>
              <a:solidFill>
                <a:prstClr val="white"/>
              </a:solidFill>
              <a:effectLst/>
              <a:uLnTx/>
              <a:uFillTx/>
              <a:latin typeface="Avenir LT Std 55 Roman"/>
              <a:ea typeface="+mj-ea"/>
              <a:cs typeface="+mj-cs"/>
            </a:endParaRPr>
          </a:p>
        </p:txBody>
      </p:sp>
      <p:pic>
        <p:nvPicPr>
          <p:cNvPr id="36867" name="Content Placeholder 1">
            <a:extLst>
              <a:ext uri="{FF2B5EF4-FFF2-40B4-BE49-F238E27FC236}">
                <a16:creationId xmlns:a16="http://schemas.microsoft.com/office/drawing/2014/main" id="{2B5D14A2-BED6-406D-A48C-DEB76BDCE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9800" y="1219200"/>
            <a:ext cx="4570413" cy="5257800"/>
          </a:xfrm>
        </p:spPr>
      </p:pic>
      <p:sp>
        <p:nvSpPr>
          <p:cNvPr id="5" name="Rectangle 2">
            <a:extLst>
              <a:ext uri="{FF2B5EF4-FFF2-40B4-BE49-F238E27FC236}">
                <a16:creationId xmlns:a16="http://schemas.microsoft.com/office/drawing/2014/main" id="{821C9519-1C0D-4302-A4E7-4E8FF9073453}"/>
              </a:ext>
            </a:extLst>
          </p:cNvPr>
          <p:cNvSpPr>
            <a:spLocks noGrp="1"/>
          </p:cNvSpPr>
          <p:nvPr>
            <p:ph type="title"/>
          </p:nvPr>
        </p:nvSpPr>
        <p:spPr>
          <a:xfrm>
            <a:off x="4800600" y="3200400"/>
            <a:ext cx="4038600" cy="838200"/>
          </a:xfrm>
        </p:spPr>
        <p:txBody>
          <a:bodyPr lIns="68580" tIns="34290" rIns="68580" bIns="34290" rtlCol="0" anchor="t">
            <a:noAutofit/>
          </a:bodyPr>
          <a:lstStyle/>
          <a:p>
            <a:pPr algn="ctr" eaLnBrk="1" fontAlgn="auto" hangingPunct="1">
              <a:spcAft>
                <a:spcPts val="0"/>
              </a:spcAft>
              <a:defRPr/>
            </a:pPr>
            <a:r>
              <a:rPr lang="en-US" altLang="en-US" b="1" dirty="0">
                <a:solidFill>
                  <a:schemeClr val="tx2"/>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260784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3847854-8141-4C29-8A34-C736EC91B74B}"/>
              </a:ext>
            </a:extLst>
          </p:cNvPr>
          <p:cNvSpPr>
            <a:spLocks noGrp="1"/>
          </p:cNvSpPr>
          <p:nvPr>
            <p:ph type="title"/>
          </p:nvPr>
        </p:nvSpPr>
        <p:spPr/>
        <p:txBody>
          <a:bodyPr rtlCol="0">
            <a:normAutofit/>
          </a:bodyPr>
          <a:lstStyle/>
          <a:p>
            <a:pPr eaLnBrk="1" fontAlgn="auto" hangingPunct="1">
              <a:spcAft>
                <a:spcPts val="0"/>
              </a:spcAft>
              <a:defRPr/>
            </a:pPr>
            <a:r>
              <a:rPr lang="en-US" altLang="en-US" dirty="0"/>
              <a:t>Today’s Workshop</a:t>
            </a:r>
          </a:p>
        </p:txBody>
      </p:sp>
      <p:sp>
        <p:nvSpPr>
          <p:cNvPr id="3" name="Rectangle 2">
            <a:extLst>
              <a:ext uri="{FF2B5EF4-FFF2-40B4-BE49-F238E27FC236}">
                <a16:creationId xmlns:a16="http://schemas.microsoft.com/office/drawing/2014/main" id="{AD011A46-E320-400F-ADFE-DA1132A32162}"/>
              </a:ext>
            </a:extLst>
          </p:cNvPr>
          <p:cNvSpPr/>
          <p:nvPr/>
        </p:nvSpPr>
        <p:spPr>
          <a:xfrm>
            <a:off x="252413" y="1030288"/>
            <a:ext cx="8763000" cy="4246562"/>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Everyone is muted upon entry for the presentation portion of the workshop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We ask that you hold your questions to the end of the presentation. You can use the chat feature to type out your question and the speaker will answer the questions at the end of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sng"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To Send a Question</a:t>
            </a: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venir LT Std 55 Roman"/>
                <a:ea typeface="+mn-ea"/>
                <a:cs typeface="Arial" panose="020B0604020202020204" pitchFamily="34" charset="0"/>
              </a:rPr>
              <a:t>Use only the Q &amp; A panel to ask your question. Do not use the chat panel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Use the Q &amp; A panel on the right side of your screen.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In the Send to or To drop-down list, select the recipient of the message.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Enter your message in the chat text box, then press Enter on your keyboard.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LT Std 55 Roman"/>
                <a:ea typeface="+mn-ea"/>
                <a:cs typeface="Arial" panose="020B0604020202020204" pitchFamily="34" charset="0"/>
              </a:rPr>
              <a:t>Note: If you join a meeting, session, or event in progress, you can see only the Q &amp; A that participants send after you join.</a:t>
            </a:r>
          </a:p>
        </p:txBody>
      </p:sp>
    </p:spTree>
    <p:extLst>
      <p:ext uri="{BB962C8B-B14F-4D97-AF65-F5344CB8AC3E}">
        <p14:creationId xmlns:p14="http://schemas.microsoft.com/office/powerpoint/2010/main" val="246287175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F9823-B36F-4561-B9E4-506CCABA8A35}"/>
              </a:ext>
            </a:extLst>
          </p:cNvPr>
          <p:cNvSpPr>
            <a:spLocks noGrp="1"/>
          </p:cNvSpPr>
          <p:nvPr>
            <p:ph type="title"/>
          </p:nvPr>
        </p:nvSpPr>
        <p:spPr>
          <a:xfrm>
            <a:off x="158750" y="485775"/>
            <a:ext cx="8826500" cy="523875"/>
          </a:xfrm>
        </p:spPr>
        <p:txBody>
          <a:bodyPr rtlCol="0" anchor="b">
            <a:normAutofit/>
          </a:bodyPr>
          <a:lstStyle/>
          <a:p>
            <a:pPr eaLnBrk="1" fontAlgn="auto" hangingPunct="1">
              <a:spcAft>
                <a:spcPts val="0"/>
              </a:spcAft>
              <a:defRPr/>
            </a:pPr>
            <a:r>
              <a:rPr lang="en-US" sz="2800" spc="200" dirty="0">
                <a:solidFill>
                  <a:srgbClr val="336699"/>
                </a:solidFill>
              </a:rPr>
              <a:t>TRAINING • OUTREACH • COMMUNICATIONS</a:t>
            </a:r>
          </a:p>
        </p:txBody>
      </p:sp>
      <p:cxnSp>
        <p:nvCxnSpPr>
          <p:cNvPr id="14" name="Straight Connector 13">
            <a:extLst>
              <a:ext uri="{FF2B5EF4-FFF2-40B4-BE49-F238E27FC236}">
                <a16:creationId xmlns:a16="http://schemas.microsoft.com/office/drawing/2014/main" id="{AEFC3C90-DC50-4ABD-868F-B1B917943AED}"/>
              </a:ext>
            </a:extLst>
          </p:cNvPr>
          <p:cNvCxnSpPr>
            <a:cxnSpLocks noGrp="1" noRot="1" noChangeAspect="1" noMove="1" noResize="1" noEditPoints="1" noAdjustHandles="1" noChangeArrowheads="1" noChangeShapeType="1"/>
          </p:cNvCxnSpPr>
          <p:nvPr/>
        </p:nvCxnSpPr>
        <p:spPr>
          <a:xfrm>
            <a:off x="3810000" y="2114550"/>
            <a:ext cx="4732338" cy="0"/>
          </a:xfrm>
          <a:prstGeom prst="line">
            <a:avLst/>
          </a:prstGeom>
          <a:ln w="19050">
            <a:solidFill>
              <a:srgbClr val="F78063"/>
            </a:solidFill>
          </a:ln>
        </p:spPr>
        <p:style>
          <a:lnRef idx="1">
            <a:schemeClr val="accent1"/>
          </a:lnRef>
          <a:fillRef idx="0">
            <a:schemeClr val="accent1"/>
          </a:fillRef>
          <a:effectRef idx="0">
            <a:schemeClr val="accent1"/>
          </a:effectRef>
          <a:fontRef idx="minor">
            <a:schemeClr val="tx1"/>
          </a:fontRef>
        </p:style>
      </p:cxnSp>
      <p:pic>
        <p:nvPicPr>
          <p:cNvPr id="37892" name="Content Placeholder 4">
            <a:extLst>
              <a:ext uri="{FF2B5EF4-FFF2-40B4-BE49-F238E27FC236}">
                <a16:creationId xmlns:a16="http://schemas.microsoft.com/office/drawing/2014/main" id="{48FC57C0-73F2-4582-A69E-0E4A875D96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5938"/>
          <a:stretch>
            <a:fillRect/>
          </a:stretch>
        </p:blipFill>
        <p:spPr>
          <a:xfrm>
            <a:off x="1422400" y="1697038"/>
            <a:ext cx="7231063" cy="4013200"/>
          </a:xfrm>
          <a:solidFill>
            <a:schemeClr val="bg1"/>
          </a:solidFill>
        </p:spPr>
      </p:pic>
    </p:spTree>
    <p:extLst>
      <p:ext uri="{BB962C8B-B14F-4D97-AF65-F5344CB8AC3E}">
        <p14:creationId xmlns:p14="http://schemas.microsoft.com/office/powerpoint/2010/main" val="3751243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hotoxpress_12151342 (1)">
            <a:extLst>
              <a:ext uri="{FF2B5EF4-FFF2-40B4-BE49-F238E27FC236}">
                <a16:creationId xmlns:a16="http://schemas.microsoft.com/office/drawing/2014/main" id="{3947AA47-023B-4179-BC62-6B457A2A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50"/>
            <a:ext cx="9220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
            <a:extLst>
              <a:ext uri="{FF2B5EF4-FFF2-40B4-BE49-F238E27FC236}">
                <a16:creationId xmlns:a16="http://schemas.microsoft.com/office/drawing/2014/main" id="{C808B27D-3393-428A-89B0-8A04C2B19CA5}"/>
              </a:ext>
            </a:extLst>
          </p:cNvPr>
          <p:cNvSpPr>
            <a:spLocks noChangeArrowheads="1"/>
          </p:cNvSpPr>
          <p:nvPr/>
        </p:nvSpPr>
        <p:spPr bwMode="auto">
          <a:xfrm>
            <a:off x="2359025" y="5365750"/>
            <a:ext cx="4041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Department of Procurement Services</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121 North LaSalle, City Hall Room 806, Chicago, IL 60602</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City Hall Bid &amp; Bond Room 103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11th Floor Room 1103</a:t>
            </a:r>
            <a:endParaRPr kumimoji="0" lang="en-US" altLang="en-US" sz="1200" b="0" i="0" u="none" strike="noStrike" kern="1200" cap="none" spc="0" normalizeH="0" baseline="0" noProof="0">
              <a:ln>
                <a:noFill/>
              </a:ln>
              <a:solidFill>
                <a:srgbClr val="000000"/>
              </a:solidFill>
              <a:effectLst/>
              <a:uLnTx/>
              <a:uFillTx/>
              <a:latin typeface="Avenir LT Std 55 Roman"/>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hlinkClick r:id="rId3"/>
              </a:rPr>
              <a:t>www.chicago.gov/dps</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 dpsevents@chicago.gov  </a:t>
            </a:r>
            <a:endParaRPr kumimoji="0" lang="en-US" altLang="en-US"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facebook.com/ChicagoDPS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 @ChicagoDPS </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altLang="en-US" sz="1200" b="0" i="0" u="none" strike="noStrike" kern="1200" cap="none" spc="0" normalizeH="0" baseline="0" noProof="0">
                <a:ln>
                  <a:noFill/>
                </a:ln>
                <a:solidFill>
                  <a:srgbClr val="FFFFFF"/>
                </a:solidFill>
                <a:effectLst/>
                <a:uLnTx/>
                <a:uFillTx/>
                <a:latin typeface="Avenir LT Std 55 Roman"/>
                <a:ea typeface="Calibri" panose="020F0502020204030204" pitchFamily="34" charset="0"/>
                <a:cs typeface="Times New Roman" panose="02020603050405020304" pitchFamily="18" charset="0"/>
              </a:rPr>
              <a:t>youtube.com/ChicagoDPS</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A7B19D9-7456-417A-99B2-740C0924A0E3}"/>
              </a:ext>
            </a:extLst>
          </p:cNvPr>
          <p:cNvSpPr/>
          <p:nvPr/>
        </p:nvSpPr>
        <p:spPr>
          <a:xfrm>
            <a:off x="1209675" y="4748213"/>
            <a:ext cx="6724650" cy="369887"/>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00" normalizeH="0" baseline="0" noProof="0" dirty="0">
                <a:ln>
                  <a:noFill/>
                </a:ln>
                <a:solidFill>
                  <a:srgbClr val="FFFFFF"/>
                </a:solidFill>
                <a:effectLst/>
                <a:uLnTx/>
                <a:uFillTx/>
                <a:latin typeface="Avenir LT Std 35 Light" panose="020B0402020203020204" pitchFamily="34" charset="0"/>
                <a:ea typeface="Calibri" panose="020F0502020204030204" pitchFamily="34" charset="0"/>
                <a:cs typeface="Times New Roman" panose="02020603050405020304" pitchFamily="18" charset="0"/>
              </a:rPr>
              <a:t>FAIRNESS • TRANSPARENCY • DIVERSITY • INCLUSION</a:t>
            </a:r>
            <a:endParaRPr kumimoji="0" lang="en-US" sz="1200" b="0" i="0" u="none" strike="noStrike" kern="1200" cap="none" spc="100" normalizeH="0" baseline="0" noProof="0" dirty="0">
              <a:ln>
                <a:noFill/>
              </a:ln>
              <a:solidFill>
                <a:prstClr val="black"/>
              </a:solidFill>
              <a:effectLst/>
              <a:uLnTx/>
              <a:uFillTx/>
              <a:latin typeface="Avenir LT Std 35 Light" panose="020B0402020203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F15950F-273A-4D20-8EAC-4E2C986A9585}"/>
              </a:ext>
            </a:extLst>
          </p:cNvPr>
          <p:cNvSpPr/>
          <p:nvPr/>
        </p:nvSpPr>
        <p:spPr>
          <a:xfrm>
            <a:off x="914400" y="457200"/>
            <a:ext cx="7126288" cy="592138"/>
          </a:xfrm>
          <a:prstGeom prst="rect">
            <a:avLst/>
          </a:prstGeom>
        </p:spPr>
        <p:txBody>
          <a:bodyP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panose="020B0604020202020204" pitchFamily="34" charset="0"/>
              </a:rPr>
              <a:t>Thank You for Attending…</a:t>
            </a:r>
          </a:p>
        </p:txBody>
      </p:sp>
    </p:spTree>
    <p:extLst>
      <p:ext uri="{BB962C8B-B14F-4D97-AF65-F5344CB8AC3E}">
        <p14:creationId xmlns:p14="http://schemas.microsoft.com/office/powerpoint/2010/main" val="198995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FB5B21-BD91-4822-AE36-35AF43D0F3FF}"/>
              </a:ext>
            </a:extLst>
          </p:cNvPr>
          <p:cNvSpPr>
            <a:spLocks noGrp="1"/>
          </p:cNvSpPr>
          <p:nvPr>
            <p:ph type="subTitle" idx="1"/>
          </p:nvPr>
        </p:nvSpPr>
        <p:spPr>
          <a:xfrm>
            <a:off x="838200" y="1143000"/>
            <a:ext cx="7924800" cy="4953000"/>
          </a:xfrm>
        </p:spPr>
        <p:txBody>
          <a:bodyPr/>
          <a:lstStyle/>
          <a:p>
            <a:pPr algn="l"/>
            <a:r>
              <a:rPr lang="en-US" u="sng" dirty="0" err="1">
                <a:solidFill>
                  <a:schemeClr val="accent4"/>
                </a:solidFill>
              </a:rPr>
              <a:t>HIRE360</a:t>
            </a:r>
            <a:endParaRPr lang="en-US" u="sng" dirty="0">
              <a:solidFill>
                <a:schemeClr val="accent4"/>
              </a:solidFill>
            </a:endParaRPr>
          </a:p>
          <a:p>
            <a:pPr algn="l"/>
            <a:endParaRPr lang="en-US" b="1" i="0" dirty="0">
              <a:effectLst/>
              <a:latin typeface="Calibri" panose="020F0502020204030204" pitchFamily="34" charset="0"/>
            </a:endParaRPr>
          </a:p>
          <a:p>
            <a:pPr algn="l"/>
            <a:r>
              <a:rPr lang="en-US" b="1" i="0" dirty="0" err="1">
                <a:effectLst/>
                <a:latin typeface="Calibri" panose="020F0502020204030204" pitchFamily="34" charset="0"/>
              </a:rPr>
              <a:t>HIRE360</a:t>
            </a:r>
            <a:r>
              <a:rPr lang="en-US" b="0" i="0" dirty="0">
                <a:effectLst/>
                <a:latin typeface="Calibri" panose="020F0502020204030204" pitchFamily="34" charset="0"/>
              </a:rPr>
              <a:t> is a non-profit that connects community members with careers in the trades, focusing employment opportunities through recruiting, training, and placement assistance; invest capital in helping minority- and women-owned businesses grow and thrive; connect area youth, underrepresented populations, and local residents with job inspiration and opportunities; and model socially responsible hiring and supply chain accountability in Chicago and beyond.  </a:t>
            </a:r>
            <a:endParaRPr lang="en-US" dirty="0"/>
          </a:p>
        </p:txBody>
      </p:sp>
    </p:spTree>
    <p:extLst>
      <p:ext uri="{BB962C8B-B14F-4D97-AF65-F5344CB8AC3E}">
        <p14:creationId xmlns:p14="http://schemas.microsoft.com/office/powerpoint/2010/main" val="215218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818275-416C-4675-A02F-946C78A55A8A}"/>
              </a:ext>
            </a:extLst>
          </p:cNvPr>
          <p:cNvSpPr/>
          <p:nvPr/>
        </p:nvSpPr>
        <p:spPr>
          <a:xfrm>
            <a:off x="-11113" y="306388"/>
            <a:ext cx="9144001" cy="919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LT Std 55 Roman"/>
              <a:ea typeface="+mn-ea"/>
              <a:cs typeface="+mn-cs"/>
            </a:endParaRPr>
          </a:p>
        </p:txBody>
      </p:sp>
      <p:pic>
        <p:nvPicPr>
          <p:cNvPr id="14339" name="Picture 2" descr="Photoxpress_3177617">
            <a:extLst>
              <a:ext uri="{FF2B5EF4-FFF2-40B4-BE49-F238E27FC236}">
                <a16:creationId xmlns:a16="http://schemas.microsoft.com/office/drawing/2014/main" id="{04F2F387-8374-4F80-A42E-D93A707A1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b="31042"/>
          <a:stretch>
            <a:fillRect/>
          </a:stretch>
        </p:blipFill>
        <p:spPr bwMode="auto">
          <a:xfrm>
            <a:off x="0" y="2246313"/>
            <a:ext cx="9144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6FF8769-549C-4F3C-88B8-F87BD57FB16D}"/>
              </a:ext>
            </a:extLst>
          </p:cNvPr>
          <p:cNvSpPr/>
          <p:nvPr/>
        </p:nvSpPr>
        <p:spPr>
          <a:xfrm>
            <a:off x="0" y="1371600"/>
            <a:ext cx="798949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WORKING WITH ASSIST AGENCIES</a:t>
            </a:r>
          </a:p>
        </p:txBody>
      </p:sp>
      <p:sp>
        <p:nvSpPr>
          <p:cNvPr id="14341" name="TextBox 3">
            <a:extLst>
              <a:ext uri="{FF2B5EF4-FFF2-40B4-BE49-F238E27FC236}">
                <a16:creationId xmlns:a16="http://schemas.microsoft.com/office/drawing/2014/main" id="{D051F0C0-7B91-4A33-A618-F5AA0CF67DA7}"/>
              </a:ext>
            </a:extLst>
          </p:cNvPr>
          <p:cNvSpPr txBox="1">
            <a:spLocks noChangeArrowheads="1"/>
          </p:cNvSpPr>
          <p:nvPr/>
        </p:nvSpPr>
        <p:spPr bwMode="auto">
          <a:xfrm>
            <a:off x="152400" y="51816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4572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4572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Presented By: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FFFF"/>
              </a:solidFill>
              <a:effectLst/>
              <a:uLnTx/>
              <a:uFillTx/>
              <a:latin typeface="Avenir LT Std 55 Roman"/>
              <a:ea typeface="+mn-ea"/>
              <a:cs typeface="Arial" panose="020B0604020202020204" pitchFamily="34" charset="0"/>
            </a:endParaRPr>
          </a:p>
          <a:p>
            <a:pPr algn="ctr" eaLnBrk="1" hangingPunct="1">
              <a:lnSpc>
                <a:spcPct val="100000"/>
              </a:lnSpc>
              <a:spcBef>
                <a:spcPct val="0"/>
              </a:spcBef>
              <a:buNone/>
              <a:defRPr/>
            </a:pPr>
            <a:r>
              <a:rPr lang="en-US" altLang="en-US" sz="2400" dirty="0">
                <a:solidFill>
                  <a:schemeClr val="accent4"/>
                </a:solidFill>
              </a:rPr>
              <a:t>Chynna Hampton</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2400" dirty="0" err="1">
                <a:solidFill>
                  <a:schemeClr val="accent4"/>
                </a:solidFill>
              </a:rPr>
              <a:t>HIRE360</a:t>
            </a:r>
            <a:endParaRPr lang="en-US" altLang="en-US" sz="2400" dirty="0">
              <a:solidFill>
                <a:schemeClr val="accent4"/>
              </a:solidFill>
            </a:endParaRPr>
          </a:p>
        </p:txBody>
      </p:sp>
      <p:pic>
        <p:nvPicPr>
          <p:cNvPr id="14342" name="Picture 3">
            <a:extLst>
              <a:ext uri="{FF2B5EF4-FFF2-40B4-BE49-F238E27FC236}">
                <a16:creationId xmlns:a16="http://schemas.microsoft.com/office/drawing/2014/main" id="{D630C37E-755E-4962-859E-6A6459F245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0200"/>
            <a:ext cx="3179763"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190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295AC78-672C-42C7-AB72-DB6D9F071717}"/>
              </a:ext>
            </a:extLst>
          </p:cNvPr>
          <p:cNvSpPr txBox="1">
            <a:spLocks/>
          </p:cNvSpPr>
          <p:nvPr/>
        </p:nvSpPr>
        <p:spPr>
          <a:xfrm>
            <a:off x="281765" y="4127384"/>
            <a:ext cx="3409391" cy="33555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Proxima Nova Light" panose="02000506030000020004" pitchFamily="2" charset="0"/>
                <a:ea typeface="+mn-ea"/>
                <a:cs typeface="Arial" panose="020B0604020202020204" pitchFamily="34" charset="0"/>
              </a:rPr>
              <a:t>Industry Lead – Community Focused</a:t>
            </a:r>
            <a:endParaRPr kumimoji="0" lang="en-US" sz="1600" b="1" i="0" u="sng" strike="noStrike" kern="1200" cap="none" spc="0" normalizeH="0" baseline="0" noProof="0" dirty="0">
              <a:ln>
                <a:noFill/>
              </a:ln>
              <a:solidFill>
                <a:prstClr val="black"/>
              </a:solidFill>
              <a:effectLst/>
              <a:uLnTx/>
              <a:uFillTx/>
              <a:latin typeface="Proxima Nova Light" panose="02000506030000020004" pitchFamily="2" charset="0"/>
              <a:ea typeface="+mn-ea"/>
              <a:cs typeface="Arial" panose="020B0604020202020204" pitchFamily="34" charset="0"/>
            </a:endParaRPr>
          </a:p>
        </p:txBody>
      </p:sp>
    </p:spTree>
    <p:extLst>
      <p:ext uri="{BB962C8B-B14F-4D97-AF65-F5344CB8AC3E}">
        <p14:creationId xmlns:p14="http://schemas.microsoft.com/office/powerpoint/2010/main" val="364488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909-B460-4008-8CE4-9018331BC35E}"/>
              </a:ext>
            </a:extLst>
          </p:cNvPr>
          <p:cNvSpPr>
            <a:spLocks noGrp="1"/>
          </p:cNvSpPr>
          <p:nvPr>
            <p:ph type="title"/>
          </p:nvPr>
        </p:nvSpPr>
        <p:spPr>
          <a:xfrm>
            <a:off x="457200" y="365126"/>
            <a:ext cx="8314268" cy="1325563"/>
          </a:xfrm>
        </p:spPr>
        <p:txBody>
          <a:bodyPr>
            <a:normAutofit fontScale="90000"/>
          </a:bodyPr>
          <a:lstStyle/>
          <a:p>
            <a:r>
              <a:rPr lang="en-US" b="1" dirty="0">
                <a:solidFill>
                  <a:srgbClr val="BE362C"/>
                </a:solidFill>
                <a:latin typeface="Proxima Nova Light" panose="02000506030000020004" pitchFamily="2" charset="0"/>
              </a:rPr>
              <a:t>Our Journey -                       </a:t>
            </a:r>
            <a:r>
              <a:rPr lang="en-US" sz="3600" b="1" dirty="0">
                <a:solidFill>
                  <a:srgbClr val="BE362C"/>
                </a:solidFill>
                <a:latin typeface="Proxima Nova Light" panose="02000506030000020004" pitchFamily="2" charset="0"/>
              </a:rPr>
              <a:t>Bringing Industry Stakeholders Together </a:t>
            </a:r>
          </a:p>
        </p:txBody>
      </p:sp>
      <p:graphicFrame>
        <p:nvGraphicFramePr>
          <p:cNvPr id="4" name="Content Placeholder 3">
            <a:extLst>
              <a:ext uri="{FF2B5EF4-FFF2-40B4-BE49-F238E27FC236}">
                <a16:creationId xmlns:a16="http://schemas.microsoft.com/office/drawing/2014/main" id="{C1BEC3DA-7B5A-4561-952A-976C4268A01A}"/>
              </a:ext>
            </a:extLst>
          </p:cNvPr>
          <p:cNvGraphicFramePr>
            <a:graphicFrameLocks noGrp="1"/>
          </p:cNvGraphicFramePr>
          <p:nvPr>
            <p:ph idx="1"/>
          </p:nvPr>
        </p:nvGraphicFramePr>
        <p:xfrm>
          <a:off x="136267" y="1755775"/>
          <a:ext cx="4435734" cy="385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00457AF3-5C04-4D90-8232-F615524133D6}"/>
              </a:ext>
            </a:extLst>
          </p:cNvPr>
          <p:cNvSpPr/>
          <p:nvPr/>
        </p:nvSpPr>
        <p:spPr>
          <a:xfrm>
            <a:off x="4708266" y="2256638"/>
            <a:ext cx="4435734" cy="3020037"/>
          </a:xfrm>
          <a:prstGeom prst="rect">
            <a:avLst/>
          </a:prstGeom>
          <a:solidFill>
            <a:srgbClr val="E7E6E6"/>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439EF19-1496-44BB-8502-EFBDE2FC3E51}"/>
              </a:ext>
            </a:extLst>
          </p:cNvPr>
          <p:cNvPicPr>
            <a:picLocks noChangeAspect="1"/>
          </p:cNvPicPr>
          <p:nvPr/>
        </p:nvPicPr>
        <p:blipFill>
          <a:blip r:embed="rId7"/>
          <a:stretch>
            <a:fillRect/>
          </a:stretch>
        </p:blipFill>
        <p:spPr>
          <a:xfrm>
            <a:off x="4885267" y="2740152"/>
            <a:ext cx="4171437" cy="2277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Curved Up 10">
            <a:extLst>
              <a:ext uri="{FF2B5EF4-FFF2-40B4-BE49-F238E27FC236}">
                <a16:creationId xmlns:a16="http://schemas.microsoft.com/office/drawing/2014/main" id="{342247B7-D31B-4C0B-B37A-00565F7B07EE}"/>
              </a:ext>
            </a:extLst>
          </p:cNvPr>
          <p:cNvSpPr/>
          <p:nvPr/>
        </p:nvSpPr>
        <p:spPr>
          <a:xfrm>
            <a:off x="4102899" y="4803772"/>
            <a:ext cx="951701" cy="1325564"/>
          </a:xfrm>
          <a:prstGeom prst="curvedUpArrow">
            <a:avLst/>
          </a:prstGeom>
          <a:solidFill>
            <a:srgbClr val="BE36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D423BB-3102-414A-B8F1-AA69A88C84E7}"/>
              </a:ext>
            </a:extLst>
          </p:cNvPr>
          <p:cNvSpPr txBox="1"/>
          <p:nvPr/>
        </p:nvSpPr>
        <p:spPr>
          <a:xfrm>
            <a:off x="4885266" y="2123967"/>
            <a:ext cx="3528891" cy="408623"/>
          </a:xfrm>
          <a:prstGeom prst="roundRect">
            <a:avLst/>
          </a:prstGeom>
          <a:solidFill>
            <a:srgbClr val="44546A"/>
          </a:solidFill>
          <a:ln>
            <a:solidFill>
              <a:srgbClr val="112E3E"/>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HIRE360 Launch – January 2020</a:t>
            </a:r>
          </a:p>
        </p:txBody>
      </p:sp>
    </p:spTree>
    <p:extLst>
      <p:ext uri="{BB962C8B-B14F-4D97-AF65-F5344CB8AC3E}">
        <p14:creationId xmlns:p14="http://schemas.microsoft.com/office/powerpoint/2010/main" val="4165472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026D-AA1A-41B7-B8B4-9585A8634BA4}"/>
              </a:ext>
            </a:extLst>
          </p:cNvPr>
          <p:cNvSpPr>
            <a:spLocks noGrp="1"/>
          </p:cNvSpPr>
          <p:nvPr>
            <p:ph type="title"/>
          </p:nvPr>
        </p:nvSpPr>
        <p:spPr>
          <a:xfrm>
            <a:off x="457200" y="609600"/>
            <a:ext cx="3121819" cy="838200"/>
          </a:xfrm>
        </p:spPr>
        <p:txBody>
          <a:bodyPr>
            <a:normAutofit/>
          </a:bodyPr>
          <a:lstStyle/>
          <a:p>
            <a:r>
              <a:rPr lang="en-US" sz="4400" dirty="0">
                <a:latin typeface="Proxima Nova Light" panose="02000506030000020004" pitchFamily="2" charset="0"/>
              </a:rPr>
              <a:t>Why</a:t>
            </a:r>
          </a:p>
        </p:txBody>
      </p:sp>
      <p:sp>
        <p:nvSpPr>
          <p:cNvPr id="4" name="Text Placeholder 3">
            <a:extLst>
              <a:ext uri="{FF2B5EF4-FFF2-40B4-BE49-F238E27FC236}">
                <a16:creationId xmlns:a16="http://schemas.microsoft.com/office/drawing/2014/main" id="{237B7FEE-E8B9-4006-AA46-FB6C062E6730}"/>
              </a:ext>
            </a:extLst>
          </p:cNvPr>
          <p:cNvSpPr>
            <a:spLocks noGrp="1"/>
          </p:cNvSpPr>
          <p:nvPr>
            <p:ph type="body" sz="half" idx="2"/>
          </p:nvPr>
        </p:nvSpPr>
        <p:spPr>
          <a:xfrm>
            <a:off x="381000" y="1524000"/>
            <a:ext cx="3121819" cy="4131733"/>
          </a:xfrm>
        </p:spPr>
        <p:txBody>
          <a:bodyPr>
            <a:normAutofit fontScale="85000" lnSpcReduction="20000"/>
          </a:bodyPr>
          <a:lstStyle/>
          <a:p>
            <a:pPr marL="0" indent="0">
              <a:buNone/>
            </a:pPr>
            <a:r>
              <a:rPr lang="en-US" sz="1600" b="1" dirty="0">
                <a:latin typeface="Proxima Nova Light" panose="02000506030000020004" pitchFamily="2" charset="0"/>
              </a:rPr>
              <a:t>Too many Chicagoans work multiple low-wage jobs and still struggle to make ends meet</a:t>
            </a:r>
          </a:p>
          <a:p>
            <a:pPr marL="0" indent="0">
              <a:buNone/>
            </a:pPr>
            <a:r>
              <a:rPr lang="en-US" sz="1600" b="1" dirty="0">
                <a:latin typeface="Proxima Nova Light" panose="02000506030000020004" pitchFamily="2" charset="0"/>
              </a:rPr>
              <a:t>Opportunities in Construction</a:t>
            </a:r>
          </a:p>
          <a:p>
            <a:pPr marL="285750" indent="-285750">
              <a:buClr>
                <a:srgbClr val="EB8C4E"/>
              </a:buClr>
              <a:buFont typeface="Arial" panose="020B0604020202020204" pitchFamily="34" charset="0"/>
              <a:buChar char="•"/>
            </a:pPr>
            <a:r>
              <a:rPr lang="en-US" sz="1600" b="1" dirty="0">
                <a:latin typeface="Proxima Nova Light" panose="02000506030000020004" pitchFamily="2" charset="0"/>
              </a:rPr>
              <a:t>More than $100 billion in new construction projects will break ground in Chicago over the next 15 years.</a:t>
            </a:r>
          </a:p>
          <a:p>
            <a:pPr marL="285750" indent="-285750">
              <a:buClr>
                <a:srgbClr val="EB8C4E"/>
              </a:buClr>
              <a:buFont typeface="Arial" panose="020B0604020202020204" pitchFamily="34" charset="0"/>
              <a:buChar char="•"/>
            </a:pPr>
            <a:r>
              <a:rPr lang="en-US" sz="1600" b="1" dirty="0">
                <a:latin typeface="Proxima Nova Light" panose="02000506030000020004" pitchFamily="2" charset="0"/>
              </a:rPr>
              <a:t>“Grey Tsunami” of Journey Workers</a:t>
            </a:r>
          </a:p>
          <a:p>
            <a:pPr marL="285750" indent="-285750">
              <a:buClr>
                <a:srgbClr val="EB8C4E"/>
              </a:buClr>
              <a:buFont typeface="Arial" panose="020B0604020202020204" pitchFamily="34" charset="0"/>
              <a:buChar char="•"/>
            </a:pPr>
            <a:r>
              <a:rPr lang="en-US" sz="1600" b="1" dirty="0">
                <a:latin typeface="Proxima Nova Light" panose="02000506030000020004" pitchFamily="2" charset="0"/>
              </a:rPr>
              <a:t>Increased Participation Goals giving diverse candidates a better opportunity</a:t>
            </a:r>
          </a:p>
          <a:p>
            <a:pPr marL="285750" indent="-285750">
              <a:buClr>
                <a:srgbClr val="EB8C4E"/>
              </a:buClr>
              <a:buFont typeface="Arial" panose="020B0604020202020204" pitchFamily="34" charset="0"/>
              <a:buChar char="•"/>
            </a:pPr>
            <a:r>
              <a:rPr lang="en-US" sz="1600" b="1" dirty="0">
                <a:latin typeface="Proxima Nova Light" panose="02000506030000020004" pitchFamily="2" charset="0"/>
              </a:rPr>
              <a:t>By 2020-Apprenticeable occupations in the US are projected to grow by 22.5% </a:t>
            </a:r>
          </a:p>
          <a:p>
            <a:pPr marL="0" indent="0">
              <a:buNone/>
            </a:pPr>
            <a:endParaRPr lang="en-US" sz="1600" b="1" dirty="0">
              <a:latin typeface="Proxima Nova Light" panose="02000506030000020004" pitchFamily="2" charset="0"/>
            </a:endParaRPr>
          </a:p>
          <a:p>
            <a:pPr marL="0" indent="0">
              <a:buNone/>
            </a:pPr>
            <a:r>
              <a:rPr lang="en-US" sz="1600" b="1" u="sng" dirty="0">
                <a:latin typeface="Proxima Nova Light" panose="02000506030000020004" pitchFamily="2" charset="0"/>
              </a:rPr>
              <a:t>Time is now for under-represented populations</a:t>
            </a:r>
          </a:p>
          <a:p>
            <a:endParaRPr lang="en-US" dirty="0"/>
          </a:p>
        </p:txBody>
      </p:sp>
      <p:pic>
        <p:nvPicPr>
          <p:cNvPr id="8" name="Picture Placeholder 7" descr="A person standing on a dirt road&#10;&#10;Description automatically generated">
            <a:extLst>
              <a:ext uri="{FF2B5EF4-FFF2-40B4-BE49-F238E27FC236}">
                <a16:creationId xmlns:a16="http://schemas.microsoft.com/office/drawing/2014/main" id="{F90B97DC-77BB-471E-948B-B1003891C257}"/>
              </a:ext>
            </a:extLst>
          </p:cNvPr>
          <p:cNvPicPr>
            <a:picLocks noGrp="1" noChangeAspect="1"/>
          </p:cNvPicPr>
          <p:nvPr>
            <p:ph type="pic" idx="1"/>
          </p:nvPr>
        </p:nvPicPr>
        <p:blipFill rotWithShape="1">
          <a:blip r:embed="rId2"/>
          <a:srcRect l="20798" r="20798"/>
          <a:stretch/>
        </p:blipFill>
        <p:spPr>
          <a:xfrm>
            <a:off x="3887787" y="245534"/>
            <a:ext cx="5256213" cy="5774266"/>
          </a:xfrm>
          <a:prstGeom prst="rect">
            <a:avLst/>
          </a:prstGeom>
          <a:effectLst>
            <a:glow rad="101600">
              <a:srgbClr val="112E3E">
                <a:alpha val="60000"/>
              </a:srgbClr>
            </a:glow>
          </a:effectLst>
        </p:spPr>
      </p:pic>
    </p:spTree>
    <p:extLst>
      <p:ext uri="{BB962C8B-B14F-4D97-AF65-F5344CB8AC3E}">
        <p14:creationId xmlns:p14="http://schemas.microsoft.com/office/powerpoint/2010/main" val="862143199"/>
      </p:ext>
    </p:extLst>
  </p:cSld>
  <p:clrMapOvr>
    <a:masterClrMapping/>
  </p:clrMapOvr>
</p:sld>
</file>

<file path=ppt/theme/theme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enir">
      <a:majorFont>
        <a:latin typeface="Avenir LT Std 55 Roman"/>
        <a:ea typeface=""/>
        <a:cs typeface=""/>
      </a:majorFont>
      <a:minorFont>
        <a:latin typeface="Avenir LT Std 55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Deck_Sample_2019" id="{ECA41D81-6BAC-4159-8BB8-60700C973EB6}" vid="{C7A313B9-B3BE-4DBC-84CF-70704E446649}"/>
    </a:ext>
  </a:extLst>
</a:theme>
</file>

<file path=ppt/theme/theme5.xml><?xml version="1.0" encoding="utf-8"?>
<a:theme xmlns:a="http://schemas.openxmlformats.org/drawingml/2006/main" name="JuxtaposeVTI">
  <a:themeElements>
    <a:clrScheme name="AnalogousFromLightSeed_2SEEDS">
      <a:dk1>
        <a:srgbClr val="000000"/>
      </a:dk1>
      <a:lt1>
        <a:srgbClr val="FFFFFF"/>
      </a:lt1>
      <a:dk2>
        <a:srgbClr val="413124"/>
      </a:dk2>
      <a:lt2>
        <a:srgbClr val="E2E4E8"/>
      </a:lt2>
      <a:accent1>
        <a:srgbClr val="D59434"/>
      </a:accent1>
      <a:accent2>
        <a:srgbClr val="E8856F"/>
      </a:accent2>
      <a:accent3>
        <a:srgbClr val="A5A652"/>
      </a:accent3>
      <a:accent4>
        <a:srgbClr val="3DB567"/>
      </a:accent4>
      <a:accent5>
        <a:srgbClr val="43B298"/>
      </a:accent5>
      <a:accent6>
        <a:srgbClr val="34AEC9"/>
      </a:accent6>
      <a:hlink>
        <a:srgbClr val="6682AC"/>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1402</Words>
  <Application>Microsoft Office PowerPoint</Application>
  <PresentationFormat>On-screen Show (4:3)</PresentationFormat>
  <Paragraphs>220</Paragraphs>
  <Slides>41</Slides>
  <Notes>11</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41</vt:i4>
      </vt:variant>
    </vt:vector>
  </HeadingPairs>
  <TitlesOfParts>
    <vt:vector size="62" baseType="lpstr">
      <vt:lpstr>Arial</vt:lpstr>
      <vt:lpstr>Avenir LT Std 35 Light</vt:lpstr>
      <vt:lpstr>Avenir LT Std 55 Roman</vt:lpstr>
      <vt:lpstr>Avenir Next LT Pro</vt:lpstr>
      <vt:lpstr>Calibri</vt:lpstr>
      <vt:lpstr>Courier New</vt:lpstr>
      <vt:lpstr>Helvetica Neue</vt:lpstr>
      <vt:lpstr>Libre Franklin</vt:lpstr>
      <vt:lpstr>Libre Franklin Thin</vt:lpstr>
      <vt:lpstr>Proxima Nova Light</vt:lpstr>
      <vt:lpstr>Roboto Black</vt:lpstr>
      <vt:lpstr>Roboto Light</vt:lpstr>
      <vt:lpstr>Roboto Medium</vt:lpstr>
      <vt:lpstr>Wingdings</vt:lpstr>
      <vt:lpstr>9_Office Theme</vt:lpstr>
      <vt:lpstr>10_Office Theme</vt:lpstr>
      <vt:lpstr>7_Office Theme</vt:lpstr>
      <vt:lpstr>8_Office Theme</vt:lpstr>
      <vt:lpstr>JuxtaposeVTI</vt:lpstr>
      <vt:lpstr>Simple Light</vt:lpstr>
      <vt:lpstr>Office Theme</vt:lpstr>
      <vt:lpstr>PowerPoint Presentation</vt:lpstr>
      <vt:lpstr>Welcome</vt:lpstr>
      <vt:lpstr>PowerPoint Presentation</vt:lpstr>
      <vt:lpstr>Today’s Workshop</vt:lpstr>
      <vt:lpstr>PowerPoint Presentation</vt:lpstr>
      <vt:lpstr>PowerPoint Presentation</vt:lpstr>
      <vt:lpstr>PowerPoint Presentation</vt:lpstr>
      <vt:lpstr>Our Journey -                       Bringing Industry Stakeholders Together </vt:lpstr>
      <vt:lpstr>Why</vt:lpstr>
      <vt:lpstr>Who</vt:lpstr>
      <vt:lpstr>Board of Directors</vt:lpstr>
      <vt:lpstr>What</vt:lpstr>
      <vt:lpstr>PowerPoint Presentation</vt:lpstr>
      <vt:lpstr>Workforce Development In A Pandemic </vt:lpstr>
      <vt:lpstr>Targeted Outreach </vt:lpstr>
      <vt:lpstr>Journey Begins</vt:lpstr>
      <vt:lpstr>Walking the Path</vt:lpstr>
      <vt:lpstr>Virtual Robust Reporting</vt:lpstr>
      <vt:lpstr> For more Information HIRE360Chicago.com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TRAINING • OUTREACH • 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Umbles</dc:creator>
  <cp:lastModifiedBy>Jacqueline Umbles</cp:lastModifiedBy>
  <cp:revision>41</cp:revision>
  <cp:lastPrinted>2019-03-20T18:16:59Z</cp:lastPrinted>
  <dcterms:created xsi:type="dcterms:W3CDTF">2019-03-20T17:20:44Z</dcterms:created>
  <dcterms:modified xsi:type="dcterms:W3CDTF">2021-05-25T19:19:47Z</dcterms:modified>
</cp:coreProperties>
</file>