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1" name="Date Placeholder 10"/>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5D6E5-E388-47B2-954A-729335E2E255}" type="datetimeFigureOut">
              <a:rPr lang="en-US" smtClean="0"/>
              <a:pPr/>
              <a:t>4/20/2016</a:t>
            </a:fld>
            <a:endParaRPr lang="en-US"/>
          </a:p>
        </p:txBody>
      </p:sp>
      <p:sp>
        <p:nvSpPr>
          <p:cNvPr id="12" name="Slide Number Placeholder 11"/>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8029E-24A3-4E1D-8104-4739A55E4E0B}" type="slidenum">
              <a:rPr lang="en-US" smtClean="0"/>
              <a:pPr/>
              <a:t>‹#›</a:t>
            </a:fld>
            <a:endParaRPr lang="en-US"/>
          </a:p>
        </p:txBody>
      </p:sp>
      <p:sp>
        <p:nvSpPr>
          <p:cNvPr id="13" name="Footer Placeholder 12"/>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900017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BE1FE-D160-4393-88C7-2B430451F6C8}" type="datetimeFigureOut">
              <a:rPr lang="en-US" smtClean="0"/>
              <a:pPr/>
              <a:t>4/20/2016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CB010-2142-461F-80FC-C3DA2A2983D4}" type="slidenum">
              <a:rPr lang="en-US" smtClean="0"/>
              <a:pPr/>
              <a:t>‹#›</a:t>
            </a:fld>
            <a:endParaRPr lang="en-US" dirty="0"/>
          </a:p>
        </p:txBody>
      </p:sp>
    </p:spTree>
    <p:extLst>
      <p:ext uri="{BB962C8B-B14F-4D97-AF65-F5344CB8AC3E}">
        <p14:creationId xmlns:p14="http://schemas.microsoft.com/office/powerpoint/2010/main" val="35195689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[Instructor Notes, if any, will appear here.]</a:t>
            </a:r>
          </a:p>
        </p:txBody>
      </p:sp>
      <p:sp>
        <p:nvSpPr>
          <p:cNvPr id="4" name="Slide Number Placeholder 3"/>
          <p:cNvSpPr>
            <a:spLocks noGrp="1"/>
          </p:cNvSpPr>
          <p:nvPr>
            <p:ph type="sldNum" sz="quarter" idx="10"/>
          </p:nvPr>
        </p:nvSpPr>
        <p:spPr/>
        <p:txBody>
          <a:bodyPr/>
          <a:lstStyle/>
          <a:p>
            <a:fld id="{11FCB010-2142-461F-80FC-C3DA2A2983D4}"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7" name="Slide Number Placeholder 6"/>
          <p:cNvSpPr>
            <a:spLocks noGrp="1"/>
          </p:cNvSpPr>
          <p:nvPr>
            <p:ph type="sldNum" sz="quarter" idx="11"/>
          </p:nvPr>
        </p:nvSpPr>
        <p:spPr/>
        <p:txBody>
          <a:bodyPr/>
          <a:lstStyle/>
          <a:p>
            <a:fld id="{FD8EAC11-F0A6-44FE-BA4B-C666ED0488F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B6E1E-7AD0-4368-A6AA-3991EA13E7A3}" type="datetimeFigureOut">
              <a:rPr lang="en-US" smtClean="0"/>
              <a:pPr/>
              <a:t>4/20/2016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B6E1E-7AD0-4368-A6AA-3991EA13E7A3}" type="datetimeFigureOut">
              <a:rPr lang="en-US" smtClean="0"/>
              <a:pPr/>
              <a:t>4/20/2016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EAC11-F0A6-44FE-BA4B-C666ED0488FF}" type="slidenum">
              <a:rPr lang="en-US" smtClean="0"/>
              <a:pPr/>
              <a:t>‹#›</a:t>
            </a:fld>
            <a:endParaRPr lang="en-US" dirty="0"/>
          </a:p>
        </p:txBody>
      </p:sp>
      <p:pic>
        <p:nvPicPr>
          <p:cNvPr id="7" name="Picture 6" descr="small_logo.gif"/>
          <p:cNvPicPr>
            <a:picLocks noChangeAspect="1"/>
          </p:cNvPicPr>
          <p:nvPr userDrawn="1"/>
        </p:nvPicPr>
        <p:blipFill>
          <a:blip r:embed="rId13" cstate="print"/>
          <a:stretch>
            <a:fillRect/>
          </a:stretch>
        </p:blipFill>
        <p:spPr>
          <a:xfrm>
            <a:off x="228600" y="228600"/>
            <a:ext cx="1543050" cy="419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icName]"/>
          <p:cNvSpPr>
            <a:spLocks noGrp="1"/>
          </p:cNvSpPr>
          <p:nvPr>
            <p:ph type="ctrTitle" idx="4294967295"/>
          </p:nvPr>
        </p:nvSpPr>
        <p:spPr>
          <a:xfrm>
            <a:off x="685800" y="2133600"/>
            <a:ext cx="7772400" cy="838200"/>
          </a:xfrm>
          <a:ln w="12700">
            <a:noFill/>
            <a:prstDash val="sysDash"/>
          </a:ln>
        </p:spPr>
        <p:txBody>
          <a:bodyPr anchor="ctr" anchorCtr="1">
            <a:normAutofit/>
          </a:bodyPr>
          <a:lstStyle/>
          <a:p>
            <a:r>
              <a:rPr lang="en-US" sz="2400" dirty="0" smtClean="0">
                <a:latin typeface="Arial" pitchFamily="34" charset="0"/>
                <a:cs typeface="Arial" pitchFamily="34" charset="0"/>
              </a:rPr>
              <a:t>Reply to Registration Invitation (Email)</a:t>
            </a:r>
            <a:endParaRPr lang="en-US" sz="240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8</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The </a:t>
            </a:r>
            <a:r>
              <a:rPr lang="en-US" sz="1400" i="1" dirty="0" smtClean="0">
                <a:latin typeface="Arial" pitchFamily="34" charset="0"/>
                <a:cs typeface="Arial" pitchFamily="34" charset="0"/>
              </a:rPr>
              <a:t>Update Address </a:t>
            </a:r>
            <a:r>
              <a:rPr lang="en-US" sz="1400" dirty="0" smtClean="0">
                <a:latin typeface="Arial" pitchFamily="34" charset="0"/>
                <a:cs typeface="Arial" pitchFamily="34" charset="0"/>
              </a:rPr>
              <a:t>window now appears.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Determine what this address can be used for.</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If this is a purchasing address, click the </a:t>
            </a:r>
            <a:r>
              <a:rPr lang="en-US" sz="1400" b="1" dirty="0" smtClean="0">
                <a:solidFill>
                  <a:srgbClr val="000080"/>
                </a:solidFill>
                <a:latin typeface="Arial" pitchFamily="34" charset="0"/>
                <a:cs typeface="Arial" pitchFamily="34" charset="0"/>
              </a:rPr>
              <a:t>Purchasing Address</a:t>
            </a:r>
            <a:r>
              <a:rPr lang="en-US" sz="1400" dirty="0" smtClean="0">
                <a:latin typeface="Arial" pitchFamily="34" charset="0"/>
                <a:cs typeface="Arial" pitchFamily="34" charset="0"/>
              </a:rPr>
              <a:t> option. (Checkbox)</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8" name="action_area" descr="action_area"/>
          <p:cNvSpPr/>
          <p:nvPr/>
        </p:nvSpPr>
        <p:spPr>
          <a:xfrm>
            <a:off x="3080358" y="2615875"/>
            <a:ext cx="89527" cy="8079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9</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If this is a payment address as well or only, click the </a:t>
            </a:r>
            <a:r>
              <a:rPr lang="en-US" sz="1400" b="1" dirty="0" smtClean="0">
                <a:solidFill>
                  <a:srgbClr val="000080"/>
                </a:solidFill>
                <a:latin typeface="Arial" pitchFamily="34" charset="0"/>
                <a:cs typeface="Arial" pitchFamily="34" charset="0"/>
              </a:rPr>
              <a:t>Payment Address</a:t>
            </a:r>
            <a:r>
              <a:rPr lang="en-US" sz="1400" dirty="0" smtClean="0">
                <a:latin typeface="Arial" pitchFamily="34" charset="0"/>
                <a:cs typeface="Arial" pitchFamily="34" charset="0"/>
              </a:rPr>
              <a:t> option. (Checkbox)</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9" name="action_area" descr="action_area"/>
          <p:cNvSpPr/>
          <p:nvPr/>
        </p:nvSpPr>
        <p:spPr>
          <a:xfrm>
            <a:off x="3080358" y="2696672"/>
            <a:ext cx="89527" cy="8079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10</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Once you have updated all of your address information, click the </a:t>
            </a:r>
            <a:r>
              <a:rPr lang="en-US" sz="1400" b="1" dirty="0" smtClean="0">
                <a:solidFill>
                  <a:srgbClr val="000080"/>
                </a:solidFill>
                <a:latin typeface="Arial" pitchFamily="34" charset="0"/>
                <a:cs typeface="Arial" pitchFamily="34" charset="0"/>
              </a:rPr>
              <a:t>Return to Prospective Supplier Registration: Additional Details</a:t>
            </a:r>
            <a:r>
              <a:rPr lang="en-US" sz="1400" dirty="0" smtClean="0">
                <a:latin typeface="Arial" pitchFamily="34" charset="0"/>
                <a:cs typeface="Arial" pitchFamily="34" charset="0"/>
              </a:rPr>
              <a:t> link.</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0" name="action_area" descr="action_area"/>
          <p:cNvSpPr/>
          <p:nvPr/>
        </p:nvSpPr>
        <p:spPr>
          <a:xfrm>
            <a:off x="510916" y="2026056"/>
            <a:ext cx="1575685" cy="6463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11</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can now also create an additional address if needed. If no additional address is need, you can skip the next steps.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Create</a:t>
            </a:r>
            <a:r>
              <a:rPr lang="en-US" sz="1400" dirty="0" smtClean="0">
                <a:latin typeface="Arial" pitchFamily="34" charset="0"/>
                <a:cs typeface="Arial" pitchFamily="34" charset="0"/>
              </a:rPr>
              <a:t> button under the Address Book section of the page.</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1" name="action_area" descr="action_area"/>
          <p:cNvSpPr/>
          <p:nvPr/>
        </p:nvSpPr>
        <p:spPr>
          <a:xfrm>
            <a:off x="528822" y="3137016"/>
            <a:ext cx="286488"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12</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The </a:t>
            </a:r>
            <a:r>
              <a:rPr lang="en-US" sz="1400" i="1" dirty="0" smtClean="0">
                <a:latin typeface="Arial" pitchFamily="34" charset="0"/>
                <a:cs typeface="Arial" pitchFamily="34" charset="0"/>
              </a:rPr>
              <a:t>Create Address </a:t>
            </a:r>
            <a:r>
              <a:rPr lang="en-US" sz="1400" dirty="0" smtClean="0">
                <a:latin typeface="Arial" pitchFamily="34" charset="0"/>
                <a:cs typeface="Arial" pitchFamily="34" charset="0"/>
              </a:rPr>
              <a:t>window now appears.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Address Name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2" name="action_area" descr="action_area"/>
          <p:cNvSpPr/>
          <p:nvPr/>
        </p:nvSpPr>
        <p:spPr>
          <a:xfrm>
            <a:off x="1083893" y="2078574"/>
            <a:ext cx="523736"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13</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Give your address a name.</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Address Name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Headquarters</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3" name="action_area" descr="action_area"/>
          <p:cNvSpPr/>
          <p:nvPr/>
        </p:nvSpPr>
        <p:spPr>
          <a:xfrm>
            <a:off x="1083893" y="2078574"/>
            <a:ext cx="523736"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14</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Address Line 1</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4" name="action_area" descr="action_area"/>
          <p:cNvSpPr/>
          <p:nvPr/>
        </p:nvSpPr>
        <p:spPr>
          <a:xfrm>
            <a:off x="1083893" y="2264407"/>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15</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Address Line 1</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123 Main St.</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5" name="action_area" descr="action_area"/>
          <p:cNvSpPr/>
          <p:nvPr/>
        </p:nvSpPr>
        <p:spPr>
          <a:xfrm>
            <a:off x="1083893" y="2264407"/>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16</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City</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6" name="action_area" descr="action_area"/>
          <p:cNvSpPr/>
          <p:nvPr/>
        </p:nvSpPr>
        <p:spPr>
          <a:xfrm>
            <a:off x="1083893" y="2652233"/>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17</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City</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Chicago</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7" name="action_area" descr="action_area"/>
          <p:cNvSpPr/>
          <p:nvPr/>
        </p:nvSpPr>
        <p:spPr>
          <a:xfrm>
            <a:off x="1083893" y="2652233"/>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In this Course you will learn how to reply to a registration invitation from the City of Chicago for access to their iSupplier Portal.</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This registration process will only happen if the City has information from your company prior to sending this invitation.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18</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State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8" name="action_area" descr="action_area"/>
          <p:cNvSpPr/>
          <p:nvPr/>
        </p:nvSpPr>
        <p:spPr>
          <a:xfrm>
            <a:off x="1083893" y="2846146"/>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19</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State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IL</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9" name="action_area" descr="action_area"/>
          <p:cNvSpPr/>
          <p:nvPr/>
        </p:nvSpPr>
        <p:spPr>
          <a:xfrm>
            <a:off x="1083893" y="2846146"/>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20</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Postal Code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0" name="action_area" descr="action_area"/>
          <p:cNvSpPr/>
          <p:nvPr/>
        </p:nvSpPr>
        <p:spPr>
          <a:xfrm>
            <a:off x="1083893" y="3040059"/>
            <a:ext cx="389445"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21</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Postal Code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60602</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1" name="action_area" descr="action_area"/>
          <p:cNvSpPr/>
          <p:nvPr/>
        </p:nvSpPr>
        <p:spPr>
          <a:xfrm>
            <a:off x="1083893" y="3040059"/>
            <a:ext cx="389445"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22</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Determine what this address can be used for.</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If this is a purchasing address, click the </a:t>
            </a:r>
            <a:r>
              <a:rPr lang="en-US" sz="1400" b="1" dirty="0" smtClean="0">
                <a:solidFill>
                  <a:srgbClr val="000080"/>
                </a:solidFill>
                <a:latin typeface="Arial" pitchFamily="34" charset="0"/>
                <a:cs typeface="Arial" pitchFamily="34" charset="0"/>
              </a:rPr>
              <a:t>Purchasing Address</a:t>
            </a:r>
            <a:r>
              <a:rPr lang="en-US" sz="1400" dirty="0" smtClean="0">
                <a:latin typeface="Arial" pitchFamily="34" charset="0"/>
                <a:cs typeface="Arial" pitchFamily="34" charset="0"/>
              </a:rPr>
              <a:t> option. (Checkbox)</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2" name="action_area" descr="action_area"/>
          <p:cNvSpPr/>
          <p:nvPr/>
        </p:nvSpPr>
        <p:spPr>
          <a:xfrm>
            <a:off x="3080358" y="2599715"/>
            <a:ext cx="89527" cy="8079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23</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If this is a payment address as well or only, click the </a:t>
            </a:r>
            <a:r>
              <a:rPr lang="en-US" sz="1400" b="1" dirty="0" smtClean="0">
                <a:solidFill>
                  <a:srgbClr val="000080"/>
                </a:solidFill>
                <a:latin typeface="Arial" pitchFamily="34" charset="0"/>
                <a:cs typeface="Arial" pitchFamily="34" charset="0"/>
              </a:rPr>
              <a:t>Payment Address</a:t>
            </a:r>
            <a:r>
              <a:rPr lang="en-US" sz="1400" dirty="0" smtClean="0">
                <a:latin typeface="Arial" pitchFamily="34" charset="0"/>
                <a:cs typeface="Arial" pitchFamily="34" charset="0"/>
              </a:rPr>
              <a:t> option. (Checkbox)</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3" name="action_area" descr="action_area"/>
          <p:cNvSpPr/>
          <p:nvPr/>
        </p:nvSpPr>
        <p:spPr>
          <a:xfrm>
            <a:off x="3080358" y="2680512"/>
            <a:ext cx="89527" cy="8079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24</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Phone Area Code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This is a phone number for this address. This is NOT a phone number for a specific contact.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4" name="action_area" descr="action_area"/>
          <p:cNvSpPr/>
          <p:nvPr/>
        </p:nvSpPr>
        <p:spPr>
          <a:xfrm>
            <a:off x="3080358" y="2078574"/>
            <a:ext cx="255153"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25</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Phone Area Code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312</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5" name="action_area" descr="action_area"/>
          <p:cNvSpPr/>
          <p:nvPr/>
        </p:nvSpPr>
        <p:spPr>
          <a:xfrm>
            <a:off x="3080358" y="2078574"/>
            <a:ext cx="255153"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26</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Phone Number</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6" name="action_area" descr="action_area"/>
          <p:cNvSpPr/>
          <p:nvPr/>
        </p:nvSpPr>
        <p:spPr>
          <a:xfrm>
            <a:off x="3080358" y="2175530"/>
            <a:ext cx="523736"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27</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Phone Number</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098-0976</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7" name="action_area" descr="action_area"/>
          <p:cNvSpPr/>
          <p:nvPr/>
        </p:nvSpPr>
        <p:spPr>
          <a:xfrm>
            <a:off x="3080358" y="2175530"/>
            <a:ext cx="523736"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1</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will receive an email notification from the City of Chicago. The Subject will read along the lines of the following:</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"FYI: Invitation to register"</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In order to access the registration, click the </a:t>
            </a:r>
            <a:r>
              <a:rPr lang="en-US" sz="1400" b="1" dirty="0" smtClean="0">
                <a:solidFill>
                  <a:srgbClr val="000080"/>
                </a:solidFill>
                <a:latin typeface="Arial" pitchFamily="34" charset="0"/>
                <a:cs typeface="Arial" pitchFamily="34" charset="0"/>
              </a:rPr>
              <a:t>Oracle Applications system</a:t>
            </a:r>
            <a:r>
              <a:rPr lang="en-US" sz="1400" dirty="0" smtClean="0">
                <a:latin typeface="Arial" pitchFamily="34" charset="0"/>
                <a:cs typeface="Arial" pitchFamily="34" charset="0"/>
              </a:rPr>
              <a:t> link in the email.</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1" name="action_area" descr="action_area"/>
          <p:cNvSpPr/>
          <p:nvPr/>
        </p:nvSpPr>
        <p:spPr>
          <a:xfrm>
            <a:off x="2028409" y="2991581"/>
            <a:ext cx="631169" cy="5655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28</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can also enter any of the other fields as appropriate for your company's address.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Once finished with this address, click the </a:t>
            </a:r>
            <a:r>
              <a:rPr lang="en-US" sz="1400" b="1" dirty="0" smtClean="0">
                <a:solidFill>
                  <a:srgbClr val="000080"/>
                </a:solidFill>
                <a:latin typeface="Arial" pitchFamily="34" charset="0"/>
                <a:cs typeface="Arial" pitchFamily="34" charset="0"/>
              </a:rPr>
              <a:t>Apply</a:t>
            </a:r>
            <a:r>
              <a:rPr lang="en-US" sz="1400" dirty="0" smtClean="0">
                <a:latin typeface="Arial" pitchFamily="34" charset="0"/>
                <a:cs typeface="Arial" pitchFamily="34" charset="0"/>
              </a:rPr>
              <a:t> button.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8" name="action_area" descr="action_area"/>
          <p:cNvSpPr/>
          <p:nvPr/>
        </p:nvSpPr>
        <p:spPr>
          <a:xfrm>
            <a:off x="4651567" y="1973538"/>
            <a:ext cx="255153"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29</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can also update the Contact if needed.</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Update</a:t>
            </a:r>
            <a:r>
              <a:rPr lang="en-US" sz="1400" dirty="0" smtClean="0">
                <a:latin typeface="Arial" pitchFamily="34" charset="0"/>
                <a:cs typeface="Arial" pitchFamily="34" charset="0"/>
              </a:rPr>
              <a:t> button (Pencil Icon) for the contact that needs to be updated..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9" name="action_area" descr="action_area"/>
          <p:cNvSpPr/>
          <p:nvPr/>
        </p:nvSpPr>
        <p:spPr>
          <a:xfrm>
            <a:off x="4374032" y="4009624"/>
            <a:ext cx="107433" cy="9695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30</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Make any necessary changes to the contact information and then click the </a:t>
            </a:r>
            <a:r>
              <a:rPr lang="en-US" sz="1400" b="1" dirty="0" smtClean="0">
                <a:solidFill>
                  <a:srgbClr val="000080"/>
                </a:solidFill>
                <a:latin typeface="Arial" pitchFamily="34" charset="0"/>
                <a:cs typeface="Arial" pitchFamily="34" charset="0"/>
              </a:rPr>
              <a:t>Apply</a:t>
            </a:r>
            <a:r>
              <a:rPr lang="en-US" sz="1400" dirty="0" smtClean="0">
                <a:latin typeface="Arial" pitchFamily="34" charset="0"/>
                <a:cs typeface="Arial" pitchFamily="34" charset="0"/>
              </a:rPr>
              <a:t> button.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0" name="action_area" descr="action_area"/>
          <p:cNvSpPr/>
          <p:nvPr/>
        </p:nvSpPr>
        <p:spPr>
          <a:xfrm>
            <a:off x="4651567" y="4284334"/>
            <a:ext cx="255153"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31</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can also add additional contacts to your company's profile.</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Create</a:t>
            </a:r>
            <a:r>
              <a:rPr lang="en-US" sz="1400" dirty="0" smtClean="0">
                <a:latin typeface="Arial" pitchFamily="34" charset="0"/>
                <a:cs typeface="Arial" pitchFamily="34" charset="0"/>
              </a:rPr>
              <a:t> button under the "Contact Directory" section of the page.</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b="1" dirty="0" smtClean="0">
                <a:latin typeface="Arial" pitchFamily="34" charset="0"/>
                <a:cs typeface="Arial" pitchFamily="34" charset="0"/>
              </a:rPr>
              <a:t>Note: </a:t>
            </a:r>
            <a:r>
              <a:rPr lang="en-US" sz="1400" dirty="0" smtClean="0">
                <a:latin typeface="Arial" pitchFamily="34" charset="0"/>
                <a:cs typeface="Arial" pitchFamily="34" charset="0"/>
              </a:rPr>
              <a:t>At least one contact is required for your registration.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1" name="action_area" descr="action_area"/>
          <p:cNvSpPr/>
          <p:nvPr/>
        </p:nvSpPr>
        <p:spPr>
          <a:xfrm>
            <a:off x="528822" y="3827831"/>
            <a:ext cx="286488"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32</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The </a:t>
            </a:r>
            <a:r>
              <a:rPr lang="en-US" sz="1400" i="1" dirty="0" smtClean="0">
                <a:latin typeface="Arial" pitchFamily="34" charset="0"/>
                <a:cs typeface="Arial" pitchFamily="34" charset="0"/>
              </a:rPr>
              <a:t>Create Contact </a:t>
            </a:r>
            <a:r>
              <a:rPr lang="en-US" sz="1400" dirty="0" smtClean="0">
                <a:latin typeface="Arial" pitchFamily="34" charset="0"/>
                <a:cs typeface="Arial" pitchFamily="34" charset="0"/>
              </a:rPr>
              <a:t>window now appears.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First Name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2" name="action_area" descr="action_area"/>
          <p:cNvSpPr/>
          <p:nvPr/>
        </p:nvSpPr>
        <p:spPr>
          <a:xfrm>
            <a:off x="1209231" y="2526998"/>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33</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First Name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Bill</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3" name="action_area" descr="action_area"/>
          <p:cNvSpPr/>
          <p:nvPr/>
        </p:nvSpPr>
        <p:spPr>
          <a:xfrm>
            <a:off x="1209231" y="2526998"/>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34</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Last Name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4" name="action_area" descr="action_area"/>
          <p:cNvSpPr/>
          <p:nvPr/>
        </p:nvSpPr>
        <p:spPr>
          <a:xfrm>
            <a:off x="1209231" y="2745150"/>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35</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Last Name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Dunham</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5" name="action_area" descr="action_area"/>
          <p:cNvSpPr/>
          <p:nvPr/>
        </p:nvSpPr>
        <p:spPr>
          <a:xfrm>
            <a:off x="1209231" y="2745150"/>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36</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Contact Email</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6" name="action_area" descr="action_area"/>
          <p:cNvSpPr/>
          <p:nvPr/>
        </p:nvSpPr>
        <p:spPr>
          <a:xfrm>
            <a:off x="1209231" y="3181454"/>
            <a:ext cx="926610"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37</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Contact Email</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bdunham@upksupplier.com</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7" name="action_area" descr="action_area"/>
          <p:cNvSpPr/>
          <p:nvPr/>
        </p:nvSpPr>
        <p:spPr>
          <a:xfrm>
            <a:off x="1209231" y="3181454"/>
            <a:ext cx="926610"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2</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The </a:t>
            </a:r>
            <a:r>
              <a:rPr lang="en-US" sz="1400" i="1" dirty="0" smtClean="0">
                <a:latin typeface="Arial" pitchFamily="34" charset="0"/>
                <a:cs typeface="Arial" pitchFamily="34" charset="0"/>
              </a:rPr>
              <a:t>Prospective Supplier Registration: Current Status </a:t>
            </a:r>
            <a:r>
              <a:rPr lang="en-US" sz="1400" dirty="0" smtClean="0">
                <a:latin typeface="Arial" pitchFamily="34" charset="0"/>
                <a:cs typeface="Arial" pitchFamily="34" charset="0"/>
              </a:rPr>
              <a:t>window will pop up. In order to finish your registration, click the </a:t>
            </a:r>
            <a:r>
              <a:rPr lang="en-US" sz="1400" b="1" dirty="0" smtClean="0">
                <a:solidFill>
                  <a:srgbClr val="000080"/>
                </a:solidFill>
                <a:latin typeface="Arial" pitchFamily="34" charset="0"/>
                <a:cs typeface="Arial" pitchFamily="34" charset="0"/>
              </a:rPr>
              <a:t>Respond</a:t>
            </a:r>
            <a:r>
              <a:rPr lang="en-US" sz="1400" dirty="0" smtClean="0">
                <a:latin typeface="Arial" pitchFamily="34" charset="0"/>
                <a:cs typeface="Arial" pitchFamily="34" charset="0"/>
              </a:rPr>
              <a:t> button.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2" name="action_area" descr="action_area"/>
          <p:cNvSpPr/>
          <p:nvPr/>
        </p:nvSpPr>
        <p:spPr>
          <a:xfrm>
            <a:off x="4566516" y="1973538"/>
            <a:ext cx="340204"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38</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Phone Area Code</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8" name="action_area" descr="action_area"/>
          <p:cNvSpPr/>
          <p:nvPr/>
        </p:nvSpPr>
        <p:spPr>
          <a:xfrm>
            <a:off x="3080358" y="2426001"/>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39</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Phone Area Code</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312</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9" name="action_area" descr="action_area"/>
          <p:cNvSpPr/>
          <p:nvPr/>
        </p:nvSpPr>
        <p:spPr>
          <a:xfrm>
            <a:off x="3080358" y="2426001"/>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40</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Phone Number</a:t>
            </a:r>
            <a:r>
              <a:rPr lang="en-US" sz="1400" dirty="0" smtClean="0">
                <a:latin typeface="Arial" pitchFamily="34" charset="0"/>
                <a:cs typeface="Arial" pitchFamily="34" charset="0"/>
              </a:rPr>
              <a:t>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0" name="action_area" descr="action_area"/>
          <p:cNvSpPr/>
          <p:nvPr/>
        </p:nvSpPr>
        <p:spPr>
          <a:xfrm>
            <a:off x="3080358" y="2535078"/>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41</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Phone Number</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123-3243</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You can also add any additional information for this contact by filling out any of the other fields.</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1" name="action_area" descr="action_area"/>
          <p:cNvSpPr/>
          <p:nvPr/>
        </p:nvSpPr>
        <p:spPr>
          <a:xfrm>
            <a:off x="3080358" y="2535078"/>
            <a:ext cx="658027"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42</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If you would like this user to be setup with an iSupplier account for the City of Chicago, click the </a:t>
            </a:r>
            <a:r>
              <a:rPr lang="en-US" sz="1400" b="1" dirty="0" smtClean="0">
                <a:solidFill>
                  <a:srgbClr val="000080"/>
                </a:solidFill>
                <a:latin typeface="Arial" pitchFamily="34" charset="0"/>
                <a:cs typeface="Arial" pitchFamily="34" charset="0"/>
              </a:rPr>
              <a:t>Create User Account For The Contact</a:t>
            </a:r>
            <a:r>
              <a:rPr lang="en-US" sz="1400" dirty="0" smtClean="0">
                <a:latin typeface="Arial" pitchFamily="34" charset="0"/>
                <a:cs typeface="Arial" pitchFamily="34" charset="0"/>
              </a:rPr>
              <a:t> option.</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If no iSupplier account is necessary, skip the next step.</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2" name="action_area" descr="action_area"/>
          <p:cNvSpPr/>
          <p:nvPr/>
        </p:nvSpPr>
        <p:spPr>
          <a:xfrm>
            <a:off x="546727" y="3629878"/>
            <a:ext cx="89527" cy="80797"/>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43</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Apply</a:t>
            </a:r>
            <a:r>
              <a:rPr lang="en-US" sz="1400" dirty="0" smtClean="0">
                <a:latin typeface="Arial" pitchFamily="34" charset="0"/>
                <a:cs typeface="Arial" pitchFamily="34" charset="0"/>
              </a:rPr>
              <a:t> button.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3" name="action_area" descr="action_area"/>
          <p:cNvSpPr/>
          <p:nvPr/>
        </p:nvSpPr>
        <p:spPr>
          <a:xfrm>
            <a:off x="4651567" y="4288374"/>
            <a:ext cx="255153"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44</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Once all information is entered, click the </a:t>
            </a:r>
            <a:r>
              <a:rPr lang="en-US" sz="1400" b="1" dirty="0" smtClean="0">
                <a:solidFill>
                  <a:srgbClr val="000080"/>
                </a:solidFill>
                <a:latin typeface="Arial" pitchFamily="34" charset="0"/>
                <a:cs typeface="Arial" pitchFamily="34" charset="0"/>
              </a:rPr>
              <a:t>Next</a:t>
            </a:r>
            <a:r>
              <a:rPr lang="en-US" sz="1400" dirty="0" smtClean="0">
                <a:latin typeface="Arial" pitchFamily="34" charset="0"/>
                <a:cs typeface="Arial" pitchFamily="34" charset="0"/>
              </a:rPr>
              <a:t> button.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4" name="action_area" descr="action_area"/>
          <p:cNvSpPr/>
          <p:nvPr/>
        </p:nvSpPr>
        <p:spPr>
          <a:xfrm>
            <a:off x="4687378" y="2131092"/>
            <a:ext cx="219342"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45</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Submit</a:t>
            </a:r>
            <a:r>
              <a:rPr lang="en-US" sz="1400" dirty="0" smtClean="0">
                <a:latin typeface="Arial" pitchFamily="34" charset="0"/>
                <a:cs typeface="Arial" pitchFamily="34" charset="0"/>
              </a:rPr>
              <a:t> button to submit your registration for approval to the City of Chicago.</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5" name="action_area" descr="action_area"/>
          <p:cNvSpPr/>
          <p:nvPr/>
        </p:nvSpPr>
        <p:spPr>
          <a:xfrm>
            <a:off x="4038303" y="2834027"/>
            <a:ext cx="286488"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46</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will receive confirmation that your registration has been submitted. Upon approval of your registration, you will receive another email with details on your username and password.</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Close</a:t>
            </a:r>
            <a:r>
              <a:rPr lang="en-US" sz="1400" dirty="0" smtClean="0">
                <a:latin typeface="Arial" pitchFamily="34" charset="0"/>
                <a:cs typeface="Arial" pitchFamily="34" charset="0"/>
              </a:rPr>
              <a:t> link to close the registration page.</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56" name="action_area" descr="action_area"/>
          <p:cNvSpPr/>
          <p:nvPr/>
        </p:nvSpPr>
        <p:spPr>
          <a:xfrm>
            <a:off x="2440236" y="2086654"/>
            <a:ext cx="192484" cy="10503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47</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You have just finished submitting a registration to gain access to the City of Chicago's iSupplier Portal.</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Once your submission is approved, you will receive an email with instructions to log in. You can also use the provided training material to help gain access to the iSupplier Portal.</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b="1" dirty="0" smtClean="0">
                <a:latin typeface="Arial" pitchFamily="34" charset="0"/>
                <a:cs typeface="Arial" pitchFamily="34" charset="0"/>
              </a:rPr>
              <a:t>End of Procedure.</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3</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The </a:t>
            </a:r>
            <a:r>
              <a:rPr lang="en-US" sz="1400" i="1" dirty="0" smtClean="0">
                <a:latin typeface="Arial" pitchFamily="34" charset="0"/>
                <a:cs typeface="Arial" pitchFamily="34" charset="0"/>
              </a:rPr>
              <a:t>Prospective Supplier Registration </a:t>
            </a:r>
            <a:r>
              <a:rPr lang="en-US" sz="1400" dirty="0" smtClean="0">
                <a:latin typeface="Arial" pitchFamily="34" charset="0"/>
                <a:cs typeface="Arial" pitchFamily="34" charset="0"/>
              </a:rPr>
              <a:t>window now appears.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You will see some of the information has defaulted based on inputs from the City of Chicago. Anywhere you see information which is incorrect, please make the appropriate changes.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FEIN</a:t>
            </a:r>
            <a:r>
              <a:rPr lang="en-US" sz="1400" dirty="0" smtClean="0">
                <a:latin typeface="Arial" pitchFamily="34" charset="0"/>
                <a:cs typeface="Arial" pitchFamily="34" charset="0"/>
              </a:rPr>
              <a:t> field. You will need to enter your company's Federal Tax ID EIN Number in this field.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3" name="action_area" descr="action_area"/>
          <p:cNvSpPr/>
          <p:nvPr/>
        </p:nvSpPr>
        <p:spPr>
          <a:xfrm>
            <a:off x="1938881" y="2825947"/>
            <a:ext cx="926610"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4</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Enter the desired information into the </a:t>
            </a:r>
            <a:r>
              <a:rPr lang="en-US" sz="1400" b="1" dirty="0" smtClean="0">
                <a:solidFill>
                  <a:srgbClr val="000080"/>
                </a:solidFill>
                <a:latin typeface="Arial" pitchFamily="34" charset="0"/>
                <a:cs typeface="Arial" pitchFamily="34" charset="0"/>
              </a:rPr>
              <a:t>FEIN</a:t>
            </a:r>
            <a:r>
              <a:rPr lang="en-US" sz="1400" dirty="0" smtClean="0">
                <a:latin typeface="Arial" pitchFamily="34" charset="0"/>
                <a:cs typeface="Arial" pitchFamily="34" charset="0"/>
              </a:rPr>
              <a:t> field. In this example, enter "</a:t>
            </a:r>
            <a:r>
              <a:rPr lang="en-US" sz="1400" b="1" dirty="0" smtClean="0">
                <a:solidFill>
                  <a:srgbClr val="FF0000"/>
                </a:solidFill>
                <a:latin typeface="Arial" pitchFamily="34" charset="0"/>
                <a:cs typeface="Arial" pitchFamily="34" charset="0"/>
              </a:rPr>
              <a:t>XX-XXXXXXX</a:t>
            </a:r>
            <a:r>
              <a:rPr lang="en-US" sz="1400" dirty="0" smtClean="0">
                <a:latin typeface="Arial" pitchFamily="34" charset="0"/>
                <a:cs typeface="Arial" pitchFamily="34" charset="0"/>
              </a:rPr>
              <a:t>".</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4" name="action_area" descr="action_area"/>
          <p:cNvSpPr/>
          <p:nvPr/>
        </p:nvSpPr>
        <p:spPr>
          <a:xfrm>
            <a:off x="1938881" y="2825947"/>
            <a:ext cx="926610"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5</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in the </a:t>
            </a:r>
            <a:r>
              <a:rPr lang="en-US" sz="1400" b="1" dirty="0" smtClean="0">
                <a:solidFill>
                  <a:srgbClr val="000080"/>
                </a:solidFill>
                <a:latin typeface="Arial" pitchFamily="34" charset="0"/>
                <a:cs typeface="Arial" pitchFamily="34" charset="0"/>
              </a:rPr>
              <a:t>First Name</a:t>
            </a:r>
            <a:r>
              <a:rPr lang="en-US" sz="1400" dirty="0" smtClean="0">
                <a:latin typeface="Arial" pitchFamily="34" charset="0"/>
                <a:cs typeface="Arial" pitchFamily="34" charset="0"/>
              </a:rPr>
              <a:t> field. You can make any changes to the contact information as necessary. </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Remember at least one contact is required for this registration.</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5" name="action_area" descr="action_area"/>
          <p:cNvSpPr/>
          <p:nvPr/>
        </p:nvSpPr>
        <p:spPr>
          <a:xfrm>
            <a:off x="1938881" y="3476364"/>
            <a:ext cx="926610"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6</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Next</a:t>
            </a:r>
            <a:r>
              <a:rPr lang="en-US" sz="1400" dirty="0" smtClean="0">
                <a:latin typeface="Arial" pitchFamily="34" charset="0"/>
                <a:cs typeface="Arial" pitchFamily="34" charset="0"/>
              </a:rPr>
              <a:t> button.</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b="1" dirty="0" smtClean="0">
                <a:latin typeface="Arial" pitchFamily="34" charset="0"/>
                <a:cs typeface="Arial" pitchFamily="34" charset="0"/>
              </a:rPr>
              <a:t>Note: </a:t>
            </a:r>
            <a:r>
              <a:rPr lang="en-US" sz="1400" dirty="0" smtClean="0">
                <a:latin typeface="Arial" pitchFamily="34" charset="0"/>
                <a:cs typeface="Arial" pitchFamily="34" charset="0"/>
              </a:rPr>
              <a:t>It is important only to click the Next button once. Please wait patiently for the next page to load.</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6" name="action_area" descr="action_area"/>
          <p:cNvSpPr/>
          <p:nvPr/>
        </p:nvSpPr>
        <p:spPr>
          <a:xfrm>
            <a:off x="4687378" y="4118700"/>
            <a:ext cx="219342" cy="8887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n-US" sz="1400" dirty="0" smtClean="0">
                <a:latin typeface="Arial" pitchFamily="34" charset="0"/>
                <a:cs typeface="Arial" pitchFamily="34" charset="0"/>
              </a:rPr>
              <a:t>Reply to Registration Invitation (Email)</a:t>
            </a:r>
            <a:endParaRPr lang="en-U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n-US" sz="1400" dirty="0" smtClean="0">
                <a:latin typeface="Arial" pitchFamily="34" charset="0"/>
                <a:cs typeface="Arial" pitchFamily="34" charset="0"/>
              </a:rPr>
              <a:t>Step 7</a:t>
            </a:r>
            <a:endParaRPr lang="en-U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n-US" sz="1400" i="1" dirty="0" smtClean="0">
                <a:latin typeface="Arial" pitchFamily="34" charset="0"/>
                <a:cs typeface="Arial" pitchFamily="34" charset="0"/>
              </a:rPr>
              <a:t>Registration: Additional Details </a:t>
            </a:r>
            <a:r>
              <a:rPr lang="en-US" sz="1400" dirty="0" smtClean="0">
                <a:latin typeface="Arial" pitchFamily="34" charset="0"/>
                <a:cs typeface="Arial" pitchFamily="34" charset="0"/>
              </a:rPr>
              <a:t>window now appears.</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At least one address must be provided for your company.</a:t>
            </a:r>
            <a:endParaRPr lang="en-US" sz="1400" dirty="0">
              <a:solidFill>
                <a:srgbClr val="0070C0"/>
              </a:solidFill>
              <a:latin typeface="Arial" pitchFamily="34" charset="0"/>
              <a:cs typeface="Arial" pitchFamily="34" charset="0"/>
            </a:endParaRPr>
          </a:p>
          <a:p>
            <a:endParaRPr lang="en-US" sz="1400" dirty="0">
              <a:solidFill>
                <a:srgbClr val="0070C0"/>
              </a:solidFill>
              <a:latin typeface="Arial" pitchFamily="34" charset="0"/>
              <a:cs typeface="Arial" pitchFamily="34" charset="0"/>
            </a:endParaRPr>
          </a:p>
          <a:p>
            <a:r>
              <a:rPr lang="en-US" sz="1400" dirty="0" smtClean="0">
                <a:latin typeface="Arial" pitchFamily="34" charset="0"/>
                <a:cs typeface="Arial" pitchFamily="34" charset="0"/>
              </a:rPr>
              <a:t>Click the </a:t>
            </a:r>
            <a:r>
              <a:rPr lang="en-US" sz="1400" b="1" dirty="0" smtClean="0">
                <a:solidFill>
                  <a:srgbClr val="000080"/>
                </a:solidFill>
                <a:latin typeface="Arial" pitchFamily="34" charset="0"/>
                <a:cs typeface="Arial" pitchFamily="34" charset="0"/>
              </a:rPr>
              <a:t>Update</a:t>
            </a:r>
            <a:r>
              <a:rPr lang="en-US" sz="1400" dirty="0" smtClean="0">
                <a:latin typeface="Arial" pitchFamily="34" charset="0"/>
                <a:cs typeface="Arial" pitchFamily="34" charset="0"/>
              </a:rPr>
              <a:t> button (Pencil Icon) for the Address Book. This will allow you to make any necessary corrections to the address.</a:t>
            </a:r>
            <a:endParaRPr lang="en-U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7" name="action_area" descr="action_area"/>
          <p:cNvSpPr/>
          <p:nvPr/>
        </p:nvSpPr>
        <p:spPr>
          <a:xfrm>
            <a:off x="4266599" y="3318809"/>
            <a:ext cx="107433" cy="96956"/>
          </a:xfrm>
          <a:prstGeom prst="rect">
            <a:avLst/>
          </a:prstGeom>
          <a:noFill/>
          <a:ln w="19050">
            <a:solidFill>
              <a:srgbClr val="FF0000"/>
            </a:solidFill>
          </a:ln>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1046</Words>
  <Application>Microsoft Office PowerPoint</Application>
  <PresentationFormat>On-screen Show (4:3)</PresentationFormat>
  <Paragraphs>198</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Reply to Registration Invitation (Email)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Wojdyla, Lucy</dc:creator>
  <cp:lastModifiedBy>Administrator</cp:lastModifiedBy>
  <cp:revision>125</cp:revision>
  <dcterms:created xsi:type="dcterms:W3CDTF">2008-10-29T12:23:58Z</dcterms:created>
  <dcterms:modified xsi:type="dcterms:W3CDTF">2016-04-20T20:55:42Z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vt:lpwstr>Copyright © 1998, 2014, Oracle and/or its affiliates.  All rights reserved.</vt:lpwstr>
  </property>
</Properties>
</file>