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5" r:id="rId1"/>
  </p:sldMasterIdLst>
  <p:notesMasterIdLst>
    <p:notesMasterId r:id="rId37"/>
  </p:notesMasterIdLst>
  <p:handoutMasterIdLst>
    <p:handoutMasterId r:id="rId38"/>
  </p:handoutMasterIdLst>
  <p:sldIdLst>
    <p:sldId id="256" r:id="rId2"/>
    <p:sldId id="307" r:id="rId3"/>
    <p:sldId id="308" r:id="rId4"/>
    <p:sldId id="259" r:id="rId5"/>
    <p:sldId id="299" r:id="rId6"/>
    <p:sldId id="302" r:id="rId7"/>
    <p:sldId id="300" r:id="rId8"/>
    <p:sldId id="303" r:id="rId9"/>
    <p:sldId id="304" r:id="rId10"/>
    <p:sldId id="316" r:id="rId11"/>
    <p:sldId id="280" r:id="rId12"/>
    <p:sldId id="305" r:id="rId13"/>
    <p:sldId id="283" r:id="rId14"/>
    <p:sldId id="284" r:id="rId15"/>
    <p:sldId id="314" r:id="rId16"/>
    <p:sldId id="306" r:id="rId17"/>
    <p:sldId id="287" r:id="rId18"/>
    <p:sldId id="289" r:id="rId19"/>
    <p:sldId id="290" r:id="rId20"/>
    <p:sldId id="292" r:id="rId21"/>
    <p:sldId id="322" r:id="rId22"/>
    <p:sldId id="311" r:id="rId23"/>
    <p:sldId id="312" r:id="rId24"/>
    <p:sldId id="313" r:id="rId25"/>
    <p:sldId id="309" r:id="rId26"/>
    <p:sldId id="310" r:id="rId27"/>
    <p:sldId id="315" r:id="rId28"/>
    <p:sldId id="317" r:id="rId29"/>
    <p:sldId id="318" r:id="rId30"/>
    <p:sldId id="320" r:id="rId31"/>
    <p:sldId id="321" r:id="rId32"/>
    <p:sldId id="323" r:id="rId33"/>
    <p:sldId id="324" r:id="rId34"/>
    <p:sldId id="294" r:id="rId35"/>
    <p:sldId id="257" r:id="rId36"/>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CC"/>
    <a:srgbClr val="00007E"/>
    <a:srgbClr val="003399"/>
    <a:srgbClr val="002060"/>
    <a:srgbClr val="000099"/>
    <a:srgbClr val="000068"/>
    <a:srgbClr val="FF0000"/>
    <a:srgbClr val="000000"/>
    <a:srgbClr val="FF99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94" autoAdjust="0"/>
    <p:restoredTop sz="94660" autoAdjust="0"/>
  </p:normalViewPr>
  <p:slideViewPr>
    <p:cSldViewPr>
      <p:cViewPr varScale="1">
        <p:scale>
          <a:sx n="112" d="100"/>
          <a:sy n="112" d="100"/>
        </p:scale>
        <p:origin x="9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2329" cy="462120"/>
          </a:xfrm>
          <a:prstGeom prst="rect">
            <a:avLst/>
          </a:prstGeom>
        </p:spPr>
        <p:txBody>
          <a:bodyPr vert="horz" lIns="90763" tIns="45382" rIns="90763" bIns="45382" rtlCol="0"/>
          <a:lstStyle>
            <a:lvl1pPr algn="l">
              <a:defRPr sz="1200"/>
            </a:lvl1pPr>
          </a:lstStyle>
          <a:p>
            <a:endParaRPr lang="en-US" dirty="0"/>
          </a:p>
        </p:txBody>
      </p:sp>
      <p:sp>
        <p:nvSpPr>
          <p:cNvPr id="3" name="Date Placeholder 2"/>
          <p:cNvSpPr>
            <a:spLocks noGrp="1"/>
          </p:cNvSpPr>
          <p:nvPr>
            <p:ph type="dt" sz="quarter" idx="1"/>
          </p:nvPr>
        </p:nvSpPr>
        <p:spPr>
          <a:xfrm>
            <a:off x="3936174" y="0"/>
            <a:ext cx="3012329" cy="462120"/>
          </a:xfrm>
          <a:prstGeom prst="rect">
            <a:avLst/>
          </a:prstGeom>
        </p:spPr>
        <p:txBody>
          <a:bodyPr vert="horz" lIns="90763" tIns="45382" rIns="90763" bIns="45382" rtlCol="0"/>
          <a:lstStyle>
            <a:lvl1pPr algn="r">
              <a:defRPr sz="1200"/>
            </a:lvl1pPr>
          </a:lstStyle>
          <a:p>
            <a:fld id="{75C1F302-8FF2-4EAA-8D7D-B2347EB240C0}" type="datetimeFigureOut">
              <a:rPr lang="en-US" smtClean="0"/>
              <a:t>2/8/2023</a:t>
            </a:fld>
            <a:endParaRPr lang="en-US" dirty="0"/>
          </a:p>
        </p:txBody>
      </p:sp>
      <p:sp>
        <p:nvSpPr>
          <p:cNvPr id="4" name="Footer Placeholder 3"/>
          <p:cNvSpPr>
            <a:spLocks noGrp="1"/>
          </p:cNvSpPr>
          <p:nvPr>
            <p:ph type="ftr" sz="quarter" idx="2"/>
          </p:nvPr>
        </p:nvSpPr>
        <p:spPr>
          <a:xfrm>
            <a:off x="1" y="8772378"/>
            <a:ext cx="3012329" cy="462120"/>
          </a:xfrm>
          <a:prstGeom prst="rect">
            <a:avLst/>
          </a:prstGeom>
        </p:spPr>
        <p:txBody>
          <a:bodyPr vert="horz" lIns="90763" tIns="45382" rIns="90763" bIns="453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4" y="8772378"/>
            <a:ext cx="3012329" cy="462120"/>
          </a:xfrm>
          <a:prstGeom prst="rect">
            <a:avLst/>
          </a:prstGeom>
        </p:spPr>
        <p:txBody>
          <a:bodyPr vert="horz" lIns="90763" tIns="45382" rIns="90763" bIns="45382" rtlCol="0" anchor="b"/>
          <a:lstStyle>
            <a:lvl1pPr algn="r">
              <a:defRPr sz="1200"/>
            </a:lvl1pPr>
          </a:lstStyle>
          <a:p>
            <a:fld id="{046170CA-5FD8-4A7A-8DF0-E1DD3BA52CE4}" type="slidenum">
              <a:rPr lang="en-US" smtClean="0"/>
              <a:t>‹#›</a:t>
            </a:fld>
            <a:endParaRPr lang="en-US" dirty="0"/>
          </a:p>
        </p:txBody>
      </p:sp>
    </p:spTree>
    <p:extLst>
      <p:ext uri="{BB962C8B-B14F-4D97-AF65-F5344CB8AC3E}">
        <p14:creationId xmlns:p14="http://schemas.microsoft.com/office/powerpoint/2010/main" val="3224253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1" y="0"/>
            <a:ext cx="301232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defTabSz="924967" eaLnBrk="1" hangingPunct="1">
              <a:defRPr sz="1200">
                <a:latin typeface="Arial" charset="0"/>
              </a:defRPr>
            </a:lvl1pPr>
          </a:lstStyle>
          <a:p>
            <a:pPr>
              <a:defRPr/>
            </a:pPr>
            <a:endParaRPr lang="en-US" dirty="0"/>
          </a:p>
        </p:txBody>
      </p:sp>
      <p:sp>
        <p:nvSpPr>
          <p:cNvPr id="157699" name="Rectangle 3"/>
          <p:cNvSpPr>
            <a:spLocks noGrp="1" noChangeArrowheads="1"/>
          </p:cNvSpPr>
          <p:nvPr>
            <p:ph type="dt" idx="1"/>
          </p:nvPr>
        </p:nvSpPr>
        <p:spPr bwMode="auto">
          <a:xfrm>
            <a:off x="3936174" y="0"/>
            <a:ext cx="301232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defTabSz="924967" eaLnBrk="1" hangingPunct="1">
              <a:defRPr sz="1200">
                <a:latin typeface="Arial"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7701" name="Rectangle 5"/>
          <p:cNvSpPr>
            <a:spLocks noGrp="1" noChangeArrowheads="1"/>
          </p:cNvSpPr>
          <p:nvPr>
            <p:ph type="body" sz="quarter" idx="3"/>
          </p:nvPr>
        </p:nvSpPr>
        <p:spPr bwMode="auto">
          <a:xfrm>
            <a:off x="695638" y="4387768"/>
            <a:ext cx="5558801" cy="415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7702" name="Rectangle 6"/>
          <p:cNvSpPr>
            <a:spLocks noGrp="1" noChangeArrowheads="1"/>
          </p:cNvSpPr>
          <p:nvPr>
            <p:ph type="ftr" sz="quarter" idx="4"/>
          </p:nvPr>
        </p:nvSpPr>
        <p:spPr bwMode="auto">
          <a:xfrm>
            <a:off x="1" y="8772378"/>
            <a:ext cx="301232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defTabSz="924967" eaLnBrk="1" hangingPunct="1">
              <a:defRPr sz="1200">
                <a:latin typeface="Arial" charset="0"/>
              </a:defRPr>
            </a:lvl1pPr>
          </a:lstStyle>
          <a:p>
            <a:pPr>
              <a:defRPr/>
            </a:pPr>
            <a:endParaRPr lang="en-US" dirty="0"/>
          </a:p>
        </p:txBody>
      </p:sp>
      <p:sp>
        <p:nvSpPr>
          <p:cNvPr id="157703" name="Rectangle 7"/>
          <p:cNvSpPr>
            <a:spLocks noGrp="1" noChangeArrowheads="1"/>
          </p:cNvSpPr>
          <p:nvPr>
            <p:ph type="sldNum" sz="quarter" idx="5"/>
          </p:nvPr>
        </p:nvSpPr>
        <p:spPr bwMode="auto">
          <a:xfrm>
            <a:off x="3936174" y="8772378"/>
            <a:ext cx="301232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defTabSz="924967" eaLnBrk="1" hangingPunct="1">
              <a:defRPr sz="1200">
                <a:latin typeface="Arial" charset="0"/>
              </a:defRPr>
            </a:lvl1pPr>
          </a:lstStyle>
          <a:p>
            <a:pPr>
              <a:defRPr/>
            </a:pPr>
            <a:fld id="{6D046333-E237-4F08-9D94-EF8B149C2F34}" type="slidenum">
              <a:rPr lang="en-US"/>
              <a:pPr>
                <a:defRPr/>
              </a:pPr>
              <a:t>‹#›</a:t>
            </a:fld>
            <a:endParaRPr lang="en-US" dirty="0"/>
          </a:p>
        </p:txBody>
      </p:sp>
    </p:spTree>
    <p:extLst>
      <p:ext uri="{BB962C8B-B14F-4D97-AF65-F5344CB8AC3E}">
        <p14:creationId xmlns:p14="http://schemas.microsoft.com/office/powerpoint/2010/main" val="29432707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AD0DCBC4-9C7E-40C8-90AC-E22B400CB8A8}" type="slidenum">
              <a:rPr lang="en-US" altLang="en-US" smtClean="0">
                <a:latin typeface="Arial" charset="0"/>
              </a:rPr>
              <a:pPr/>
              <a:t>1</a:t>
            </a:fld>
            <a:endParaRPr lang="en-US" altLang="en-US" dirty="0">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F9DC6D39-EA45-4964-9221-FDB932537D4C}" type="slidenum">
              <a:rPr lang="en-US" altLang="en-US" smtClean="0">
                <a:latin typeface="Arial" charset="0"/>
              </a:rPr>
              <a:pPr/>
              <a:t>18</a:t>
            </a:fld>
            <a:endParaRPr lang="en-US" altLang="en-US" dirty="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823CA06D-C24C-4FD5-B932-88DD9CD17ED2}" type="slidenum">
              <a:rPr lang="en-US" altLang="en-US" smtClean="0">
                <a:latin typeface="Arial" charset="0"/>
              </a:rPr>
              <a:pPr/>
              <a:t>19</a:t>
            </a:fld>
            <a:endParaRPr lang="en-US" altLang="en-US" dirty="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96315352-D684-4B32-8F8E-A66B4DEEAFF1}" type="slidenum">
              <a:rPr lang="en-US" altLang="en-US" smtClean="0">
                <a:latin typeface="Arial" charset="0"/>
              </a:rPr>
              <a:pPr/>
              <a:t>20</a:t>
            </a:fld>
            <a:endParaRPr lang="en-US" altLang="en-US" dirty="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967">
              <a:spcBef>
                <a:spcPct val="30000"/>
              </a:spcBef>
              <a:defRPr sz="1200">
                <a:solidFill>
                  <a:schemeClr val="tx1"/>
                </a:solidFill>
                <a:latin typeface="Arial" charset="0"/>
              </a:defRPr>
            </a:lvl1pPr>
            <a:lvl2pPr marL="38364847" indent="-37903151" defTabSz="924967">
              <a:spcBef>
                <a:spcPct val="30000"/>
              </a:spcBef>
              <a:defRPr sz="1200">
                <a:solidFill>
                  <a:schemeClr val="tx1"/>
                </a:solidFill>
                <a:latin typeface="Arial" charset="0"/>
              </a:defRPr>
            </a:lvl2pPr>
            <a:lvl3pPr marL="1155027" indent="-230060" defTabSz="924967">
              <a:spcBef>
                <a:spcPct val="30000"/>
              </a:spcBef>
              <a:defRPr sz="1200">
                <a:solidFill>
                  <a:schemeClr val="tx1"/>
                </a:solidFill>
                <a:latin typeface="Arial" charset="0"/>
              </a:defRPr>
            </a:lvl3pPr>
            <a:lvl4pPr marL="1618298" indent="-230060" defTabSz="924967">
              <a:spcBef>
                <a:spcPct val="30000"/>
              </a:spcBef>
              <a:defRPr sz="1200">
                <a:solidFill>
                  <a:schemeClr val="tx1"/>
                </a:solidFill>
                <a:latin typeface="Arial" charset="0"/>
              </a:defRPr>
            </a:lvl4pPr>
            <a:lvl5pPr marL="2079993" indent="-230060" defTabSz="924967">
              <a:spcBef>
                <a:spcPct val="30000"/>
              </a:spcBef>
              <a:defRPr sz="1200">
                <a:solidFill>
                  <a:schemeClr val="tx1"/>
                </a:solidFill>
                <a:latin typeface="Arial" charset="0"/>
              </a:defRPr>
            </a:lvl5pPr>
            <a:lvl6pPr marL="2533810" indent="-230060" defTabSz="924967" eaLnBrk="0" fontAlgn="base" hangingPunct="0">
              <a:spcBef>
                <a:spcPct val="30000"/>
              </a:spcBef>
              <a:spcAft>
                <a:spcPct val="0"/>
              </a:spcAft>
              <a:defRPr sz="1200">
                <a:solidFill>
                  <a:schemeClr val="tx1"/>
                </a:solidFill>
                <a:latin typeface="Arial" charset="0"/>
              </a:defRPr>
            </a:lvl6pPr>
            <a:lvl7pPr marL="2987627" indent="-230060" defTabSz="924967" eaLnBrk="0" fontAlgn="base" hangingPunct="0">
              <a:spcBef>
                <a:spcPct val="30000"/>
              </a:spcBef>
              <a:spcAft>
                <a:spcPct val="0"/>
              </a:spcAft>
              <a:defRPr sz="1200">
                <a:solidFill>
                  <a:schemeClr val="tx1"/>
                </a:solidFill>
                <a:latin typeface="Arial" charset="0"/>
              </a:defRPr>
            </a:lvl7pPr>
            <a:lvl8pPr marL="3441443" indent="-230060" defTabSz="924967" eaLnBrk="0" fontAlgn="base" hangingPunct="0">
              <a:spcBef>
                <a:spcPct val="30000"/>
              </a:spcBef>
              <a:spcAft>
                <a:spcPct val="0"/>
              </a:spcAft>
              <a:defRPr sz="1200">
                <a:solidFill>
                  <a:schemeClr val="tx1"/>
                </a:solidFill>
                <a:latin typeface="Arial" charset="0"/>
              </a:defRPr>
            </a:lvl8pPr>
            <a:lvl9pPr marL="3895260" indent="-230060" defTabSz="924967" eaLnBrk="0" fontAlgn="base" hangingPunct="0">
              <a:spcBef>
                <a:spcPct val="30000"/>
              </a:spcBef>
              <a:spcAft>
                <a:spcPct val="0"/>
              </a:spcAft>
              <a:defRPr sz="1200">
                <a:solidFill>
                  <a:schemeClr val="tx1"/>
                </a:solidFill>
                <a:latin typeface="Arial" charset="0"/>
              </a:defRPr>
            </a:lvl9pPr>
          </a:lstStyle>
          <a:p>
            <a:pPr>
              <a:spcBef>
                <a:spcPct val="0"/>
              </a:spcBef>
            </a:pPr>
            <a:fld id="{81CA5826-F08C-4174-9A32-75D006EEA84F}" type="slidenum">
              <a:rPr lang="en-US" altLang="en-US" smtClean="0">
                <a:ea typeface="ＭＳ Ｐゴシック" pitchFamily="34" charset="-128"/>
                <a:cs typeface="Arial" charset="0"/>
              </a:rPr>
              <a:pPr>
                <a:spcBef>
                  <a:spcPct val="0"/>
                </a:spcBef>
              </a:pPr>
              <a:t>23</a:t>
            </a:fld>
            <a:endParaRPr lang="en-US" altLang="en-US" dirty="0">
              <a:ea typeface="ＭＳ Ｐゴシック" pitchFamily="34" charset="-128"/>
              <a:cs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B9370336-55AA-4114-93E6-398AD91B91AA}" type="slidenum">
              <a:rPr lang="en-US" altLang="en-US" smtClean="0">
                <a:latin typeface="Arial" charset="0"/>
              </a:rPr>
              <a:pPr/>
              <a:t>34</a:t>
            </a:fld>
            <a:endParaRPr lang="en-US" altLang="en-US" dirty="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2BCDE5B4-4666-4088-BA93-FCA8CED1DB51}" type="slidenum">
              <a:rPr lang="en-US" altLang="en-US" smtClean="0">
                <a:latin typeface="Arial" charset="0"/>
              </a:rPr>
              <a:pPr/>
              <a:t>35</a:t>
            </a:fld>
            <a:endParaRPr lang="en-US" altLang="en-US" dirty="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a:p>
        </p:txBody>
      </p:sp>
      <p:sp>
        <p:nvSpPr>
          <p:cNvPr id="30724" name="Slide Number Placeholder 3"/>
          <p:cNvSpPr>
            <a:spLocks noGrp="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1BAA9633-843B-4BBD-8C70-DB3EC0275679}" type="slidenum">
              <a:rPr lang="en-US" altLang="en-US" smtClean="0">
                <a:latin typeface="Arial" charset="0"/>
              </a:rPr>
              <a:pPr/>
              <a:t>3</a:t>
            </a:fld>
            <a:endParaRPr lang="en-US" altLang="en-US"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2B0E66E3-0EB3-474E-92C1-A5B50556F263}" type="slidenum">
              <a:rPr lang="en-US" altLang="en-US" smtClean="0">
                <a:latin typeface="Arial" charset="0"/>
              </a:rPr>
              <a:pPr/>
              <a:t>4</a:t>
            </a:fld>
            <a:endParaRPr lang="en-US" altLang="en-US" dirty="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88A98356-A5EB-406F-B356-DBDC3E6C7E7E}" type="slidenum">
              <a:rPr lang="en-US" altLang="en-US" smtClean="0">
                <a:latin typeface="Arial" charset="0"/>
              </a:rPr>
              <a:pPr/>
              <a:t>5</a:t>
            </a:fld>
            <a:endParaRPr lang="en-US" altLang="en-US" dirty="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B493FB41-4AEE-44E7-A52D-10C5BE058382}" type="slidenum">
              <a:rPr lang="en-US" altLang="en-US" smtClean="0">
                <a:latin typeface="Arial" charset="0"/>
              </a:rPr>
              <a:pPr/>
              <a:t>7</a:t>
            </a:fld>
            <a:endParaRPr lang="en-US" altLang="en-US" dirty="0">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9C2517F1-4CE3-4528-8D81-672F6161C1B7}" type="slidenum">
              <a:rPr lang="en-US" altLang="en-US" smtClean="0">
                <a:latin typeface="Arial" charset="0"/>
              </a:rPr>
              <a:pPr/>
              <a:t>11</a:t>
            </a:fld>
            <a:endParaRPr lang="en-US" altLang="en-US" dirty="0">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DA212541-9D55-4949-8C9F-751BC86A556B}" type="slidenum">
              <a:rPr lang="en-US" altLang="en-US" smtClean="0">
                <a:latin typeface="Arial" charset="0"/>
              </a:rPr>
              <a:pPr/>
              <a:t>13</a:t>
            </a:fld>
            <a:endParaRPr lang="en-US" altLang="en-US" dirty="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1A73386F-6797-4535-B75E-BE4ABC1EB33A}" type="slidenum">
              <a:rPr lang="en-US" altLang="en-US" smtClean="0">
                <a:latin typeface="Arial" charset="0"/>
              </a:rPr>
              <a:pPr/>
              <a:t>14</a:t>
            </a:fld>
            <a:endParaRPr lang="en-US" altLang="en-US" dirty="0">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8571EC1A-E153-4BC8-B56C-D59B82629E3E}" type="slidenum">
              <a:rPr lang="en-US" altLang="en-US" smtClean="0">
                <a:latin typeface="Arial" charset="0"/>
              </a:rPr>
              <a:pPr/>
              <a:t>17</a:t>
            </a:fld>
            <a:endParaRPr lang="en-US" altLang="en-US" dirty="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B07033A-2331-41B8-904B-89BD49803577}" type="slidenum">
              <a:rPr lang="en-US" smtClean="0"/>
              <a:pPr>
                <a:defRPr/>
              </a:pPr>
              <a:t>‹#›</a:t>
            </a:fld>
            <a:endParaRPr lang="en-US" dirty="0"/>
          </a:p>
        </p:txBody>
      </p:sp>
    </p:spTree>
    <p:extLst>
      <p:ext uri="{BB962C8B-B14F-4D97-AF65-F5344CB8AC3E}">
        <p14:creationId xmlns:p14="http://schemas.microsoft.com/office/powerpoint/2010/main" val="1538526318"/>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0DEBF27-EC5C-4984-A361-E642AA18EF7C}" type="slidenum">
              <a:rPr lang="en-US" smtClean="0"/>
              <a:pPr>
                <a:defRPr/>
              </a:pPr>
              <a:t>‹#›</a:t>
            </a:fld>
            <a:endParaRPr lang="en-US" dirty="0"/>
          </a:p>
        </p:txBody>
      </p:sp>
    </p:spTree>
    <p:extLst>
      <p:ext uri="{BB962C8B-B14F-4D97-AF65-F5344CB8AC3E}">
        <p14:creationId xmlns:p14="http://schemas.microsoft.com/office/powerpoint/2010/main" val="4084236213"/>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4E0AD8D-13AA-4148-8DA2-5213BD6DE578}" type="slidenum">
              <a:rPr lang="en-US" smtClean="0"/>
              <a:pPr>
                <a:defRPr/>
              </a:pPr>
              <a:t>‹#›</a:t>
            </a:fld>
            <a:endParaRPr lang="en-US" dirty="0"/>
          </a:p>
        </p:txBody>
      </p:sp>
    </p:spTree>
    <p:extLst>
      <p:ext uri="{BB962C8B-B14F-4D97-AF65-F5344CB8AC3E}">
        <p14:creationId xmlns:p14="http://schemas.microsoft.com/office/powerpoint/2010/main" val="3485318755"/>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ECF9336-964D-4F06-A3DD-80E0548A5808}" type="slidenum">
              <a:rPr lang="en-US" smtClean="0"/>
              <a:pPr>
                <a:defRPr/>
              </a:pPr>
              <a:t>‹#›</a:t>
            </a:fld>
            <a:endParaRPr lang="en-US" dirty="0"/>
          </a:p>
        </p:txBody>
      </p:sp>
    </p:spTree>
    <p:extLst>
      <p:ext uri="{BB962C8B-B14F-4D97-AF65-F5344CB8AC3E}">
        <p14:creationId xmlns:p14="http://schemas.microsoft.com/office/powerpoint/2010/main" val="3757293633"/>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0AED635-C091-4327-842C-2049B03FF4FB}" type="slidenum">
              <a:rPr lang="en-US" smtClean="0"/>
              <a:pPr>
                <a:defRPr/>
              </a:pPr>
              <a:t>‹#›</a:t>
            </a:fld>
            <a:endParaRPr lang="en-US" dirty="0"/>
          </a:p>
        </p:txBody>
      </p:sp>
    </p:spTree>
    <p:extLst>
      <p:ext uri="{BB962C8B-B14F-4D97-AF65-F5344CB8AC3E}">
        <p14:creationId xmlns:p14="http://schemas.microsoft.com/office/powerpoint/2010/main" val="2932398696"/>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7200DB3-F3E9-487F-AA98-1956046EA6DC}" type="slidenum">
              <a:rPr lang="en-US" smtClean="0"/>
              <a:pPr>
                <a:defRPr/>
              </a:pPr>
              <a:t>‹#›</a:t>
            </a:fld>
            <a:endParaRPr lang="en-US" dirty="0"/>
          </a:p>
        </p:txBody>
      </p:sp>
    </p:spTree>
    <p:extLst>
      <p:ext uri="{BB962C8B-B14F-4D97-AF65-F5344CB8AC3E}">
        <p14:creationId xmlns:p14="http://schemas.microsoft.com/office/powerpoint/2010/main" val="1893775574"/>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BA368FD3-7B57-4883-9661-9C68BB361E4F}" type="slidenum">
              <a:rPr lang="en-US" smtClean="0"/>
              <a:pPr>
                <a:defRPr/>
              </a:pPr>
              <a:t>‹#›</a:t>
            </a:fld>
            <a:endParaRPr lang="en-US" dirty="0"/>
          </a:p>
        </p:txBody>
      </p:sp>
    </p:spTree>
    <p:extLst>
      <p:ext uri="{BB962C8B-B14F-4D97-AF65-F5344CB8AC3E}">
        <p14:creationId xmlns:p14="http://schemas.microsoft.com/office/powerpoint/2010/main" val="1915398686"/>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4FCD5076-F7E0-44BD-B1F2-80EC1BFC6FFB}" type="slidenum">
              <a:rPr lang="en-US" smtClean="0"/>
              <a:pPr>
                <a:defRPr/>
              </a:pPr>
              <a:t>‹#›</a:t>
            </a:fld>
            <a:endParaRPr lang="en-US" dirty="0"/>
          </a:p>
        </p:txBody>
      </p:sp>
    </p:spTree>
    <p:extLst>
      <p:ext uri="{BB962C8B-B14F-4D97-AF65-F5344CB8AC3E}">
        <p14:creationId xmlns:p14="http://schemas.microsoft.com/office/powerpoint/2010/main" val="941340665"/>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D1D99008-5D75-4A81-B716-49BE2AC53C0D}" type="slidenum">
              <a:rPr lang="en-US" smtClean="0"/>
              <a:pPr>
                <a:defRPr/>
              </a:pPr>
              <a:t>‹#›</a:t>
            </a:fld>
            <a:endParaRPr lang="en-US" dirty="0"/>
          </a:p>
        </p:txBody>
      </p:sp>
    </p:spTree>
    <p:extLst>
      <p:ext uri="{BB962C8B-B14F-4D97-AF65-F5344CB8AC3E}">
        <p14:creationId xmlns:p14="http://schemas.microsoft.com/office/powerpoint/2010/main" val="3322171883"/>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C36FABA-2B49-45E3-B42C-0B679B4C0ADF}" type="slidenum">
              <a:rPr lang="en-US" smtClean="0"/>
              <a:pPr>
                <a:defRPr/>
              </a:pPr>
              <a:t>‹#›</a:t>
            </a:fld>
            <a:endParaRPr lang="en-US" dirty="0"/>
          </a:p>
        </p:txBody>
      </p:sp>
    </p:spTree>
    <p:extLst>
      <p:ext uri="{BB962C8B-B14F-4D97-AF65-F5344CB8AC3E}">
        <p14:creationId xmlns:p14="http://schemas.microsoft.com/office/powerpoint/2010/main" val="1454017673"/>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DDEE9AF-B800-47CE-893C-5E8EF339C4B4}" type="slidenum">
              <a:rPr lang="en-US" smtClean="0"/>
              <a:pPr>
                <a:defRPr/>
              </a:pPr>
              <a:t>‹#›</a:t>
            </a:fld>
            <a:endParaRPr lang="en-US" dirty="0"/>
          </a:p>
        </p:txBody>
      </p:sp>
    </p:spTree>
    <p:extLst>
      <p:ext uri="{BB962C8B-B14F-4D97-AF65-F5344CB8AC3E}">
        <p14:creationId xmlns:p14="http://schemas.microsoft.com/office/powerpoint/2010/main" val="236205963"/>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83029D7-F64D-4B7A-BDF1-FAB26B0CF7C3}" type="slidenum">
              <a:rPr lang="en-US" smtClean="0"/>
              <a:pPr>
                <a:defRPr/>
              </a:pPr>
              <a:t>‹#›</a:t>
            </a:fld>
            <a:endParaRPr lang="en-US" dirty="0"/>
          </a:p>
        </p:txBody>
      </p:sp>
    </p:spTree>
    <p:extLst>
      <p:ext uri="{BB962C8B-B14F-4D97-AF65-F5344CB8AC3E}">
        <p14:creationId xmlns:p14="http://schemas.microsoft.com/office/powerpoint/2010/main" val="1078545556"/>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ransition>
    <p:wipe dir="d"/>
  </p:transition>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ilsos.gov/departments/index/home.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illinois.gov/SexualHarassment" TargetMode="External"/><Relationship Id="rId2" Type="http://schemas.openxmlformats.org/officeDocument/2006/relationships/hyperlink" Target="http://www.illinois.gov/DHR"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eeoc.gov/"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chicago.gov/Ethic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hicago.gov/city/en/depts/ethics/auto_generated/edu_publandreport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00200"/>
            <a:ext cx="7772400" cy="2666999"/>
          </a:xfrm>
        </p:spPr>
        <p:txBody>
          <a:bodyPr>
            <a:normAutofit fontScale="90000"/>
          </a:bodyPr>
          <a:lstStyle/>
          <a:p>
            <a:pPr eaLnBrk="1" hangingPunct="1">
              <a:defRPr/>
            </a:pPr>
            <a:br>
              <a:rPr lang="en-US" sz="4400" dirty="0">
                <a:solidFill>
                  <a:srgbClr val="FF0000"/>
                </a:solidFill>
              </a:rPr>
            </a:br>
            <a:br>
              <a:rPr lang="en-US" sz="4400" dirty="0">
                <a:solidFill>
                  <a:srgbClr val="FF0000"/>
                </a:solidFill>
              </a:rPr>
            </a:br>
            <a:r>
              <a:rPr lang="en-US" sz="5400" b="1" dirty="0">
                <a:solidFill>
                  <a:srgbClr val="0033CC"/>
                </a:solidFill>
                <a:effectLst>
                  <a:outerShdw blurRad="38100" dist="38100" dir="2700000" algn="tl">
                    <a:srgbClr val="000000">
                      <a:alpha val="43137"/>
                    </a:srgbClr>
                  </a:outerShdw>
                </a:effectLst>
                <a:latin typeface="Futura Md BT" pitchFamily="34" charset="0"/>
              </a:rPr>
              <a:t>City of Chicago </a:t>
            </a:r>
            <a:br>
              <a:rPr lang="en-US" sz="5400" b="1" dirty="0">
                <a:solidFill>
                  <a:srgbClr val="0033CC"/>
                </a:solidFill>
                <a:effectLst>
                  <a:outerShdw blurRad="38100" dist="38100" dir="2700000" algn="tl">
                    <a:srgbClr val="000000">
                      <a:alpha val="43137"/>
                    </a:srgbClr>
                  </a:outerShdw>
                </a:effectLst>
                <a:latin typeface="Futura Md BT" pitchFamily="34" charset="0"/>
              </a:rPr>
            </a:br>
            <a:r>
              <a:rPr lang="en-US" sz="5400" b="1" dirty="0">
                <a:solidFill>
                  <a:srgbClr val="0033CC"/>
                </a:solidFill>
                <a:effectLst>
                  <a:outerShdw blurRad="38100" dist="38100" dir="2700000" algn="tl">
                    <a:srgbClr val="000000">
                      <a:alpha val="43137"/>
                    </a:srgbClr>
                  </a:outerShdw>
                </a:effectLst>
                <a:latin typeface="Futura Md BT" pitchFamily="34" charset="0"/>
              </a:rPr>
              <a:t>Board of Ethics</a:t>
            </a:r>
            <a:br>
              <a:rPr lang="en-US" sz="5400" dirty="0">
                <a:solidFill>
                  <a:srgbClr val="002060"/>
                </a:solidFill>
                <a:effectLst>
                  <a:outerShdw blurRad="38100" dist="38100" dir="2700000" algn="tl">
                    <a:srgbClr val="000000">
                      <a:alpha val="43137"/>
                    </a:srgbClr>
                  </a:outerShdw>
                </a:effectLst>
                <a:latin typeface="Futura Md BT" pitchFamily="34" charset="0"/>
              </a:rPr>
            </a:br>
            <a:r>
              <a:rPr lang="en-US" sz="3100" b="1" dirty="0">
                <a:solidFill>
                  <a:srgbClr val="FF0000"/>
                </a:solidFill>
                <a:effectLst>
                  <a:outerShdw blurRad="38100" dist="38100" dir="2700000" algn="tl">
                    <a:srgbClr val="000000">
                      <a:alpha val="43137"/>
                    </a:srgbClr>
                  </a:outerShdw>
                </a:effectLst>
                <a:latin typeface="Futura Md BT" pitchFamily="34" charset="0"/>
              </a:rPr>
              <a:t>“The Essential PowerPoint”</a:t>
            </a:r>
            <a:br>
              <a:rPr lang="en-US" sz="3100" dirty="0">
                <a:solidFill>
                  <a:srgbClr val="FF0000"/>
                </a:solidFill>
                <a:effectLst>
                  <a:outerShdw blurRad="38100" dist="38100" dir="2700000" algn="tl">
                    <a:srgbClr val="000000">
                      <a:alpha val="43137"/>
                    </a:srgbClr>
                  </a:outerShdw>
                </a:effectLst>
                <a:latin typeface="Futura Md BT" pitchFamily="34" charset="0"/>
              </a:rPr>
            </a:br>
            <a:br>
              <a:rPr lang="en-US" sz="3100" dirty="0">
                <a:solidFill>
                  <a:srgbClr val="002060"/>
                </a:solidFill>
                <a:effectLst>
                  <a:outerShdw blurRad="38100" dist="38100" dir="2700000" algn="tl">
                    <a:srgbClr val="000000">
                      <a:alpha val="43137"/>
                    </a:srgbClr>
                  </a:outerShdw>
                </a:effectLst>
                <a:latin typeface="Futura Md BT" pitchFamily="34" charset="0"/>
              </a:rPr>
            </a:br>
            <a:br>
              <a:rPr lang="en-US" dirty="0">
                <a:solidFill>
                  <a:srgbClr val="002060"/>
                </a:solidFill>
                <a:effectLst>
                  <a:outerShdw blurRad="38100" dist="38100" dir="2700000" algn="tl">
                    <a:srgbClr val="000000">
                      <a:alpha val="43137"/>
                    </a:srgbClr>
                  </a:outerShdw>
                </a:effectLst>
                <a:latin typeface="Futura Md BT" pitchFamily="34" charset="0"/>
              </a:rPr>
            </a:br>
            <a:br>
              <a:rPr lang="en-US" dirty="0">
                <a:solidFill>
                  <a:srgbClr val="002060"/>
                </a:solidFill>
                <a:effectLst>
                  <a:outerShdw blurRad="38100" dist="38100" dir="2700000" algn="tl">
                    <a:srgbClr val="000000">
                      <a:alpha val="43137"/>
                    </a:srgbClr>
                  </a:outerShdw>
                </a:effectLst>
                <a:latin typeface="Futura Md BT" pitchFamily="34" charset="0"/>
              </a:rPr>
            </a:br>
            <a:r>
              <a:rPr lang="en-US" sz="2800" b="1" dirty="0">
                <a:solidFill>
                  <a:srgbClr val="0033CC"/>
                </a:solidFill>
                <a:latin typeface="Futura Md BT" pitchFamily="34" charset="0"/>
              </a:rPr>
              <a:t>740 North Sedgwick, Suite 500</a:t>
            </a:r>
            <a:br>
              <a:rPr lang="en-US" sz="2800" b="1" dirty="0">
                <a:solidFill>
                  <a:srgbClr val="0033CC"/>
                </a:solidFill>
                <a:latin typeface="Futura Md BT" pitchFamily="34" charset="0"/>
              </a:rPr>
            </a:br>
            <a:r>
              <a:rPr lang="en-US" sz="2800" b="1" dirty="0">
                <a:solidFill>
                  <a:srgbClr val="0033CC"/>
                </a:solidFill>
                <a:latin typeface="Futura Md BT" pitchFamily="34" charset="0"/>
              </a:rPr>
              <a:t>Chicago, IL 60654</a:t>
            </a:r>
            <a:br>
              <a:rPr lang="en-US" sz="2800" b="1" dirty="0">
                <a:solidFill>
                  <a:srgbClr val="0033CC"/>
                </a:solidFill>
                <a:latin typeface="Futura Md BT" pitchFamily="34" charset="0"/>
              </a:rPr>
            </a:br>
            <a:br>
              <a:rPr lang="en-US" sz="2800" b="1" dirty="0">
                <a:solidFill>
                  <a:srgbClr val="0033CC"/>
                </a:solidFill>
                <a:latin typeface="Futura Md BT" pitchFamily="34" charset="0"/>
              </a:rPr>
            </a:br>
            <a:r>
              <a:rPr lang="en-US" sz="2800" b="1" dirty="0">
                <a:solidFill>
                  <a:srgbClr val="0033CC"/>
                </a:solidFill>
                <a:latin typeface="Futura Md BT" pitchFamily="34" charset="0"/>
              </a:rPr>
              <a:t>www.chicago.gov/Ethics</a:t>
            </a:r>
            <a:br>
              <a:rPr lang="en-US" b="1" dirty="0">
                <a:solidFill>
                  <a:srgbClr val="002060"/>
                </a:solidFill>
                <a:latin typeface="Futura Md BT" pitchFamily="34" charset="0"/>
              </a:rPr>
            </a:br>
            <a:br>
              <a:rPr lang="en-US" sz="3600" b="1" dirty="0">
                <a:solidFill>
                  <a:srgbClr val="002060"/>
                </a:solidFill>
                <a:latin typeface="Futura Md BT" pitchFamily="34" charset="0"/>
              </a:rPr>
            </a:br>
            <a:r>
              <a:rPr lang="en-US" sz="2700" b="1" dirty="0">
                <a:solidFill>
                  <a:srgbClr val="FF0000"/>
                </a:solidFill>
                <a:latin typeface="Futura Md BT" pitchFamily="34" charset="0"/>
              </a:rPr>
              <a:t>Late Winter 2023</a:t>
            </a:r>
            <a:endParaRPr lang="en-US" sz="2700" b="1" dirty="0">
              <a:solidFill>
                <a:srgbClr val="FF0000"/>
              </a:solidFill>
            </a:endParaRPr>
          </a:p>
        </p:txBody>
      </p:sp>
      <p:pic>
        <p:nvPicPr>
          <p:cNvPr id="307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36093" y="2819400"/>
            <a:ext cx="12573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25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latin typeface="Futura Md BT"/>
              </a:rPr>
              <a:t>Enforceable Code of Conduct</a:t>
            </a:r>
          </a:p>
        </p:txBody>
      </p:sp>
      <p:sp>
        <p:nvSpPr>
          <p:cNvPr id="3" name="Content Placeholder 2"/>
          <p:cNvSpPr>
            <a:spLocks noGrp="1"/>
          </p:cNvSpPr>
          <p:nvPr>
            <p:ph idx="1"/>
          </p:nvPr>
        </p:nvSpPr>
        <p:spPr/>
        <p:txBody>
          <a:bodyPr/>
          <a:lstStyle/>
          <a:p>
            <a:pPr marL="0" indent="0" algn="just">
              <a:buNone/>
            </a:pPr>
            <a:r>
              <a:rPr lang="en-US" altLang="en-US" dirty="0">
                <a:solidFill>
                  <a:srgbClr val="0033CC"/>
                </a:solidFill>
                <a:latin typeface="Futura Md BT" pitchFamily="34" charset="0"/>
              </a:rPr>
              <a:t>Here is a brief summary of the key principles in the enforceable Code of Conduct.</a:t>
            </a:r>
          </a:p>
          <a:p>
            <a:pPr marL="0" indent="0">
              <a:buNone/>
            </a:pPr>
            <a:endParaRPr lang="en-US" altLang="en-US" dirty="0">
              <a:solidFill>
                <a:srgbClr val="002060"/>
              </a:solidFill>
              <a:latin typeface="Futura Md BT" pitchFamily="34"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2971800"/>
            <a:ext cx="2390775" cy="2390775"/>
          </a:xfrm>
          <a:prstGeom prst="rect">
            <a:avLst/>
          </a:prstGeom>
        </p:spPr>
      </p:pic>
    </p:spTree>
    <p:extLst>
      <p:ext uri="{BB962C8B-B14F-4D97-AF65-F5344CB8AC3E}">
        <p14:creationId xmlns:p14="http://schemas.microsoft.com/office/powerpoint/2010/main" val="3807541926"/>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normAutofit fontScale="90000"/>
          </a:bodyPr>
          <a:lstStyle/>
          <a:p>
            <a:pPr eaLnBrk="1" hangingPunct="1"/>
            <a:br>
              <a:rPr lang="en-US" altLang="en-US" dirty="0">
                <a:solidFill>
                  <a:srgbClr val="0033CC"/>
                </a:solidFill>
                <a:effectLst/>
                <a:latin typeface="Futura Md BT" pitchFamily="34" charset="0"/>
              </a:rPr>
            </a:br>
            <a:r>
              <a:rPr lang="en-US" altLang="en-US" b="1" dirty="0">
                <a:solidFill>
                  <a:srgbClr val="FF0000"/>
                </a:solidFill>
                <a:effectLst/>
                <a:latin typeface="Futura Md BT" pitchFamily="34" charset="0"/>
              </a:rPr>
              <a:t>Key Ethical Principles: Fiduciary Duty</a:t>
            </a:r>
            <a:r>
              <a:rPr lang="en-US" altLang="en-US" b="1" dirty="0">
                <a:solidFill>
                  <a:srgbClr val="FF0000"/>
                </a:solidFill>
                <a:effectLst/>
              </a:rPr>
              <a:t> </a:t>
            </a:r>
          </a:p>
        </p:txBody>
      </p:sp>
      <p:sp>
        <p:nvSpPr>
          <p:cNvPr id="29699" name="Rectangle 3"/>
          <p:cNvSpPr>
            <a:spLocks noGrp="1" noChangeArrowheads="1"/>
          </p:cNvSpPr>
          <p:nvPr>
            <p:ph idx="1"/>
          </p:nvPr>
        </p:nvSpPr>
        <p:spPr>
          <a:xfrm>
            <a:off x="457200" y="1676400"/>
            <a:ext cx="8229600" cy="4525963"/>
          </a:xfrm>
        </p:spPr>
        <p:txBody>
          <a:bodyPr/>
          <a:lstStyle/>
          <a:p>
            <a:pPr eaLnBrk="1" hangingPunct="1">
              <a:defRPr/>
            </a:pPr>
            <a:endParaRPr lang="en-US" dirty="0">
              <a:solidFill>
                <a:srgbClr val="002060"/>
              </a:solidFill>
              <a:effectLst/>
              <a:latin typeface="Futura Md BT" pitchFamily="34" charset="0"/>
            </a:endParaRPr>
          </a:p>
          <a:p>
            <a:pPr algn="just" eaLnBrk="1" hangingPunct="1">
              <a:defRPr/>
            </a:pPr>
            <a:endParaRPr lang="en-US" dirty="0">
              <a:solidFill>
                <a:srgbClr val="002060"/>
              </a:solidFill>
              <a:effectLst/>
              <a:latin typeface="Futura Md BT" pitchFamily="34" charset="0"/>
            </a:endParaRPr>
          </a:p>
          <a:p>
            <a:pPr algn="just" eaLnBrk="1" hangingPunct="1">
              <a:defRPr/>
            </a:pPr>
            <a:endParaRPr lang="en-US" dirty="0">
              <a:solidFill>
                <a:srgbClr val="0033CC"/>
              </a:solidFill>
              <a:latin typeface="Futura Md BT" pitchFamily="34" charset="0"/>
            </a:endParaRPr>
          </a:p>
          <a:p>
            <a:pPr algn="just" eaLnBrk="1" hangingPunct="1">
              <a:defRPr/>
            </a:pPr>
            <a:endParaRPr lang="en-US" dirty="0">
              <a:solidFill>
                <a:srgbClr val="0033CC"/>
              </a:solidFill>
              <a:effectLst/>
              <a:latin typeface="Futura Md BT" pitchFamily="34" charset="0"/>
            </a:endParaRPr>
          </a:p>
          <a:p>
            <a:pPr marL="0" indent="0" algn="just" eaLnBrk="1" hangingPunct="1">
              <a:buNone/>
              <a:defRPr/>
            </a:pPr>
            <a:r>
              <a:rPr lang="en-US" dirty="0">
                <a:solidFill>
                  <a:srgbClr val="0033CC"/>
                </a:solidFill>
                <a:effectLst/>
                <a:latin typeface="Futura Md BT" pitchFamily="34" charset="0"/>
              </a:rPr>
              <a:t>City employees and officials owe the City a fiduciary duty: their duty is to put the City’s interests ahead of their own.</a:t>
            </a:r>
          </a:p>
          <a:p>
            <a:pPr eaLnBrk="1" hangingPunct="1">
              <a:defRPr/>
            </a:pPr>
            <a:endParaRPr lang="en-US" dirty="0"/>
          </a:p>
          <a:p>
            <a:pPr eaLnBrk="1" hangingPunct="1">
              <a:defRPr/>
            </a:pP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0548" y="2302781"/>
            <a:ext cx="4333875" cy="1057275"/>
          </a:xfrm>
          <a:prstGeom prst="rect">
            <a:avLst/>
          </a:prstGeom>
        </p:spPr>
      </p:pic>
    </p:spTree>
  </p:cSld>
  <p:clrMapOvr>
    <a:masterClrMapping/>
  </p:clrMapOvr>
  <p:transition advClick="0" advTm="1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iterate type="lt">
                                    <p:tmPct val="0"/>
                                  </p:iterate>
                                  <p:childTnLst>
                                    <p:set>
                                      <p:cBhvr>
                                        <p:cTn id="6" dur="1" fill="hold">
                                          <p:stCondLst>
                                            <p:cond delay="0"/>
                                          </p:stCondLst>
                                        </p:cTn>
                                        <p:tgtEl>
                                          <p:spTgt spid="29699">
                                            <p:txEl>
                                              <p:pRg st="4" end="4"/>
                                            </p:txEl>
                                          </p:spTgt>
                                        </p:tgtEl>
                                        <p:attrNameLst>
                                          <p:attrName>style.visibility</p:attrName>
                                        </p:attrNameLst>
                                      </p:cBhvr>
                                      <p:to>
                                        <p:strVal val="visible"/>
                                      </p:to>
                                    </p:set>
                                    <p:animEffect transition="in" filter="diamond(in)">
                                      <p:cBhvr>
                                        <p:cTn id="7" dur="2000"/>
                                        <p:tgtEl>
                                          <p:spTgt spid="29699">
                                            <p:txEl>
                                              <p:pRg st="4" end="4"/>
                                            </p:txEl>
                                          </p:spTgt>
                                        </p:tgtEl>
                                      </p:cBhvr>
                                    </p:animEffect>
                                  </p:childTnLst>
                                </p:cTn>
                              </p:par>
                            </p:childTnLst>
                          </p:cTn>
                        </p:par>
                        <p:par>
                          <p:cTn id="8" fill="hold">
                            <p:stCondLst>
                              <p:cond delay="2000"/>
                            </p:stCondLst>
                            <p:childTnLst>
                              <p:par>
                                <p:cTn id="9" presetID="8" presetClass="emph" presetSubtype="0" fill="hold" grpId="1" nodeType="afterEffect">
                                  <p:stCondLst>
                                    <p:cond delay="0"/>
                                  </p:stCondLst>
                                  <p:iterate type="lt">
                                    <p:tmPct val="0"/>
                                  </p:iterate>
                                  <p:childTnLst>
                                    <p:animRot by="21600000">
                                      <p:cBhvr>
                                        <p:cTn id="10" dur="2000" fill="hold"/>
                                        <p:tgtEl>
                                          <p:spTgt spid="2969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29699"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normAutofit fontScale="90000"/>
          </a:bodyPr>
          <a:lstStyle/>
          <a:p>
            <a:pPr eaLnBrk="1" hangingPunct="1"/>
            <a:r>
              <a:rPr lang="en-US" altLang="en-US" b="1" dirty="0">
                <a:solidFill>
                  <a:srgbClr val="FF0000"/>
                </a:solidFill>
                <a:effectLst/>
                <a:latin typeface="Futura Md BT" pitchFamily="34" charset="0"/>
              </a:rPr>
              <a:t>Key Ethical Principles: Conflicts of Interest</a:t>
            </a:r>
          </a:p>
        </p:txBody>
      </p:sp>
      <p:sp>
        <p:nvSpPr>
          <p:cNvPr id="13315" name="Rectangle 3"/>
          <p:cNvSpPr>
            <a:spLocks noGrp="1" noChangeArrowheads="1"/>
          </p:cNvSpPr>
          <p:nvPr>
            <p:ph idx="1"/>
          </p:nvPr>
        </p:nvSpPr>
        <p:spPr>
          <a:xfrm>
            <a:off x="457200" y="1600200"/>
            <a:ext cx="8229600" cy="4572000"/>
          </a:xfrm>
        </p:spPr>
        <p:txBody>
          <a:bodyPr>
            <a:normAutofit/>
          </a:bodyPr>
          <a:lstStyle/>
          <a:p>
            <a:pPr algn="just" eaLnBrk="1" hangingPunct="1">
              <a:defRPr/>
            </a:pPr>
            <a:r>
              <a:rPr lang="en-US" altLang="en-US" sz="1400" dirty="0">
                <a:solidFill>
                  <a:srgbClr val="0033CC"/>
                </a:solidFill>
                <a:effectLst/>
                <a:latin typeface="Futura Md BT" pitchFamily="34" charset="0"/>
              </a:rPr>
              <a:t>City employees and officials may not make or participate in City matters in which they have a monetary interest (such as matters involving an outside employer, client, or business partner).</a:t>
            </a:r>
          </a:p>
          <a:p>
            <a:pPr eaLnBrk="1" hangingPunct="1">
              <a:defRPr/>
            </a:pPr>
            <a:endParaRPr lang="en-US" altLang="en-US" sz="1400" dirty="0">
              <a:solidFill>
                <a:srgbClr val="0033CC"/>
              </a:solidFill>
              <a:effectLst/>
              <a:latin typeface="Futura Md BT" pitchFamily="34" charset="0"/>
            </a:endParaRPr>
          </a:p>
          <a:p>
            <a:pPr algn="just" eaLnBrk="1" hangingPunct="1">
              <a:defRPr/>
            </a:pPr>
            <a:r>
              <a:rPr lang="en-US" altLang="en-US" sz="1400" dirty="0">
                <a:solidFill>
                  <a:srgbClr val="0033CC"/>
                </a:solidFill>
                <a:effectLst/>
                <a:latin typeface="Futura Md BT" pitchFamily="34" charset="0"/>
              </a:rPr>
              <a:t>City employees and official generally may have outside monetary interests but must keep them separate from the decisions they make in their City job.</a:t>
            </a:r>
          </a:p>
          <a:p>
            <a:pPr marL="0" indent="0" algn="just" eaLnBrk="1" hangingPunct="1">
              <a:buFont typeface="Wingdings" pitchFamily="2" charset="2"/>
              <a:buNone/>
              <a:defRPr/>
            </a:pPr>
            <a:endParaRPr lang="en-US" altLang="en-US" sz="1400" dirty="0">
              <a:solidFill>
                <a:srgbClr val="0033CC"/>
              </a:solidFill>
              <a:effectLst/>
              <a:latin typeface="Futura Md BT" pitchFamily="34" charset="0"/>
            </a:endParaRPr>
          </a:p>
          <a:p>
            <a:pPr algn="just" eaLnBrk="1" hangingPunct="1">
              <a:defRPr/>
            </a:pPr>
            <a:r>
              <a:rPr lang="en-US" altLang="en-US" sz="1400" dirty="0">
                <a:solidFill>
                  <a:srgbClr val="0033CC"/>
                </a:solidFill>
                <a:effectLst/>
                <a:latin typeface="Futura Md BT" pitchFamily="34" charset="0"/>
              </a:rPr>
              <a:t>City Council members are subject to stricter requirements: if they or their spouses or domestic partners or any businesses they own or receive compensation from a person with a pending Council matter, they must publicly disclose the potential conflict and recuse from participating in or voting on the matter.</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8025" y="4267200"/>
            <a:ext cx="1857375" cy="1676400"/>
          </a:xfrm>
          <a:prstGeom prst="rect">
            <a:avLst/>
          </a:prstGeom>
        </p:spPr>
      </p:pic>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normAutofit fontScale="90000"/>
          </a:bodyPr>
          <a:lstStyle/>
          <a:p>
            <a:pPr eaLnBrk="1" hangingPunct="1"/>
            <a:r>
              <a:rPr lang="en-US" altLang="en-US" sz="3600" b="1" dirty="0">
                <a:solidFill>
                  <a:srgbClr val="FF0000"/>
                </a:solidFill>
                <a:effectLst/>
                <a:latin typeface="Futura Md BT" pitchFamily="34" charset="0"/>
              </a:rPr>
              <a:t>Key Ethical Principles: Gifts and Travel</a:t>
            </a:r>
          </a:p>
        </p:txBody>
      </p:sp>
      <p:sp>
        <p:nvSpPr>
          <p:cNvPr id="32771" name="Rectangle 3"/>
          <p:cNvSpPr>
            <a:spLocks noGrp="1" noChangeArrowheads="1"/>
          </p:cNvSpPr>
          <p:nvPr>
            <p:ph idx="1"/>
          </p:nvPr>
        </p:nvSpPr>
        <p:spPr>
          <a:xfrm>
            <a:off x="-228600" y="1600200"/>
            <a:ext cx="8229600" cy="4525963"/>
          </a:xfrm>
        </p:spPr>
        <p:txBody>
          <a:bodyPr>
            <a:normAutofit fontScale="62500" lnSpcReduction="20000"/>
          </a:bodyPr>
          <a:lstStyle/>
          <a:p>
            <a:pPr marL="457200" lvl="1" indent="0" algn="just" eaLnBrk="1" hangingPunct="1">
              <a:lnSpc>
                <a:spcPct val="120000"/>
              </a:lnSpc>
              <a:buNone/>
              <a:defRPr/>
            </a:pPr>
            <a:r>
              <a:rPr lang="en-US" sz="1800" b="1" dirty="0">
                <a:solidFill>
                  <a:srgbClr val="0033CC"/>
                </a:solidFill>
                <a:effectLst/>
                <a:latin typeface="Futura Md BT" pitchFamily="34" charset="0"/>
              </a:rPr>
              <a:t>City government personnel [and their family members] may not accept cash gifts, gift cards, anonymous gifts in any amount, or any non-cash gifts worth $50 or more in a calendar year, from any person or entity, except:</a:t>
            </a:r>
          </a:p>
          <a:p>
            <a:pPr marL="457200" lvl="1" indent="0" algn="just" eaLnBrk="1" hangingPunct="1">
              <a:lnSpc>
                <a:spcPct val="120000"/>
              </a:lnSpc>
              <a:buNone/>
              <a:defRPr/>
            </a:pPr>
            <a:endParaRPr lang="en-US" sz="1800" dirty="0">
              <a:solidFill>
                <a:srgbClr val="0033CC"/>
              </a:solidFill>
              <a:effectLst/>
              <a:latin typeface="Futura Md BT" pitchFamily="34" charset="0"/>
            </a:endParaRPr>
          </a:p>
          <a:p>
            <a:pPr lvl="2">
              <a:lnSpc>
                <a:spcPct val="120000"/>
              </a:lnSpc>
              <a:defRPr/>
            </a:pPr>
            <a:r>
              <a:rPr lang="en-US" sz="1600" dirty="0">
                <a:solidFill>
                  <a:srgbClr val="0033CC"/>
                </a:solidFill>
                <a:effectLst/>
                <a:latin typeface="Futura Md BT" pitchFamily="34" charset="0"/>
              </a:rPr>
              <a:t>Gifts based on personal friendship, or from family members—any gift may be accepted from them [note: the Board interprets “personal friend” narrowly—it does not include “business” friends, but rather those who friendship began prior to or independently of one’s City service];</a:t>
            </a:r>
          </a:p>
          <a:p>
            <a:pPr eaLnBrk="1" hangingPunct="1">
              <a:lnSpc>
                <a:spcPct val="120000"/>
              </a:lnSpc>
              <a:defRPr/>
            </a:pPr>
            <a:endParaRPr lang="en-US" sz="1600" dirty="0">
              <a:solidFill>
                <a:srgbClr val="0033CC"/>
              </a:solidFill>
              <a:effectLst/>
              <a:latin typeface="Futura Md BT" pitchFamily="34" charset="0"/>
            </a:endParaRPr>
          </a:p>
          <a:p>
            <a:pPr lvl="2" algn="just">
              <a:lnSpc>
                <a:spcPct val="120000"/>
              </a:lnSpc>
              <a:defRPr/>
            </a:pPr>
            <a:r>
              <a:rPr lang="en-US" sz="1600" dirty="0">
                <a:solidFill>
                  <a:srgbClr val="0033CC"/>
                </a:solidFill>
                <a:effectLst/>
                <a:latin typeface="Futura Md BT" pitchFamily="34" charset="0"/>
              </a:rPr>
              <a:t>Reasonable hosting or educational travel expenses (these must be reported to the Board within 10 days; the Board makes these reports public on its website);</a:t>
            </a:r>
          </a:p>
          <a:p>
            <a:pPr lvl="1" eaLnBrk="1" hangingPunct="1">
              <a:lnSpc>
                <a:spcPct val="120000"/>
              </a:lnSpc>
              <a:defRPr/>
            </a:pPr>
            <a:endParaRPr lang="en-US" sz="1600" dirty="0">
              <a:solidFill>
                <a:srgbClr val="0033CC"/>
              </a:solidFill>
              <a:effectLst/>
              <a:latin typeface="Futura Md BT" pitchFamily="34" charset="0"/>
            </a:endParaRPr>
          </a:p>
          <a:p>
            <a:pPr lvl="2" algn="just">
              <a:lnSpc>
                <a:spcPct val="120000"/>
              </a:lnSpc>
              <a:defRPr/>
            </a:pPr>
            <a:r>
              <a:rPr lang="en-US" sz="1600" dirty="0">
                <a:solidFill>
                  <a:srgbClr val="0033CC"/>
                </a:solidFill>
                <a:effectLst/>
                <a:latin typeface="Futura Md BT" pitchFamily="34" charset="0"/>
              </a:rPr>
              <a:t>Gifts offered through one’s approved outside, non-City job or community activity, or one’s spouse’s/domestic partner’s job or community activity;</a:t>
            </a:r>
          </a:p>
          <a:p>
            <a:pPr lvl="1" eaLnBrk="1" hangingPunct="1">
              <a:lnSpc>
                <a:spcPct val="120000"/>
              </a:lnSpc>
              <a:defRPr/>
            </a:pPr>
            <a:endParaRPr lang="en-US" sz="1600" dirty="0">
              <a:solidFill>
                <a:srgbClr val="0033CC"/>
              </a:solidFill>
              <a:effectLst/>
              <a:latin typeface="Futura Md BT" pitchFamily="34" charset="0"/>
            </a:endParaRPr>
          </a:p>
          <a:p>
            <a:pPr lvl="2" algn="just">
              <a:lnSpc>
                <a:spcPct val="120000"/>
              </a:lnSpc>
              <a:defRPr/>
            </a:pPr>
            <a:r>
              <a:rPr lang="en-US" sz="1600" dirty="0">
                <a:solidFill>
                  <a:srgbClr val="0033CC"/>
                </a:solidFill>
                <a:effectLst/>
                <a:latin typeface="Futura Md BT" pitchFamily="34" charset="0"/>
              </a:rPr>
              <a:t>Business travel for educational or public purposes is usually</a:t>
            </a:r>
            <a:r>
              <a:rPr lang="en-US" sz="1600" dirty="0">
                <a:solidFill>
                  <a:srgbClr val="0033CC"/>
                </a:solidFill>
                <a:latin typeface="Futura Md BT" pitchFamily="34" charset="0"/>
              </a:rPr>
              <a:t> </a:t>
            </a:r>
            <a:r>
              <a:rPr lang="en-US" sz="1600" dirty="0">
                <a:solidFill>
                  <a:srgbClr val="0033CC"/>
                </a:solidFill>
                <a:effectLst/>
                <a:latin typeface="Futura Md BT" pitchFamily="34" charset="0"/>
              </a:rPr>
              <a:t>acceptable but must be reported and cleared with the Board of Ethics in advance. Honoraria for business-related appearances or presentations are prohibited;</a:t>
            </a:r>
          </a:p>
          <a:p>
            <a:pPr lvl="2" algn="just">
              <a:lnSpc>
                <a:spcPct val="120000"/>
              </a:lnSpc>
              <a:defRPr/>
            </a:pPr>
            <a:endParaRPr lang="en-US" sz="1600" dirty="0">
              <a:solidFill>
                <a:srgbClr val="0033CC"/>
              </a:solidFill>
              <a:latin typeface="Futura Md BT" pitchFamily="34" charset="0"/>
            </a:endParaRPr>
          </a:p>
          <a:p>
            <a:pPr lvl="2" algn="just">
              <a:lnSpc>
                <a:spcPct val="120000"/>
              </a:lnSpc>
              <a:defRPr/>
            </a:pPr>
            <a:r>
              <a:rPr lang="en-US" sz="1600" dirty="0">
                <a:solidFill>
                  <a:srgbClr val="0033CC"/>
                </a:solidFill>
                <a:effectLst/>
                <a:latin typeface="Futura Md BT" pitchFamily="34" charset="0"/>
              </a:rPr>
              <a:t>Gifts accepted on behalf of the City, provided they are reported to the Board of Ethics and are usable or displayable by the City or one’s department.</a:t>
            </a:r>
          </a:p>
          <a:p>
            <a:pPr lvl="2" algn="just">
              <a:lnSpc>
                <a:spcPct val="120000"/>
              </a:lnSpc>
              <a:defRPr/>
            </a:pPr>
            <a:endParaRPr lang="en-US" sz="1600" dirty="0">
              <a:solidFill>
                <a:srgbClr val="0033CC"/>
              </a:solidFill>
              <a:latin typeface="Futura Md BT" pitchFamily="34" charset="0"/>
            </a:endParaRPr>
          </a:p>
          <a:p>
            <a:pPr lvl="2" algn="just">
              <a:lnSpc>
                <a:spcPct val="120000"/>
              </a:lnSpc>
              <a:defRPr/>
            </a:pPr>
            <a:r>
              <a:rPr lang="en-US" sz="1600" dirty="0">
                <a:solidFill>
                  <a:srgbClr val="0033CC"/>
                </a:solidFill>
                <a:effectLst/>
                <a:latin typeface="Futura Md BT" pitchFamily="34" charset="0"/>
              </a:rPr>
              <a:t>Sales promotions or offers made to members of the public on the same terms.</a:t>
            </a:r>
          </a:p>
          <a:p>
            <a:pPr lvl="2" algn="just">
              <a:lnSpc>
                <a:spcPct val="90000"/>
              </a:lnSpc>
              <a:defRPr/>
            </a:pPr>
            <a:endParaRPr lang="en-US" sz="1600" dirty="0">
              <a:solidFill>
                <a:srgbClr val="002060"/>
              </a:solidFill>
              <a:effectLst/>
              <a:latin typeface="Futura Md BT" pitchFamily="34" charset="0"/>
            </a:endParaRPr>
          </a:p>
          <a:p>
            <a:pPr marL="0" indent="0" eaLnBrk="1" hangingPunct="1">
              <a:lnSpc>
                <a:spcPct val="90000"/>
              </a:lnSpc>
              <a:buFont typeface="Wingdings" pitchFamily="2" charset="2"/>
              <a:buNone/>
              <a:defRPr/>
            </a:pPr>
            <a:endParaRPr lang="en-US" sz="2800" dirty="0">
              <a:latin typeface="Futura Md BT" pitchFamily="34" charset="0"/>
            </a:endParaRPr>
          </a:p>
          <a:p>
            <a:pPr marL="0" indent="0" eaLnBrk="1" hangingPunct="1">
              <a:lnSpc>
                <a:spcPct val="90000"/>
              </a:lnSpc>
              <a:buNone/>
              <a:defRPr/>
            </a:pPr>
            <a:r>
              <a:rPr lang="en-US" sz="2800" dirty="0">
                <a:solidFill>
                  <a:srgbClr val="FF0000"/>
                </a:solidFill>
                <a:latin typeface="Futura Md BT" pitchFamily="34" charset="0"/>
              </a:rPr>
              <a:t>	Note: any City department may enact rules that are stricter, 	and some have, including gift bans.</a:t>
            </a:r>
          </a:p>
          <a:p>
            <a:pPr eaLnBrk="1" hangingPunct="1">
              <a:lnSpc>
                <a:spcPct val="90000"/>
              </a:lnSpc>
              <a:defRPr/>
            </a:pPr>
            <a:endParaRPr lang="en-US" sz="2800" dirty="0"/>
          </a:p>
          <a:p>
            <a:pPr eaLnBrk="1" hangingPunct="1">
              <a:lnSpc>
                <a:spcPct val="90000"/>
              </a:lnSpc>
              <a:defRPr/>
            </a:pPr>
            <a:endParaRPr lang="en-US" sz="2800" dirty="0"/>
          </a:p>
          <a:p>
            <a:pPr eaLnBrk="1" hangingPunct="1">
              <a:lnSpc>
                <a:spcPct val="90000"/>
              </a:lnSpc>
              <a:buFont typeface="Wingdings" pitchFamily="2" charset="2"/>
              <a:buNone/>
              <a:defRPr/>
            </a:pPr>
            <a:endParaRPr lang="en-US" sz="2800" dirty="0"/>
          </a:p>
        </p:txBody>
      </p:sp>
    </p:spTree>
  </p:cSld>
  <p:clrMapOvr>
    <a:masterClrMapping/>
  </p:clrMapOvr>
  <p:transition advClick="0" advTm="13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p:cTn id="7" dur="1000" fill="hold"/>
                                        <p:tgtEl>
                                          <p:spTgt spid="3277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277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277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771">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32771">
                                            <p:txEl>
                                              <p:pRg st="2" end="2"/>
                                            </p:txEl>
                                          </p:spTgt>
                                        </p:tgtEl>
                                        <p:attrNameLst>
                                          <p:attrName>style.visibility</p:attrName>
                                        </p:attrNameLst>
                                      </p:cBhvr>
                                      <p:to>
                                        <p:strVal val="visible"/>
                                      </p:to>
                                    </p:set>
                                    <p:anim calcmode="lin" valueType="num">
                                      <p:cBhvr>
                                        <p:cTn id="13" dur="1000" fill="hold"/>
                                        <p:tgtEl>
                                          <p:spTgt spid="32771">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2771">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277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2771">
                                            <p:txEl>
                                              <p:pRg st="2" end="2"/>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anim calcmode="lin" valueType="num">
                                      <p:cBhvr>
                                        <p:cTn id="19" dur="1000" fill="hold"/>
                                        <p:tgtEl>
                                          <p:spTgt spid="32771">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2771">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3277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2771">
                                            <p:txEl>
                                              <p:pRg st="4" end="4"/>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childTnLst>
                                    <p:set>
                                      <p:cBhvr>
                                        <p:cTn id="24" dur="1" fill="hold">
                                          <p:stCondLst>
                                            <p:cond delay="0"/>
                                          </p:stCondLst>
                                        </p:cTn>
                                        <p:tgtEl>
                                          <p:spTgt spid="32771">
                                            <p:txEl>
                                              <p:pRg st="6" end="6"/>
                                            </p:txEl>
                                          </p:spTgt>
                                        </p:tgtEl>
                                        <p:attrNameLst>
                                          <p:attrName>style.visibility</p:attrName>
                                        </p:attrNameLst>
                                      </p:cBhvr>
                                      <p:to>
                                        <p:strVal val="visible"/>
                                      </p:to>
                                    </p:set>
                                    <p:anim calcmode="lin" valueType="num">
                                      <p:cBhvr>
                                        <p:cTn id="25" dur="1000" fill="hold"/>
                                        <p:tgtEl>
                                          <p:spTgt spid="32771">
                                            <p:txEl>
                                              <p:pRg st="6" end="6"/>
                                            </p:txEl>
                                          </p:spTgt>
                                        </p:tgtEl>
                                        <p:attrNameLst>
                                          <p:attrName>ppt_w</p:attrName>
                                        </p:attrNameLst>
                                      </p:cBhvr>
                                      <p:tavLst>
                                        <p:tav tm="0">
                                          <p:val>
                                            <p:fltVal val="0"/>
                                          </p:val>
                                        </p:tav>
                                        <p:tav tm="100000">
                                          <p:val>
                                            <p:strVal val="#ppt_w"/>
                                          </p:val>
                                        </p:tav>
                                      </p:tavLst>
                                    </p:anim>
                                    <p:anim calcmode="lin" valueType="num">
                                      <p:cBhvr>
                                        <p:cTn id="26" dur="1000" fill="hold"/>
                                        <p:tgtEl>
                                          <p:spTgt spid="32771">
                                            <p:txEl>
                                              <p:pRg st="6" end="6"/>
                                            </p:txEl>
                                          </p:spTgt>
                                        </p:tgtEl>
                                        <p:attrNameLst>
                                          <p:attrName>ppt_h</p:attrName>
                                        </p:attrNameLst>
                                      </p:cBhvr>
                                      <p:tavLst>
                                        <p:tav tm="0">
                                          <p:val>
                                            <p:fltVal val="0"/>
                                          </p:val>
                                        </p:tav>
                                        <p:tav tm="100000">
                                          <p:val>
                                            <p:strVal val="#ppt_h"/>
                                          </p:val>
                                        </p:tav>
                                      </p:tavLst>
                                    </p:anim>
                                    <p:anim calcmode="lin" valueType="num">
                                      <p:cBhvr>
                                        <p:cTn id="27" dur="1000" fill="hold"/>
                                        <p:tgtEl>
                                          <p:spTgt spid="32771">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2771">
                                            <p:txEl>
                                              <p:pRg st="6" end="6"/>
                                            </p:txEl>
                                          </p:spTgt>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0" nodeType="withEffect">
                                  <p:stCondLst>
                                    <p:cond delay="0"/>
                                  </p:stCondLst>
                                  <p:childTnLst>
                                    <p:set>
                                      <p:cBhvr>
                                        <p:cTn id="30" dur="1" fill="hold">
                                          <p:stCondLst>
                                            <p:cond delay="0"/>
                                          </p:stCondLst>
                                        </p:cTn>
                                        <p:tgtEl>
                                          <p:spTgt spid="32771">
                                            <p:txEl>
                                              <p:pRg st="8" end="8"/>
                                            </p:txEl>
                                          </p:spTgt>
                                        </p:tgtEl>
                                        <p:attrNameLst>
                                          <p:attrName>style.visibility</p:attrName>
                                        </p:attrNameLst>
                                      </p:cBhvr>
                                      <p:to>
                                        <p:strVal val="visible"/>
                                      </p:to>
                                    </p:set>
                                    <p:anim calcmode="lin" valueType="num">
                                      <p:cBhvr>
                                        <p:cTn id="31" dur="1000" fill="hold"/>
                                        <p:tgtEl>
                                          <p:spTgt spid="32771">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2771">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2771">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2771">
                                            <p:txEl>
                                              <p:pRg st="8" end="8"/>
                                            </p:txEl>
                                          </p:spTgt>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grpId="0" nodeType="withEffect">
                                  <p:stCondLst>
                                    <p:cond delay="0"/>
                                  </p:stCondLst>
                                  <p:childTnLst>
                                    <p:set>
                                      <p:cBhvr>
                                        <p:cTn id="36" dur="1" fill="hold">
                                          <p:stCondLst>
                                            <p:cond delay="0"/>
                                          </p:stCondLst>
                                        </p:cTn>
                                        <p:tgtEl>
                                          <p:spTgt spid="32771">
                                            <p:txEl>
                                              <p:pRg st="10" end="10"/>
                                            </p:txEl>
                                          </p:spTgt>
                                        </p:tgtEl>
                                        <p:attrNameLst>
                                          <p:attrName>style.visibility</p:attrName>
                                        </p:attrNameLst>
                                      </p:cBhvr>
                                      <p:to>
                                        <p:strVal val="visible"/>
                                      </p:to>
                                    </p:set>
                                    <p:anim calcmode="lin" valueType="num">
                                      <p:cBhvr>
                                        <p:cTn id="37" dur="1000" fill="hold"/>
                                        <p:tgtEl>
                                          <p:spTgt spid="32771">
                                            <p:txEl>
                                              <p:pRg st="10" end="10"/>
                                            </p:txEl>
                                          </p:spTgt>
                                        </p:tgtEl>
                                        <p:attrNameLst>
                                          <p:attrName>ppt_w</p:attrName>
                                        </p:attrNameLst>
                                      </p:cBhvr>
                                      <p:tavLst>
                                        <p:tav tm="0">
                                          <p:val>
                                            <p:fltVal val="0"/>
                                          </p:val>
                                        </p:tav>
                                        <p:tav tm="100000">
                                          <p:val>
                                            <p:strVal val="#ppt_w"/>
                                          </p:val>
                                        </p:tav>
                                      </p:tavLst>
                                    </p:anim>
                                    <p:anim calcmode="lin" valueType="num">
                                      <p:cBhvr>
                                        <p:cTn id="38" dur="1000" fill="hold"/>
                                        <p:tgtEl>
                                          <p:spTgt spid="32771">
                                            <p:txEl>
                                              <p:pRg st="10" end="10"/>
                                            </p:txEl>
                                          </p:spTgt>
                                        </p:tgtEl>
                                        <p:attrNameLst>
                                          <p:attrName>ppt_h</p:attrName>
                                        </p:attrNameLst>
                                      </p:cBhvr>
                                      <p:tavLst>
                                        <p:tav tm="0">
                                          <p:val>
                                            <p:fltVal val="0"/>
                                          </p:val>
                                        </p:tav>
                                        <p:tav tm="100000">
                                          <p:val>
                                            <p:strVal val="#ppt_h"/>
                                          </p:val>
                                        </p:tav>
                                      </p:tavLst>
                                    </p:anim>
                                    <p:anim calcmode="lin" valueType="num">
                                      <p:cBhvr>
                                        <p:cTn id="39" dur="1000" fill="hold"/>
                                        <p:tgtEl>
                                          <p:spTgt spid="32771">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32771">
                                            <p:txEl>
                                              <p:pRg st="10" end="10"/>
                                            </p:txEl>
                                          </p:spTgt>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grpId="0" nodeType="withEffect">
                                  <p:stCondLst>
                                    <p:cond delay="0"/>
                                  </p:stCondLst>
                                  <p:childTnLst>
                                    <p:set>
                                      <p:cBhvr>
                                        <p:cTn id="42" dur="1" fill="hold">
                                          <p:stCondLst>
                                            <p:cond delay="0"/>
                                          </p:stCondLst>
                                        </p:cTn>
                                        <p:tgtEl>
                                          <p:spTgt spid="32771">
                                            <p:txEl>
                                              <p:pRg st="12" end="12"/>
                                            </p:txEl>
                                          </p:spTgt>
                                        </p:tgtEl>
                                        <p:attrNameLst>
                                          <p:attrName>style.visibility</p:attrName>
                                        </p:attrNameLst>
                                      </p:cBhvr>
                                      <p:to>
                                        <p:strVal val="visible"/>
                                      </p:to>
                                    </p:set>
                                    <p:anim calcmode="lin" valueType="num">
                                      <p:cBhvr>
                                        <p:cTn id="43" dur="1000" fill="hold"/>
                                        <p:tgtEl>
                                          <p:spTgt spid="32771">
                                            <p:txEl>
                                              <p:pRg st="12" end="12"/>
                                            </p:txEl>
                                          </p:spTgt>
                                        </p:tgtEl>
                                        <p:attrNameLst>
                                          <p:attrName>ppt_w</p:attrName>
                                        </p:attrNameLst>
                                      </p:cBhvr>
                                      <p:tavLst>
                                        <p:tav tm="0">
                                          <p:val>
                                            <p:fltVal val="0"/>
                                          </p:val>
                                        </p:tav>
                                        <p:tav tm="100000">
                                          <p:val>
                                            <p:strVal val="#ppt_w"/>
                                          </p:val>
                                        </p:tav>
                                      </p:tavLst>
                                    </p:anim>
                                    <p:anim calcmode="lin" valueType="num">
                                      <p:cBhvr>
                                        <p:cTn id="44" dur="1000" fill="hold"/>
                                        <p:tgtEl>
                                          <p:spTgt spid="32771">
                                            <p:txEl>
                                              <p:pRg st="12" end="12"/>
                                            </p:txEl>
                                          </p:spTgt>
                                        </p:tgtEl>
                                        <p:attrNameLst>
                                          <p:attrName>ppt_h</p:attrName>
                                        </p:attrNameLst>
                                      </p:cBhvr>
                                      <p:tavLst>
                                        <p:tav tm="0">
                                          <p:val>
                                            <p:fltVal val="0"/>
                                          </p:val>
                                        </p:tav>
                                        <p:tav tm="100000">
                                          <p:val>
                                            <p:strVal val="#ppt_h"/>
                                          </p:val>
                                        </p:tav>
                                      </p:tavLst>
                                    </p:anim>
                                    <p:anim calcmode="lin" valueType="num">
                                      <p:cBhvr>
                                        <p:cTn id="45" dur="1000" fill="hold"/>
                                        <p:tgtEl>
                                          <p:spTgt spid="32771">
                                            <p:txEl>
                                              <p:pRg st="12" end="12"/>
                                            </p:txEl>
                                          </p:spTgt>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32771">
                                            <p:txEl>
                                              <p:pRg st="12" end="1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7" fill="hold">
                      <p:stCondLst>
                        <p:cond delay="indefinite"/>
                      </p:stCondLst>
                      <p:childTnLst>
                        <p:par>
                          <p:cTn id="48" fill="hold">
                            <p:stCondLst>
                              <p:cond delay="0"/>
                            </p:stCondLst>
                            <p:childTnLst>
                              <p:par>
                                <p:cTn id="49" presetID="15" presetClass="entr" presetSubtype="0" fill="hold" grpId="0" nodeType="clickEffect">
                                  <p:stCondLst>
                                    <p:cond delay="0"/>
                                  </p:stCondLst>
                                  <p:childTnLst>
                                    <p:set>
                                      <p:cBhvr>
                                        <p:cTn id="50" dur="1" fill="hold">
                                          <p:stCondLst>
                                            <p:cond delay="0"/>
                                          </p:stCondLst>
                                        </p:cTn>
                                        <p:tgtEl>
                                          <p:spTgt spid="32771">
                                            <p:txEl>
                                              <p:pRg st="15" end="15"/>
                                            </p:txEl>
                                          </p:spTgt>
                                        </p:tgtEl>
                                        <p:attrNameLst>
                                          <p:attrName>style.visibility</p:attrName>
                                        </p:attrNameLst>
                                      </p:cBhvr>
                                      <p:to>
                                        <p:strVal val="visible"/>
                                      </p:to>
                                    </p:set>
                                    <p:anim calcmode="lin" valueType="num">
                                      <p:cBhvr>
                                        <p:cTn id="51" dur="1000" fill="hold"/>
                                        <p:tgtEl>
                                          <p:spTgt spid="32771">
                                            <p:txEl>
                                              <p:pRg st="15" end="15"/>
                                            </p:txEl>
                                          </p:spTgt>
                                        </p:tgtEl>
                                        <p:attrNameLst>
                                          <p:attrName>ppt_w</p:attrName>
                                        </p:attrNameLst>
                                      </p:cBhvr>
                                      <p:tavLst>
                                        <p:tav tm="0">
                                          <p:val>
                                            <p:fltVal val="0"/>
                                          </p:val>
                                        </p:tav>
                                        <p:tav tm="100000">
                                          <p:val>
                                            <p:strVal val="#ppt_w"/>
                                          </p:val>
                                        </p:tav>
                                      </p:tavLst>
                                    </p:anim>
                                    <p:anim calcmode="lin" valueType="num">
                                      <p:cBhvr>
                                        <p:cTn id="52" dur="1000" fill="hold"/>
                                        <p:tgtEl>
                                          <p:spTgt spid="32771">
                                            <p:txEl>
                                              <p:pRg st="15" end="15"/>
                                            </p:txEl>
                                          </p:spTgt>
                                        </p:tgtEl>
                                        <p:attrNameLst>
                                          <p:attrName>ppt_h</p:attrName>
                                        </p:attrNameLst>
                                      </p:cBhvr>
                                      <p:tavLst>
                                        <p:tav tm="0">
                                          <p:val>
                                            <p:fltVal val="0"/>
                                          </p:val>
                                        </p:tav>
                                        <p:tav tm="100000">
                                          <p:val>
                                            <p:strVal val="#ppt_h"/>
                                          </p:val>
                                        </p:tav>
                                      </p:tavLst>
                                    </p:anim>
                                    <p:anim calcmode="lin" valueType="num">
                                      <p:cBhvr>
                                        <p:cTn id="53" dur="1000" fill="hold"/>
                                        <p:tgtEl>
                                          <p:spTgt spid="32771">
                                            <p:txEl>
                                              <p:pRg st="15" end="15"/>
                                            </p:txEl>
                                          </p:spTgt>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32771">
                                            <p:txEl>
                                              <p:pRg st="15" end="1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normAutofit fontScale="90000"/>
          </a:bodyPr>
          <a:lstStyle/>
          <a:p>
            <a:pPr eaLnBrk="1" hangingPunct="1">
              <a:defRPr/>
            </a:pPr>
            <a:br>
              <a:rPr lang="en-US" u="sng" dirty="0">
                <a:solidFill>
                  <a:srgbClr val="0033CC"/>
                </a:solidFill>
                <a:latin typeface="Futura Md BT" pitchFamily="34" charset="0"/>
              </a:rPr>
            </a:br>
            <a:r>
              <a:rPr lang="en-US" b="1" dirty="0">
                <a:solidFill>
                  <a:srgbClr val="FF0000"/>
                </a:solidFill>
                <a:effectLst/>
                <a:latin typeface="Futura Md BT" pitchFamily="34" charset="0"/>
              </a:rPr>
              <a:t>Key Ethical Principles: City property, confidential information</a:t>
            </a:r>
          </a:p>
        </p:txBody>
      </p:sp>
      <p:sp>
        <p:nvSpPr>
          <p:cNvPr id="33795" name="Rectangle 3"/>
          <p:cNvSpPr>
            <a:spLocks noGrp="1" noChangeArrowheads="1"/>
          </p:cNvSpPr>
          <p:nvPr>
            <p:ph idx="1"/>
          </p:nvPr>
        </p:nvSpPr>
        <p:spPr/>
        <p:txBody>
          <a:bodyPr>
            <a:normAutofit fontScale="92500" lnSpcReduction="20000"/>
          </a:bodyPr>
          <a:lstStyle/>
          <a:p>
            <a:pPr eaLnBrk="1" hangingPunct="1">
              <a:defRPr/>
            </a:pPr>
            <a:endParaRPr lang="en-US" dirty="0">
              <a:solidFill>
                <a:srgbClr val="FF0000"/>
              </a:solidFill>
              <a:latin typeface="Futura Md BT" pitchFamily="34" charset="0"/>
            </a:endParaRPr>
          </a:p>
          <a:p>
            <a:pPr eaLnBrk="1" hangingPunct="1">
              <a:defRPr/>
            </a:pPr>
            <a:endParaRPr lang="en-US" dirty="0">
              <a:solidFill>
                <a:srgbClr val="0033CC"/>
              </a:solidFill>
              <a:latin typeface="Futura Md BT" pitchFamily="34" charset="0"/>
            </a:endParaRPr>
          </a:p>
          <a:p>
            <a:pPr algn="just" eaLnBrk="1" hangingPunct="1">
              <a:defRPr/>
            </a:pPr>
            <a:r>
              <a:rPr lang="en-US" dirty="0">
                <a:solidFill>
                  <a:srgbClr val="0033CC"/>
                </a:solidFill>
                <a:effectLst/>
                <a:latin typeface="Futura Md BT" pitchFamily="34" charset="0"/>
              </a:rPr>
              <a:t>City government personnel may not use City-owned property (including their City title) for any unauthorized purpose.</a:t>
            </a:r>
          </a:p>
          <a:p>
            <a:pPr eaLnBrk="1" hangingPunct="1">
              <a:defRPr/>
            </a:pPr>
            <a:endParaRPr lang="en-US" dirty="0">
              <a:solidFill>
                <a:srgbClr val="0033CC"/>
              </a:solidFill>
              <a:effectLst/>
              <a:latin typeface="Futura Md BT" pitchFamily="34" charset="0"/>
            </a:endParaRPr>
          </a:p>
          <a:p>
            <a:pPr algn="just" eaLnBrk="1" hangingPunct="1">
              <a:defRPr/>
            </a:pPr>
            <a:r>
              <a:rPr lang="en-US" dirty="0">
                <a:solidFill>
                  <a:srgbClr val="0033CC"/>
                </a:solidFill>
                <a:effectLst/>
                <a:latin typeface="Futura Md BT" pitchFamily="34" charset="0"/>
              </a:rPr>
              <a:t>City government personnel may not use or disclose confidential or non-public information other than in the performance of their official City duties.</a:t>
            </a:r>
          </a:p>
          <a:p>
            <a:pPr eaLnBrk="1" hangingPunct="1">
              <a:defRPr/>
            </a:pPr>
            <a:endParaRPr lang="en-US" dirty="0">
              <a:cs typeface="Arial" charset="0"/>
            </a:endParaRPr>
          </a:p>
        </p:txBody>
      </p:sp>
    </p:spTree>
  </p:cSld>
  <p:clrMapOvr>
    <a:masterClrMapping/>
  </p:clrMapOvr>
  <p:transition advClick="0" advTm="1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33795">
                                            <p:txEl>
                                              <p:pRg st="2" end="2"/>
                                            </p:txEl>
                                          </p:spTgt>
                                        </p:tgtEl>
                                        <p:attrNameLst>
                                          <p:attrName>style.visibility</p:attrName>
                                        </p:attrNameLst>
                                      </p:cBhvr>
                                      <p:to>
                                        <p:strVal val="visible"/>
                                      </p:to>
                                    </p:set>
                                    <p:animEffect transition="in" filter="wheel(4)">
                                      <p:cBhvr>
                                        <p:cTn id="7" dur="2000"/>
                                        <p:tgtEl>
                                          <p:spTgt spid="3379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3795">
                                            <p:txEl>
                                              <p:pRg st="4" end="4"/>
                                            </p:txEl>
                                          </p:spTgt>
                                        </p:tgtEl>
                                        <p:attrNameLst>
                                          <p:attrName>style.visibility</p:attrName>
                                        </p:attrNameLst>
                                      </p:cBhvr>
                                      <p:to>
                                        <p:strVal val="visible"/>
                                      </p:to>
                                    </p:set>
                                    <p:animEffect transition="in" filter="wheel(4)">
                                      <p:cBhvr>
                                        <p:cTn id="12" dur="20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sz="3600" b="1" dirty="0">
                <a:solidFill>
                  <a:srgbClr val="FF0000"/>
                </a:solidFill>
                <a:effectLst/>
                <a:latin typeface="Futura Md BT" pitchFamily="34" charset="0"/>
              </a:rPr>
              <a:t>Key Ethical Principles: Soliciting </a:t>
            </a:r>
            <a:r>
              <a:rPr lang="en-US" altLang="en-US" sz="3600" b="1" dirty="0">
                <a:solidFill>
                  <a:srgbClr val="FF0000"/>
                </a:solidFill>
                <a:latin typeface="Futura Md BT" pitchFamily="34" charset="0"/>
              </a:rPr>
              <a:t>C</a:t>
            </a:r>
            <a:r>
              <a:rPr lang="en-US" altLang="en-US" sz="3600" b="1" dirty="0">
                <a:solidFill>
                  <a:srgbClr val="FF0000"/>
                </a:solidFill>
                <a:effectLst/>
                <a:latin typeface="Futura Md BT" pitchFamily="34" charset="0"/>
              </a:rPr>
              <a:t>ontributions on Behalf of Third Parties</a:t>
            </a:r>
            <a:endParaRPr lang="en-US" sz="3600" b="1" dirty="0">
              <a:solidFill>
                <a:srgbClr val="FF0000"/>
              </a:solidFill>
            </a:endParaRPr>
          </a:p>
        </p:txBody>
      </p:sp>
      <p:sp>
        <p:nvSpPr>
          <p:cNvPr id="3" name="Content Placeholder 2"/>
          <p:cNvSpPr>
            <a:spLocks noGrp="1"/>
          </p:cNvSpPr>
          <p:nvPr>
            <p:ph idx="1"/>
          </p:nvPr>
        </p:nvSpPr>
        <p:spPr/>
        <p:txBody>
          <a:bodyPr/>
          <a:lstStyle/>
          <a:p>
            <a:pPr marL="0" indent="0" algn="just">
              <a:buNone/>
            </a:pPr>
            <a:r>
              <a:rPr lang="en-US" sz="2800" dirty="0">
                <a:solidFill>
                  <a:srgbClr val="0033CC"/>
                </a:solidFill>
                <a:latin typeface="Futura Md BT"/>
              </a:rPr>
              <a:t>City employees and officials may not solicit contributions on behalf of a third party (a legislative caucus, or a charity, for example) from any person or business that has matters or action before them that they can directly affect.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200" y="3886200"/>
            <a:ext cx="2489200" cy="2286000"/>
          </a:xfrm>
          <a:prstGeom prst="rect">
            <a:avLst/>
          </a:prstGeom>
        </p:spPr>
      </p:pic>
    </p:spTree>
    <p:extLst>
      <p:ext uri="{BB962C8B-B14F-4D97-AF65-F5344CB8AC3E}">
        <p14:creationId xmlns:p14="http://schemas.microsoft.com/office/powerpoint/2010/main" val="1066143851"/>
      </p:ext>
    </p:extLst>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normAutofit fontScale="90000"/>
          </a:bodyPr>
          <a:lstStyle/>
          <a:p>
            <a:pPr eaLnBrk="1" hangingPunct="1"/>
            <a:r>
              <a:rPr lang="en-US" altLang="en-US" b="1" dirty="0">
                <a:solidFill>
                  <a:srgbClr val="FF0000"/>
                </a:solidFill>
                <a:effectLst/>
                <a:latin typeface="Futura Md BT" pitchFamily="34" charset="0"/>
              </a:rPr>
              <a:t>Key Ethical Principles: Representing Third </a:t>
            </a:r>
            <a:r>
              <a:rPr lang="en-US" altLang="en-US" b="1" dirty="0">
                <a:solidFill>
                  <a:srgbClr val="FF0000"/>
                </a:solidFill>
                <a:latin typeface="Futura Md BT" pitchFamily="34" charset="0"/>
              </a:rPr>
              <a:t>P</a:t>
            </a:r>
            <a:r>
              <a:rPr lang="en-US" altLang="en-US" b="1" dirty="0">
                <a:solidFill>
                  <a:srgbClr val="FF0000"/>
                </a:solidFill>
                <a:effectLst/>
                <a:latin typeface="Futura Md BT" pitchFamily="34" charset="0"/>
              </a:rPr>
              <a:t>arties</a:t>
            </a:r>
          </a:p>
        </p:txBody>
      </p:sp>
      <p:sp>
        <p:nvSpPr>
          <p:cNvPr id="214019" name="Rectangle 3"/>
          <p:cNvSpPr>
            <a:spLocks noGrp="1" noChangeArrowheads="1"/>
          </p:cNvSpPr>
          <p:nvPr>
            <p:ph idx="1"/>
          </p:nvPr>
        </p:nvSpPr>
        <p:spPr/>
        <p:txBody>
          <a:bodyPr>
            <a:noAutofit/>
          </a:bodyPr>
          <a:lstStyle/>
          <a:p>
            <a:pPr marL="0" indent="0" algn="just" eaLnBrk="1" hangingPunct="1">
              <a:lnSpc>
                <a:spcPct val="120000"/>
              </a:lnSpc>
              <a:buNone/>
              <a:defRPr/>
            </a:pPr>
            <a:r>
              <a:rPr lang="en-US" sz="1200" dirty="0">
                <a:solidFill>
                  <a:srgbClr val="0033CC"/>
                </a:solidFill>
                <a:effectLst/>
                <a:latin typeface="Calibri"/>
                <a:cs typeface="Calibri"/>
              </a:rPr>
              <a:t>•  </a:t>
            </a:r>
            <a:r>
              <a:rPr lang="en-US" sz="1200" dirty="0">
                <a:solidFill>
                  <a:srgbClr val="0033CC"/>
                </a:solidFill>
                <a:effectLst/>
                <a:latin typeface="Futura Md BT" pitchFamily="34" charset="0"/>
              </a:rPr>
              <a:t>City employees and elected officials may not represent or act as a spokesperson for any other person or entity before any City agency, unless they are performing their City duties.  City Council members and their staff </a:t>
            </a:r>
            <a:r>
              <a:rPr lang="en-US" sz="1200" b="1" dirty="0">
                <a:solidFill>
                  <a:srgbClr val="0033CC"/>
                </a:solidFill>
                <a:effectLst/>
                <a:latin typeface="Futura Md BT" pitchFamily="34" charset="0"/>
              </a:rPr>
              <a:t>may</a:t>
            </a:r>
            <a:r>
              <a:rPr lang="en-US" sz="1200" dirty="0">
                <a:solidFill>
                  <a:srgbClr val="0033CC"/>
                </a:solidFill>
                <a:effectLst/>
                <a:latin typeface="Futura Md BT" pitchFamily="34" charset="0"/>
              </a:rPr>
              <a:t> represent their constituents before City agencies </a:t>
            </a:r>
            <a:r>
              <a:rPr lang="en-US" sz="1200" dirty="0">
                <a:solidFill>
                  <a:srgbClr val="0033CC"/>
                </a:solidFill>
                <a:latin typeface="Futura Md BT" pitchFamily="34" charset="0"/>
              </a:rPr>
              <a:t>but </a:t>
            </a:r>
            <a:r>
              <a:rPr lang="en-US" sz="1200" b="1" dirty="0">
                <a:solidFill>
                  <a:srgbClr val="0033CC"/>
                </a:solidFill>
                <a:latin typeface="Futura Md BT" pitchFamily="34" charset="0"/>
              </a:rPr>
              <a:t>may not </a:t>
            </a:r>
            <a:r>
              <a:rPr lang="en-US" sz="1200" dirty="0">
                <a:solidFill>
                  <a:srgbClr val="0033CC"/>
                </a:solidFill>
                <a:latin typeface="Futura Md BT" pitchFamily="34" charset="0"/>
              </a:rPr>
              <a:t>receive anything of value or compensation for that representation (other than their City pay).</a:t>
            </a:r>
          </a:p>
          <a:p>
            <a:pPr marL="0" indent="0" algn="just" eaLnBrk="1" hangingPunct="1">
              <a:lnSpc>
                <a:spcPct val="120000"/>
              </a:lnSpc>
              <a:buNone/>
              <a:defRPr/>
            </a:pPr>
            <a:endParaRPr lang="en-US" sz="1200" dirty="0">
              <a:solidFill>
                <a:srgbClr val="0033CC"/>
              </a:solidFill>
              <a:latin typeface="Futura Md BT" pitchFamily="34" charset="0"/>
            </a:endParaRPr>
          </a:p>
          <a:p>
            <a:pPr marL="0" indent="0" algn="just">
              <a:lnSpc>
                <a:spcPct val="120000"/>
              </a:lnSpc>
              <a:buNone/>
              <a:defRPr/>
            </a:pPr>
            <a:r>
              <a:rPr lang="en-US" sz="1200" dirty="0">
                <a:solidFill>
                  <a:srgbClr val="0033CC"/>
                </a:solidFill>
                <a:cs typeface="Calibri"/>
              </a:rPr>
              <a:t>• </a:t>
            </a:r>
            <a:r>
              <a:rPr lang="en-US" sz="1200" dirty="0">
                <a:solidFill>
                  <a:srgbClr val="0033CC"/>
                </a:solidFill>
                <a:latin typeface="Futura Md BT" pitchFamily="34" charset="0"/>
              </a:rPr>
              <a:t>City employees and elected officials may not represent or receive anything of value from the representation by others of persons in proceedings where the City is an adverse party, or that may result in an adverse effect on City revenue, finances, the health, safety, welfare or relative tax burden of any City residents.</a:t>
            </a:r>
          </a:p>
          <a:p>
            <a:pPr marL="0" indent="0" algn="just">
              <a:lnSpc>
                <a:spcPct val="120000"/>
              </a:lnSpc>
              <a:buNone/>
              <a:defRPr/>
            </a:pPr>
            <a:endParaRPr lang="en-US" sz="1200" dirty="0">
              <a:solidFill>
                <a:srgbClr val="0033CC"/>
              </a:solidFill>
              <a:latin typeface="Futura Md BT" pitchFamily="34" charset="0"/>
            </a:endParaRPr>
          </a:p>
          <a:p>
            <a:pPr marL="0" indent="0" algn="just">
              <a:lnSpc>
                <a:spcPct val="120000"/>
              </a:lnSpc>
              <a:buNone/>
              <a:defRPr/>
            </a:pPr>
            <a:r>
              <a:rPr lang="en-US" sz="1200" dirty="0">
                <a:solidFill>
                  <a:srgbClr val="0033CC"/>
                </a:solidFill>
                <a:cs typeface="Calibri"/>
              </a:rPr>
              <a:t>• </a:t>
            </a:r>
            <a:r>
              <a:rPr lang="en-US" sz="1200" dirty="0">
                <a:solidFill>
                  <a:srgbClr val="0033CC"/>
                </a:solidFill>
                <a:latin typeface="Futura Md BT" pitchFamily="34" charset="0"/>
              </a:rPr>
              <a:t>City employees and elected officials may not lobby any other unit of government in the State of Illinois, or derive compensation from such lobbying by others, except that they may perform their City duties or represent their constituents.</a:t>
            </a:r>
          </a:p>
          <a:p>
            <a:pPr marL="0" indent="0" algn="just">
              <a:lnSpc>
                <a:spcPct val="120000"/>
              </a:lnSpc>
              <a:buNone/>
              <a:defRPr/>
            </a:pPr>
            <a:endParaRPr lang="en-US" sz="1200" dirty="0">
              <a:solidFill>
                <a:srgbClr val="0033CC"/>
              </a:solidFill>
              <a:latin typeface="Futura Md BT" pitchFamily="34" charset="0"/>
            </a:endParaRPr>
          </a:p>
          <a:p>
            <a:pPr marL="0" indent="0" algn="just" eaLnBrk="1" hangingPunct="1">
              <a:lnSpc>
                <a:spcPct val="120000"/>
              </a:lnSpc>
              <a:buNone/>
              <a:defRPr/>
            </a:pPr>
            <a:r>
              <a:rPr lang="en-US" sz="1200" dirty="0">
                <a:solidFill>
                  <a:srgbClr val="0033CC"/>
                </a:solidFill>
                <a:latin typeface="Futura Md BT"/>
                <a:cs typeface="Calibri"/>
              </a:rPr>
              <a:t>• Chicago has a “cross-lobbying ban”: elected officials from anywhere within the State of Illinois may not lobby on behalf of private clients before any City of Chicago official, employee, department or agency (although attorneys may represent practice law on behalf of their clients before the City).</a:t>
            </a:r>
          </a:p>
          <a:p>
            <a:pPr marL="0" indent="0" algn="just" eaLnBrk="1" hangingPunct="1">
              <a:lnSpc>
                <a:spcPct val="120000"/>
              </a:lnSpc>
              <a:buNone/>
              <a:defRPr/>
            </a:pPr>
            <a:endParaRPr lang="en-US" sz="1200" dirty="0">
              <a:solidFill>
                <a:srgbClr val="0033CC"/>
              </a:solidFill>
              <a:latin typeface="Futura Md BT"/>
            </a:endParaRPr>
          </a:p>
          <a:p>
            <a:pPr marL="0" indent="0" algn="just" eaLnBrk="1" hangingPunct="1">
              <a:lnSpc>
                <a:spcPct val="120000"/>
              </a:lnSpc>
              <a:buNone/>
              <a:defRPr/>
            </a:pPr>
            <a:r>
              <a:rPr lang="en-US" sz="1200" dirty="0">
                <a:solidFill>
                  <a:srgbClr val="0033CC"/>
                </a:solidFill>
                <a:latin typeface="Futura Md BT"/>
                <a:cs typeface="Calibri"/>
              </a:rPr>
              <a:t>•  </a:t>
            </a:r>
            <a:r>
              <a:rPr lang="en-US" sz="1200" dirty="0">
                <a:solidFill>
                  <a:srgbClr val="0033CC"/>
                </a:solidFill>
                <a:latin typeface="Futura Md BT"/>
              </a:rPr>
              <a:t>Appointed officials may engage in such representation or lobbying, provided the representation is “wholly unrelated” to the work of their City board or commission.</a:t>
            </a:r>
            <a:endParaRPr lang="en-US" sz="1200" dirty="0">
              <a:solidFill>
                <a:srgbClr val="0033CC"/>
              </a:solidFill>
              <a:effectLst/>
              <a:latin typeface="Futura Md BT"/>
            </a:endParaRPr>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normAutofit fontScale="90000"/>
          </a:bodyPr>
          <a:lstStyle/>
          <a:p>
            <a:pPr eaLnBrk="1" hangingPunct="1"/>
            <a:r>
              <a:rPr lang="en-US" altLang="en-US" b="1" dirty="0">
                <a:solidFill>
                  <a:srgbClr val="FF0000"/>
                </a:solidFill>
                <a:effectLst/>
                <a:latin typeface="Futura Md BT" pitchFamily="34" charset="0"/>
              </a:rPr>
              <a:t>Key Ethical Principles: Contracting with the City</a:t>
            </a:r>
          </a:p>
        </p:txBody>
      </p:sp>
      <p:sp>
        <p:nvSpPr>
          <p:cNvPr id="36867" name="Rectangle 3"/>
          <p:cNvSpPr>
            <a:spLocks noGrp="1" noChangeArrowheads="1"/>
          </p:cNvSpPr>
          <p:nvPr>
            <p:ph idx="1"/>
          </p:nvPr>
        </p:nvSpPr>
        <p:spPr/>
        <p:txBody>
          <a:bodyPr>
            <a:noAutofit/>
          </a:bodyPr>
          <a:lstStyle/>
          <a:p>
            <a:pPr marL="0" indent="0" algn="just">
              <a:spcBef>
                <a:spcPts val="0"/>
              </a:spcBef>
            </a:pPr>
            <a:r>
              <a:rPr lang="en-US" altLang="en-US" sz="1600" dirty="0">
                <a:solidFill>
                  <a:srgbClr val="0033CC"/>
                </a:solidFill>
                <a:effectLst/>
                <a:latin typeface="Futura Md BT" pitchFamily="34" charset="0"/>
              </a:rPr>
              <a:t> City employees and elected officials may not have a “financial interest” (an ownership interest worth more than $1,000 in a calendar year) in their own or another’s name in any City contract, work or business, or any contract paid with funds belonging to or administered by the City or authorized by ordinance.  This prohibition includes the purchase of City-owned property, such as real estate, unless it is sold through a process of public notice followed by competitive bidding. </a:t>
            </a:r>
            <a:r>
              <a:rPr lang="en-US" altLang="en-US" sz="1600" dirty="0">
                <a:solidFill>
                  <a:srgbClr val="0033CC"/>
                </a:solidFill>
                <a:latin typeface="Futura Md BT" pitchFamily="34" charset="0"/>
              </a:rPr>
              <a:t>[Note: this prohibition does not apply to “sister agency” contracts, such as those with the CTA, CPS, Park District, etc.] City </a:t>
            </a:r>
            <a:r>
              <a:rPr lang="en-US" altLang="en-US" sz="1600" dirty="0">
                <a:solidFill>
                  <a:srgbClr val="0033CC"/>
                </a:solidFill>
                <a:effectLst/>
                <a:latin typeface="Futura Md BT" pitchFamily="34" charset="0"/>
              </a:rPr>
              <a:t>appointed officials may have such interests if “wholly unrelated” to the work of their City board or commission. </a:t>
            </a:r>
          </a:p>
          <a:p>
            <a:pPr marL="0" indent="0" eaLnBrk="1" hangingPunct="1">
              <a:spcBef>
                <a:spcPts val="0"/>
              </a:spcBef>
              <a:buNone/>
            </a:pPr>
            <a:endParaRPr lang="en-US" altLang="en-US" sz="1600" dirty="0">
              <a:solidFill>
                <a:srgbClr val="0033CC"/>
              </a:solidFill>
              <a:effectLst/>
              <a:latin typeface="Futura Md BT" pitchFamily="34" charset="0"/>
            </a:endParaRPr>
          </a:p>
          <a:p>
            <a:pPr marL="0" indent="0" algn="just" eaLnBrk="1" hangingPunct="1">
              <a:spcBef>
                <a:spcPts val="0"/>
              </a:spcBef>
            </a:pPr>
            <a:r>
              <a:rPr lang="en-US" altLang="en-US" sz="1600" dirty="0">
                <a:solidFill>
                  <a:srgbClr val="0033CC"/>
                </a:solidFill>
                <a:effectLst/>
                <a:latin typeface="Futura Md BT" pitchFamily="34" charset="0"/>
              </a:rPr>
              <a:t> City employees or officials may be eligible to participate fully in certain loan or grant programs administered by the Departments of Planning &amp; Development or Housing. Consultation with the Board is recommended.</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4953000"/>
            <a:ext cx="2057400" cy="1199882"/>
          </a:xfrm>
          <a:prstGeom prst="rect">
            <a:avLst/>
          </a:prstGeom>
        </p:spPr>
      </p:pic>
    </p:spTree>
  </p:cSld>
  <p:clrMapOvr>
    <a:masterClrMapping/>
  </p:clrMapOvr>
  <p:transition advClick="0" advTm="2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down)">
                                      <p:cBhvr>
                                        <p:cTn id="7" dur="580">
                                          <p:stCondLst>
                                            <p:cond delay="0"/>
                                          </p:stCondLst>
                                        </p:cTn>
                                        <p:tgtEl>
                                          <p:spTgt spid="36867">
                                            <p:txEl>
                                              <p:pRg st="0" end="0"/>
                                            </p:txEl>
                                          </p:spTgt>
                                        </p:tgtEl>
                                      </p:cBhvr>
                                    </p:animEffect>
                                    <p:anim calcmode="lin" valueType="num">
                                      <p:cBhvr>
                                        <p:cTn id="8" dur="1822" tmFilter="0,0; 0.14,0.36; 0.43,0.73; 0.71,0.91; 1.0,1.0">
                                          <p:stCondLst>
                                            <p:cond delay="0"/>
                                          </p:stCondLst>
                                        </p:cTn>
                                        <p:tgtEl>
                                          <p:spTgt spid="3686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686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686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686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686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6867">
                                            <p:txEl>
                                              <p:pRg st="0" end="0"/>
                                            </p:txEl>
                                          </p:spTgt>
                                        </p:tgtEl>
                                      </p:cBhvr>
                                      <p:to x="100000" y="60000"/>
                                    </p:animScale>
                                    <p:animScale>
                                      <p:cBhvr>
                                        <p:cTn id="14" dur="166" decel="50000">
                                          <p:stCondLst>
                                            <p:cond delay="676"/>
                                          </p:stCondLst>
                                        </p:cTn>
                                        <p:tgtEl>
                                          <p:spTgt spid="36867">
                                            <p:txEl>
                                              <p:pRg st="0" end="0"/>
                                            </p:txEl>
                                          </p:spTgt>
                                        </p:tgtEl>
                                      </p:cBhvr>
                                      <p:to x="100000" y="100000"/>
                                    </p:animScale>
                                    <p:animScale>
                                      <p:cBhvr>
                                        <p:cTn id="15" dur="26">
                                          <p:stCondLst>
                                            <p:cond delay="1312"/>
                                          </p:stCondLst>
                                        </p:cTn>
                                        <p:tgtEl>
                                          <p:spTgt spid="36867">
                                            <p:txEl>
                                              <p:pRg st="0" end="0"/>
                                            </p:txEl>
                                          </p:spTgt>
                                        </p:tgtEl>
                                      </p:cBhvr>
                                      <p:to x="100000" y="80000"/>
                                    </p:animScale>
                                    <p:animScale>
                                      <p:cBhvr>
                                        <p:cTn id="16" dur="166" decel="50000">
                                          <p:stCondLst>
                                            <p:cond delay="1338"/>
                                          </p:stCondLst>
                                        </p:cTn>
                                        <p:tgtEl>
                                          <p:spTgt spid="36867">
                                            <p:txEl>
                                              <p:pRg st="0" end="0"/>
                                            </p:txEl>
                                          </p:spTgt>
                                        </p:tgtEl>
                                      </p:cBhvr>
                                      <p:to x="100000" y="100000"/>
                                    </p:animScale>
                                    <p:animScale>
                                      <p:cBhvr>
                                        <p:cTn id="17" dur="26">
                                          <p:stCondLst>
                                            <p:cond delay="1642"/>
                                          </p:stCondLst>
                                        </p:cTn>
                                        <p:tgtEl>
                                          <p:spTgt spid="36867">
                                            <p:txEl>
                                              <p:pRg st="0" end="0"/>
                                            </p:txEl>
                                          </p:spTgt>
                                        </p:tgtEl>
                                      </p:cBhvr>
                                      <p:to x="100000" y="90000"/>
                                    </p:animScale>
                                    <p:animScale>
                                      <p:cBhvr>
                                        <p:cTn id="18" dur="166" decel="50000">
                                          <p:stCondLst>
                                            <p:cond delay="1668"/>
                                          </p:stCondLst>
                                        </p:cTn>
                                        <p:tgtEl>
                                          <p:spTgt spid="36867">
                                            <p:txEl>
                                              <p:pRg st="0" end="0"/>
                                            </p:txEl>
                                          </p:spTgt>
                                        </p:tgtEl>
                                      </p:cBhvr>
                                      <p:to x="100000" y="100000"/>
                                    </p:animScale>
                                    <p:animScale>
                                      <p:cBhvr>
                                        <p:cTn id="19" dur="26">
                                          <p:stCondLst>
                                            <p:cond delay="1808"/>
                                          </p:stCondLst>
                                        </p:cTn>
                                        <p:tgtEl>
                                          <p:spTgt spid="36867">
                                            <p:txEl>
                                              <p:pRg st="0" end="0"/>
                                            </p:txEl>
                                          </p:spTgt>
                                        </p:tgtEl>
                                      </p:cBhvr>
                                      <p:to x="100000" y="95000"/>
                                    </p:animScale>
                                    <p:animScale>
                                      <p:cBhvr>
                                        <p:cTn id="20" dur="166" decel="50000">
                                          <p:stCondLst>
                                            <p:cond delay="1834"/>
                                          </p:stCondLst>
                                        </p:cTn>
                                        <p:tgtEl>
                                          <p:spTgt spid="36867">
                                            <p:txEl>
                                              <p:pRg st="0" end="0"/>
                                            </p:txEl>
                                          </p:spTgt>
                                        </p:tgtEl>
                                      </p:cBhvr>
                                      <p:to x="100000" y="100000"/>
                                    </p:animScale>
                                  </p:childTnLst>
                                </p:cTn>
                              </p:par>
                            </p:childTnLst>
                          </p:cTn>
                        </p:par>
                        <p:par>
                          <p:cTn id="21" fill="hold" nodeType="afterGroup">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6867">
                                            <p:txEl>
                                              <p:pRg st="2" end="2"/>
                                            </p:txEl>
                                          </p:spTgt>
                                        </p:tgtEl>
                                        <p:attrNameLst>
                                          <p:attrName>style.visibility</p:attrName>
                                        </p:attrNameLst>
                                      </p:cBhvr>
                                      <p:to>
                                        <p:strVal val="visible"/>
                                      </p:to>
                                    </p:set>
                                    <p:animEffect transition="in" filter="wipe(down)">
                                      <p:cBhvr>
                                        <p:cTn id="24" dur="580">
                                          <p:stCondLst>
                                            <p:cond delay="0"/>
                                          </p:stCondLst>
                                        </p:cTn>
                                        <p:tgtEl>
                                          <p:spTgt spid="36867">
                                            <p:txEl>
                                              <p:pRg st="2" end="2"/>
                                            </p:txEl>
                                          </p:spTgt>
                                        </p:tgtEl>
                                      </p:cBhvr>
                                    </p:animEffect>
                                    <p:anim calcmode="lin" valueType="num">
                                      <p:cBhvr>
                                        <p:cTn id="25" dur="1822" tmFilter="0,0; 0.14,0.36; 0.43,0.73; 0.71,0.91; 1.0,1.0">
                                          <p:stCondLst>
                                            <p:cond delay="0"/>
                                          </p:stCondLst>
                                        </p:cTn>
                                        <p:tgtEl>
                                          <p:spTgt spid="36867">
                                            <p:txEl>
                                              <p:pRg st="2" end="2"/>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6867">
                                            <p:txEl>
                                              <p:pRg st="2" end="2"/>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6867">
                                            <p:txEl>
                                              <p:pRg st="2" end="2"/>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6867">
                                            <p:txEl>
                                              <p:pRg st="2" end="2"/>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6867">
                                            <p:txEl>
                                              <p:pRg st="2" end="2"/>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6867">
                                            <p:txEl>
                                              <p:pRg st="2" end="2"/>
                                            </p:txEl>
                                          </p:spTgt>
                                        </p:tgtEl>
                                      </p:cBhvr>
                                      <p:to x="100000" y="60000"/>
                                    </p:animScale>
                                    <p:animScale>
                                      <p:cBhvr>
                                        <p:cTn id="31" dur="166" decel="50000">
                                          <p:stCondLst>
                                            <p:cond delay="676"/>
                                          </p:stCondLst>
                                        </p:cTn>
                                        <p:tgtEl>
                                          <p:spTgt spid="36867">
                                            <p:txEl>
                                              <p:pRg st="2" end="2"/>
                                            </p:txEl>
                                          </p:spTgt>
                                        </p:tgtEl>
                                      </p:cBhvr>
                                      <p:to x="100000" y="100000"/>
                                    </p:animScale>
                                    <p:animScale>
                                      <p:cBhvr>
                                        <p:cTn id="32" dur="26">
                                          <p:stCondLst>
                                            <p:cond delay="1312"/>
                                          </p:stCondLst>
                                        </p:cTn>
                                        <p:tgtEl>
                                          <p:spTgt spid="36867">
                                            <p:txEl>
                                              <p:pRg st="2" end="2"/>
                                            </p:txEl>
                                          </p:spTgt>
                                        </p:tgtEl>
                                      </p:cBhvr>
                                      <p:to x="100000" y="80000"/>
                                    </p:animScale>
                                    <p:animScale>
                                      <p:cBhvr>
                                        <p:cTn id="33" dur="166" decel="50000">
                                          <p:stCondLst>
                                            <p:cond delay="1338"/>
                                          </p:stCondLst>
                                        </p:cTn>
                                        <p:tgtEl>
                                          <p:spTgt spid="36867">
                                            <p:txEl>
                                              <p:pRg st="2" end="2"/>
                                            </p:txEl>
                                          </p:spTgt>
                                        </p:tgtEl>
                                      </p:cBhvr>
                                      <p:to x="100000" y="100000"/>
                                    </p:animScale>
                                    <p:animScale>
                                      <p:cBhvr>
                                        <p:cTn id="34" dur="26">
                                          <p:stCondLst>
                                            <p:cond delay="1642"/>
                                          </p:stCondLst>
                                        </p:cTn>
                                        <p:tgtEl>
                                          <p:spTgt spid="36867">
                                            <p:txEl>
                                              <p:pRg st="2" end="2"/>
                                            </p:txEl>
                                          </p:spTgt>
                                        </p:tgtEl>
                                      </p:cBhvr>
                                      <p:to x="100000" y="90000"/>
                                    </p:animScale>
                                    <p:animScale>
                                      <p:cBhvr>
                                        <p:cTn id="35" dur="166" decel="50000">
                                          <p:stCondLst>
                                            <p:cond delay="1668"/>
                                          </p:stCondLst>
                                        </p:cTn>
                                        <p:tgtEl>
                                          <p:spTgt spid="36867">
                                            <p:txEl>
                                              <p:pRg st="2" end="2"/>
                                            </p:txEl>
                                          </p:spTgt>
                                        </p:tgtEl>
                                      </p:cBhvr>
                                      <p:to x="100000" y="100000"/>
                                    </p:animScale>
                                    <p:animScale>
                                      <p:cBhvr>
                                        <p:cTn id="36" dur="26">
                                          <p:stCondLst>
                                            <p:cond delay="1808"/>
                                          </p:stCondLst>
                                        </p:cTn>
                                        <p:tgtEl>
                                          <p:spTgt spid="36867">
                                            <p:txEl>
                                              <p:pRg st="2" end="2"/>
                                            </p:txEl>
                                          </p:spTgt>
                                        </p:tgtEl>
                                      </p:cBhvr>
                                      <p:to x="100000" y="95000"/>
                                    </p:animScale>
                                    <p:animScale>
                                      <p:cBhvr>
                                        <p:cTn id="37" dur="166" decel="50000">
                                          <p:stCondLst>
                                            <p:cond delay="1834"/>
                                          </p:stCondLst>
                                        </p:cTn>
                                        <p:tgtEl>
                                          <p:spTgt spid="36867">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r>
              <a:rPr lang="en-US" altLang="en-US" b="1" dirty="0">
                <a:solidFill>
                  <a:srgbClr val="FF0000"/>
                </a:solidFill>
                <a:effectLst/>
                <a:latin typeface="Futura Md BT" pitchFamily="34" charset="0"/>
              </a:rPr>
              <a:t>Key Ethical Principles: Loans</a:t>
            </a:r>
          </a:p>
        </p:txBody>
      </p:sp>
      <p:sp>
        <p:nvSpPr>
          <p:cNvPr id="38915" name="Rectangle 3"/>
          <p:cNvSpPr>
            <a:spLocks noGrp="1" noChangeArrowheads="1"/>
          </p:cNvSpPr>
          <p:nvPr>
            <p:ph idx="1"/>
          </p:nvPr>
        </p:nvSpPr>
        <p:spPr/>
        <p:txBody>
          <a:bodyPr>
            <a:normAutofit/>
          </a:bodyPr>
          <a:lstStyle/>
          <a:p>
            <a:pPr algn="just" eaLnBrk="1" hangingPunct="1"/>
            <a:r>
              <a:rPr lang="en-US" altLang="en-US" sz="2000" dirty="0">
                <a:solidFill>
                  <a:srgbClr val="0033CC"/>
                </a:solidFill>
                <a:effectLst/>
                <a:latin typeface="Futura Md BT" pitchFamily="34" charset="0"/>
              </a:rPr>
              <a:t>City governmental personnel may not solicit, apply for, or receive a loan from any person doing or seeking to do business with the City or from any lobbyist.</a:t>
            </a:r>
          </a:p>
          <a:p>
            <a:pPr eaLnBrk="1" hangingPunct="1"/>
            <a:endParaRPr lang="en-US" altLang="en-US" sz="2000" dirty="0">
              <a:solidFill>
                <a:srgbClr val="0033CC"/>
              </a:solidFill>
              <a:effectLst/>
              <a:latin typeface="Futura Md BT" pitchFamily="34" charset="0"/>
            </a:endParaRPr>
          </a:p>
          <a:p>
            <a:pPr algn="just" eaLnBrk="1" hangingPunct="1"/>
            <a:r>
              <a:rPr lang="en-US" altLang="en-US" sz="2000" dirty="0">
                <a:solidFill>
                  <a:srgbClr val="0033CC"/>
                </a:solidFill>
                <a:effectLst/>
                <a:latin typeface="Futura Md BT" pitchFamily="34" charset="0"/>
              </a:rPr>
              <a:t>But they may have market rate loans made by banks, savings and loans or mortgage companies, even those doing business with the City.</a:t>
            </a:r>
          </a:p>
          <a:p>
            <a:pPr marL="0" indent="0" algn="just" eaLnBrk="1" hangingPunct="1">
              <a:buNone/>
            </a:pPr>
            <a:endParaRPr lang="en-US" altLang="en-US" sz="2000" dirty="0">
              <a:solidFill>
                <a:srgbClr val="0033CC"/>
              </a:solidFill>
              <a:effectLst/>
              <a:latin typeface="Futura Md BT" pitchFamily="34" charset="0"/>
            </a:endParaRPr>
          </a:p>
        </p:txBody>
      </p:sp>
      <p:pic>
        <p:nvPicPr>
          <p:cNvPr id="3" name="Picture 2" descr="A picture containing text, electronics&#10;&#10;Description automatically generated">
            <a:extLst>
              <a:ext uri="{FF2B5EF4-FFF2-40B4-BE49-F238E27FC236}">
                <a16:creationId xmlns:a16="http://schemas.microsoft.com/office/drawing/2014/main" id="{BFC40E29-07F0-44DF-B070-893D51CC37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3863181"/>
            <a:ext cx="2619375" cy="1743075"/>
          </a:xfrm>
          <a:prstGeom prst="rect">
            <a:avLst/>
          </a:prstGeom>
        </p:spPr>
      </p:pic>
    </p:spTree>
  </p:cSld>
  <p:clrMapOvr>
    <a:masterClrMapping/>
  </p:clrMapOvr>
  <p:transition advClick="0" advTm="2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after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1000" fill="hold"/>
                                        <p:tgtEl>
                                          <p:spTgt spid="38915">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8915">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8915">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8915">
                                            <p:txEl>
                                              <p:pRg st="0" end="0"/>
                                            </p:txEl>
                                          </p:spTgt>
                                        </p:tgtEl>
                                      </p:cBhvr>
                                    </p:animEffect>
                                  </p:childTnLst>
                                </p:cTn>
                              </p:par>
                            </p:childTnLst>
                          </p:cTn>
                        </p:par>
                        <p:par>
                          <p:cTn id="11" fill="hold" nodeType="afterGroup">
                            <p:stCondLst>
                              <p:cond delay="1000"/>
                            </p:stCondLst>
                            <p:childTnLst>
                              <p:par>
                                <p:cTn id="12" presetID="48" presetClass="entr" presetSubtype="0" accel="50000" fill="hold" grpId="0" nodeType="afterEffect">
                                  <p:stCondLst>
                                    <p:cond delay="0"/>
                                  </p:stCondLst>
                                  <p:childTnLst>
                                    <p:set>
                                      <p:cBhvr>
                                        <p:cTn id="13" dur="1" fill="hold">
                                          <p:stCondLst>
                                            <p:cond delay="0"/>
                                          </p:stCondLst>
                                        </p:cTn>
                                        <p:tgtEl>
                                          <p:spTgt spid="38915">
                                            <p:txEl>
                                              <p:pRg st="2" end="2"/>
                                            </p:txEl>
                                          </p:spTgt>
                                        </p:tgtEl>
                                        <p:attrNameLst>
                                          <p:attrName>style.visibility</p:attrName>
                                        </p:attrNameLst>
                                      </p:cBhvr>
                                      <p:to>
                                        <p:strVal val="visible"/>
                                      </p:to>
                                    </p:set>
                                    <p:anim calcmode="lin" valueType="num">
                                      <p:cBhvr>
                                        <p:cTn id="14" dur="1000" fill="hold"/>
                                        <p:tgtEl>
                                          <p:spTgt spid="38915">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8915">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8915">
                                            <p:txEl>
                                              <p:pRg st="2" end="2"/>
                                            </p:txEl>
                                          </p:spTgt>
                                        </p:tgtEl>
                                        <p:attrNameLst>
                                          <p:attrName>ppt_y</p:attrName>
                                        </p:attrNameLst>
                                      </p:cBhvr>
                                      <p:tavLst>
                                        <p:tav tm="0">
                                          <p:val>
                                            <p:strVal val="#ppt_y"/>
                                          </p:val>
                                        </p:tav>
                                        <p:tav tm="100000">
                                          <p:val>
                                            <p:strVal val="#ppt_y"/>
                                          </p:val>
                                        </p:tav>
                                      </p:tavLst>
                                    </p:anim>
                                    <p:animEffect transition="in" filter="fade">
                                      <p:cBhvr>
                                        <p:cTn id="17" dur="10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normAutofit fontScale="90000"/>
          </a:bodyPr>
          <a:lstStyle/>
          <a:p>
            <a:pPr eaLnBrk="1" hangingPunct="1"/>
            <a:r>
              <a:rPr lang="en-US" altLang="en-US" b="1" dirty="0">
                <a:solidFill>
                  <a:srgbClr val="FF0000"/>
                </a:solidFill>
                <a:effectLst/>
                <a:latin typeface="Futura Md BT" pitchFamily="34" charset="0"/>
              </a:rPr>
              <a:t>Key Ethical Principles: Relatives/Nepotism</a:t>
            </a:r>
          </a:p>
        </p:txBody>
      </p:sp>
      <p:sp>
        <p:nvSpPr>
          <p:cNvPr id="39939" name="Rectangle 3"/>
          <p:cNvSpPr>
            <a:spLocks noGrp="1" noChangeArrowheads="1"/>
          </p:cNvSpPr>
          <p:nvPr>
            <p:ph idx="1"/>
          </p:nvPr>
        </p:nvSpPr>
        <p:spPr/>
        <p:txBody>
          <a:bodyPr>
            <a:normAutofit/>
          </a:bodyPr>
          <a:lstStyle/>
          <a:p>
            <a:pPr algn="just" eaLnBrk="1" hangingPunct="1">
              <a:lnSpc>
                <a:spcPct val="110000"/>
              </a:lnSpc>
            </a:pPr>
            <a:r>
              <a:rPr lang="en-US" altLang="en-US" sz="1800" dirty="0">
                <a:solidFill>
                  <a:srgbClr val="0033CC"/>
                </a:solidFill>
                <a:effectLst/>
                <a:latin typeface="Futura Md BT" pitchFamily="34" charset="0"/>
              </a:rPr>
              <a:t>City employees and officials may not supervise or advocate for City employment any relative or domestic partner of theirs, but City Council members may have</a:t>
            </a:r>
            <a:r>
              <a:rPr lang="en-US" altLang="en-US" sz="1800" b="1" i="1" dirty="0">
                <a:solidFill>
                  <a:srgbClr val="0033CC"/>
                </a:solidFill>
                <a:effectLst/>
                <a:latin typeface="Futura Md BT" pitchFamily="34" charset="0"/>
              </a:rPr>
              <a:t> </a:t>
            </a:r>
            <a:r>
              <a:rPr lang="en-US" altLang="en-US" sz="1800" dirty="0">
                <a:solidFill>
                  <a:srgbClr val="0033CC"/>
                </a:solidFill>
                <a:effectLst/>
                <a:latin typeface="Futura Md BT" pitchFamily="34" charset="0"/>
              </a:rPr>
              <a:t>their relatives as their personal staff members  (as full-time City employees, not as contractors or part-time employees).</a:t>
            </a:r>
          </a:p>
          <a:p>
            <a:pPr eaLnBrk="1" hangingPunct="1">
              <a:lnSpc>
                <a:spcPct val="110000"/>
              </a:lnSpc>
            </a:pPr>
            <a:endParaRPr lang="en-US" altLang="en-US" sz="1800" dirty="0">
              <a:solidFill>
                <a:srgbClr val="0033CC"/>
              </a:solidFill>
              <a:effectLst/>
              <a:latin typeface="Futura Md BT" pitchFamily="34" charset="0"/>
              <a:cs typeface="Arial" charset="0"/>
            </a:endParaRPr>
          </a:p>
          <a:p>
            <a:pPr algn="just">
              <a:lnSpc>
                <a:spcPct val="110000"/>
              </a:lnSpc>
            </a:pPr>
            <a:r>
              <a:rPr lang="en-US" altLang="en-US" sz="1800" dirty="0">
                <a:solidFill>
                  <a:srgbClr val="0033CC"/>
                </a:solidFill>
                <a:latin typeface="Futura Md BT" pitchFamily="34" charset="0"/>
              </a:rPr>
              <a:t>City employees and officials may not make or participate in any City decisions or actions involving with respect to their relatives or domestic partner, or to persons or entities that employ, are owned by, or have contracts with their relatives or</a:t>
            </a:r>
            <a:r>
              <a:rPr lang="en-US" altLang="en-US" sz="1800" dirty="0">
                <a:solidFill>
                  <a:srgbClr val="0033CC"/>
                </a:solidFill>
                <a:effectLst/>
                <a:latin typeface="Futura Md BT" pitchFamily="34" charset="0"/>
              </a:rPr>
              <a:t> domestic partner.</a:t>
            </a:r>
          </a:p>
          <a:p>
            <a:pPr marL="0" indent="0" algn="just">
              <a:lnSpc>
                <a:spcPct val="110000"/>
              </a:lnSpc>
              <a:buNone/>
            </a:pPr>
            <a:endParaRPr lang="en-US" altLang="en-US" sz="1800" dirty="0">
              <a:solidFill>
                <a:srgbClr val="0033CC"/>
              </a:solidFill>
              <a:effectLst/>
              <a:latin typeface="Futura Md BT" pitchFamily="34" charset="0"/>
            </a:endParaRPr>
          </a:p>
        </p:txBody>
      </p:sp>
      <p:pic>
        <p:nvPicPr>
          <p:cNvPr id="3" name="Picture 2" descr="Text&#10;&#10;Description automatically generated">
            <a:extLst>
              <a:ext uri="{FF2B5EF4-FFF2-40B4-BE49-F238E27FC236}">
                <a16:creationId xmlns:a16="http://schemas.microsoft.com/office/drawing/2014/main" id="{BC60CF21-DCD0-463F-8992-A1CA0714D3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4876800"/>
            <a:ext cx="2286000" cy="1161325"/>
          </a:xfrm>
          <a:prstGeom prst="rect">
            <a:avLst/>
          </a:prstGeom>
        </p:spPr>
      </p:pic>
    </p:spTree>
  </p:cSld>
  <p:clrMapOvr>
    <a:masterClrMapping/>
  </p:clrMapOvr>
  <p:transition advClick="0" advTm="15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Scale>
                                      <p:cBhvr>
                                        <p:cTn id="7" dur="1000" decel="50000" fill="hold">
                                          <p:stCondLst>
                                            <p:cond delay="0"/>
                                          </p:stCondLst>
                                        </p:cTn>
                                        <p:tgtEl>
                                          <p:spTgt spid="3993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9939">
                                            <p:txEl>
                                              <p:pRg st="0" end="0"/>
                                            </p:txEl>
                                          </p:spTgt>
                                        </p:tgtEl>
                                        <p:attrNameLst>
                                          <p:attrName>ppt_x</p:attrName>
                                          <p:attrName>ppt_y</p:attrName>
                                        </p:attrNameLst>
                                      </p:cBhvr>
                                    </p:animMotion>
                                    <p:animEffect transition="in" filter="fade">
                                      <p:cBhvr>
                                        <p:cTn id="9" dur="1000"/>
                                        <p:tgtEl>
                                          <p:spTgt spid="3993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9939">
                                            <p:txEl>
                                              <p:pRg st="2" end="2"/>
                                            </p:txEl>
                                          </p:spTgt>
                                        </p:tgtEl>
                                        <p:attrNameLst>
                                          <p:attrName>style.visibility</p:attrName>
                                        </p:attrNameLst>
                                      </p:cBhvr>
                                      <p:to>
                                        <p:strVal val="visible"/>
                                      </p:to>
                                    </p:set>
                                    <p:animScale>
                                      <p:cBhvr>
                                        <p:cTn id="14" dur="1000" decel="50000" fill="hold">
                                          <p:stCondLst>
                                            <p:cond delay="0"/>
                                          </p:stCondLst>
                                        </p:cTn>
                                        <p:tgtEl>
                                          <p:spTgt spid="39939">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9939">
                                            <p:txEl>
                                              <p:pRg st="2" end="2"/>
                                            </p:txEl>
                                          </p:spTgt>
                                        </p:tgtEl>
                                        <p:attrNameLst>
                                          <p:attrName>ppt_x</p:attrName>
                                          <p:attrName>ppt_y</p:attrName>
                                        </p:attrNameLst>
                                      </p:cBhvr>
                                    </p:animMotion>
                                    <p:animEffect transition="in" filter="fade">
                                      <p:cBhvr>
                                        <p:cTn id="16" dur="10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normAutofit/>
          </a:bodyPr>
          <a:lstStyle/>
          <a:p>
            <a:pPr eaLnBrk="1" hangingPunct="1"/>
            <a:r>
              <a:rPr lang="en-US" altLang="en-US" b="1" dirty="0">
                <a:solidFill>
                  <a:srgbClr val="FF0000"/>
                </a:solidFill>
                <a:latin typeface="Futura Md BT" pitchFamily="34" charset="0"/>
              </a:rPr>
              <a:t>A</a:t>
            </a:r>
            <a:r>
              <a:rPr lang="en-US" altLang="en-US" b="1" dirty="0">
                <a:solidFill>
                  <a:srgbClr val="FF0000"/>
                </a:solidFill>
                <a:effectLst/>
                <a:latin typeface="Futura Md BT" pitchFamily="34" charset="0"/>
              </a:rPr>
              <a:t>bout the Board</a:t>
            </a:r>
          </a:p>
        </p:txBody>
      </p:sp>
      <p:sp>
        <p:nvSpPr>
          <p:cNvPr id="5123" name="Rectangle 3"/>
          <p:cNvSpPr>
            <a:spLocks noGrp="1" noChangeArrowheads="1"/>
          </p:cNvSpPr>
          <p:nvPr>
            <p:ph idx="1"/>
          </p:nvPr>
        </p:nvSpPr>
        <p:spPr>
          <a:xfrm>
            <a:off x="457200" y="1600200"/>
            <a:ext cx="8229600" cy="5105400"/>
          </a:xfrm>
        </p:spPr>
        <p:txBody>
          <a:bodyPr>
            <a:noAutofit/>
          </a:bodyPr>
          <a:lstStyle/>
          <a:p>
            <a:pPr marL="0" indent="0" algn="just">
              <a:buNone/>
            </a:pPr>
            <a:r>
              <a:rPr lang="en-US" sz="1500" b="1" dirty="0">
                <a:solidFill>
                  <a:srgbClr val="0033CC"/>
                </a:solidFill>
                <a:latin typeface="Futura Md BT"/>
                <a:cs typeface="Arial" panose="020B0604020202020204" pitchFamily="34" charset="0"/>
              </a:rPr>
              <a:t>The Ethics Ordinance. </a:t>
            </a:r>
            <a:r>
              <a:rPr lang="en-US" sz="1500" dirty="0">
                <a:solidFill>
                  <a:srgbClr val="0033CC"/>
                </a:solidFill>
                <a:latin typeface="Futura Md BT"/>
                <a:cs typeface="Arial" panose="020B0604020202020204" pitchFamily="34" charset="0"/>
              </a:rPr>
              <a:t>Chicago’s Governmental Ethics Ordinance, first enacted in 1987 and amended 34 times since, establishes standards of ethical conduct for all persons involved in and with City government. These standards assist City employees, appointed and elected officials, and those with or seeking City business, or wishing to make political contributions to City officials or candidates, in maintaining integrity in the operation of City government, and in recognizing potential conflicts of interest and handling them professionally and responsibly. </a:t>
            </a:r>
          </a:p>
          <a:p>
            <a:pPr marL="0" indent="0" algn="just">
              <a:buNone/>
            </a:pPr>
            <a:endParaRPr lang="en-US" sz="1500" dirty="0">
              <a:solidFill>
                <a:srgbClr val="0033CC"/>
              </a:solidFill>
              <a:latin typeface="Futura Md BT"/>
              <a:cs typeface="Arial" panose="020B0604020202020204" pitchFamily="34" charset="0"/>
            </a:endParaRPr>
          </a:p>
          <a:p>
            <a:pPr marL="0" indent="0" algn="just">
              <a:buNone/>
            </a:pPr>
            <a:r>
              <a:rPr lang="en-US" sz="1500" b="1" dirty="0">
                <a:solidFill>
                  <a:srgbClr val="0033CC"/>
                </a:solidFill>
                <a:latin typeface="Futura Md BT"/>
                <a:cs typeface="Arial" panose="020B0604020202020204" pitchFamily="34" charset="0"/>
              </a:rPr>
              <a:t>The Board. </a:t>
            </a:r>
            <a:r>
              <a:rPr lang="en-US" sz="1500" dirty="0">
                <a:solidFill>
                  <a:srgbClr val="0033CC"/>
                </a:solidFill>
                <a:latin typeface="Futura Md BT"/>
                <a:cs typeface="Arial" panose="020B0604020202020204" pitchFamily="34" charset="0"/>
              </a:rPr>
              <a:t>The Board of Ethics was also established in 1987 to: (i) interpret the Ordinance; (ii) educate governmental personnel and the public about the Ordinance; (iii) confidentially advise persons on complying with the Ordinance’s letter and spirit; (iii) promote transparency by making public annual financial disclosure forms and other disclosures filed by City employees, officials and lobbyists; and (iv) consistent with due process of law, adjudicate completed investigations of Ordinance violations or commence enforcement actions where no investigation is required, determine whether violations occurred, assess appropriate penalties, and make such information public.</a:t>
            </a:r>
          </a:p>
          <a:p>
            <a:pPr marL="0" indent="0" algn="just" eaLnBrk="1" hangingPunct="1">
              <a:lnSpc>
                <a:spcPct val="90000"/>
              </a:lnSpc>
              <a:buNone/>
            </a:pPr>
            <a:endParaRPr lang="en-US" altLang="en-US" sz="1500" dirty="0">
              <a:solidFill>
                <a:srgbClr val="0033CC"/>
              </a:solidFill>
              <a:effectLst/>
              <a:latin typeface="Futura Md BT"/>
            </a:endParaRPr>
          </a:p>
          <a:p>
            <a:pPr marL="0" indent="0" algn="just" eaLnBrk="1" hangingPunct="1">
              <a:lnSpc>
                <a:spcPct val="90000"/>
              </a:lnSpc>
              <a:buNone/>
            </a:pPr>
            <a:r>
              <a:rPr lang="en-US" altLang="en-US" sz="1500" dirty="0">
                <a:solidFill>
                  <a:srgbClr val="0033CC"/>
                </a:solidFill>
                <a:effectLst/>
                <a:latin typeface="Futura Md BT"/>
              </a:rPr>
              <a:t>The </a:t>
            </a:r>
            <a:r>
              <a:rPr lang="en-US" altLang="en-US" sz="1500">
                <a:solidFill>
                  <a:srgbClr val="0033CC"/>
                </a:solidFill>
                <a:effectLst/>
                <a:latin typeface="Futura Md BT"/>
              </a:rPr>
              <a:t>Board’s 2023 </a:t>
            </a:r>
            <a:r>
              <a:rPr lang="en-US" altLang="en-US" sz="1500" dirty="0">
                <a:solidFill>
                  <a:srgbClr val="0033CC"/>
                </a:solidFill>
                <a:effectLst/>
                <a:latin typeface="Futura Md BT"/>
              </a:rPr>
              <a:t>budget is </a:t>
            </a:r>
            <a:r>
              <a:rPr lang="en-US" altLang="en-US" sz="1500">
                <a:solidFill>
                  <a:srgbClr val="0033CC"/>
                </a:solidFill>
                <a:effectLst/>
                <a:latin typeface="Futura Md BT"/>
              </a:rPr>
              <a:t>$</a:t>
            </a:r>
            <a:r>
              <a:rPr lang="en-US" altLang="en-US" sz="1500">
                <a:solidFill>
                  <a:srgbClr val="0033CC"/>
                </a:solidFill>
                <a:latin typeface="Futura Md BT"/>
              </a:rPr>
              <a:t>916,559</a:t>
            </a:r>
            <a:r>
              <a:rPr lang="en-US" altLang="en-US" sz="1500">
                <a:solidFill>
                  <a:srgbClr val="0033CC"/>
                </a:solidFill>
                <a:effectLst/>
                <a:latin typeface="Futura Md BT"/>
              </a:rPr>
              <a:t>. </a:t>
            </a:r>
            <a:endParaRPr lang="en-US" altLang="en-US" sz="1500" dirty="0">
              <a:solidFill>
                <a:srgbClr val="0033CC"/>
              </a:solidFill>
              <a:effectLst/>
              <a:latin typeface="Futura Md BT"/>
            </a:endParaRPr>
          </a:p>
        </p:txBody>
      </p:sp>
      <p:sp>
        <p:nvSpPr>
          <p:cNvPr id="217092" name="Rectangle 4"/>
          <p:cNvSpPr>
            <a:spLocks noChangeArrowheads="1"/>
          </p:cNvSpPr>
          <p:nvPr/>
        </p:nvSpPr>
        <p:spPr bwMode="auto">
          <a:xfrm>
            <a:off x="2562225" y="32464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endParaRPr lang="en-US" b="1" dirty="0">
              <a:solidFill>
                <a:schemeClr val="tx2"/>
              </a:solidFill>
              <a:effectLst>
                <a:outerShdw blurRad="38100" dist="38100" dir="2700000" algn="tl">
                  <a:srgbClr val="000000"/>
                </a:outerShdw>
              </a:effectLst>
            </a:endParaRP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normAutofit fontScale="90000"/>
          </a:bodyPr>
          <a:lstStyle/>
          <a:p>
            <a:pPr eaLnBrk="1" hangingPunct="1"/>
            <a:r>
              <a:rPr lang="en-US" altLang="en-US" b="1" dirty="0">
                <a:solidFill>
                  <a:srgbClr val="FF0000"/>
                </a:solidFill>
                <a:effectLst/>
                <a:latin typeface="Futura Md BT" pitchFamily="34" charset="0"/>
              </a:rPr>
              <a:t>Key Ethical Principles: Political Activity</a:t>
            </a:r>
          </a:p>
        </p:txBody>
      </p:sp>
      <p:sp>
        <p:nvSpPr>
          <p:cNvPr id="41987" name="Rectangle 3"/>
          <p:cNvSpPr>
            <a:spLocks noGrp="1" noChangeArrowheads="1"/>
          </p:cNvSpPr>
          <p:nvPr>
            <p:ph idx="1"/>
          </p:nvPr>
        </p:nvSpPr>
        <p:spPr/>
        <p:txBody>
          <a:bodyPr>
            <a:normAutofit fontScale="85000" lnSpcReduction="10000"/>
          </a:bodyPr>
          <a:lstStyle/>
          <a:p>
            <a:pPr marL="0" indent="0" eaLnBrk="1" hangingPunct="1">
              <a:buNone/>
              <a:defRPr/>
            </a:pPr>
            <a:r>
              <a:rPr lang="en-US" sz="2400" b="1" u="sng" dirty="0">
                <a:solidFill>
                  <a:srgbClr val="0033CC"/>
                </a:solidFill>
                <a:effectLst/>
                <a:latin typeface="Futura Md BT" pitchFamily="34" charset="0"/>
              </a:rPr>
              <a:t>City employees and officials may be politically active, but</a:t>
            </a:r>
            <a:r>
              <a:rPr lang="en-US" sz="2400" b="1" dirty="0">
                <a:solidFill>
                  <a:srgbClr val="0033CC"/>
                </a:solidFill>
                <a:effectLst/>
                <a:latin typeface="Futura Md BT" pitchFamily="34" charset="0"/>
              </a:rPr>
              <a:t>:</a:t>
            </a:r>
          </a:p>
          <a:p>
            <a:pPr eaLnBrk="1" hangingPunct="1">
              <a:defRPr/>
            </a:pPr>
            <a:endParaRPr lang="en-US" sz="1800" b="1" dirty="0">
              <a:solidFill>
                <a:srgbClr val="FF0000"/>
              </a:solidFill>
              <a:effectLst/>
              <a:latin typeface="Futura Md BT" pitchFamily="34" charset="0"/>
            </a:endParaRPr>
          </a:p>
          <a:p>
            <a:pPr algn="just" eaLnBrk="1" hangingPunct="1">
              <a:defRPr/>
            </a:pPr>
            <a:r>
              <a:rPr lang="en-US" sz="1800" dirty="0">
                <a:solidFill>
                  <a:srgbClr val="0033CC"/>
                </a:solidFill>
                <a:effectLst/>
                <a:latin typeface="Futura Md BT" pitchFamily="34" charset="0"/>
              </a:rPr>
              <a:t>They may not engage in political activity on City time, or while using City property at any time. City property includes City-owned logos, images of City equipment (like CFD vehicles), or images of CPD personnel in their CPD uniforms.</a:t>
            </a:r>
          </a:p>
          <a:p>
            <a:pPr eaLnBrk="1" hangingPunct="1">
              <a:defRPr/>
            </a:pPr>
            <a:endParaRPr lang="en-US" sz="1800" dirty="0">
              <a:solidFill>
                <a:srgbClr val="0033CC"/>
              </a:solidFill>
              <a:effectLst/>
              <a:latin typeface="Futura Md BT" pitchFamily="34" charset="0"/>
            </a:endParaRPr>
          </a:p>
          <a:p>
            <a:pPr algn="just" eaLnBrk="1" hangingPunct="1">
              <a:defRPr/>
            </a:pPr>
            <a:r>
              <a:rPr lang="en-US" sz="1800" dirty="0">
                <a:solidFill>
                  <a:srgbClr val="0033CC"/>
                </a:solidFill>
                <a:effectLst/>
                <a:latin typeface="Futura Md BT" pitchFamily="34" charset="0"/>
              </a:rPr>
              <a:t>They may not compel, coerce or intimidate another City employee to make, not make or solicit a political contribution, or ask persons who report to them to do political work or make or solicit political contributions.</a:t>
            </a:r>
          </a:p>
          <a:p>
            <a:pPr eaLnBrk="1" hangingPunct="1">
              <a:buFont typeface="Wingdings" pitchFamily="2" charset="2"/>
              <a:buNone/>
              <a:defRPr/>
            </a:pPr>
            <a:endParaRPr lang="en-US" sz="1800" dirty="0">
              <a:solidFill>
                <a:srgbClr val="0033CC"/>
              </a:solidFill>
              <a:effectLst/>
              <a:latin typeface="Futura Md BT" pitchFamily="34" charset="0"/>
              <a:cs typeface="Arial" charset="0"/>
            </a:endParaRPr>
          </a:p>
          <a:p>
            <a:pPr algn="just" eaLnBrk="1" hangingPunct="1">
              <a:defRPr/>
            </a:pPr>
            <a:r>
              <a:rPr lang="en-US" sz="1800" dirty="0">
                <a:solidFill>
                  <a:srgbClr val="0033CC"/>
                </a:solidFill>
                <a:effectLst/>
                <a:latin typeface="Futura Md BT" pitchFamily="34" charset="0"/>
                <a:cs typeface="Arial" charset="0"/>
              </a:rPr>
              <a:t>They may not knowingly solicit or accept political contributions from persons doing or seeking to do City business.</a:t>
            </a:r>
          </a:p>
          <a:p>
            <a:pPr algn="just" eaLnBrk="1" hangingPunct="1">
              <a:defRPr/>
            </a:pPr>
            <a:endParaRPr lang="en-US" sz="1800" dirty="0">
              <a:solidFill>
                <a:srgbClr val="0033CC"/>
              </a:solidFill>
              <a:effectLst/>
              <a:latin typeface="Futura Md BT" pitchFamily="34" charset="0"/>
              <a:cs typeface="Arial" charset="0"/>
            </a:endParaRPr>
          </a:p>
          <a:p>
            <a:pPr algn="just" eaLnBrk="1" hangingPunct="1">
              <a:defRPr/>
            </a:pPr>
            <a:r>
              <a:rPr lang="en-US" sz="1800" dirty="0">
                <a:solidFill>
                  <a:srgbClr val="0033CC"/>
                </a:solidFill>
                <a:latin typeface="Futura Md BT" pitchFamily="34" charset="0"/>
                <a:cs typeface="Arial" charset="0"/>
              </a:rPr>
              <a:t>City employees are prohibited by Mayoral Executive Order from contributing to Lightfoot for Chicago or Light PAC. They may contribute to other candidates for elected City office up to the amounts allowed by State law (unless they are doing business with any sister agency of the City, in which case the limit is $1,500 per candidate per calendar year).</a:t>
            </a:r>
            <a:endParaRPr lang="en-US" sz="1800" dirty="0">
              <a:solidFill>
                <a:srgbClr val="0033CC"/>
              </a:solidFill>
              <a:effectLst/>
              <a:latin typeface="Futura Md BT" pitchFamily="34" charset="0"/>
              <a:cs typeface="Arial" charset="0"/>
            </a:endParaRPr>
          </a:p>
          <a:p>
            <a:pPr eaLnBrk="1" hangingPunct="1">
              <a:lnSpc>
                <a:spcPct val="90000"/>
              </a:lnSpc>
              <a:defRPr/>
            </a:pPr>
            <a:endParaRPr lang="en-US" sz="2400" b="1" dirty="0">
              <a:latin typeface="Futura Md BT" pitchFamily="34" charset="0"/>
              <a:cs typeface="Arial" charset="0"/>
            </a:endParaRPr>
          </a:p>
          <a:p>
            <a:pPr eaLnBrk="1" hangingPunct="1">
              <a:lnSpc>
                <a:spcPct val="90000"/>
              </a:lnSpc>
              <a:buFont typeface="Wingdings" pitchFamily="2" charset="2"/>
              <a:buNone/>
              <a:defRPr/>
            </a:pPr>
            <a:endParaRPr lang="en-US" sz="2400" b="1" dirty="0">
              <a:latin typeface="Futura Md BT" pitchFamily="34" charset="0"/>
              <a:cs typeface="Arial" charset="0"/>
            </a:endParaRPr>
          </a:p>
          <a:p>
            <a:pPr eaLnBrk="1" hangingPunct="1">
              <a:lnSpc>
                <a:spcPct val="90000"/>
              </a:lnSpc>
              <a:buFont typeface="Wingdings" pitchFamily="2" charset="2"/>
              <a:buNone/>
              <a:defRPr/>
            </a:pPr>
            <a:endParaRPr lang="en-US" sz="2400" dirty="0">
              <a:cs typeface="Arial" charset="0"/>
            </a:endParaRPr>
          </a:p>
        </p:txBody>
      </p:sp>
    </p:spTree>
  </p:cSld>
  <p:clrMapOvr>
    <a:masterClrMapping/>
  </p:clrMapOvr>
  <p:transition advClick="0" advTm="22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Scale>
                                      <p:cBhvr>
                                        <p:cTn id="7" dur="1000" decel="50000" fill="hold">
                                          <p:stCondLst>
                                            <p:cond delay="0"/>
                                          </p:stCondLst>
                                        </p:cTn>
                                        <p:tgtEl>
                                          <p:spTgt spid="4198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1987">
                                            <p:txEl>
                                              <p:pRg st="0" end="0"/>
                                            </p:txEl>
                                          </p:spTgt>
                                        </p:tgtEl>
                                        <p:attrNameLst>
                                          <p:attrName>ppt_x</p:attrName>
                                          <p:attrName>ppt_y</p:attrName>
                                        </p:attrNameLst>
                                      </p:cBhvr>
                                    </p:animMotion>
                                    <p:animEffect transition="in" filter="fade">
                                      <p:cBhvr>
                                        <p:cTn id="9" dur="1000"/>
                                        <p:tgtEl>
                                          <p:spTgt spid="419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41987">
                                            <p:txEl>
                                              <p:pRg st="2" end="2"/>
                                            </p:txEl>
                                          </p:spTgt>
                                        </p:tgtEl>
                                        <p:attrNameLst>
                                          <p:attrName>style.visibility</p:attrName>
                                        </p:attrNameLst>
                                      </p:cBhvr>
                                      <p:to>
                                        <p:strVal val="visible"/>
                                      </p:to>
                                    </p:set>
                                    <p:animScale>
                                      <p:cBhvr>
                                        <p:cTn id="14" dur="1000" decel="50000" fill="hold">
                                          <p:stCondLst>
                                            <p:cond delay="0"/>
                                          </p:stCondLst>
                                        </p:cTn>
                                        <p:tgtEl>
                                          <p:spTgt spid="4198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1987">
                                            <p:txEl>
                                              <p:pRg st="2" end="2"/>
                                            </p:txEl>
                                          </p:spTgt>
                                        </p:tgtEl>
                                        <p:attrNameLst>
                                          <p:attrName>ppt_x</p:attrName>
                                          <p:attrName>ppt_y</p:attrName>
                                        </p:attrNameLst>
                                      </p:cBhvr>
                                    </p:animMotion>
                                    <p:animEffect transition="in" filter="fade">
                                      <p:cBhvr>
                                        <p:cTn id="16" dur="1000"/>
                                        <p:tgtEl>
                                          <p:spTgt spid="41987">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41987">
                                            <p:txEl>
                                              <p:pRg st="4" end="4"/>
                                            </p:txEl>
                                          </p:spTgt>
                                        </p:tgtEl>
                                        <p:attrNameLst>
                                          <p:attrName>style.visibility</p:attrName>
                                        </p:attrNameLst>
                                      </p:cBhvr>
                                      <p:to>
                                        <p:strVal val="visible"/>
                                      </p:to>
                                    </p:set>
                                    <p:animScale>
                                      <p:cBhvr>
                                        <p:cTn id="21" dur="1000" decel="50000" fill="hold">
                                          <p:stCondLst>
                                            <p:cond delay="0"/>
                                          </p:stCondLst>
                                        </p:cTn>
                                        <p:tgtEl>
                                          <p:spTgt spid="4198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41987">
                                            <p:txEl>
                                              <p:pRg st="4" end="4"/>
                                            </p:txEl>
                                          </p:spTgt>
                                        </p:tgtEl>
                                        <p:attrNameLst>
                                          <p:attrName>ppt_x</p:attrName>
                                          <p:attrName>ppt_y</p:attrName>
                                        </p:attrNameLst>
                                      </p:cBhvr>
                                    </p:animMotion>
                                    <p:animEffect transition="in" filter="fade">
                                      <p:cBhvr>
                                        <p:cTn id="23" dur="1000"/>
                                        <p:tgtEl>
                                          <p:spTgt spid="41987">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41987">
                                            <p:txEl>
                                              <p:pRg st="6" end="6"/>
                                            </p:txEl>
                                          </p:spTgt>
                                        </p:tgtEl>
                                        <p:attrNameLst>
                                          <p:attrName>style.visibility</p:attrName>
                                        </p:attrNameLst>
                                      </p:cBhvr>
                                      <p:to>
                                        <p:strVal val="visible"/>
                                      </p:to>
                                    </p:set>
                                    <p:animScale>
                                      <p:cBhvr>
                                        <p:cTn id="28" dur="1000" decel="50000" fill="hold">
                                          <p:stCondLst>
                                            <p:cond delay="0"/>
                                          </p:stCondLst>
                                        </p:cTn>
                                        <p:tgtEl>
                                          <p:spTgt spid="41987">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41987">
                                            <p:txEl>
                                              <p:pRg st="6" end="6"/>
                                            </p:txEl>
                                          </p:spTgt>
                                        </p:tgtEl>
                                        <p:attrNameLst>
                                          <p:attrName>ppt_x</p:attrName>
                                          <p:attrName>ppt_y</p:attrName>
                                        </p:attrNameLst>
                                      </p:cBhvr>
                                    </p:animMotion>
                                    <p:animEffect transition="in" filter="fade">
                                      <p:cBhvr>
                                        <p:cTn id="30" dur="1000"/>
                                        <p:tgtEl>
                                          <p:spTgt spid="41987">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41987">
                                            <p:txEl>
                                              <p:pRg st="8" end="8"/>
                                            </p:txEl>
                                          </p:spTgt>
                                        </p:tgtEl>
                                        <p:attrNameLst>
                                          <p:attrName>style.visibility</p:attrName>
                                        </p:attrNameLst>
                                      </p:cBhvr>
                                      <p:to>
                                        <p:strVal val="visible"/>
                                      </p:to>
                                    </p:set>
                                    <p:animScale>
                                      <p:cBhvr>
                                        <p:cTn id="35" dur="1000" decel="50000" fill="hold">
                                          <p:stCondLst>
                                            <p:cond delay="0"/>
                                          </p:stCondLst>
                                        </p:cTn>
                                        <p:tgtEl>
                                          <p:spTgt spid="41987">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41987">
                                            <p:txEl>
                                              <p:pRg st="8" end="8"/>
                                            </p:txEl>
                                          </p:spTgt>
                                        </p:tgtEl>
                                        <p:attrNameLst>
                                          <p:attrName>ppt_x</p:attrName>
                                          <p:attrName>ppt_y</p:attrName>
                                        </p:attrNameLst>
                                      </p:cBhvr>
                                    </p:animMotion>
                                    <p:animEffect transition="in" filter="fade">
                                      <p:cBhvr>
                                        <p:cTn id="37" dur="1000"/>
                                        <p:tgtEl>
                                          <p:spTgt spid="41987">
                                            <p:txEl>
                                              <p:pRg st="8" end="8"/>
                                            </p:txEl>
                                          </p:spTgt>
                                        </p:tgtEl>
                                      </p:cBhvr>
                                    </p:animEffect>
                                  </p:childTnLst>
                                </p:cTn>
                              </p:par>
                            </p:childTnLst>
                          </p:cTn>
                        </p:par>
                        <p:par>
                          <p:cTn id="38" fill="hold" nodeType="afterGroup">
                            <p:stCondLst>
                              <p:cond delay="1000"/>
                            </p:stCondLst>
                            <p:childTnLst>
                              <p:par>
                                <p:cTn id="39" presetID="48" presetClass="entr" presetSubtype="0" accel="50000" fill="hold" grpId="1" nodeType="afterEffect">
                                  <p:stCondLst>
                                    <p:cond delay="0"/>
                                  </p:stCondLst>
                                  <p:childTnLst>
                                    <p:set>
                                      <p:cBhvr>
                                        <p:cTn id="40" dur="1" fill="hold">
                                          <p:stCondLst>
                                            <p:cond delay="0"/>
                                          </p:stCondLst>
                                        </p:cTn>
                                        <p:tgtEl>
                                          <p:spTgt spid="41987">
                                            <p:txEl>
                                              <p:pRg st="0" end="0"/>
                                            </p:txEl>
                                          </p:spTgt>
                                        </p:tgtEl>
                                        <p:attrNameLst>
                                          <p:attrName>style.visibility</p:attrName>
                                        </p:attrNameLst>
                                      </p:cBhvr>
                                      <p:to>
                                        <p:strVal val="visible"/>
                                      </p:to>
                                    </p:set>
                                    <p:anim calcmode="lin" valueType="num">
                                      <p:cBhvr>
                                        <p:cTn id="41" dur="1000" fill="hold"/>
                                        <p:tgtEl>
                                          <p:spTgt spid="41987">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1000" fill="hold"/>
                                        <p:tgtEl>
                                          <p:spTgt spid="41987">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43" dur="1000" fill="hold"/>
                                        <p:tgtEl>
                                          <p:spTgt spid="41987">
                                            <p:txEl>
                                              <p:pRg st="0" end="0"/>
                                            </p:txEl>
                                          </p:spTgt>
                                        </p:tgtEl>
                                        <p:attrNameLst>
                                          <p:attrName>ppt_y</p:attrName>
                                        </p:attrNameLst>
                                      </p:cBhvr>
                                      <p:tavLst>
                                        <p:tav tm="0">
                                          <p:val>
                                            <p:strVal val="#ppt_y"/>
                                          </p:val>
                                        </p:tav>
                                        <p:tav tm="100000">
                                          <p:val>
                                            <p:strVal val="#ppt_y"/>
                                          </p:val>
                                        </p:tav>
                                      </p:tavLst>
                                    </p:anim>
                                    <p:animEffect transition="in" filter="fade">
                                      <p:cBhvr>
                                        <p:cTn id="44" dur="1000"/>
                                        <p:tgtEl>
                                          <p:spTgt spid="41987">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8" presetClass="entr" presetSubtype="0" accel="50000" fill="hold" grpId="1" nodeType="clickEffect">
                                  <p:stCondLst>
                                    <p:cond delay="0"/>
                                  </p:stCondLst>
                                  <p:childTnLst>
                                    <p:set>
                                      <p:cBhvr>
                                        <p:cTn id="48" dur="1" fill="hold">
                                          <p:stCondLst>
                                            <p:cond delay="0"/>
                                          </p:stCondLst>
                                        </p:cTn>
                                        <p:tgtEl>
                                          <p:spTgt spid="41987">
                                            <p:txEl>
                                              <p:pRg st="2" end="2"/>
                                            </p:txEl>
                                          </p:spTgt>
                                        </p:tgtEl>
                                        <p:attrNameLst>
                                          <p:attrName>style.visibility</p:attrName>
                                        </p:attrNameLst>
                                      </p:cBhvr>
                                      <p:to>
                                        <p:strVal val="visible"/>
                                      </p:to>
                                    </p:set>
                                    <p:anim calcmode="lin" valueType="num">
                                      <p:cBhvr>
                                        <p:cTn id="49" dur="1000" fill="hold"/>
                                        <p:tgtEl>
                                          <p:spTgt spid="41987">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0" dur="1000" fill="hold"/>
                                        <p:tgtEl>
                                          <p:spTgt spid="41987">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51" dur="1000" fill="hold"/>
                                        <p:tgtEl>
                                          <p:spTgt spid="41987">
                                            <p:txEl>
                                              <p:pRg st="2" end="2"/>
                                            </p:txEl>
                                          </p:spTgt>
                                        </p:tgtEl>
                                        <p:attrNameLst>
                                          <p:attrName>ppt_y</p:attrName>
                                        </p:attrNameLst>
                                      </p:cBhvr>
                                      <p:tavLst>
                                        <p:tav tm="0">
                                          <p:val>
                                            <p:strVal val="#ppt_y"/>
                                          </p:val>
                                        </p:tav>
                                        <p:tav tm="100000">
                                          <p:val>
                                            <p:strVal val="#ppt_y"/>
                                          </p:val>
                                        </p:tav>
                                      </p:tavLst>
                                    </p:anim>
                                    <p:animEffect transition="in" filter="fade">
                                      <p:cBhvr>
                                        <p:cTn id="52" dur="1000"/>
                                        <p:tgtEl>
                                          <p:spTgt spid="4198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8" presetClass="entr" presetSubtype="0" accel="50000" fill="hold" grpId="1" nodeType="clickEffect">
                                  <p:stCondLst>
                                    <p:cond delay="0"/>
                                  </p:stCondLst>
                                  <p:childTnLst>
                                    <p:set>
                                      <p:cBhvr>
                                        <p:cTn id="56" dur="1" fill="hold">
                                          <p:stCondLst>
                                            <p:cond delay="0"/>
                                          </p:stCondLst>
                                        </p:cTn>
                                        <p:tgtEl>
                                          <p:spTgt spid="41987">
                                            <p:txEl>
                                              <p:pRg st="4" end="4"/>
                                            </p:txEl>
                                          </p:spTgt>
                                        </p:tgtEl>
                                        <p:attrNameLst>
                                          <p:attrName>style.visibility</p:attrName>
                                        </p:attrNameLst>
                                      </p:cBhvr>
                                      <p:to>
                                        <p:strVal val="visible"/>
                                      </p:to>
                                    </p:set>
                                    <p:anim calcmode="lin" valueType="num">
                                      <p:cBhvr>
                                        <p:cTn id="57" dur="1000" fill="hold"/>
                                        <p:tgtEl>
                                          <p:spTgt spid="41987">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8" dur="1000" fill="hold"/>
                                        <p:tgtEl>
                                          <p:spTgt spid="41987">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59" dur="1000" fill="hold"/>
                                        <p:tgtEl>
                                          <p:spTgt spid="41987">
                                            <p:txEl>
                                              <p:pRg st="4" end="4"/>
                                            </p:txEl>
                                          </p:spTgt>
                                        </p:tgtEl>
                                        <p:attrNameLst>
                                          <p:attrName>ppt_y</p:attrName>
                                        </p:attrNameLst>
                                      </p:cBhvr>
                                      <p:tavLst>
                                        <p:tav tm="0">
                                          <p:val>
                                            <p:strVal val="#ppt_y"/>
                                          </p:val>
                                        </p:tav>
                                        <p:tav tm="100000">
                                          <p:val>
                                            <p:strVal val="#ppt_y"/>
                                          </p:val>
                                        </p:tav>
                                      </p:tavLst>
                                    </p:anim>
                                    <p:animEffect transition="in" filter="fade">
                                      <p:cBhvr>
                                        <p:cTn id="60" dur="1000"/>
                                        <p:tgtEl>
                                          <p:spTgt spid="41987">
                                            <p:txEl>
                                              <p:pRg st="4" end="4"/>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8" presetClass="entr" presetSubtype="0" accel="50000" fill="hold" grpId="1" nodeType="clickEffect">
                                  <p:stCondLst>
                                    <p:cond delay="0"/>
                                  </p:stCondLst>
                                  <p:childTnLst>
                                    <p:set>
                                      <p:cBhvr>
                                        <p:cTn id="64" dur="1" fill="hold">
                                          <p:stCondLst>
                                            <p:cond delay="0"/>
                                          </p:stCondLst>
                                        </p:cTn>
                                        <p:tgtEl>
                                          <p:spTgt spid="41987">
                                            <p:txEl>
                                              <p:pRg st="6" end="6"/>
                                            </p:txEl>
                                          </p:spTgt>
                                        </p:tgtEl>
                                        <p:attrNameLst>
                                          <p:attrName>style.visibility</p:attrName>
                                        </p:attrNameLst>
                                      </p:cBhvr>
                                      <p:to>
                                        <p:strVal val="visible"/>
                                      </p:to>
                                    </p:set>
                                    <p:anim calcmode="lin" valueType="num">
                                      <p:cBhvr>
                                        <p:cTn id="65" dur="1000" fill="hold"/>
                                        <p:tgtEl>
                                          <p:spTgt spid="41987">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6" dur="1000" fill="hold"/>
                                        <p:tgtEl>
                                          <p:spTgt spid="41987">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67" dur="1000" fill="hold"/>
                                        <p:tgtEl>
                                          <p:spTgt spid="41987">
                                            <p:txEl>
                                              <p:pRg st="6" end="6"/>
                                            </p:txEl>
                                          </p:spTgt>
                                        </p:tgtEl>
                                        <p:attrNameLst>
                                          <p:attrName>ppt_y</p:attrName>
                                        </p:attrNameLst>
                                      </p:cBhvr>
                                      <p:tavLst>
                                        <p:tav tm="0">
                                          <p:val>
                                            <p:strVal val="#ppt_y"/>
                                          </p:val>
                                        </p:tav>
                                        <p:tav tm="100000">
                                          <p:val>
                                            <p:strVal val="#ppt_y"/>
                                          </p:val>
                                        </p:tav>
                                      </p:tavLst>
                                    </p:anim>
                                    <p:animEffect transition="in" filter="fade">
                                      <p:cBhvr>
                                        <p:cTn id="68" dur="1000"/>
                                        <p:tgtEl>
                                          <p:spTgt spid="41987">
                                            <p:txEl>
                                              <p:pRg st="6" end="6"/>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48" presetClass="entr" presetSubtype="0" accel="50000" fill="hold" grpId="1" nodeType="clickEffect">
                                  <p:stCondLst>
                                    <p:cond delay="0"/>
                                  </p:stCondLst>
                                  <p:childTnLst>
                                    <p:set>
                                      <p:cBhvr>
                                        <p:cTn id="72" dur="1" fill="hold">
                                          <p:stCondLst>
                                            <p:cond delay="0"/>
                                          </p:stCondLst>
                                        </p:cTn>
                                        <p:tgtEl>
                                          <p:spTgt spid="41987">
                                            <p:txEl>
                                              <p:pRg st="8" end="8"/>
                                            </p:txEl>
                                          </p:spTgt>
                                        </p:tgtEl>
                                        <p:attrNameLst>
                                          <p:attrName>style.visibility</p:attrName>
                                        </p:attrNameLst>
                                      </p:cBhvr>
                                      <p:to>
                                        <p:strVal val="visible"/>
                                      </p:to>
                                    </p:set>
                                    <p:anim calcmode="lin" valueType="num">
                                      <p:cBhvr>
                                        <p:cTn id="73" dur="1000" fill="hold"/>
                                        <p:tgtEl>
                                          <p:spTgt spid="41987">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4" dur="1000" fill="hold"/>
                                        <p:tgtEl>
                                          <p:spTgt spid="41987">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75" dur="1000" fill="hold"/>
                                        <p:tgtEl>
                                          <p:spTgt spid="41987">
                                            <p:txEl>
                                              <p:pRg st="8" end="8"/>
                                            </p:txEl>
                                          </p:spTgt>
                                        </p:tgtEl>
                                        <p:attrNameLst>
                                          <p:attrName>ppt_y</p:attrName>
                                        </p:attrNameLst>
                                      </p:cBhvr>
                                      <p:tavLst>
                                        <p:tav tm="0">
                                          <p:val>
                                            <p:strVal val="#ppt_y"/>
                                          </p:val>
                                        </p:tav>
                                        <p:tav tm="100000">
                                          <p:val>
                                            <p:strVal val="#ppt_y"/>
                                          </p:val>
                                        </p:tav>
                                      </p:tavLst>
                                    </p:anim>
                                    <p:animEffect transition="in" filter="fade">
                                      <p:cBhvr>
                                        <p:cTn id="76" dur="1000"/>
                                        <p:tgtEl>
                                          <p:spTgt spid="41987">
                                            <p:txEl>
                                              <p:pRg st="8" end="8"/>
                                            </p:txEl>
                                          </p:spTgt>
                                        </p:tgtEl>
                                      </p:cBhvr>
                                    </p:animEffect>
                                  </p:childTnLst>
                                </p:cTn>
                              </p:par>
                            </p:childTnLst>
                          </p:cTn>
                        </p:par>
                        <p:par>
                          <p:cTn id="77" fill="hold" nodeType="afterGroup">
                            <p:stCondLst>
                              <p:cond delay="1000"/>
                            </p:stCondLst>
                            <p:childTnLst>
                              <p:par>
                                <p:cTn id="78" presetID="15" presetClass="entr" presetSubtype="0" fill="hold" grpId="2" nodeType="afterEffect">
                                  <p:stCondLst>
                                    <p:cond delay="0"/>
                                  </p:stCondLst>
                                  <p:childTnLst>
                                    <p:set>
                                      <p:cBhvr>
                                        <p:cTn id="79" dur="1" fill="hold">
                                          <p:stCondLst>
                                            <p:cond delay="0"/>
                                          </p:stCondLst>
                                        </p:cTn>
                                        <p:tgtEl>
                                          <p:spTgt spid="41987">
                                            <p:txEl>
                                              <p:pRg st="0" end="0"/>
                                            </p:txEl>
                                          </p:spTgt>
                                        </p:tgtEl>
                                        <p:attrNameLst>
                                          <p:attrName>style.visibility</p:attrName>
                                        </p:attrNameLst>
                                      </p:cBhvr>
                                      <p:to>
                                        <p:strVal val="visible"/>
                                      </p:to>
                                    </p:set>
                                    <p:anim calcmode="lin" valueType="num">
                                      <p:cBhvr>
                                        <p:cTn id="80" dur="1000" fill="hold"/>
                                        <p:tgtEl>
                                          <p:spTgt spid="41987">
                                            <p:txEl>
                                              <p:pRg st="0" end="0"/>
                                            </p:txEl>
                                          </p:spTgt>
                                        </p:tgtEl>
                                        <p:attrNameLst>
                                          <p:attrName>ppt_w</p:attrName>
                                        </p:attrNameLst>
                                      </p:cBhvr>
                                      <p:tavLst>
                                        <p:tav tm="0">
                                          <p:val>
                                            <p:fltVal val="0"/>
                                          </p:val>
                                        </p:tav>
                                        <p:tav tm="100000">
                                          <p:val>
                                            <p:strVal val="#ppt_w"/>
                                          </p:val>
                                        </p:tav>
                                      </p:tavLst>
                                    </p:anim>
                                    <p:anim calcmode="lin" valueType="num">
                                      <p:cBhvr>
                                        <p:cTn id="81" dur="1000" fill="hold"/>
                                        <p:tgtEl>
                                          <p:spTgt spid="41987">
                                            <p:txEl>
                                              <p:pRg st="0" end="0"/>
                                            </p:txEl>
                                          </p:spTgt>
                                        </p:tgtEl>
                                        <p:attrNameLst>
                                          <p:attrName>ppt_h</p:attrName>
                                        </p:attrNameLst>
                                      </p:cBhvr>
                                      <p:tavLst>
                                        <p:tav tm="0">
                                          <p:val>
                                            <p:fltVal val="0"/>
                                          </p:val>
                                        </p:tav>
                                        <p:tav tm="100000">
                                          <p:val>
                                            <p:strVal val="#ppt_h"/>
                                          </p:val>
                                        </p:tav>
                                      </p:tavLst>
                                    </p:anim>
                                    <p:anim calcmode="lin" valueType="num">
                                      <p:cBhvr>
                                        <p:cTn id="82" dur="1000" fill="hold"/>
                                        <p:tgtEl>
                                          <p:spTgt spid="4198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83" dur="1000" fill="hold"/>
                                        <p:tgtEl>
                                          <p:spTgt spid="4198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15" presetClass="entr" presetSubtype="0" fill="hold" grpId="2" nodeType="clickEffect">
                                  <p:stCondLst>
                                    <p:cond delay="0"/>
                                  </p:stCondLst>
                                  <p:childTnLst>
                                    <p:set>
                                      <p:cBhvr>
                                        <p:cTn id="87" dur="1" fill="hold">
                                          <p:stCondLst>
                                            <p:cond delay="0"/>
                                          </p:stCondLst>
                                        </p:cTn>
                                        <p:tgtEl>
                                          <p:spTgt spid="41987">
                                            <p:txEl>
                                              <p:pRg st="2" end="2"/>
                                            </p:txEl>
                                          </p:spTgt>
                                        </p:tgtEl>
                                        <p:attrNameLst>
                                          <p:attrName>style.visibility</p:attrName>
                                        </p:attrNameLst>
                                      </p:cBhvr>
                                      <p:to>
                                        <p:strVal val="visible"/>
                                      </p:to>
                                    </p:set>
                                    <p:anim calcmode="lin" valueType="num">
                                      <p:cBhvr>
                                        <p:cTn id="88" dur="1000" fill="hold"/>
                                        <p:tgtEl>
                                          <p:spTgt spid="41987">
                                            <p:txEl>
                                              <p:pRg st="2" end="2"/>
                                            </p:txEl>
                                          </p:spTgt>
                                        </p:tgtEl>
                                        <p:attrNameLst>
                                          <p:attrName>ppt_w</p:attrName>
                                        </p:attrNameLst>
                                      </p:cBhvr>
                                      <p:tavLst>
                                        <p:tav tm="0">
                                          <p:val>
                                            <p:fltVal val="0"/>
                                          </p:val>
                                        </p:tav>
                                        <p:tav tm="100000">
                                          <p:val>
                                            <p:strVal val="#ppt_w"/>
                                          </p:val>
                                        </p:tav>
                                      </p:tavLst>
                                    </p:anim>
                                    <p:anim calcmode="lin" valueType="num">
                                      <p:cBhvr>
                                        <p:cTn id="89" dur="1000" fill="hold"/>
                                        <p:tgtEl>
                                          <p:spTgt spid="41987">
                                            <p:txEl>
                                              <p:pRg st="2" end="2"/>
                                            </p:txEl>
                                          </p:spTgt>
                                        </p:tgtEl>
                                        <p:attrNameLst>
                                          <p:attrName>ppt_h</p:attrName>
                                        </p:attrNameLst>
                                      </p:cBhvr>
                                      <p:tavLst>
                                        <p:tav tm="0">
                                          <p:val>
                                            <p:fltVal val="0"/>
                                          </p:val>
                                        </p:tav>
                                        <p:tav tm="100000">
                                          <p:val>
                                            <p:strVal val="#ppt_h"/>
                                          </p:val>
                                        </p:tav>
                                      </p:tavLst>
                                    </p:anim>
                                    <p:anim calcmode="lin" valueType="num">
                                      <p:cBhvr>
                                        <p:cTn id="90" dur="1000" fill="hold"/>
                                        <p:tgtEl>
                                          <p:spTgt spid="4198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91" dur="1000" fill="hold"/>
                                        <p:tgtEl>
                                          <p:spTgt spid="4198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15" presetClass="entr" presetSubtype="0" fill="hold" grpId="2" nodeType="clickEffect">
                                  <p:stCondLst>
                                    <p:cond delay="0"/>
                                  </p:stCondLst>
                                  <p:childTnLst>
                                    <p:set>
                                      <p:cBhvr>
                                        <p:cTn id="95" dur="1" fill="hold">
                                          <p:stCondLst>
                                            <p:cond delay="0"/>
                                          </p:stCondLst>
                                        </p:cTn>
                                        <p:tgtEl>
                                          <p:spTgt spid="41987">
                                            <p:txEl>
                                              <p:pRg st="4" end="4"/>
                                            </p:txEl>
                                          </p:spTgt>
                                        </p:tgtEl>
                                        <p:attrNameLst>
                                          <p:attrName>style.visibility</p:attrName>
                                        </p:attrNameLst>
                                      </p:cBhvr>
                                      <p:to>
                                        <p:strVal val="visible"/>
                                      </p:to>
                                    </p:set>
                                    <p:anim calcmode="lin" valueType="num">
                                      <p:cBhvr>
                                        <p:cTn id="96" dur="1000" fill="hold"/>
                                        <p:tgtEl>
                                          <p:spTgt spid="41987">
                                            <p:txEl>
                                              <p:pRg st="4" end="4"/>
                                            </p:txEl>
                                          </p:spTgt>
                                        </p:tgtEl>
                                        <p:attrNameLst>
                                          <p:attrName>ppt_w</p:attrName>
                                        </p:attrNameLst>
                                      </p:cBhvr>
                                      <p:tavLst>
                                        <p:tav tm="0">
                                          <p:val>
                                            <p:fltVal val="0"/>
                                          </p:val>
                                        </p:tav>
                                        <p:tav tm="100000">
                                          <p:val>
                                            <p:strVal val="#ppt_w"/>
                                          </p:val>
                                        </p:tav>
                                      </p:tavLst>
                                    </p:anim>
                                    <p:anim calcmode="lin" valueType="num">
                                      <p:cBhvr>
                                        <p:cTn id="97" dur="1000" fill="hold"/>
                                        <p:tgtEl>
                                          <p:spTgt spid="41987">
                                            <p:txEl>
                                              <p:pRg st="4" end="4"/>
                                            </p:txEl>
                                          </p:spTgt>
                                        </p:tgtEl>
                                        <p:attrNameLst>
                                          <p:attrName>ppt_h</p:attrName>
                                        </p:attrNameLst>
                                      </p:cBhvr>
                                      <p:tavLst>
                                        <p:tav tm="0">
                                          <p:val>
                                            <p:fltVal val="0"/>
                                          </p:val>
                                        </p:tav>
                                        <p:tav tm="100000">
                                          <p:val>
                                            <p:strVal val="#ppt_h"/>
                                          </p:val>
                                        </p:tav>
                                      </p:tavLst>
                                    </p:anim>
                                    <p:anim calcmode="lin" valueType="num">
                                      <p:cBhvr>
                                        <p:cTn id="98" dur="1000" fill="hold"/>
                                        <p:tgtEl>
                                          <p:spTgt spid="4198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99" dur="1000" fill="hold"/>
                                        <p:tgtEl>
                                          <p:spTgt spid="4198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5" presetClass="entr" presetSubtype="0" fill="hold" grpId="2" nodeType="clickEffect">
                                  <p:stCondLst>
                                    <p:cond delay="0"/>
                                  </p:stCondLst>
                                  <p:childTnLst>
                                    <p:set>
                                      <p:cBhvr>
                                        <p:cTn id="103" dur="1" fill="hold">
                                          <p:stCondLst>
                                            <p:cond delay="0"/>
                                          </p:stCondLst>
                                        </p:cTn>
                                        <p:tgtEl>
                                          <p:spTgt spid="41987">
                                            <p:txEl>
                                              <p:pRg st="6" end="6"/>
                                            </p:txEl>
                                          </p:spTgt>
                                        </p:tgtEl>
                                        <p:attrNameLst>
                                          <p:attrName>style.visibility</p:attrName>
                                        </p:attrNameLst>
                                      </p:cBhvr>
                                      <p:to>
                                        <p:strVal val="visible"/>
                                      </p:to>
                                    </p:set>
                                    <p:anim calcmode="lin" valueType="num">
                                      <p:cBhvr>
                                        <p:cTn id="104" dur="1000" fill="hold"/>
                                        <p:tgtEl>
                                          <p:spTgt spid="41987">
                                            <p:txEl>
                                              <p:pRg st="6" end="6"/>
                                            </p:txEl>
                                          </p:spTgt>
                                        </p:tgtEl>
                                        <p:attrNameLst>
                                          <p:attrName>ppt_w</p:attrName>
                                        </p:attrNameLst>
                                      </p:cBhvr>
                                      <p:tavLst>
                                        <p:tav tm="0">
                                          <p:val>
                                            <p:fltVal val="0"/>
                                          </p:val>
                                        </p:tav>
                                        <p:tav tm="100000">
                                          <p:val>
                                            <p:strVal val="#ppt_w"/>
                                          </p:val>
                                        </p:tav>
                                      </p:tavLst>
                                    </p:anim>
                                    <p:anim calcmode="lin" valueType="num">
                                      <p:cBhvr>
                                        <p:cTn id="105" dur="1000" fill="hold"/>
                                        <p:tgtEl>
                                          <p:spTgt spid="41987">
                                            <p:txEl>
                                              <p:pRg st="6" end="6"/>
                                            </p:txEl>
                                          </p:spTgt>
                                        </p:tgtEl>
                                        <p:attrNameLst>
                                          <p:attrName>ppt_h</p:attrName>
                                        </p:attrNameLst>
                                      </p:cBhvr>
                                      <p:tavLst>
                                        <p:tav tm="0">
                                          <p:val>
                                            <p:fltVal val="0"/>
                                          </p:val>
                                        </p:tav>
                                        <p:tav tm="100000">
                                          <p:val>
                                            <p:strVal val="#ppt_h"/>
                                          </p:val>
                                        </p:tav>
                                      </p:tavLst>
                                    </p:anim>
                                    <p:anim calcmode="lin" valueType="num">
                                      <p:cBhvr>
                                        <p:cTn id="106" dur="1000" fill="hold"/>
                                        <p:tgtEl>
                                          <p:spTgt spid="41987">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107" dur="1000" fill="hold"/>
                                        <p:tgtEl>
                                          <p:spTgt spid="41987">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08" fill="hold">
                      <p:stCondLst>
                        <p:cond delay="indefinite"/>
                      </p:stCondLst>
                      <p:childTnLst>
                        <p:par>
                          <p:cTn id="109" fill="hold">
                            <p:stCondLst>
                              <p:cond delay="0"/>
                            </p:stCondLst>
                            <p:childTnLst>
                              <p:par>
                                <p:cTn id="110" presetID="15" presetClass="entr" presetSubtype="0" fill="hold" grpId="2" nodeType="clickEffect">
                                  <p:stCondLst>
                                    <p:cond delay="0"/>
                                  </p:stCondLst>
                                  <p:childTnLst>
                                    <p:set>
                                      <p:cBhvr>
                                        <p:cTn id="111" dur="1" fill="hold">
                                          <p:stCondLst>
                                            <p:cond delay="0"/>
                                          </p:stCondLst>
                                        </p:cTn>
                                        <p:tgtEl>
                                          <p:spTgt spid="41987">
                                            <p:txEl>
                                              <p:pRg st="8" end="8"/>
                                            </p:txEl>
                                          </p:spTgt>
                                        </p:tgtEl>
                                        <p:attrNameLst>
                                          <p:attrName>style.visibility</p:attrName>
                                        </p:attrNameLst>
                                      </p:cBhvr>
                                      <p:to>
                                        <p:strVal val="visible"/>
                                      </p:to>
                                    </p:set>
                                    <p:anim calcmode="lin" valueType="num">
                                      <p:cBhvr>
                                        <p:cTn id="112" dur="1000" fill="hold"/>
                                        <p:tgtEl>
                                          <p:spTgt spid="41987">
                                            <p:txEl>
                                              <p:pRg st="8" end="8"/>
                                            </p:txEl>
                                          </p:spTgt>
                                        </p:tgtEl>
                                        <p:attrNameLst>
                                          <p:attrName>ppt_w</p:attrName>
                                        </p:attrNameLst>
                                      </p:cBhvr>
                                      <p:tavLst>
                                        <p:tav tm="0">
                                          <p:val>
                                            <p:fltVal val="0"/>
                                          </p:val>
                                        </p:tav>
                                        <p:tav tm="100000">
                                          <p:val>
                                            <p:strVal val="#ppt_w"/>
                                          </p:val>
                                        </p:tav>
                                      </p:tavLst>
                                    </p:anim>
                                    <p:anim calcmode="lin" valueType="num">
                                      <p:cBhvr>
                                        <p:cTn id="113" dur="1000" fill="hold"/>
                                        <p:tgtEl>
                                          <p:spTgt spid="41987">
                                            <p:txEl>
                                              <p:pRg st="8" end="8"/>
                                            </p:txEl>
                                          </p:spTgt>
                                        </p:tgtEl>
                                        <p:attrNameLst>
                                          <p:attrName>ppt_h</p:attrName>
                                        </p:attrNameLst>
                                      </p:cBhvr>
                                      <p:tavLst>
                                        <p:tav tm="0">
                                          <p:val>
                                            <p:fltVal val="0"/>
                                          </p:val>
                                        </p:tav>
                                        <p:tav tm="100000">
                                          <p:val>
                                            <p:strVal val="#ppt_h"/>
                                          </p:val>
                                        </p:tav>
                                      </p:tavLst>
                                    </p:anim>
                                    <p:anim calcmode="lin" valueType="num">
                                      <p:cBhvr>
                                        <p:cTn id="114" dur="1000" fill="hold"/>
                                        <p:tgtEl>
                                          <p:spTgt spid="41987">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115" dur="1000" fill="hold"/>
                                        <p:tgtEl>
                                          <p:spTgt spid="41987">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par>
                          <p:cTn id="116" fill="hold" nodeType="afterGroup">
                            <p:stCondLst>
                              <p:cond delay="1000"/>
                            </p:stCondLst>
                            <p:childTnLst>
                              <p:par>
                                <p:cTn id="117" presetID="21" presetClass="entr" presetSubtype="4" fill="hold" grpId="3" nodeType="afterEffect">
                                  <p:stCondLst>
                                    <p:cond delay="0"/>
                                  </p:stCondLst>
                                  <p:childTnLst>
                                    <p:set>
                                      <p:cBhvr>
                                        <p:cTn id="118" dur="1" fill="hold">
                                          <p:stCondLst>
                                            <p:cond delay="0"/>
                                          </p:stCondLst>
                                        </p:cTn>
                                        <p:tgtEl>
                                          <p:spTgt spid="41987">
                                            <p:txEl>
                                              <p:pRg st="0" end="0"/>
                                            </p:txEl>
                                          </p:spTgt>
                                        </p:tgtEl>
                                        <p:attrNameLst>
                                          <p:attrName>style.visibility</p:attrName>
                                        </p:attrNameLst>
                                      </p:cBhvr>
                                      <p:to>
                                        <p:strVal val="visible"/>
                                      </p:to>
                                    </p:set>
                                    <p:animEffect transition="in" filter="wheel(4)">
                                      <p:cBhvr>
                                        <p:cTn id="119" dur="2000"/>
                                        <p:tgtEl>
                                          <p:spTgt spid="41987">
                                            <p:txEl>
                                              <p:pRg st="0" end="0"/>
                                            </p:txEl>
                                          </p:spTgt>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1" presetClass="entr" presetSubtype="4" fill="hold" grpId="3" nodeType="clickEffect">
                                  <p:stCondLst>
                                    <p:cond delay="0"/>
                                  </p:stCondLst>
                                  <p:childTnLst>
                                    <p:set>
                                      <p:cBhvr>
                                        <p:cTn id="123" dur="1" fill="hold">
                                          <p:stCondLst>
                                            <p:cond delay="0"/>
                                          </p:stCondLst>
                                        </p:cTn>
                                        <p:tgtEl>
                                          <p:spTgt spid="41987">
                                            <p:txEl>
                                              <p:pRg st="2" end="2"/>
                                            </p:txEl>
                                          </p:spTgt>
                                        </p:tgtEl>
                                        <p:attrNameLst>
                                          <p:attrName>style.visibility</p:attrName>
                                        </p:attrNameLst>
                                      </p:cBhvr>
                                      <p:to>
                                        <p:strVal val="visible"/>
                                      </p:to>
                                    </p:set>
                                    <p:animEffect transition="in" filter="wheel(4)">
                                      <p:cBhvr>
                                        <p:cTn id="124" dur="2000"/>
                                        <p:tgtEl>
                                          <p:spTgt spid="41987">
                                            <p:txEl>
                                              <p:pRg st="2" end="2"/>
                                            </p:txEl>
                                          </p:spTgt>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1" presetClass="entr" presetSubtype="4" fill="hold" grpId="3" nodeType="clickEffect">
                                  <p:stCondLst>
                                    <p:cond delay="0"/>
                                  </p:stCondLst>
                                  <p:childTnLst>
                                    <p:set>
                                      <p:cBhvr>
                                        <p:cTn id="128" dur="1" fill="hold">
                                          <p:stCondLst>
                                            <p:cond delay="0"/>
                                          </p:stCondLst>
                                        </p:cTn>
                                        <p:tgtEl>
                                          <p:spTgt spid="41987">
                                            <p:txEl>
                                              <p:pRg st="4" end="4"/>
                                            </p:txEl>
                                          </p:spTgt>
                                        </p:tgtEl>
                                        <p:attrNameLst>
                                          <p:attrName>style.visibility</p:attrName>
                                        </p:attrNameLst>
                                      </p:cBhvr>
                                      <p:to>
                                        <p:strVal val="visible"/>
                                      </p:to>
                                    </p:set>
                                    <p:animEffect transition="in" filter="wheel(4)">
                                      <p:cBhvr>
                                        <p:cTn id="129" dur="2000"/>
                                        <p:tgtEl>
                                          <p:spTgt spid="41987">
                                            <p:txEl>
                                              <p:pRg st="4" end="4"/>
                                            </p:txEl>
                                          </p:spTgt>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1" presetClass="entr" presetSubtype="4" fill="hold" grpId="3" nodeType="clickEffect">
                                  <p:stCondLst>
                                    <p:cond delay="0"/>
                                  </p:stCondLst>
                                  <p:childTnLst>
                                    <p:set>
                                      <p:cBhvr>
                                        <p:cTn id="133" dur="1" fill="hold">
                                          <p:stCondLst>
                                            <p:cond delay="0"/>
                                          </p:stCondLst>
                                        </p:cTn>
                                        <p:tgtEl>
                                          <p:spTgt spid="41987">
                                            <p:txEl>
                                              <p:pRg st="6" end="6"/>
                                            </p:txEl>
                                          </p:spTgt>
                                        </p:tgtEl>
                                        <p:attrNameLst>
                                          <p:attrName>style.visibility</p:attrName>
                                        </p:attrNameLst>
                                      </p:cBhvr>
                                      <p:to>
                                        <p:strVal val="visible"/>
                                      </p:to>
                                    </p:set>
                                    <p:animEffect transition="in" filter="wheel(4)">
                                      <p:cBhvr>
                                        <p:cTn id="134" dur="2000"/>
                                        <p:tgtEl>
                                          <p:spTgt spid="41987">
                                            <p:txEl>
                                              <p:pRg st="6" end="6"/>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21" presetClass="entr" presetSubtype="4" fill="hold" grpId="3" nodeType="clickEffect">
                                  <p:stCondLst>
                                    <p:cond delay="0"/>
                                  </p:stCondLst>
                                  <p:childTnLst>
                                    <p:set>
                                      <p:cBhvr>
                                        <p:cTn id="138" dur="1" fill="hold">
                                          <p:stCondLst>
                                            <p:cond delay="0"/>
                                          </p:stCondLst>
                                        </p:cTn>
                                        <p:tgtEl>
                                          <p:spTgt spid="41987">
                                            <p:txEl>
                                              <p:pRg st="8" end="8"/>
                                            </p:txEl>
                                          </p:spTgt>
                                        </p:tgtEl>
                                        <p:attrNameLst>
                                          <p:attrName>style.visibility</p:attrName>
                                        </p:attrNameLst>
                                      </p:cBhvr>
                                      <p:to>
                                        <p:strVal val="visible"/>
                                      </p:to>
                                    </p:set>
                                    <p:animEffect transition="in" filter="wheel(4)">
                                      <p:cBhvr>
                                        <p:cTn id="139" dur="2000"/>
                                        <p:tgtEl>
                                          <p:spTgt spid="41987">
                                            <p:txEl>
                                              <p:pRg st="8" end="8"/>
                                            </p:txEl>
                                          </p:spTgt>
                                        </p:tgtEl>
                                      </p:cBhvr>
                                    </p:animEffect>
                                  </p:childTnLst>
                                </p:cTn>
                              </p:par>
                            </p:childTnLst>
                          </p:cTn>
                        </p:par>
                        <p:par>
                          <p:cTn id="140" fill="hold" nodeType="afterGroup">
                            <p:stCondLst>
                              <p:cond delay="2000"/>
                            </p:stCondLst>
                            <p:childTnLst>
                              <p:par>
                                <p:cTn id="141" presetID="32" presetClass="emph" presetSubtype="0" fill="hold" grpId="4" nodeType="afterEffect">
                                  <p:stCondLst>
                                    <p:cond delay="0"/>
                                  </p:stCondLst>
                                  <p:childTnLst>
                                    <p:animClr clrSpc="rgb" dir="cw">
                                      <p:cBhvr override="childStyle">
                                        <p:cTn id="142" dur="100" fill="hold"/>
                                        <p:tgtEl>
                                          <p:spTgt spid="41987">
                                            <p:txEl>
                                              <p:pRg st="0" end="0"/>
                                            </p:txEl>
                                          </p:spTgt>
                                        </p:tgtEl>
                                        <p:attrNameLst>
                                          <p:attrName>style.color</p:attrName>
                                        </p:attrNameLst>
                                      </p:cBhvr>
                                      <p:to>
                                        <a:schemeClr val="accent2"/>
                                      </p:to>
                                    </p:animClr>
                                    <p:animClr clrSpc="rgb" dir="cw">
                                      <p:cBhvr>
                                        <p:cTn id="143" dur="100" fill="hold"/>
                                        <p:tgtEl>
                                          <p:spTgt spid="41987">
                                            <p:txEl>
                                              <p:pRg st="0" end="0"/>
                                            </p:txEl>
                                          </p:spTgt>
                                        </p:tgtEl>
                                        <p:attrNameLst>
                                          <p:attrName>fillcolor</p:attrName>
                                        </p:attrNameLst>
                                      </p:cBhvr>
                                      <p:to>
                                        <a:schemeClr val="accent2"/>
                                      </p:to>
                                    </p:animClr>
                                    <p:set>
                                      <p:cBhvr>
                                        <p:cTn id="144" dur="100" fill="hold"/>
                                        <p:tgtEl>
                                          <p:spTgt spid="41987">
                                            <p:txEl>
                                              <p:pRg st="0" end="0"/>
                                            </p:txEl>
                                          </p:spTgt>
                                        </p:tgtEl>
                                        <p:attrNameLst>
                                          <p:attrName>fill.type</p:attrName>
                                        </p:attrNameLst>
                                      </p:cBhvr>
                                      <p:to>
                                        <p:strVal val="solid"/>
                                      </p:to>
                                    </p:set>
                                    <p:set>
                                      <p:cBhvr>
                                        <p:cTn id="145" dur="100" fill="hold"/>
                                        <p:tgtEl>
                                          <p:spTgt spid="41987">
                                            <p:txEl>
                                              <p:pRg st="0" end="0"/>
                                            </p:txEl>
                                          </p:spTgt>
                                        </p:tgtEl>
                                        <p:attrNameLst>
                                          <p:attrName>fill.on</p:attrName>
                                        </p:attrNameLst>
                                      </p:cBhvr>
                                      <p:to>
                                        <p:strVal val="true"/>
                                      </p:to>
                                    </p:set>
                                    <p:animRot by="120000">
                                      <p:cBhvr>
                                        <p:cTn id="146" dur="100" fill="hold">
                                          <p:stCondLst>
                                            <p:cond delay="0"/>
                                          </p:stCondLst>
                                        </p:cTn>
                                        <p:tgtEl>
                                          <p:spTgt spid="41987">
                                            <p:txEl>
                                              <p:pRg st="0" end="0"/>
                                            </p:txEl>
                                          </p:spTgt>
                                        </p:tgtEl>
                                        <p:attrNameLst>
                                          <p:attrName>r</p:attrName>
                                        </p:attrNameLst>
                                      </p:cBhvr>
                                    </p:animRot>
                                    <p:animRot by="-240000">
                                      <p:cBhvr>
                                        <p:cTn id="147" dur="200" fill="hold">
                                          <p:stCondLst>
                                            <p:cond delay="200"/>
                                          </p:stCondLst>
                                        </p:cTn>
                                        <p:tgtEl>
                                          <p:spTgt spid="41987">
                                            <p:txEl>
                                              <p:pRg st="0" end="0"/>
                                            </p:txEl>
                                          </p:spTgt>
                                        </p:tgtEl>
                                        <p:attrNameLst>
                                          <p:attrName>r</p:attrName>
                                        </p:attrNameLst>
                                      </p:cBhvr>
                                    </p:animRot>
                                    <p:animRot by="240000">
                                      <p:cBhvr>
                                        <p:cTn id="148" dur="200" fill="hold">
                                          <p:stCondLst>
                                            <p:cond delay="400"/>
                                          </p:stCondLst>
                                        </p:cTn>
                                        <p:tgtEl>
                                          <p:spTgt spid="41987">
                                            <p:txEl>
                                              <p:pRg st="0" end="0"/>
                                            </p:txEl>
                                          </p:spTgt>
                                        </p:tgtEl>
                                        <p:attrNameLst>
                                          <p:attrName>r</p:attrName>
                                        </p:attrNameLst>
                                      </p:cBhvr>
                                    </p:animRot>
                                    <p:animRot by="-240000">
                                      <p:cBhvr>
                                        <p:cTn id="149" dur="200" fill="hold">
                                          <p:stCondLst>
                                            <p:cond delay="600"/>
                                          </p:stCondLst>
                                        </p:cTn>
                                        <p:tgtEl>
                                          <p:spTgt spid="41987">
                                            <p:txEl>
                                              <p:pRg st="0" end="0"/>
                                            </p:txEl>
                                          </p:spTgt>
                                        </p:tgtEl>
                                        <p:attrNameLst>
                                          <p:attrName>r</p:attrName>
                                        </p:attrNameLst>
                                      </p:cBhvr>
                                    </p:animRot>
                                    <p:animRot by="120000">
                                      <p:cBhvr>
                                        <p:cTn id="150" dur="200" fill="hold">
                                          <p:stCondLst>
                                            <p:cond delay="800"/>
                                          </p:stCondLst>
                                        </p:cTn>
                                        <p:tgtEl>
                                          <p:spTgt spid="41987">
                                            <p:txEl>
                                              <p:pRg st="0" end="0"/>
                                            </p:txEl>
                                          </p:spTgt>
                                        </p:tgtEl>
                                        <p:attrNameLst>
                                          <p:attrName>r</p:attrName>
                                        </p:attrNameLst>
                                      </p:cBhvr>
                                    </p:animRo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32" presetClass="emph" presetSubtype="0" fill="hold" grpId="4" nodeType="clickEffect">
                                  <p:stCondLst>
                                    <p:cond delay="0"/>
                                  </p:stCondLst>
                                  <p:childTnLst>
                                    <p:animClr clrSpc="rgb" dir="cw">
                                      <p:cBhvr override="childStyle">
                                        <p:cTn id="154" dur="100" fill="hold"/>
                                        <p:tgtEl>
                                          <p:spTgt spid="41987">
                                            <p:txEl>
                                              <p:pRg st="2" end="2"/>
                                            </p:txEl>
                                          </p:spTgt>
                                        </p:tgtEl>
                                        <p:attrNameLst>
                                          <p:attrName>style.color</p:attrName>
                                        </p:attrNameLst>
                                      </p:cBhvr>
                                      <p:to>
                                        <a:schemeClr val="accent2"/>
                                      </p:to>
                                    </p:animClr>
                                    <p:animClr clrSpc="rgb" dir="cw">
                                      <p:cBhvr>
                                        <p:cTn id="155" dur="100" fill="hold"/>
                                        <p:tgtEl>
                                          <p:spTgt spid="41987">
                                            <p:txEl>
                                              <p:pRg st="2" end="2"/>
                                            </p:txEl>
                                          </p:spTgt>
                                        </p:tgtEl>
                                        <p:attrNameLst>
                                          <p:attrName>fillcolor</p:attrName>
                                        </p:attrNameLst>
                                      </p:cBhvr>
                                      <p:to>
                                        <a:schemeClr val="accent2"/>
                                      </p:to>
                                    </p:animClr>
                                    <p:set>
                                      <p:cBhvr>
                                        <p:cTn id="156" dur="100" fill="hold"/>
                                        <p:tgtEl>
                                          <p:spTgt spid="41987">
                                            <p:txEl>
                                              <p:pRg st="2" end="2"/>
                                            </p:txEl>
                                          </p:spTgt>
                                        </p:tgtEl>
                                        <p:attrNameLst>
                                          <p:attrName>fill.type</p:attrName>
                                        </p:attrNameLst>
                                      </p:cBhvr>
                                      <p:to>
                                        <p:strVal val="solid"/>
                                      </p:to>
                                    </p:set>
                                    <p:set>
                                      <p:cBhvr>
                                        <p:cTn id="157" dur="100" fill="hold"/>
                                        <p:tgtEl>
                                          <p:spTgt spid="41987">
                                            <p:txEl>
                                              <p:pRg st="2" end="2"/>
                                            </p:txEl>
                                          </p:spTgt>
                                        </p:tgtEl>
                                        <p:attrNameLst>
                                          <p:attrName>fill.on</p:attrName>
                                        </p:attrNameLst>
                                      </p:cBhvr>
                                      <p:to>
                                        <p:strVal val="true"/>
                                      </p:to>
                                    </p:set>
                                    <p:animRot by="120000">
                                      <p:cBhvr>
                                        <p:cTn id="158" dur="100" fill="hold">
                                          <p:stCondLst>
                                            <p:cond delay="0"/>
                                          </p:stCondLst>
                                        </p:cTn>
                                        <p:tgtEl>
                                          <p:spTgt spid="41987">
                                            <p:txEl>
                                              <p:pRg st="2" end="2"/>
                                            </p:txEl>
                                          </p:spTgt>
                                        </p:tgtEl>
                                        <p:attrNameLst>
                                          <p:attrName>r</p:attrName>
                                        </p:attrNameLst>
                                      </p:cBhvr>
                                    </p:animRot>
                                    <p:animRot by="-240000">
                                      <p:cBhvr>
                                        <p:cTn id="159" dur="200" fill="hold">
                                          <p:stCondLst>
                                            <p:cond delay="200"/>
                                          </p:stCondLst>
                                        </p:cTn>
                                        <p:tgtEl>
                                          <p:spTgt spid="41987">
                                            <p:txEl>
                                              <p:pRg st="2" end="2"/>
                                            </p:txEl>
                                          </p:spTgt>
                                        </p:tgtEl>
                                        <p:attrNameLst>
                                          <p:attrName>r</p:attrName>
                                        </p:attrNameLst>
                                      </p:cBhvr>
                                    </p:animRot>
                                    <p:animRot by="240000">
                                      <p:cBhvr>
                                        <p:cTn id="160" dur="200" fill="hold">
                                          <p:stCondLst>
                                            <p:cond delay="400"/>
                                          </p:stCondLst>
                                        </p:cTn>
                                        <p:tgtEl>
                                          <p:spTgt spid="41987">
                                            <p:txEl>
                                              <p:pRg st="2" end="2"/>
                                            </p:txEl>
                                          </p:spTgt>
                                        </p:tgtEl>
                                        <p:attrNameLst>
                                          <p:attrName>r</p:attrName>
                                        </p:attrNameLst>
                                      </p:cBhvr>
                                    </p:animRot>
                                    <p:animRot by="-240000">
                                      <p:cBhvr>
                                        <p:cTn id="161" dur="200" fill="hold">
                                          <p:stCondLst>
                                            <p:cond delay="600"/>
                                          </p:stCondLst>
                                        </p:cTn>
                                        <p:tgtEl>
                                          <p:spTgt spid="41987">
                                            <p:txEl>
                                              <p:pRg st="2" end="2"/>
                                            </p:txEl>
                                          </p:spTgt>
                                        </p:tgtEl>
                                        <p:attrNameLst>
                                          <p:attrName>r</p:attrName>
                                        </p:attrNameLst>
                                      </p:cBhvr>
                                    </p:animRot>
                                    <p:animRot by="120000">
                                      <p:cBhvr>
                                        <p:cTn id="162" dur="200" fill="hold">
                                          <p:stCondLst>
                                            <p:cond delay="800"/>
                                          </p:stCondLst>
                                        </p:cTn>
                                        <p:tgtEl>
                                          <p:spTgt spid="41987">
                                            <p:txEl>
                                              <p:pRg st="2" end="2"/>
                                            </p:txEl>
                                          </p:spTgt>
                                        </p:tgtEl>
                                        <p:attrNameLst>
                                          <p:attrName>r</p:attrName>
                                        </p:attrNameLst>
                                      </p:cBhvr>
                                    </p:animRo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32" presetClass="emph" presetSubtype="0" fill="hold" grpId="4" nodeType="clickEffect">
                                  <p:stCondLst>
                                    <p:cond delay="0"/>
                                  </p:stCondLst>
                                  <p:childTnLst>
                                    <p:animClr clrSpc="rgb" dir="cw">
                                      <p:cBhvr override="childStyle">
                                        <p:cTn id="166" dur="100" fill="hold"/>
                                        <p:tgtEl>
                                          <p:spTgt spid="41987">
                                            <p:txEl>
                                              <p:pRg st="4" end="4"/>
                                            </p:txEl>
                                          </p:spTgt>
                                        </p:tgtEl>
                                        <p:attrNameLst>
                                          <p:attrName>style.color</p:attrName>
                                        </p:attrNameLst>
                                      </p:cBhvr>
                                      <p:to>
                                        <a:schemeClr val="accent2"/>
                                      </p:to>
                                    </p:animClr>
                                    <p:animClr clrSpc="rgb" dir="cw">
                                      <p:cBhvr>
                                        <p:cTn id="167" dur="100" fill="hold"/>
                                        <p:tgtEl>
                                          <p:spTgt spid="41987">
                                            <p:txEl>
                                              <p:pRg st="4" end="4"/>
                                            </p:txEl>
                                          </p:spTgt>
                                        </p:tgtEl>
                                        <p:attrNameLst>
                                          <p:attrName>fillcolor</p:attrName>
                                        </p:attrNameLst>
                                      </p:cBhvr>
                                      <p:to>
                                        <a:schemeClr val="accent2"/>
                                      </p:to>
                                    </p:animClr>
                                    <p:set>
                                      <p:cBhvr>
                                        <p:cTn id="168" dur="100" fill="hold"/>
                                        <p:tgtEl>
                                          <p:spTgt spid="41987">
                                            <p:txEl>
                                              <p:pRg st="4" end="4"/>
                                            </p:txEl>
                                          </p:spTgt>
                                        </p:tgtEl>
                                        <p:attrNameLst>
                                          <p:attrName>fill.type</p:attrName>
                                        </p:attrNameLst>
                                      </p:cBhvr>
                                      <p:to>
                                        <p:strVal val="solid"/>
                                      </p:to>
                                    </p:set>
                                    <p:set>
                                      <p:cBhvr>
                                        <p:cTn id="169" dur="100" fill="hold"/>
                                        <p:tgtEl>
                                          <p:spTgt spid="41987">
                                            <p:txEl>
                                              <p:pRg st="4" end="4"/>
                                            </p:txEl>
                                          </p:spTgt>
                                        </p:tgtEl>
                                        <p:attrNameLst>
                                          <p:attrName>fill.on</p:attrName>
                                        </p:attrNameLst>
                                      </p:cBhvr>
                                      <p:to>
                                        <p:strVal val="true"/>
                                      </p:to>
                                    </p:set>
                                    <p:animRot by="120000">
                                      <p:cBhvr>
                                        <p:cTn id="170" dur="100" fill="hold">
                                          <p:stCondLst>
                                            <p:cond delay="0"/>
                                          </p:stCondLst>
                                        </p:cTn>
                                        <p:tgtEl>
                                          <p:spTgt spid="41987">
                                            <p:txEl>
                                              <p:pRg st="4" end="4"/>
                                            </p:txEl>
                                          </p:spTgt>
                                        </p:tgtEl>
                                        <p:attrNameLst>
                                          <p:attrName>r</p:attrName>
                                        </p:attrNameLst>
                                      </p:cBhvr>
                                    </p:animRot>
                                    <p:animRot by="-240000">
                                      <p:cBhvr>
                                        <p:cTn id="171" dur="200" fill="hold">
                                          <p:stCondLst>
                                            <p:cond delay="200"/>
                                          </p:stCondLst>
                                        </p:cTn>
                                        <p:tgtEl>
                                          <p:spTgt spid="41987">
                                            <p:txEl>
                                              <p:pRg st="4" end="4"/>
                                            </p:txEl>
                                          </p:spTgt>
                                        </p:tgtEl>
                                        <p:attrNameLst>
                                          <p:attrName>r</p:attrName>
                                        </p:attrNameLst>
                                      </p:cBhvr>
                                    </p:animRot>
                                    <p:animRot by="240000">
                                      <p:cBhvr>
                                        <p:cTn id="172" dur="200" fill="hold">
                                          <p:stCondLst>
                                            <p:cond delay="400"/>
                                          </p:stCondLst>
                                        </p:cTn>
                                        <p:tgtEl>
                                          <p:spTgt spid="41987">
                                            <p:txEl>
                                              <p:pRg st="4" end="4"/>
                                            </p:txEl>
                                          </p:spTgt>
                                        </p:tgtEl>
                                        <p:attrNameLst>
                                          <p:attrName>r</p:attrName>
                                        </p:attrNameLst>
                                      </p:cBhvr>
                                    </p:animRot>
                                    <p:animRot by="-240000">
                                      <p:cBhvr>
                                        <p:cTn id="173" dur="200" fill="hold">
                                          <p:stCondLst>
                                            <p:cond delay="600"/>
                                          </p:stCondLst>
                                        </p:cTn>
                                        <p:tgtEl>
                                          <p:spTgt spid="41987">
                                            <p:txEl>
                                              <p:pRg st="4" end="4"/>
                                            </p:txEl>
                                          </p:spTgt>
                                        </p:tgtEl>
                                        <p:attrNameLst>
                                          <p:attrName>r</p:attrName>
                                        </p:attrNameLst>
                                      </p:cBhvr>
                                    </p:animRot>
                                    <p:animRot by="120000">
                                      <p:cBhvr>
                                        <p:cTn id="174" dur="200" fill="hold">
                                          <p:stCondLst>
                                            <p:cond delay="800"/>
                                          </p:stCondLst>
                                        </p:cTn>
                                        <p:tgtEl>
                                          <p:spTgt spid="41987">
                                            <p:txEl>
                                              <p:pRg st="4" end="4"/>
                                            </p:txEl>
                                          </p:spTgt>
                                        </p:tgtEl>
                                        <p:attrNameLst>
                                          <p:attrName>r</p:attrName>
                                        </p:attrNameLst>
                                      </p:cBhvr>
                                    </p:animRo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32" presetClass="emph" presetSubtype="0" fill="hold" grpId="4" nodeType="clickEffect">
                                  <p:stCondLst>
                                    <p:cond delay="0"/>
                                  </p:stCondLst>
                                  <p:childTnLst>
                                    <p:animClr clrSpc="rgb" dir="cw">
                                      <p:cBhvr override="childStyle">
                                        <p:cTn id="178" dur="100" fill="hold"/>
                                        <p:tgtEl>
                                          <p:spTgt spid="41987">
                                            <p:txEl>
                                              <p:pRg st="6" end="6"/>
                                            </p:txEl>
                                          </p:spTgt>
                                        </p:tgtEl>
                                        <p:attrNameLst>
                                          <p:attrName>style.color</p:attrName>
                                        </p:attrNameLst>
                                      </p:cBhvr>
                                      <p:to>
                                        <a:schemeClr val="accent2"/>
                                      </p:to>
                                    </p:animClr>
                                    <p:animClr clrSpc="rgb" dir="cw">
                                      <p:cBhvr>
                                        <p:cTn id="179" dur="100" fill="hold"/>
                                        <p:tgtEl>
                                          <p:spTgt spid="41987">
                                            <p:txEl>
                                              <p:pRg st="6" end="6"/>
                                            </p:txEl>
                                          </p:spTgt>
                                        </p:tgtEl>
                                        <p:attrNameLst>
                                          <p:attrName>fillcolor</p:attrName>
                                        </p:attrNameLst>
                                      </p:cBhvr>
                                      <p:to>
                                        <a:schemeClr val="accent2"/>
                                      </p:to>
                                    </p:animClr>
                                    <p:set>
                                      <p:cBhvr>
                                        <p:cTn id="180" dur="100" fill="hold"/>
                                        <p:tgtEl>
                                          <p:spTgt spid="41987">
                                            <p:txEl>
                                              <p:pRg st="6" end="6"/>
                                            </p:txEl>
                                          </p:spTgt>
                                        </p:tgtEl>
                                        <p:attrNameLst>
                                          <p:attrName>fill.type</p:attrName>
                                        </p:attrNameLst>
                                      </p:cBhvr>
                                      <p:to>
                                        <p:strVal val="solid"/>
                                      </p:to>
                                    </p:set>
                                    <p:set>
                                      <p:cBhvr>
                                        <p:cTn id="181" dur="100" fill="hold"/>
                                        <p:tgtEl>
                                          <p:spTgt spid="41987">
                                            <p:txEl>
                                              <p:pRg st="6" end="6"/>
                                            </p:txEl>
                                          </p:spTgt>
                                        </p:tgtEl>
                                        <p:attrNameLst>
                                          <p:attrName>fill.on</p:attrName>
                                        </p:attrNameLst>
                                      </p:cBhvr>
                                      <p:to>
                                        <p:strVal val="true"/>
                                      </p:to>
                                    </p:set>
                                    <p:animRot by="120000">
                                      <p:cBhvr>
                                        <p:cTn id="182" dur="100" fill="hold">
                                          <p:stCondLst>
                                            <p:cond delay="0"/>
                                          </p:stCondLst>
                                        </p:cTn>
                                        <p:tgtEl>
                                          <p:spTgt spid="41987">
                                            <p:txEl>
                                              <p:pRg st="6" end="6"/>
                                            </p:txEl>
                                          </p:spTgt>
                                        </p:tgtEl>
                                        <p:attrNameLst>
                                          <p:attrName>r</p:attrName>
                                        </p:attrNameLst>
                                      </p:cBhvr>
                                    </p:animRot>
                                    <p:animRot by="-240000">
                                      <p:cBhvr>
                                        <p:cTn id="183" dur="200" fill="hold">
                                          <p:stCondLst>
                                            <p:cond delay="200"/>
                                          </p:stCondLst>
                                        </p:cTn>
                                        <p:tgtEl>
                                          <p:spTgt spid="41987">
                                            <p:txEl>
                                              <p:pRg st="6" end="6"/>
                                            </p:txEl>
                                          </p:spTgt>
                                        </p:tgtEl>
                                        <p:attrNameLst>
                                          <p:attrName>r</p:attrName>
                                        </p:attrNameLst>
                                      </p:cBhvr>
                                    </p:animRot>
                                    <p:animRot by="240000">
                                      <p:cBhvr>
                                        <p:cTn id="184" dur="200" fill="hold">
                                          <p:stCondLst>
                                            <p:cond delay="400"/>
                                          </p:stCondLst>
                                        </p:cTn>
                                        <p:tgtEl>
                                          <p:spTgt spid="41987">
                                            <p:txEl>
                                              <p:pRg st="6" end="6"/>
                                            </p:txEl>
                                          </p:spTgt>
                                        </p:tgtEl>
                                        <p:attrNameLst>
                                          <p:attrName>r</p:attrName>
                                        </p:attrNameLst>
                                      </p:cBhvr>
                                    </p:animRot>
                                    <p:animRot by="-240000">
                                      <p:cBhvr>
                                        <p:cTn id="185" dur="200" fill="hold">
                                          <p:stCondLst>
                                            <p:cond delay="600"/>
                                          </p:stCondLst>
                                        </p:cTn>
                                        <p:tgtEl>
                                          <p:spTgt spid="41987">
                                            <p:txEl>
                                              <p:pRg st="6" end="6"/>
                                            </p:txEl>
                                          </p:spTgt>
                                        </p:tgtEl>
                                        <p:attrNameLst>
                                          <p:attrName>r</p:attrName>
                                        </p:attrNameLst>
                                      </p:cBhvr>
                                    </p:animRot>
                                    <p:animRot by="120000">
                                      <p:cBhvr>
                                        <p:cTn id="186" dur="200" fill="hold">
                                          <p:stCondLst>
                                            <p:cond delay="800"/>
                                          </p:stCondLst>
                                        </p:cTn>
                                        <p:tgtEl>
                                          <p:spTgt spid="41987">
                                            <p:txEl>
                                              <p:pRg st="6" end="6"/>
                                            </p:txEl>
                                          </p:spTgt>
                                        </p:tgtEl>
                                        <p:attrNameLst>
                                          <p:attrName>r</p:attrName>
                                        </p:attrNameLst>
                                      </p:cBhvr>
                                    </p:animRot>
                                  </p:childTnLst>
                                </p:cTn>
                              </p:par>
                            </p:childTnLst>
                          </p:cTn>
                        </p:par>
                      </p:childTnLst>
                    </p:cTn>
                  </p:par>
                  <p:par>
                    <p:cTn id="187" fill="hold">
                      <p:stCondLst>
                        <p:cond delay="indefinite"/>
                      </p:stCondLst>
                      <p:childTnLst>
                        <p:par>
                          <p:cTn id="188" fill="hold">
                            <p:stCondLst>
                              <p:cond delay="0"/>
                            </p:stCondLst>
                            <p:childTnLst>
                              <p:par>
                                <p:cTn id="189" presetID="32" presetClass="emph" presetSubtype="0" fill="hold" grpId="4" nodeType="clickEffect">
                                  <p:stCondLst>
                                    <p:cond delay="0"/>
                                  </p:stCondLst>
                                  <p:childTnLst>
                                    <p:animClr clrSpc="rgb" dir="cw">
                                      <p:cBhvr override="childStyle">
                                        <p:cTn id="190" dur="100" fill="hold"/>
                                        <p:tgtEl>
                                          <p:spTgt spid="41987">
                                            <p:txEl>
                                              <p:pRg st="8" end="8"/>
                                            </p:txEl>
                                          </p:spTgt>
                                        </p:tgtEl>
                                        <p:attrNameLst>
                                          <p:attrName>style.color</p:attrName>
                                        </p:attrNameLst>
                                      </p:cBhvr>
                                      <p:to>
                                        <a:schemeClr val="accent2"/>
                                      </p:to>
                                    </p:animClr>
                                    <p:animClr clrSpc="rgb" dir="cw">
                                      <p:cBhvr>
                                        <p:cTn id="191" dur="100" fill="hold"/>
                                        <p:tgtEl>
                                          <p:spTgt spid="41987">
                                            <p:txEl>
                                              <p:pRg st="8" end="8"/>
                                            </p:txEl>
                                          </p:spTgt>
                                        </p:tgtEl>
                                        <p:attrNameLst>
                                          <p:attrName>fillcolor</p:attrName>
                                        </p:attrNameLst>
                                      </p:cBhvr>
                                      <p:to>
                                        <a:schemeClr val="accent2"/>
                                      </p:to>
                                    </p:animClr>
                                    <p:set>
                                      <p:cBhvr>
                                        <p:cTn id="192" dur="100" fill="hold"/>
                                        <p:tgtEl>
                                          <p:spTgt spid="41987">
                                            <p:txEl>
                                              <p:pRg st="8" end="8"/>
                                            </p:txEl>
                                          </p:spTgt>
                                        </p:tgtEl>
                                        <p:attrNameLst>
                                          <p:attrName>fill.type</p:attrName>
                                        </p:attrNameLst>
                                      </p:cBhvr>
                                      <p:to>
                                        <p:strVal val="solid"/>
                                      </p:to>
                                    </p:set>
                                    <p:set>
                                      <p:cBhvr>
                                        <p:cTn id="193" dur="100" fill="hold"/>
                                        <p:tgtEl>
                                          <p:spTgt spid="41987">
                                            <p:txEl>
                                              <p:pRg st="8" end="8"/>
                                            </p:txEl>
                                          </p:spTgt>
                                        </p:tgtEl>
                                        <p:attrNameLst>
                                          <p:attrName>fill.on</p:attrName>
                                        </p:attrNameLst>
                                      </p:cBhvr>
                                      <p:to>
                                        <p:strVal val="true"/>
                                      </p:to>
                                    </p:set>
                                    <p:animRot by="120000">
                                      <p:cBhvr>
                                        <p:cTn id="194" dur="100" fill="hold">
                                          <p:stCondLst>
                                            <p:cond delay="0"/>
                                          </p:stCondLst>
                                        </p:cTn>
                                        <p:tgtEl>
                                          <p:spTgt spid="41987">
                                            <p:txEl>
                                              <p:pRg st="8" end="8"/>
                                            </p:txEl>
                                          </p:spTgt>
                                        </p:tgtEl>
                                        <p:attrNameLst>
                                          <p:attrName>r</p:attrName>
                                        </p:attrNameLst>
                                      </p:cBhvr>
                                    </p:animRot>
                                    <p:animRot by="-240000">
                                      <p:cBhvr>
                                        <p:cTn id="195" dur="200" fill="hold">
                                          <p:stCondLst>
                                            <p:cond delay="200"/>
                                          </p:stCondLst>
                                        </p:cTn>
                                        <p:tgtEl>
                                          <p:spTgt spid="41987">
                                            <p:txEl>
                                              <p:pRg st="8" end="8"/>
                                            </p:txEl>
                                          </p:spTgt>
                                        </p:tgtEl>
                                        <p:attrNameLst>
                                          <p:attrName>r</p:attrName>
                                        </p:attrNameLst>
                                      </p:cBhvr>
                                    </p:animRot>
                                    <p:animRot by="240000">
                                      <p:cBhvr>
                                        <p:cTn id="196" dur="200" fill="hold">
                                          <p:stCondLst>
                                            <p:cond delay="400"/>
                                          </p:stCondLst>
                                        </p:cTn>
                                        <p:tgtEl>
                                          <p:spTgt spid="41987">
                                            <p:txEl>
                                              <p:pRg st="8" end="8"/>
                                            </p:txEl>
                                          </p:spTgt>
                                        </p:tgtEl>
                                        <p:attrNameLst>
                                          <p:attrName>r</p:attrName>
                                        </p:attrNameLst>
                                      </p:cBhvr>
                                    </p:animRot>
                                    <p:animRot by="-240000">
                                      <p:cBhvr>
                                        <p:cTn id="197" dur="200" fill="hold">
                                          <p:stCondLst>
                                            <p:cond delay="600"/>
                                          </p:stCondLst>
                                        </p:cTn>
                                        <p:tgtEl>
                                          <p:spTgt spid="41987">
                                            <p:txEl>
                                              <p:pRg st="8" end="8"/>
                                            </p:txEl>
                                          </p:spTgt>
                                        </p:tgtEl>
                                        <p:attrNameLst>
                                          <p:attrName>r</p:attrName>
                                        </p:attrNameLst>
                                      </p:cBhvr>
                                    </p:animRot>
                                    <p:animRot by="120000">
                                      <p:cBhvr>
                                        <p:cTn id="198" dur="200" fill="hold">
                                          <p:stCondLst>
                                            <p:cond delay="800"/>
                                          </p:stCondLst>
                                        </p:cTn>
                                        <p:tgtEl>
                                          <p:spTgt spid="41987">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41987" grpId="1" build="p"/>
      <p:bldP spid="41987" grpId="2" build="p"/>
      <p:bldP spid="41987" grpId="3" build="p"/>
      <p:bldP spid="41987" grpId="4"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latin typeface="Futura Md BT"/>
              </a:rPr>
              <a:t>Use of the Official City Seal or Other City Property</a:t>
            </a:r>
          </a:p>
        </p:txBody>
      </p:sp>
      <p:sp>
        <p:nvSpPr>
          <p:cNvPr id="3" name="Content Placeholder 2"/>
          <p:cNvSpPr>
            <a:spLocks noGrp="1"/>
          </p:cNvSpPr>
          <p:nvPr>
            <p:ph idx="1"/>
          </p:nvPr>
        </p:nvSpPr>
        <p:spPr/>
        <p:txBody>
          <a:bodyPr/>
          <a:lstStyle/>
          <a:p>
            <a:pPr marL="0" indent="0" algn="just">
              <a:buNone/>
            </a:pPr>
            <a:r>
              <a:rPr lang="en-US" sz="2000" dirty="0">
                <a:solidFill>
                  <a:srgbClr val="0033CC"/>
                </a:solidFill>
                <a:latin typeface="Futura Md BT"/>
              </a:rPr>
              <a:t>All candidates for elected City office are prohibited from using the City seal in any printed campaign materials or other electioneering communications, or on political or campaign websites or social media pages, unless the seal is incidental to the visual media viewed as a whole, as opposed to an element of primary focus, and the visual media contain a clear written disclaimer that it is not related to official City business. </a:t>
            </a:r>
          </a:p>
          <a:p>
            <a:pPr marL="0" indent="0" algn="just">
              <a:buNone/>
            </a:pPr>
            <a:endParaRPr lang="en-US" dirty="0">
              <a:latin typeface="Futura Md B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3350" y="4419600"/>
            <a:ext cx="1257300" cy="1209675"/>
          </a:xfrm>
          <a:prstGeom prst="rect">
            <a:avLst/>
          </a:prstGeom>
        </p:spPr>
      </p:pic>
    </p:spTree>
    <p:extLst>
      <p:ext uri="{BB962C8B-B14F-4D97-AF65-F5344CB8AC3E}">
        <p14:creationId xmlns:p14="http://schemas.microsoft.com/office/powerpoint/2010/main" val="1349420858"/>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z="3600" b="1" dirty="0">
                <a:solidFill>
                  <a:srgbClr val="FF0000"/>
                </a:solidFill>
                <a:effectLst/>
                <a:latin typeface="Futura Md BT" pitchFamily="34" charset="0"/>
              </a:rPr>
              <a:t>Campaign Contribution Limitations</a:t>
            </a:r>
          </a:p>
        </p:txBody>
      </p:sp>
      <p:sp>
        <p:nvSpPr>
          <p:cNvPr id="3" name="Content Placeholder 2"/>
          <p:cNvSpPr>
            <a:spLocks noGrp="1"/>
          </p:cNvSpPr>
          <p:nvPr>
            <p:ph idx="1"/>
          </p:nvPr>
        </p:nvSpPr>
        <p:spPr/>
        <p:txBody>
          <a:bodyPr>
            <a:normAutofit fontScale="40000" lnSpcReduction="20000"/>
          </a:bodyPr>
          <a:lstStyle/>
          <a:p>
            <a:pPr algn="just" eaLnBrk="1" hangingPunct="1">
              <a:lnSpc>
                <a:spcPct val="120000"/>
              </a:lnSpc>
              <a:buFont typeface="Wingdings" pitchFamily="2" charset="2"/>
              <a:buNone/>
              <a:defRPr/>
            </a:pPr>
            <a:r>
              <a:rPr lang="en-US" altLang="en-US" sz="2600" dirty="0">
                <a:solidFill>
                  <a:srgbClr val="0033CC"/>
                </a:solidFill>
                <a:latin typeface="Futura Md BT" pitchFamily="34" charset="0"/>
                <a:ea typeface="ＭＳ Ｐゴシック" pitchFamily="34" charset="-128"/>
              </a:rPr>
              <a:t>	</a:t>
            </a:r>
            <a:r>
              <a:rPr lang="en-US" altLang="en-US" sz="3800" dirty="0">
                <a:solidFill>
                  <a:srgbClr val="0033CC"/>
                </a:solidFill>
                <a:effectLst/>
                <a:latin typeface="Futura Md BT" pitchFamily="34" charset="0"/>
                <a:ea typeface="ＭＳ Ｐゴシック" pitchFamily="34" charset="-128"/>
              </a:rPr>
              <a:t>Registered lobbyists and persons who have “done business with the City” or its named sister agencies in the past four (4) years, or persons “seeking to do business with the City,” are limited to $1,500 in campaign or political contributions in a calendar year to: </a:t>
            </a:r>
          </a:p>
          <a:p>
            <a:pPr algn="just" eaLnBrk="1" hangingPunct="1">
              <a:lnSpc>
                <a:spcPct val="120000"/>
              </a:lnSpc>
              <a:buFont typeface="Wingdings" pitchFamily="2" charset="2"/>
              <a:buNone/>
              <a:defRPr/>
            </a:pPr>
            <a:endParaRPr lang="en-US" altLang="en-US" sz="3800" dirty="0">
              <a:solidFill>
                <a:srgbClr val="0033CC"/>
              </a:solidFill>
              <a:effectLst/>
              <a:latin typeface="Futura Md BT" pitchFamily="34" charset="0"/>
              <a:ea typeface="ＭＳ Ｐゴシック" pitchFamily="34" charset="-128"/>
            </a:endParaRPr>
          </a:p>
          <a:p>
            <a:pPr algn="just" eaLnBrk="1" hangingPunct="1">
              <a:lnSpc>
                <a:spcPct val="120000"/>
              </a:lnSpc>
              <a:buFont typeface="Wingdings" pitchFamily="2" charset="2"/>
              <a:buNone/>
              <a:defRPr/>
            </a:pPr>
            <a:r>
              <a:rPr lang="en-US" altLang="en-US" sz="3800" dirty="0">
                <a:solidFill>
                  <a:srgbClr val="0033CC"/>
                </a:solidFill>
                <a:effectLst/>
                <a:latin typeface="Futura Md BT" pitchFamily="34" charset="0"/>
                <a:ea typeface="ＭＳ Ｐゴシック" pitchFamily="34" charset="-128"/>
              </a:rPr>
              <a:t>	i)	any single candidate for elected City office (or his or her authorized 	committee); or</a:t>
            </a:r>
          </a:p>
          <a:p>
            <a:pPr algn="just" eaLnBrk="1" hangingPunct="1">
              <a:lnSpc>
                <a:spcPct val="120000"/>
              </a:lnSpc>
              <a:buFont typeface="Wingdings" pitchFamily="2" charset="2"/>
              <a:buAutoNum type="romanLcParenR"/>
              <a:defRPr/>
            </a:pPr>
            <a:endParaRPr lang="en-US" altLang="en-US" sz="3800" dirty="0">
              <a:solidFill>
                <a:srgbClr val="0033CC"/>
              </a:solidFill>
              <a:effectLst/>
              <a:latin typeface="Futura Md BT" pitchFamily="34" charset="0"/>
              <a:ea typeface="ＭＳ Ｐゴシック" pitchFamily="34" charset="-128"/>
            </a:endParaRPr>
          </a:p>
          <a:p>
            <a:pPr algn="just" eaLnBrk="1" hangingPunct="1">
              <a:lnSpc>
                <a:spcPct val="120000"/>
              </a:lnSpc>
              <a:buFont typeface="Wingdings" pitchFamily="2" charset="2"/>
              <a:buNone/>
              <a:defRPr/>
            </a:pPr>
            <a:r>
              <a:rPr lang="en-US" altLang="en-US" sz="3800" dirty="0">
                <a:solidFill>
                  <a:srgbClr val="0033CC"/>
                </a:solidFill>
                <a:effectLst/>
                <a:latin typeface="Futura Md BT" pitchFamily="34" charset="0"/>
                <a:ea typeface="ＭＳ Ｐゴシック" pitchFamily="34" charset="-128"/>
              </a:rPr>
              <a:t>	ii)	any elected City official (or his or her authorized committee); or </a:t>
            </a:r>
          </a:p>
          <a:p>
            <a:pPr algn="just" eaLnBrk="1" hangingPunct="1">
              <a:lnSpc>
                <a:spcPct val="120000"/>
              </a:lnSpc>
              <a:buFont typeface="Wingdings" pitchFamily="2" charset="2"/>
              <a:buAutoNum type="romanLcParenR"/>
              <a:defRPr/>
            </a:pPr>
            <a:endParaRPr lang="en-US" altLang="en-US" sz="3800" dirty="0">
              <a:solidFill>
                <a:srgbClr val="0033CC"/>
              </a:solidFill>
              <a:effectLst/>
              <a:latin typeface="Futura Md BT" pitchFamily="34" charset="0"/>
              <a:ea typeface="ＭＳ Ｐゴシック" pitchFamily="34" charset="-128"/>
            </a:endParaRPr>
          </a:p>
          <a:p>
            <a:pPr algn="just" eaLnBrk="1" hangingPunct="1">
              <a:lnSpc>
                <a:spcPct val="120000"/>
              </a:lnSpc>
              <a:buFont typeface="Wingdings" pitchFamily="2" charset="2"/>
              <a:buNone/>
              <a:defRPr/>
            </a:pPr>
            <a:r>
              <a:rPr lang="en-US" altLang="en-US" sz="3800" dirty="0">
                <a:solidFill>
                  <a:srgbClr val="0033CC"/>
                </a:solidFill>
                <a:effectLst/>
                <a:latin typeface="Futura Md BT" pitchFamily="34" charset="0"/>
                <a:ea typeface="ＭＳ Ｐゴシック" pitchFamily="34" charset="-128"/>
              </a:rPr>
              <a:t>	iii)	any City official or employee running for any non-City elected office, or to his 	or her authorized committee.</a:t>
            </a:r>
          </a:p>
          <a:p>
            <a:pPr algn="just" eaLnBrk="1" hangingPunct="1">
              <a:lnSpc>
                <a:spcPct val="120000"/>
              </a:lnSpc>
              <a:buFont typeface="Wingdings" pitchFamily="2" charset="2"/>
              <a:buNone/>
              <a:defRPr/>
            </a:pPr>
            <a:br>
              <a:rPr lang="en-US" altLang="en-US" sz="3800" dirty="0">
                <a:solidFill>
                  <a:srgbClr val="0033CC"/>
                </a:solidFill>
                <a:effectLst/>
                <a:latin typeface="Futura Md BT" pitchFamily="34" charset="0"/>
                <a:ea typeface="ＭＳ Ｐゴシック" pitchFamily="34" charset="-128"/>
              </a:rPr>
            </a:br>
            <a:r>
              <a:rPr lang="en-US" altLang="en-US" sz="3800" b="1" dirty="0">
                <a:solidFill>
                  <a:srgbClr val="0033CC"/>
                </a:solidFill>
                <a:effectLst/>
                <a:latin typeface="Futura Md BT" pitchFamily="34" charset="0"/>
                <a:ea typeface="ＭＳ Ｐゴシック" pitchFamily="34" charset="-128"/>
              </a:rPr>
              <a:t>Note: </a:t>
            </a:r>
            <a:r>
              <a:rPr lang="en-US" altLang="en-US" sz="3800" dirty="0">
                <a:solidFill>
                  <a:srgbClr val="0033CC"/>
                </a:solidFill>
                <a:effectLst/>
                <a:latin typeface="Futura Md BT" pitchFamily="34" charset="0"/>
                <a:ea typeface="ＭＳ Ｐゴシック" pitchFamily="34" charset="-128"/>
              </a:rPr>
              <a:t>by Mayoral Executive Order, registered lobbyists, City contractors, subcontractors and their owners, and City employees and appointed officials, may </a:t>
            </a:r>
            <a:r>
              <a:rPr lang="en-US" altLang="en-US" sz="3800" b="1" i="1" dirty="0">
                <a:solidFill>
                  <a:srgbClr val="0033CC"/>
                </a:solidFill>
                <a:effectLst/>
                <a:latin typeface="Futura Md BT" pitchFamily="34" charset="0"/>
                <a:ea typeface="ＭＳ Ｐゴシック" pitchFamily="34" charset="-128"/>
              </a:rPr>
              <a:t>not</a:t>
            </a:r>
            <a:r>
              <a:rPr lang="en-US" altLang="en-US" sz="3800" dirty="0">
                <a:solidFill>
                  <a:srgbClr val="0033CC"/>
                </a:solidFill>
                <a:effectLst/>
                <a:latin typeface="Futura Md BT" pitchFamily="34" charset="0"/>
                <a:ea typeface="ＭＳ Ｐゴシック" pitchFamily="34" charset="-128"/>
              </a:rPr>
              <a:t> contribute to Mayor Lightfoot or her political committees, Lightfoot for Chicago or Light PAC, in </a:t>
            </a:r>
            <a:r>
              <a:rPr lang="en-US" altLang="en-US" sz="3800" b="1" i="1" dirty="0">
                <a:solidFill>
                  <a:srgbClr val="0033CC"/>
                </a:solidFill>
                <a:effectLst/>
                <a:latin typeface="Futura Md BT" pitchFamily="34" charset="0"/>
                <a:ea typeface="ＭＳ Ｐゴシック" pitchFamily="34" charset="-128"/>
              </a:rPr>
              <a:t>any</a:t>
            </a:r>
            <a:r>
              <a:rPr lang="en-US" altLang="en-US" sz="3800" dirty="0">
                <a:solidFill>
                  <a:srgbClr val="0033CC"/>
                </a:solidFill>
                <a:effectLst/>
                <a:latin typeface="Futura Md BT" pitchFamily="34" charset="0"/>
                <a:ea typeface="ＭＳ Ｐゴシック" pitchFamily="34" charset="-128"/>
              </a:rPr>
              <a:t> amount.</a:t>
            </a:r>
          </a:p>
          <a:p>
            <a:pPr algn="just" eaLnBrk="1" hangingPunct="1">
              <a:lnSpc>
                <a:spcPct val="80000"/>
              </a:lnSpc>
              <a:buFont typeface="Wingdings" pitchFamily="2" charset="2"/>
              <a:buNone/>
              <a:defRPr/>
            </a:pPr>
            <a:endParaRPr lang="en-US" altLang="en-US" sz="2000" dirty="0">
              <a:solidFill>
                <a:srgbClr val="002060"/>
              </a:solidFill>
              <a:effectLst/>
              <a:latin typeface="Futura Md BT" pitchFamily="34" charset="0"/>
              <a:ea typeface="ＭＳ Ｐゴシック" pitchFamily="34" charset="-128"/>
            </a:endParaRPr>
          </a:p>
          <a:p>
            <a:pPr algn="just" eaLnBrk="1" hangingPunct="1">
              <a:lnSpc>
                <a:spcPct val="80000"/>
              </a:lnSpc>
              <a:buFont typeface="Wingdings" pitchFamily="2" charset="2"/>
              <a:buNone/>
              <a:defRPr/>
            </a:pPr>
            <a:r>
              <a:rPr lang="en-US" altLang="en-US" sz="2000" dirty="0">
                <a:solidFill>
                  <a:srgbClr val="002060"/>
                </a:solidFill>
                <a:effectLst/>
                <a:latin typeface="Futura Md BT" pitchFamily="34" charset="0"/>
                <a:ea typeface="ＭＳ Ｐゴシック" pitchFamily="34" charset="-128"/>
              </a:rPr>
              <a:t>	</a:t>
            </a:r>
            <a:endParaRPr lang="en-US" dirty="0"/>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en-US" altLang="en-US" b="1" dirty="0">
                <a:solidFill>
                  <a:srgbClr val="FF0000"/>
                </a:solidFill>
                <a:effectLst/>
                <a:latin typeface="Futura Md BT" pitchFamily="34" charset="0"/>
              </a:rPr>
              <a:t>Limit on Cash Contributions</a:t>
            </a:r>
          </a:p>
        </p:txBody>
      </p:sp>
      <p:sp>
        <p:nvSpPr>
          <p:cNvPr id="50179" name="Rectangle 3"/>
          <p:cNvSpPr>
            <a:spLocks noGrp="1" noChangeArrowheads="1"/>
          </p:cNvSpPr>
          <p:nvPr>
            <p:ph idx="1"/>
          </p:nvPr>
        </p:nvSpPr>
        <p:spPr/>
        <p:txBody>
          <a:bodyPr/>
          <a:lstStyle/>
          <a:p>
            <a:pPr eaLnBrk="1" hangingPunct="1">
              <a:defRPr/>
            </a:pPr>
            <a:endParaRPr lang="en-US" altLang="en-US" sz="2400" dirty="0">
              <a:solidFill>
                <a:srgbClr val="FF0000"/>
              </a:solidFill>
              <a:effectLst/>
              <a:latin typeface="Futura Md BT" pitchFamily="34" charset="0"/>
              <a:ea typeface="ＭＳ Ｐゴシック" pitchFamily="34" charset="-128"/>
            </a:endParaRPr>
          </a:p>
          <a:p>
            <a:pPr algn="just" eaLnBrk="1" hangingPunct="1">
              <a:buFont typeface="Wingdings" pitchFamily="2" charset="2"/>
              <a:buNone/>
              <a:defRPr/>
            </a:pPr>
            <a:r>
              <a:rPr lang="en-US" altLang="en-US" sz="2400" dirty="0">
                <a:solidFill>
                  <a:srgbClr val="FF0000"/>
                </a:solidFill>
                <a:effectLst/>
                <a:latin typeface="Futura Md BT" pitchFamily="34" charset="0"/>
                <a:ea typeface="ＭＳ Ｐゴシック" pitchFamily="34" charset="-128"/>
              </a:rPr>
              <a:t>	</a:t>
            </a:r>
            <a:r>
              <a:rPr lang="en-US" altLang="en-US" sz="2400" dirty="0">
                <a:solidFill>
                  <a:srgbClr val="0033CC"/>
                </a:solidFill>
                <a:effectLst/>
                <a:latin typeface="Futura Md BT" pitchFamily="34" charset="0"/>
                <a:ea typeface="ＭＳ Ｐゴシック" pitchFamily="34" charset="-128"/>
              </a:rPr>
              <a:t>No person may make any cash contribution to any candidate for City elected office or City elected official in an amount in excess of $250. The Board has determined that personal checks are not considered cash for this purpose — currency, cashier’s checks, and money orders are “cash.”</a:t>
            </a:r>
            <a:endParaRPr lang="en-US" altLang="en-US" sz="2000" dirty="0">
              <a:solidFill>
                <a:srgbClr val="0033CC"/>
              </a:solidFill>
              <a:effectLst/>
              <a:ea typeface="ＭＳ Ｐゴシック" pitchFamily="34" charset="-128"/>
            </a:endParaRPr>
          </a:p>
          <a:p>
            <a:pPr algn="just" eaLnBrk="1" hangingPunct="1">
              <a:buFont typeface="Wingdings" pitchFamily="2" charset="2"/>
              <a:buNone/>
              <a:defRPr/>
            </a:pPr>
            <a:endParaRPr lang="en-US" altLang="en-US" sz="2000" dirty="0">
              <a:ea typeface="ＭＳ Ｐゴシック" pitchFamily="34" charset="-128"/>
            </a:endParaRPr>
          </a:p>
        </p:txBody>
      </p:sp>
      <p:pic>
        <p:nvPicPr>
          <p:cNvPr id="2253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76637" y="4479925"/>
            <a:ext cx="199072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z="3200" b="1" dirty="0">
                <a:solidFill>
                  <a:srgbClr val="FF0000"/>
                </a:solidFill>
                <a:effectLst/>
                <a:latin typeface="Futura Md BT" pitchFamily="34" charset="0"/>
              </a:rPr>
              <a:t>Campaign Contributions: Penalties</a:t>
            </a:r>
          </a:p>
        </p:txBody>
      </p:sp>
      <p:sp>
        <p:nvSpPr>
          <p:cNvPr id="23555" name="Content Placeholder 2"/>
          <p:cNvSpPr>
            <a:spLocks noGrp="1"/>
          </p:cNvSpPr>
          <p:nvPr>
            <p:ph idx="1"/>
          </p:nvPr>
        </p:nvSpPr>
        <p:spPr/>
        <p:txBody>
          <a:bodyPr>
            <a:normAutofit fontScale="77500" lnSpcReduction="20000"/>
          </a:bodyPr>
          <a:lstStyle/>
          <a:p>
            <a:pPr marL="0" indent="0" algn="just" eaLnBrk="1" hangingPunct="1">
              <a:lnSpc>
                <a:spcPct val="120000"/>
              </a:lnSpc>
              <a:spcBef>
                <a:spcPct val="0"/>
              </a:spcBef>
              <a:buFont typeface="Wingdings" pitchFamily="2" charset="2"/>
              <a:buNone/>
            </a:pPr>
            <a:r>
              <a:rPr lang="en-US" altLang="en-US" sz="2400" dirty="0">
                <a:solidFill>
                  <a:srgbClr val="0033CC"/>
                </a:solidFill>
                <a:effectLst/>
                <a:latin typeface="Futura Md BT" pitchFamily="34" charset="0"/>
                <a:ea typeface="ＭＳ Ｐゴシック" pitchFamily="34" charset="-128"/>
              </a:rPr>
              <a:t>The Ordinance provides a safe harbor: if the excess amount </a:t>
            </a:r>
            <a:r>
              <a:rPr lang="en-US" altLang="en-US" sz="2400" dirty="0">
                <a:solidFill>
                  <a:srgbClr val="0033CC"/>
                </a:solidFill>
                <a:latin typeface="Futura Md BT" pitchFamily="34" charset="0"/>
                <a:ea typeface="ＭＳ Ｐゴシック" pitchFamily="34" charset="-128"/>
              </a:rPr>
              <a:t>contributed is refunded within 10 days of notification of an apparent violation, the matter is dismissed.</a:t>
            </a:r>
          </a:p>
          <a:p>
            <a:pPr marL="0" indent="0" algn="just" eaLnBrk="1" hangingPunct="1">
              <a:lnSpc>
                <a:spcPct val="120000"/>
              </a:lnSpc>
              <a:spcBef>
                <a:spcPct val="0"/>
              </a:spcBef>
              <a:buFont typeface="Wingdings" pitchFamily="2" charset="2"/>
              <a:buNone/>
            </a:pPr>
            <a:endParaRPr lang="en-US" altLang="en-US" sz="2400" dirty="0">
              <a:solidFill>
                <a:srgbClr val="0033CC"/>
              </a:solidFill>
              <a:effectLst/>
              <a:latin typeface="Futura Md BT" pitchFamily="34" charset="0"/>
              <a:ea typeface="ＭＳ Ｐゴシック" pitchFamily="34" charset="-128"/>
            </a:endParaRPr>
          </a:p>
          <a:p>
            <a:pPr marL="0" indent="0" algn="just" eaLnBrk="1" hangingPunct="1">
              <a:lnSpc>
                <a:spcPct val="120000"/>
              </a:lnSpc>
              <a:spcBef>
                <a:spcPct val="0"/>
              </a:spcBef>
              <a:buFont typeface="Wingdings" pitchFamily="2" charset="2"/>
              <a:buNone/>
            </a:pPr>
            <a:r>
              <a:rPr lang="en-US" altLang="en-US" sz="2400" dirty="0">
                <a:solidFill>
                  <a:srgbClr val="0033CC"/>
                </a:solidFill>
                <a:effectLst/>
                <a:latin typeface="Futura Md BT" pitchFamily="34" charset="0"/>
                <a:ea typeface="ＭＳ Ｐゴシック" pitchFamily="34" charset="-128"/>
              </a:rPr>
              <a:t>Otherwise, violations of the Ordinance’s $1,500 contribution limitations are punishable by fines against </a:t>
            </a:r>
            <a:r>
              <a:rPr lang="en-US" altLang="en-US" sz="2400" b="1" dirty="0">
                <a:solidFill>
                  <a:srgbClr val="0033CC"/>
                </a:solidFill>
                <a:effectLst/>
                <a:latin typeface="Futura Md BT" pitchFamily="34" charset="0"/>
                <a:ea typeface="ＭＳ Ｐゴシック" pitchFamily="34" charset="-128"/>
              </a:rPr>
              <a:t>BOTH</a:t>
            </a:r>
            <a:r>
              <a:rPr lang="en-US" altLang="en-US" sz="2400" dirty="0">
                <a:solidFill>
                  <a:srgbClr val="0033CC"/>
                </a:solidFill>
                <a:effectLst/>
                <a:latin typeface="Futura Md BT" pitchFamily="34" charset="0"/>
                <a:ea typeface="ＭＳ Ｐゴシック" pitchFamily="34" charset="-128"/>
              </a:rPr>
              <a:t> the excess contributor </a:t>
            </a:r>
            <a:r>
              <a:rPr lang="en-US" altLang="en-US" sz="2400" b="1" dirty="0">
                <a:solidFill>
                  <a:srgbClr val="0033CC"/>
                </a:solidFill>
                <a:effectLst/>
                <a:latin typeface="Futura Md BT" pitchFamily="34" charset="0"/>
                <a:ea typeface="ＭＳ Ｐゴシック" pitchFamily="34" charset="-128"/>
              </a:rPr>
              <a:t>AND</a:t>
            </a:r>
            <a:r>
              <a:rPr lang="en-US" altLang="en-US" sz="2400" dirty="0">
                <a:solidFill>
                  <a:srgbClr val="0033CC"/>
                </a:solidFill>
                <a:effectLst/>
                <a:latin typeface="Futura Md BT" pitchFamily="34" charset="0"/>
                <a:ea typeface="ＭＳ Ｐゴシック" pitchFamily="34" charset="-128"/>
              </a:rPr>
              <a:t> the person or committee who accepts the excess contribution. The fines are between $1,000 and up to the higher of $5,000 or three times the amount of the excess contribution. </a:t>
            </a:r>
          </a:p>
          <a:p>
            <a:pPr marL="0" indent="0" algn="just" eaLnBrk="1" hangingPunct="1">
              <a:lnSpc>
                <a:spcPct val="120000"/>
              </a:lnSpc>
              <a:spcBef>
                <a:spcPct val="0"/>
              </a:spcBef>
              <a:buFont typeface="Wingdings" pitchFamily="2" charset="2"/>
              <a:buNone/>
            </a:pPr>
            <a:endParaRPr lang="en-US" altLang="en-US" sz="2400" dirty="0">
              <a:solidFill>
                <a:srgbClr val="0033CC"/>
              </a:solidFill>
              <a:effectLst/>
              <a:latin typeface="Futura Md BT" pitchFamily="34" charset="0"/>
              <a:ea typeface="ＭＳ Ｐゴシック" pitchFamily="34" charset="-128"/>
            </a:endParaRPr>
          </a:p>
          <a:p>
            <a:pPr marL="0" indent="0" algn="just" eaLnBrk="1" hangingPunct="1">
              <a:lnSpc>
                <a:spcPct val="120000"/>
              </a:lnSpc>
              <a:spcBef>
                <a:spcPct val="0"/>
              </a:spcBef>
              <a:buFont typeface="Wingdings" pitchFamily="2" charset="2"/>
              <a:buNone/>
            </a:pPr>
            <a:r>
              <a:rPr lang="en-US" altLang="en-US" sz="2400" dirty="0">
                <a:solidFill>
                  <a:srgbClr val="0033CC"/>
                </a:solidFill>
                <a:effectLst/>
                <a:latin typeface="Futura Md BT" pitchFamily="34" charset="0"/>
                <a:ea typeface="ＭＳ Ｐゴシック" pitchFamily="34" charset="-128"/>
              </a:rPr>
              <a:t>All political contributions made to elected City officials or candidates for elected City office must be reported to, and are made public by, the Illinois State Board of Elections. These reports are reviewed for potential violations. </a:t>
            </a:r>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normAutofit fontScale="90000"/>
          </a:bodyPr>
          <a:lstStyle/>
          <a:p>
            <a:pPr eaLnBrk="1" hangingPunct="1"/>
            <a:r>
              <a:rPr lang="en-US" altLang="en-US" sz="3600" b="1" dirty="0">
                <a:solidFill>
                  <a:srgbClr val="FF0000"/>
                </a:solidFill>
                <a:effectLst/>
                <a:latin typeface="Futura Md BT" pitchFamily="34" charset="0"/>
              </a:rPr>
              <a:t>Key Ethical Principles: Post-employment, or the “</a:t>
            </a:r>
            <a:r>
              <a:rPr lang="en-US" altLang="en-US" sz="3600" b="1" dirty="0">
                <a:solidFill>
                  <a:srgbClr val="FF0000"/>
                </a:solidFill>
                <a:latin typeface="Futura Md BT" pitchFamily="34" charset="0"/>
              </a:rPr>
              <a:t>R</a:t>
            </a:r>
            <a:r>
              <a:rPr lang="en-US" altLang="en-US" sz="3600" b="1" dirty="0">
                <a:solidFill>
                  <a:srgbClr val="FF0000"/>
                </a:solidFill>
                <a:effectLst/>
                <a:latin typeface="Futura Md BT" pitchFamily="34" charset="0"/>
              </a:rPr>
              <a:t>evolving Door”</a:t>
            </a:r>
          </a:p>
        </p:txBody>
      </p:sp>
      <p:sp>
        <p:nvSpPr>
          <p:cNvPr id="24579" name="Rectangle 3"/>
          <p:cNvSpPr>
            <a:spLocks noGrp="1" noChangeArrowheads="1"/>
          </p:cNvSpPr>
          <p:nvPr>
            <p:ph idx="1"/>
          </p:nvPr>
        </p:nvSpPr>
        <p:spPr/>
        <p:txBody>
          <a:bodyPr>
            <a:normAutofit fontScale="47500" lnSpcReduction="20000"/>
          </a:bodyPr>
          <a:lstStyle/>
          <a:p>
            <a:pPr algn="just" eaLnBrk="1" hangingPunct="1">
              <a:lnSpc>
                <a:spcPct val="120000"/>
              </a:lnSpc>
            </a:pPr>
            <a:endParaRPr lang="en-US" altLang="en-US" sz="2400" dirty="0">
              <a:solidFill>
                <a:srgbClr val="0033CC"/>
              </a:solidFill>
              <a:effectLst/>
              <a:latin typeface="Futura Md BT" pitchFamily="34" charset="0"/>
            </a:endParaRPr>
          </a:p>
          <a:p>
            <a:pPr marL="0" indent="0" algn="just" eaLnBrk="1" hangingPunct="1">
              <a:lnSpc>
                <a:spcPct val="120000"/>
              </a:lnSpc>
              <a:buNone/>
            </a:pPr>
            <a:r>
              <a:rPr lang="en-US" altLang="en-US" sz="2900" dirty="0">
                <a:solidFill>
                  <a:srgbClr val="0033CC"/>
                </a:solidFill>
                <a:effectLst/>
                <a:latin typeface="Futura Md BT" pitchFamily="34" charset="0"/>
              </a:rPr>
              <a:t>After leaving City employment or service, City governmental personnel are subject to post-employment or “revolving door” restrictions.</a:t>
            </a:r>
          </a:p>
          <a:p>
            <a:pPr eaLnBrk="1" hangingPunct="1">
              <a:lnSpc>
                <a:spcPct val="120000"/>
              </a:lnSpc>
            </a:pPr>
            <a:endParaRPr lang="en-US" altLang="en-US" sz="2900" dirty="0">
              <a:solidFill>
                <a:srgbClr val="0033CC"/>
              </a:solidFill>
              <a:effectLst/>
              <a:latin typeface="Futura Md BT" pitchFamily="34" charset="0"/>
            </a:endParaRPr>
          </a:p>
          <a:p>
            <a:pPr algn="just" eaLnBrk="1" hangingPunct="1">
              <a:lnSpc>
                <a:spcPct val="120000"/>
              </a:lnSpc>
            </a:pPr>
            <a:r>
              <a:rPr lang="en-US" altLang="en-US" sz="2900" dirty="0">
                <a:solidFill>
                  <a:srgbClr val="0033CC"/>
                </a:solidFill>
                <a:effectLst/>
                <a:latin typeface="Futura Md BT" pitchFamily="34" charset="0"/>
              </a:rPr>
              <a:t>They may be prohibited from working on certain City matters for one year (matters involving the same “subject matter”) or permanently (contracts they managed).</a:t>
            </a:r>
          </a:p>
          <a:p>
            <a:pPr algn="just" eaLnBrk="1" hangingPunct="1">
              <a:lnSpc>
                <a:spcPct val="120000"/>
              </a:lnSpc>
            </a:pPr>
            <a:endParaRPr lang="en-US" altLang="en-US" sz="2900" dirty="0">
              <a:solidFill>
                <a:srgbClr val="0033CC"/>
              </a:solidFill>
              <a:effectLst/>
              <a:latin typeface="Futura Md BT" pitchFamily="34" charset="0"/>
            </a:endParaRPr>
          </a:p>
          <a:p>
            <a:pPr algn="just" eaLnBrk="1" hangingPunct="1">
              <a:lnSpc>
                <a:spcPct val="120000"/>
              </a:lnSpc>
            </a:pPr>
            <a:r>
              <a:rPr lang="en-US" altLang="en-US" sz="2900" dirty="0">
                <a:solidFill>
                  <a:srgbClr val="0033CC"/>
                </a:solidFill>
                <a:effectLst/>
                <a:latin typeface="Futura Md BT" pitchFamily="34" charset="0"/>
              </a:rPr>
              <a:t>High-ranking City personnel are subject to a one- or two-year lobbying ban.</a:t>
            </a:r>
          </a:p>
          <a:p>
            <a:pPr algn="just" eaLnBrk="1" hangingPunct="1">
              <a:lnSpc>
                <a:spcPct val="120000"/>
              </a:lnSpc>
            </a:pPr>
            <a:endParaRPr lang="en-US" altLang="en-US" sz="2900" dirty="0">
              <a:solidFill>
                <a:srgbClr val="0033CC"/>
              </a:solidFill>
              <a:latin typeface="Futura Md BT" pitchFamily="34" charset="0"/>
            </a:endParaRPr>
          </a:p>
          <a:p>
            <a:pPr algn="just" eaLnBrk="1" hangingPunct="1">
              <a:lnSpc>
                <a:spcPct val="120000"/>
              </a:lnSpc>
            </a:pPr>
            <a:r>
              <a:rPr lang="en-US" altLang="en-US" sz="2900" dirty="0">
                <a:solidFill>
                  <a:srgbClr val="0033CC"/>
                </a:solidFill>
                <a:effectLst/>
                <a:latin typeface="Futura Md BT" pitchFamily="34" charset="0"/>
              </a:rPr>
              <a:t>The Ordinance does not prohibit former City employees or officials from working for any particular new employer or client.  Rather, the prohibitions are transaction- or matter-based.</a:t>
            </a:r>
          </a:p>
          <a:p>
            <a:pPr algn="just" eaLnBrk="1" hangingPunct="1">
              <a:lnSpc>
                <a:spcPct val="120000"/>
              </a:lnSpc>
            </a:pPr>
            <a:endParaRPr lang="en-US" altLang="en-US" sz="2900" dirty="0">
              <a:solidFill>
                <a:srgbClr val="0033CC"/>
              </a:solidFill>
              <a:latin typeface="Futura Md BT" pitchFamily="34" charset="0"/>
            </a:endParaRPr>
          </a:p>
          <a:p>
            <a:pPr algn="just" eaLnBrk="1" hangingPunct="1">
              <a:lnSpc>
                <a:spcPct val="120000"/>
              </a:lnSpc>
            </a:pPr>
            <a:r>
              <a:rPr lang="en-US" altLang="en-US" sz="2900" dirty="0">
                <a:solidFill>
                  <a:srgbClr val="0033CC"/>
                </a:solidFill>
                <a:effectLst/>
                <a:latin typeface="Futura Md BT" pitchFamily="34" charset="0"/>
              </a:rPr>
              <a:t>These restrictions do not apply to successive “government to government” employment.</a:t>
            </a:r>
          </a:p>
          <a:p>
            <a:pPr algn="just" eaLnBrk="1" hangingPunct="1">
              <a:lnSpc>
                <a:spcPct val="120000"/>
              </a:lnSpc>
            </a:pPr>
            <a:endParaRPr lang="en-US" altLang="en-US" sz="2900" dirty="0">
              <a:solidFill>
                <a:srgbClr val="0033CC"/>
              </a:solidFill>
              <a:latin typeface="Futura Md BT" pitchFamily="34" charset="0"/>
            </a:endParaRPr>
          </a:p>
          <a:p>
            <a:pPr algn="just" eaLnBrk="1" hangingPunct="1">
              <a:lnSpc>
                <a:spcPct val="120000"/>
              </a:lnSpc>
            </a:pPr>
            <a:r>
              <a:rPr lang="en-US" altLang="en-US" sz="2900" dirty="0">
                <a:solidFill>
                  <a:srgbClr val="0033CC"/>
                </a:solidFill>
                <a:effectLst/>
                <a:latin typeface="Futura Md BT" pitchFamily="34" charset="0"/>
              </a:rPr>
              <a:t>Penalties for violating these provisions include potential cancellation of contracts or reversal of regulatory decisions, and/or fines.</a:t>
            </a:r>
          </a:p>
          <a:p>
            <a:pPr marL="0" indent="0" algn="just" eaLnBrk="1" hangingPunct="1">
              <a:buNone/>
            </a:pPr>
            <a:endParaRPr lang="en-US" altLang="en-US" sz="2900" dirty="0">
              <a:solidFill>
                <a:srgbClr val="002060"/>
              </a:solidFill>
              <a:latin typeface="Futura Md BT" pitchFamily="34" charset="0"/>
            </a:endParaRPr>
          </a:p>
          <a:p>
            <a:pPr marL="0" indent="0" algn="just" eaLnBrk="1" hangingPunct="1">
              <a:buNone/>
            </a:pPr>
            <a:endParaRPr lang="en-US" altLang="en-US" sz="2900" dirty="0">
              <a:solidFill>
                <a:srgbClr val="002060"/>
              </a:solidFill>
              <a:latin typeface="Futura Md BT" pitchFamily="34" charset="0"/>
            </a:endParaRPr>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br>
              <a:rPr lang="en-US" altLang="en-US" dirty="0">
                <a:solidFill>
                  <a:srgbClr val="FF0000"/>
                </a:solidFill>
                <a:effectLst/>
                <a:latin typeface="Futura Md BT" pitchFamily="34" charset="0"/>
              </a:rPr>
            </a:br>
            <a:br>
              <a:rPr lang="en-US" altLang="en-US" dirty="0">
                <a:solidFill>
                  <a:srgbClr val="FF0000"/>
                </a:solidFill>
                <a:effectLst/>
                <a:latin typeface="Futura Md BT" pitchFamily="34" charset="0"/>
              </a:rPr>
            </a:br>
            <a:r>
              <a:rPr lang="en-US" altLang="en-US" sz="3600" b="1" dirty="0">
                <a:solidFill>
                  <a:srgbClr val="FF0000"/>
                </a:solidFill>
                <a:effectLst/>
                <a:latin typeface="Futura Md BT" pitchFamily="34" charset="0"/>
              </a:rPr>
              <a:t>Key Ethical Principles: the “reverse revolving door/ pre-City employers</a:t>
            </a:r>
            <a:endParaRPr lang="en-US" sz="3600"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defRPr/>
            </a:pPr>
            <a:endParaRPr lang="en-US" dirty="0">
              <a:solidFill>
                <a:srgbClr val="FF0000"/>
              </a:solidFill>
            </a:endParaRPr>
          </a:p>
          <a:p>
            <a:pPr marL="0" indent="0" algn="just">
              <a:lnSpc>
                <a:spcPct val="110000"/>
              </a:lnSpc>
              <a:buNone/>
              <a:defRPr/>
            </a:pPr>
            <a:r>
              <a:rPr lang="en-US" dirty="0">
                <a:solidFill>
                  <a:srgbClr val="0033CC"/>
                </a:solidFill>
                <a:effectLst/>
                <a:latin typeface="Futura Md BT"/>
              </a:rPr>
              <a:t>For their first two years as City employees or officials, City governmental personnel  may not, in their City jobs, act in a decision-making capacity with respect to their immediate pre-City employer or client, unless they have completely severed any monetary relationship with that pre-City employer or client.</a:t>
            </a:r>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latin typeface="Futura Md BT"/>
              </a:rPr>
              <a:t>Key Ethics Principles: Dealing with Potential Post-City employers</a:t>
            </a:r>
          </a:p>
        </p:txBody>
      </p:sp>
      <p:sp>
        <p:nvSpPr>
          <p:cNvPr id="3" name="Content Placeholder 2"/>
          <p:cNvSpPr>
            <a:spLocks noGrp="1"/>
          </p:cNvSpPr>
          <p:nvPr>
            <p:ph idx="1"/>
          </p:nvPr>
        </p:nvSpPr>
        <p:spPr/>
        <p:txBody>
          <a:bodyPr>
            <a:normAutofit/>
          </a:bodyPr>
          <a:lstStyle/>
          <a:p>
            <a:pPr marL="0" indent="0" algn="just">
              <a:buNone/>
            </a:pPr>
            <a:r>
              <a:rPr lang="en-US" sz="2400" dirty="0">
                <a:solidFill>
                  <a:srgbClr val="0033CC"/>
                </a:solidFill>
                <a:latin typeface="Futura Md BT"/>
              </a:rPr>
              <a:t>City employees and officials may not knowingly negotiate the possibility of future employment with any person, firm, or organization with a matter currently pending before them (except with a government agency).</a:t>
            </a:r>
          </a:p>
          <a:p>
            <a:pPr marL="0" indent="0" algn="just">
              <a:buNone/>
            </a:pPr>
            <a:endParaRPr lang="en-US" sz="2400" dirty="0">
              <a:solidFill>
                <a:srgbClr val="0033CC"/>
              </a:solidFill>
              <a:latin typeface="Futura Md BT"/>
            </a:endParaRPr>
          </a:p>
          <a:p>
            <a:pPr marL="0" indent="0" algn="just">
              <a:buNone/>
            </a:pPr>
            <a:endParaRPr lang="en-US" sz="2400" dirty="0">
              <a:solidFill>
                <a:srgbClr val="0033CC"/>
              </a:solidFill>
              <a:latin typeface="Futura Md BT"/>
            </a:endParaRPr>
          </a:p>
        </p:txBody>
      </p:sp>
      <p:pic>
        <p:nvPicPr>
          <p:cNvPr id="5" name="Picture 4" descr="A group of people sitting at desks&#10;&#10;Description automatically generated with low confidence">
            <a:extLst>
              <a:ext uri="{FF2B5EF4-FFF2-40B4-BE49-F238E27FC236}">
                <a16:creationId xmlns:a16="http://schemas.microsoft.com/office/drawing/2014/main" id="{CF993BD1-19F0-4080-B80F-28660E185D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3733800"/>
            <a:ext cx="2209800" cy="1718793"/>
          </a:xfrm>
          <a:prstGeom prst="rect">
            <a:avLst/>
          </a:prstGeom>
        </p:spPr>
      </p:pic>
    </p:spTree>
    <p:extLst>
      <p:ext uri="{BB962C8B-B14F-4D97-AF65-F5344CB8AC3E}">
        <p14:creationId xmlns:p14="http://schemas.microsoft.com/office/powerpoint/2010/main" val="3616855152"/>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latin typeface="Futura Md BT"/>
              </a:rPr>
              <a:t>Key Ethics Principles: Dealing with Lobbyists</a:t>
            </a:r>
            <a:endParaRPr lang="en-US" b="1" dirty="0"/>
          </a:p>
        </p:txBody>
      </p:sp>
      <p:sp>
        <p:nvSpPr>
          <p:cNvPr id="3" name="Content Placeholder 2"/>
          <p:cNvSpPr>
            <a:spLocks noGrp="1"/>
          </p:cNvSpPr>
          <p:nvPr>
            <p:ph idx="1"/>
          </p:nvPr>
        </p:nvSpPr>
        <p:spPr/>
        <p:txBody>
          <a:bodyPr>
            <a:noAutofit/>
          </a:bodyPr>
          <a:lstStyle/>
          <a:p>
            <a:pPr marL="0" indent="0" algn="just">
              <a:lnSpc>
                <a:spcPct val="120000"/>
              </a:lnSpc>
              <a:spcBef>
                <a:spcPts val="0"/>
              </a:spcBef>
              <a:buNone/>
            </a:pPr>
            <a:r>
              <a:rPr lang="en-US" sz="1500" dirty="0">
                <a:solidFill>
                  <a:srgbClr val="0033CC"/>
                </a:solidFill>
                <a:latin typeface="Futura Md BT"/>
              </a:rPr>
              <a:t>Chicago has a very broad definition of “lobbyist.”  Anyone who is paid to represent an employer or client and who attempts to influence City administrative or legislation action on behalf of that employer or client is a lobbyist (with some exceptions).  </a:t>
            </a:r>
          </a:p>
          <a:p>
            <a:pPr marL="0" indent="0" algn="just">
              <a:lnSpc>
                <a:spcPct val="120000"/>
              </a:lnSpc>
              <a:spcBef>
                <a:spcPts val="0"/>
              </a:spcBef>
              <a:buNone/>
            </a:pPr>
            <a:endParaRPr lang="en-US" sz="1500" dirty="0">
              <a:solidFill>
                <a:srgbClr val="0033CC"/>
              </a:solidFill>
              <a:latin typeface="Futura Md BT"/>
            </a:endParaRPr>
          </a:p>
          <a:p>
            <a:pPr marL="0" indent="0" algn="just">
              <a:lnSpc>
                <a:spcPct val="120000"/>
              </a:lnSpc>
              <a:spcBef>
                <a:spcPts val="0"/>
              </a:spcBef>
              <a:buNone/>
            </a:pPr>
            <a:r>
              <a:rPr lang="en-US" sz="1500" b="1" dirty="0">
                <a:solidFill>
                  <a:srgbClr val="0033CC"/>
                </a:solidFill>
                <a:latin typeface="Arial"/>
                <a:cs typeface="Arial"/>
              </a:rPr>
              <a:t>→ </a:t>
            </a:r>
            <a:r>
              <a:rPr lang="en-US" sz="1500" dirty="0">
                <a:solidFill>
                  <a:srgbClr val="0033CC"/>
                </a:solidFill>
                <a:latin typeface="Futura Md BT"/>
              </a:rPr>
              <a:t>Lobbying is of course not illegal, but unregistered lobbying is prohibited.  </a:t>
            </a:r>
          </a:p>
          <a:p>
            <a:pPr marL="0" indent="0" algn="just">
              <a:lnSpc>
                <a:spcPct val="120000"/>
              </a:lnSpc>
              <a:spcBef>
                <a:spcPts val="0"/>
              </a:spcBef>
              <a:buNone/>
            </a:pPr>
            <a:endParaRPr lang="en-US" sz="1500" dirty="0">
              <a:solidFill>
                <a:srgbClr val="0033CC"/>
              </a:solidFill>
              <a:latin typeface="Futura Md BT"/>
            </a:endParaRPr>
          </a:p>
          <a:p>
            <a:pPr marL="0" indent="0" algn="just">
              <a:lnSpc>
                <a:spcPct val="120000"/>
              </a:lnSpc>
              <a:spcBef>
                <a:spcPts val="0"/>
              </a:spcBef>
              <a:buNone/>
            </a:pPr>
            <a:r>
              <a:rPr lang="en-US" sz="1500" b="1" u="sng" dirty="0">
                <a:solidFill>
                  <a:srgbClr val="0033CC"/>
                </a:solidFill>
                <a:latin typeface="Futura Md BT"/>
              </a:rPr>
              <a:t>Best practice</a:t>
            </a:r>
            <a:r>
              <a:rPr lang="en-US" sz="1500" dirty="0">
                <a:solidFill>
                  <a:srgbClr val="0033CC"/>
                </a:solidFill>
                <a:latin typeface="Futura Md BT"/>
              </a:rPr>
              <a:t>: report all potential lobbyists to the Board of Ethics; let us contact the person and determine whether registration is required.  City employees and officials who have policy-making authority must report to the Board any person they believe has lobbied them, if they know the person is not registered as a lobbyist.</a:t>
            </a:r>
          </a:p>
          <a:p>
            <a:pPr marL="0" indent="0" algn="just">
              <a:lnSpc>
                <a:spcPct val="120000"/>
              </a:lnSpc>
              <a:spcBef>
                <a:spcPts val="0"/>
              </a:spcBef>
              <a:buNone/>
            </a:pPr>
            <a:endParaRPr lang="en-US" sz="1500" dirty="0">
              <a:solidFill>
                <a:srgbClr val="0033CC"/>
              </a:solidFill>
              <a:latin typeface="Futura Md BT"/>
            </a:endParaRPr>
          </a:p>
          <a:p>
            <a:pPr marL="0" indent="0" algn="just">
              <a:lnSpc>
                <a:spcPct val="120000"/>
              </a:lnSpc>
              <a:spcBef>
                <a:spcPts val="0"/>
              </a:spcBef>
              <a:buNone/>
            </a:pPr>
            <a:r>
              <a:rPr lang="en-US" sz="1500" b="1" u="sng" dirty="0">
                <a:solidFill>
                  <a:srgbClr val="0033CC"/>
                </a:solidFill>
                <a:latin typeface="Futura Md BT"/>
              </a:rPr>
              <a:t>Note on State law</a:t>
            </a:r>
            <a:r>
              <a:rPr lang="en-US" sz="1500" dirty="0">
                <a:solidFill>
                  <a:srgbClr val="0033CC"/>
                </a:solidFill>
                <a:latin typeface="Futura Md BT"/>
              </a:rPr>
              <a:t>: As of January 1, 2022, persons who lobby any unit of local government in Illinois </a:t>
            </a:r>
            <a:r>
              <a:rPr lang="en-US" sz="1500" i="1" dirty="0">
                <a:solidFill>
                  <a:srgbClr val="0033CC"/>
                </a:solidFill>
                <a:latin typeface="Futura Md BT"/>
              </a:rPr>
              <a:t>other than the City of Chicago </a:t>
            </a:r>
            <a:r>
              <a:rPr lang="en-US" sz="1500" dirty="0">
                <a:solidFill>
                  <a:srgbClr val="0033CC"/>
                </a:solidFill>
                <a:latin typeface="Futura Md BT"/>
              </a:rPr>
              <a:t>must register as a lobbyist with the Secretary of State’s Office. Persons who lobby any Chicago official, employee, agency or department must still register with the Board of Ethics, however.  For more information, see </a:t>
            </a:r>
            <a:r>
              <a:rPr lang="en-US" sz="1500" dirty="0">
                <a:solidFill>
                  <a:srgbClr val="00007E"/>
                </a:solidFill>
                <a:latin typeface="Futura Md BT"/>
                <a:hlinkClick r:id="rId2">
                  <a:extLst>
                    <a:ext uri="{A12FA001-AC4F-418D-AE19-62706E023703}">
                      <ahyp:hlinkClr xmlns:ahyp="http://schemas.microsoft.com/office/drawing/2018/hyperlinkcolor" val="tx"/>
                    </a:ext>
                  </a:extLst>
                </a:hlinkClick>
              </a:rPr>
              <a:t>https://www.ilsos.gov/departments/index/home.html</a:t>
            </a:r>
            <a:endParaRPr lang="en-US" sz="1500" dirty="0">
              <a:solidFill>
                <a:srgbClr val="00007E"/>
              </a:solidFill>
              <a:latin typeface="Futura Md BT"/>
            </a:endParaRPr>
          </a:p>
          <a:p>
            <a:pPr marL="0" indent="0" algn="just">
              <a:lnSpc>
                <a:spcPct val="120000"/>
              </a:lnSpc>
              <a:spcBef>
                <a:spcPts val="0"/>
              </a:spcBef>
              <a:buNone/>
            </a:pPr>
            <a:endParaRPr lang="en-US" sz="1500" dirty="0">
              <a:solidFill>
                <a:srgbClr val="0033CC"/>
              </a:solidFill>
              <a:latin typeface="Futura Md BT"/>
            </a:endParaRPr>
          </a:p>
        </p:txBody>
      </p:sp>
    </p:spTree>
    <p:extLst>
      <p:ext uri="{BB962C8B-B14F-4D97-AF65-F5344CB8AC3E}">
        <p14:creationId xmlns:p14="http://schemas.microsoft.com/office/powerpoint/2010/main" val="1370294181"/>
      </p:ext>
    </p:extLst>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Futura Md BT"/>
              </a:rPr>
              <a:t>Who is a “lobbyist?”</a:t>
            </a:r>
          </a:p>
        </p:txBody>
      </p:sp>
      <p:sp>
        <p:nvSpPr>
          <p:cNvPr id="3" name="Content Placeholder 2"/>
          <p:cNvSpPr>
            <a:spLocks noGrp="1"/>
          </p:cNvSpPr>
          <p:nvPr>
            <p:ph idx="1"/>
          </p:nvPr>
        </p:nvSpPr>
        <p:spPr>
          <a:xfrm>
            <a:off x="457200" y="1219200"/>
            <a:ext cx="8229600" cy="5181600"/>
          </a:xfrm>
        </p:spPr>
        <p:txBody>
          <a:bodyPr>
            <a:normAutofit fontScale="25000" lnSpcReduction="20000"/>
          </a:bodyPr>
          <a:lstStyle/>
          <a:p>
            <a:pPr marL="0" indent="0" algn="just">
              <a:lnSpc>
                <a:spcPct val="120000"/>
              </a:lnSpc>
              <a:buNone/>
            </a:pPr>
            <a:endParaRPr lang="en-US" dirty="0">
              <a:solidFill>
                <a:srgbClr val="0033CC"/>
              </a:solidFill>
              <a:latin typeface="Futura Md BT"/>
            </a:endParaRPr>
          </a:p>
          <a:p>
            <a:pPr algn="just">
              <a:lnSpc>
                <a:spcPct val="120000"/>
              </a:lnSpc>
            </a:pPr>
            <a:r>
              <a:rPr lang="en-US" sz="6000" dirty="0">
                <a:solidFill>
                  <a:srgbClr val="0033CC"/>
                </a:solidFill>
                <a:latin typeface="Futura Md BT"/>
              </a:rPr>
              <a:t>Individuals who email, meet with, text or otherwise contact City employees or officials to try to influence or speed up regulatory or legislative matters on behalf of another person, such as an employer or client. Individuals who merely work behind the scenes and have no contact with City employees of officials are </a:t>
            </a:r>
            <a:r>
              <a:rPr lang="en-US" sz="6000" b="1" u="sng" dirty="0">
                <a:solidFill>
                  <a:srgbClr val="0033CC"/>
                </a:solidFill>
                <a:latin typeface="Futura Md BT"/>
              </a:rPr>
              <a:t>not</a:t>
            </a:r>
            <a:r>
              <a:rPr lang="en-US" sz="6000" dirty="0">
                <a:solidFill>
                  <a:srgbClr val="0033CC"/>
                </a:solidFill>
                <a:latin typeface="Futura Md BT"/>
              </a:rPr>
              <a:t> thereby lobbying.</a:t>
            </a:r>
          </a:p>
          <a:p>
            <a:pPr marL="0" indent="0" algn="just">
              <a:lnSpc>
                <a:spcPct val="120000"/>
              </a:lnSpc>
              <a:buNone/>
            </a:pPr>
            <a:endParaRPr lang="en-US" sz="6000" dirty="0">
              <a:solidFill>
                <a:srgbClr val="0033CC"/>
              </a:solidFill>
              <a:latin typeface="Futura Md BT"/>
            </a:endParaRPr>
          </a:p>
          <a:p>
            <a:pPr algn="just">
              <a:lnSpc>
                <a:spcPct val="120000"/>
              </a:lnSpc>
            </a:pPr>
            <a:r>
              <a:rPr lang="en-US" sz="6000" dirty="0">
                <a:solidFill>
                  <a:srgbClr val="0033CC"/>
                </a:solidFill>
                <a:latin typeface="Futura Md BT"/>
              </a:rPr>
              <a:t>Possibly sometime in late 2022 or 2023, individuals who lobby on behalf of any for- or non-profit person and who are compensated for lobbying more than a certain amount and spend a certain amount of time lobbying must register as lobbyist (individuals who volunteer for non-profits will not be required to register as lobbyists). There are other exceptions to who is a lobbyist, required to register: persons who undertake nonpartisan analysis, study and research, or provide technical advice or assistance, or examine or discuss broad social, economic, and similar problems.</a:t>
            </a:r>
          </a:p>
          <a:p>
            <a:pPr marL="0" indent="0" algn="just">
              <a:lnSpc>
                <a:spcPct val="120000"/>
              </a:lnSpc>
              <a:buNone/>
            </a:pPr>
            <a:endParaRPr lang="en-US" sz="6000" dirty="0">
              <a:solidFill>
                <a:srgbClr val="0033CC"/>
              </a:solidFill>
              <a:latin typeface="Futura Md BT"/>
            </a:endParaRPr>
          </a:p>
          <a:p>
            <a:pPr algn="just">
              <a:lnSpc>
                <a:spcPct val="120000"/>
              </a:lnSpc>
            </a:pPr>
            <a:r>
              <a:rPr lang="en-US" sz="6000" dirty="0">
                <a:solidFill>
                  <a:srgbClr val="0033CC"/>
                </a:solidFill>
                <a:latin typeface="Futura Md BT"/>
              </a:rPr>
              <a:t>Individuals who are exploring the possibility of a contract (such as salespeople) are not required to register as lobbyists unless and until the City decides to move forward and continue discussions.</a:t>
            </a:r>
          </a:p>
          <a:p>
            <a:pPr algn="just">
              <a:lnSpc>
                <a:spcPct val="120000"/>
              </a:lnSpc>
            </a:pPr>
            <a:endParaRPr lang="en-US" sz="6000" dirty="0">
              <a:solidFill>
                <a:srgbClr val="0033CC"/>
              </a:solidFill>
              <a:latin typeface="Futura Md BT"/>
            </a:endParaRPr>
          </a:p>
          <a:p>
            <a:pPr algn="just">
              <a:lnSpc>
                <a:spcPct val="120000"/>
              </a:lnSpc>
            </a:pPr>
            <a:r>
              <a:rPr lang="en-US" sz="6000" dirty="0">
                <a:solidFill>
                  <a:srgbClr val="0033CC"/>
                </a:solidFill>
                <a:latin typeface="Futura Md BT"/>
              </a:rPr>
              <a:t>Persons who are merely applying for permits or licenses or responding to Requests for Proposals or Qualifications (RFPs or RFIs) are </a:t>
            </a:r>
            <a:r>
              <a:rPr lang="en-US" sz="6000" b="1" dirty="0">
                <a:solidFill>
                  <a:srgbClr val="0033CC"/>
                </a:solidFill>
                <a:latin typeface="Futura Md BT"/>
              </a:rPr>
              <a:t>not</a:t>
            </a:r>
            <a:r>
              <a:rPr lang="en-US" sz="6000" dirty="0">
                <a:solidFill>
                  <a:srgbClr val="0033CC"/>
                </a:solidFill>
                <a:latin typeface="Futura Md BT"/>
              </a:rPr>
              <a:t> thereby lobbying. </a:t>
            </a:r>
          </a:p>
        </p:txBody>
      </p:sp>
    </p:spTree>
    <p:extLst>
      <p:ext uri="{BB962C8B-B14F-4D97-AF65-F5344CB8AC3E}">
        <p14:creationId xmlns:p14="http://schemas.microsoft.com/office/powerpoint/2010/main" val="3767118270"/>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r>
              <a:rPr lang="en-US" altLang="en-US" b="1" dirty="0">
                <a:solidFill>
                  <a:srgbClr val="FF0000"/>
                </a:solidFill>
                <a:effectLst/>
                <a:latin typeface="Futura Md BT" pitchFamily="34" charset="0"/>
              </a:rPr>
              <a:t>Board Personnel</a:t>
            </a:r>
          </a:p>
        </p:txBody>
      </p:sp>
      <p:sp>
        <p:nvSpPr>
          <p:cNvPr id="4099" name="Rectangle 3"/>
          <p:cNvSpPr>
            <a:spLocks noGrp="1" noChangeArrowheads="1"/>
          </p:cNvSpPr>
          <p:nvPr>
            <p:ph idx="1"/>
          </p:nvPr>
        </p:nvSpPr>
        <p:spPr/>
        <p:txBody>
          <a:bodyPr>
            <a:normAutofit fontScale="92500" lnSpcReduction="10000"/>
          </a:bodyPr>
          <a:lstStyle/>
          <a:p>
            <a:pPr algn="just" eaLnBrk="1" hangingPunct="1">
              <a:lnSpc>
                <a:spcPct val="90000"/>
              </a:lnSpc>
            </a:pPr>
            <a:r>
              <a:rPr lang="en-US" altLang="en-US" sz="2600" dirty="0">
                <a:solidFill>
                  <a:srgbClr val="0033CC"/>
                </a:solidFill>
                <a:effectLst/>
                <a:latin typeface="Futura Md BT" pitchFamily="34" charset="0"/>
              </a:rPr>
              <a:t>The Board of Ethics has up to 7 Board members, appointed by Mayor and confirmed by City Council, who serve staggered 4-year terms.  Board members can be removed only for cause. The Mayor appoints the Chair.</a:t>
            </a:r>
          </a:p>
          <a:p>
            <a:pPr eaLnBrk="1" hangingPunct="1">
              <a:lnSpc>
                <a:spcPct val="90000"/>
              </a:lnSpc>
            </a:pPr>
            <a:endParaRPr lang="en-US" altLang="en-US" sz="2600" dirty="0">
              <a:solidFill>
                <a:srgbClr val="0033CC"/>
              </a:solidFill>
              <a:effectLst/>
              <a:latin typeface="Futura Md BT" pitchFamily="34" charset="0"/>
            </a:endParaRPr>
          </a:p>
          <a:p>
            <a:pPr algn="just" eaLnBrk="1" hangingPunct="1">
              <a:lnSpc>
                <a:spcPct val="90000"/>
              </a:lnSpc>
            </a:pPr>
            <a:r>
              <a:rPr lang="en-US" altLang="en-US" sz="2600" dirty="0">
                <a:solidFill>
                  <a:srgbClr val="0033CC"/>
                </a:solidFill>
                <a:effectLst/>
                <a:latin typeface="Futura Md BT" pitchFamily="34" charset="0"/>
              </a:rPr>
              <a:t>The Board has 7 staff members, 4 of whom are attorneys, including the Executive Director. The Executive Director is also appointed by the Mayor and confirmed by the City Council.</a:t>
            </a:r>
          </a:p>
          <a:p>
            <a:pPr algn="just" eaLnBrk="1" hangingPunct="1">
              <a:lnSpc>
                <a:spcPct val="90000"/>
              </a:lnSpc>
            </a:pPr>
            <a:endParaRPr lang="en-US" altLang="en-US" sz="2600" dirty="0">
              <a:solidFill>
                <a:srgbClr val="0033CC"/>
              </a:solidFill>
              <a:latin typeface="Futura Md BT" pitchFamily="34" charset="0"/>
            </a:endParaRPr>
          </a:p>
          <a:p>
            <a:pPr algn="just" eaLnBrk="1" hangingPunct="1">
              <a:lnSpc>
                <a:spcPct val="90000"/>
              </a:lnSpc>
            </a:pPr>
            <a:r>
              <a:rPr lang="en-US" altLang="en-US" sz="2600" dirty="0">
                <a:solidFill>
                  <a:srgbClr val="0033CC"/>
                </a:solidFill>
                <a:effectLst/>
                <a:latin typeface="Futura Md BT" pitchFamily="34" charset="0"/>
              </a:rPr>
              <a:t>Board members and staff are prohibited from engaging in political activity.</a:t>
            </a:r>
          </a:p>
          <a:p>
            <a:pPr algn="just" eaLnBrk="1" hangingPunct="1">
              <a:lnSpc>
                <a:spcPct val="90000"/>
              </a:lnSpc>
            </a:pPr>
            <a:endParaRPr lang="en-US" altLang="en-US" dirty="0">
              <a:solidFill>
                <a:srgbClr val="002060"/>
              </a:solidFill>
              <a:effectLst/>
              <a:latin typeface="Futura Md BT" pitchFamily="34" charset="0"/>
            </a:endParaRPr>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latin typeface="Futura Md BT"/>
              </a:rPr>
              <a:t>Prohibition on sexual harassment</a:t>
            </a:r>
            <a:endParaRPr lang="en-US" b="1" dirty="0"/>
          </a:p>
        </p:txBody>
      </p:sp>
      <p:sp>
        <p:nvSpPr>
          <p:cNvPr id="3" name="Content Placeholder 2"/>
          <p:cNvSpPr>
            <a:spLocks noGrp="1"/>
          </p:cNvSpPr>
          <p:nvPr>
            <p:ph idx="1"/>
          </p:nvPr>
        </p:nvSpPr>
        <p:spPr>
          <a:xfrm>
            <a:off x="381000" y="1524000"/>
            <a:ext cx="8229600" cy="4525963"/>
          </a:xfrm>
        </p:spPr>
        <p:txBody>
          <a:bodyPr>
            <a:normAutofit fontScale="47500" lnSpcReduction="20000"/>
          </a:bodyPr>
          <a:lstStyle/>
          <a:p>
            <a:pPr algn="just">
              <a:lnSpc>
                <a:spcPct val="120000"/>
              </a:lnSpc>
            </a:pPr>
            <a:r>
              <a:rPr lang="en-US" dirty="0">
                <a:solidFill>
                  <a:srgbClr val="0033CC"/>
                </a:solidFill>
                <a:latin typeface="Futura Md BT"/>
              </a:rPr>
              <a:t>Elected or appointed officials who engage in behavior that constitutes sexual harassment (including failing to act on reports of sexual harassment from subordinates) violate the Governmental Ethics Ordinance.</a:t>
            </a:r>
          </a:p>
          <a:p>
            <a:pPr marL="0" indent="0" algn="just">
              <a:lnSpc>
                <a:spcPct val="120000"/>
              </a:lnSpc>
              <a:buNone/>
            </a:pPr>
            <a:endParaRPr lang="en-US" dirty="0">
              <a:solidFill>
                <a:srgbClr val="0033CC"/>
              </a:solidFill>
              <a:latin typeface="Futura Md BT"/>
            </a:endParaRPr>
          </a:p>
          <a:p>
            <a:pPr algn="just">
              <a:lnSpc>
                <a:spcPct val="120000"/>
              </a:lnSpc>
            </a:pPr>
            <a:r>
              <a:rPr lang="en-US" dirty="0">
                <a:solidFill>
                  <a:srgbClr val="0033CC"/>
                </a:solidFill>
                <a:latin typeface="Futura Md BT"/>
              </a:rPr>
              <a:t>Sexual harassment means “any unwelcome sexual advances of requests for sexual favors or conduct of a sexual nature when (i) submission to such conduct is made either explicitly or implicitly a term or condition of an individual’s employment or of any government decision; or (ii) submission to or rejection of such conduct by an individual is used as the basis for any employment or other governmental decision affecting the individual or the individual’s client or employer; or (iii) such conduct has the purpose or effect of substantially interfering with an individual work performance or creating an intimidating, hostile or offensive working environment.”</a:t>
            </a:r>
          </a:p>
          <a:p>
            <a:pPr marL="0" indent="0" algn="just">
              <a:lnSpc>
                <a:spcPct val="120000"/>
              </a:lnSpc>
              <a:buNone/>
            </a:pPr>
            <a:endParaRPr lang="en-US" dirty="0">
              <a:solidFill>
                <a:srgbClr val="0033CC"/>
              </a:solidFill>
              <a:latin typeface="Futura Md BT"/>
            </a:endParaRPr>
          </a:p>
          <a:p>
            <a:pPr marL="0" indent="0" algn="just">
              <a:lnSpc>
                <a:spcPct val="120000"/>
              </a:lnSpc>
              <a:buNone/>
            </a:pPr>
            <a:r>
              <a:rPr lang="en-US" dirty="0">
                <a:solidFill>
                  <a:srgbClr val="0033CC"/>
                </a:solidFill>
                <a:latin typeface="Futura Md BT"/>
              </a:rPr>
              <a:t>Note: the City’s laws and rules covering sexual harassment do not replace any other remedies available to victims of sexual harassment at law or before other administrative agencies.</a:t>
            </a:r>
          </a:p>
          <a:p>
            <a:pPr marL="0" indent="0">
              <a:buNone/>
            </a:pPr>
            <a:r>
              <a:rPr lang="en-US" dirty="0">
                <a:latin typeface="Futura Md BT"/>
              </a:rPr>
              <a:t> </a:t>
            </a:r>
          </a:p>
        </p:txBody>
      </p:sp>
    </p:spTree>
    <p:extLst>
      <p:ext uri="{BB962C8B-B14F-4D97-AF65-F5344CB8AC3E}">
        <p14:creationId xmlns:p14="http://schemas.microsoft.com/office/powerpoint/2010/main" val="741278248"/>
      </p:ext>
    </p:extLst>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latin typeface="Futura Md BT"/>
              </a:rPr>
              <a:t>Reporting sexual harassment</a:t>
            </a:r>
            <a:endParaRPr lang="en-US" b="1" dirty="0"/>
          </a:p>
        </p:txBody>
      </p:sp>
      <p:sp>
        <p:nvSpPr>
          <p:cNvPr id="3" name="Content Placeholder 2"/>
          <p:cNvSpPr>
            <a:spLocks noGrp="1"/>
          </p:cNvSpPr>
          <p:nvPr>
            <p:ph idx="1"/>
          </p:nvPr>
        </p:nvSpPr>
        <p:spPr/>
        <p:txBody>
          <a:bodyPr>
            <a:normAutofit fontScale="70000" lnSpcReduction="20000"/>
          </a:bodyPr>
          <a:lstStyle/>
          <a:p>
            <a:pPr algn="just"/>
            <a:r>
              <a:rPr lang="en-US" dirty="0">
                <a:solidFill>
                  <a:srgbClr val="003399"/>
                </a:solidFill>
                <a:latin typeface="Futura Md BT"/>
              </a:rPr>
              <a:t>Persons who believe they are victims of sexual harassment by a City elected official should report it to the Office of the Inspector General, at 773-478-7799.</a:t>
            </a:r>
          </a:p>
          <a:p>
            <a:pPr algn="just"/>
            <a:endParaRPr lang="en-US" dirty="0">
              <a:solidFill>
                <a:srgbClr val="003399"/>
              </a:solidFill>
              <a:latin typeface="Futura Md BT"/>
            </a:endParaRPr>
          </a:p>
          <a:p>
            <a:pPr algn="just"/>
            <a:r>
              <a:rPr lang="en-US" dirty="0">
                <a:solidFill>
                  <a:srgbClr val="003399"/>
                </a:solidFill>
                <a:latin typeface="Futura Md BT"/>
              </a:rPr>
              <a:t>Persons who believe they are victims of sexual harassment by any other City official or employee should report it to the Department of Human Resources, at City of Chicago Department of Human Resources Diversity and Equal Employment Opportunity Division, 121 N. LaSalle Street, Room 1100 Chicago, IL 60602 // Phone: (312)744-4224 // Facsimile: (312) 744-1521 // TTY: (312)744-5035 // Email: </a:t>
            </a:r>
            <a:r>
              <a:rPr lang="en-US" u="sng" dirty="0">
                <a:solidFill>
                  <a:srgbClr val="003399"/>
                </a:solidFill>
                <a:latin typeface="Futura Md BT"/>
              </a:rPr>
              <a:t>eeodiversity@cityofchicago.org.</a:t>
            </a:r>
          </a:p>
          <a:p>
            <a:pPr marL="0" indent="0" algn="just">
              <a:buNone/>
            </a:pPr>
            <a:endParaRPr lang="en-US" dirty="0">
              <a:solidFill>
                <a:srgbClr val="003399"/>
              </a:solidFill>
              <a:latin typeface="Futura Md BT"/>
            </a:endParaRPr>
          </a:p>
          <a:p>
            <a:pPr algn="just"/>
            <a:r>
              <a:rPr lang="en-US" b="1" dirty="0">
                <a:solidFill>
                  <a:srgbClr val="003399"/>
                </a:solidFill>
                <a:latin typeface="Futura Md BT"/>
              </a:rPr>
              <a:t>All reports are confidential.  </a:t>
            </a:r>
            <a:r>
              <a:rPr lang="en-US" dirty="0">
                <a:solidFill>
                  <a:srgbClr val="003399"/>
                </a:solidFill>
                <a:latin typeface="Futura Md BT"/>
              </a:rPr>
              <a:t>The City investigates these complaints with great sensitivity.</a:t>
            </a:r>
          </a:p>
          <a:p>
            <a:endParaRPr lang="en-US" dirty="0"/>
          </a:p>
        </p:txBody>
      </p:sp>
    </p:spTree>
    <p:extLst>
      <p:ext uri="{BB962C8B-B14F-4D97-AF65-F5344CB8AC3E}">
        <p14:creationId xmlns:p14="http://schemas.microsoft.com/office/powerpoint/2010/main" val="2879684256"/>
      </p:ext>
    </p:extLst>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6BC3-0F74-4025-AE67-90B08C817B23}"/>
              </a:ext>
            </a:extLst>
          </p:cNvPr>
          <p:cNvSpPr>
            <a:spLocks noGrp="1"/>
          </p:cNvSpPr>
          <p:nvPr>
            <p:ph type="title"/>
          </p:nvPr>
        </p:nvSpPr>
        <p:spPr/>
        <p:txBody>
          <a:bodyPr/>
          <a:lstStyle/>
          <a:p>
            <a:r>
              <a:rPr lang="en-US" b="1" dirty="0">
                <a:solidFill>
                  <a:srgbClr val="FF0000"/>
                </a:solidFill>
                <a:latin typeface="Futura Md BT"/>
              </a:rPr>
              <a:t>Reporting sexual harassment</a:t>
            </a:r>
            <a:endParaRPr lang="en-US" b="1" dirty="0"/>
          </a:p>
        </p:txBody>
      </p:sp>
      <p:sp>
        <p:nvSpPr>
          <p:cNvPr id="3" name="Content Placeholder 2">
            <a:extLst>
              <a:ext uri="{FF2B5EF4-FFF2-40B4-BE49-F238E27FC236}">
                <a16:creationId xmlns:a16="http://schemas.microsoft.com/office/drawing/2014/main" id="{9D963463-9832-49F8-9C9C-61AE005A0C28}"/>
              </a:ext>
            </a:extLst>
          </p:cNvPr>
          <p:cNvSpPr>
            <a:spLocks noGrp="1"/>
          </p:cNvSpPr>
          <p:nvPr>
            <p:ph idx="1"/>
          </p:nvPr>
        </p:nvSpPr>
        <p:spPr/>
        <p:txBody>
          <a:bodyPr>
            <a:normAutofit fontScale="55000" lnSpcReduction="20000"/>
          </a:bodyPr>
          <a:lstStyle/>
          <a:p>
            <a:pPr marL="0" indent="0" algn="just">
              <a:buNone/>
            </a:pPr>
            <a:r>
              <a:rPr lang="en-US" sz="2400" dirty="0">
                <a:solidFill>
                  <a:srgbClr val="003399"/>
                </a:solidFill>
                <a:effectLst/>
                <a:latin typeface="Futura Md BT"/>
                <a:ea typeface="Arial Unicode MS"/>
                <a:cs typeface="Arial" panose="020B0604020202020204" pitchFamily="34" charset="0"/>
              </a:rPr>
              <a:t>City employees also have a right to make complaints under state and Federal law by filing a charge with the Illinois Department of Human Rights (IDHR) or the U.S. Equal Employment Opportunity Commission (EEOC). </a:t>
            </a:r>
          </a:p>
          <a:p>
            <a:pPr marL="0" indent="0" algn="just">
              <a:buNone/>
            </a:pPr>
            <a:endParaRPr lang="en-US" sz="2400" dirty="0">
              <a:solidFill>
                <a:srgbClr val="003399"/>
              </a:solidFill>
              <a:effectLst/>
              <a:latin typeface="Futura Md BT"/>
              <a:ea typeface="Arial Unicode MS"/>
              <a:cs typeface="Arial" panose="020B0604020202020204" pitchFamily="34" charset="0"/>
            </a:endParaRPr>
          </a:p>
          <a:p>
            <a:pPr marL="0" marR="0" indent="0">
              <a:spcBef>
                <a:spcPts val="0"/>
              </a:spcBef>
              <a:spcAft>
                <a:spcPts val="0"/>
              </a:spcAft>
              <a:buNone/>
            </a:pPr>
            <a:r>
              <a:rPr lang="en-US" sz="2400" dirty="0">
                <a:solidFill>
                  <a:srgbClr val="003399"/>
                </a:solidFill>
                <a:effectLst/>
                <a:latin typeface="Futura Md BT"/>
                <a:ea typeface="Arial Unicode MS"/>
              </a:rPr>
              <a:t>The Illinois Department of Human Rights (IDHR) is a state agency responsible for enforcing the Illinois Human Rights Act, the state law which makes it illegal to engage in sexual harassment or retaliation. </a:t>
            </a:r>
          </a:p>
          <a:p>
            <a:pPr marL="0" marR="0" indent="0">
              <a:spcBef>
                <a:spcPts val="0"/>
              </a:spcBef>
              <a:spcAft>
                <a:spcPts val="0"/>
              </a:spcAft>
              <a:buNone/>
            </a:pPr>
            <a:endParaRPr lang="en-US" sz="2400" dirty="0">
              <a:solidFill>
                <a:srgbClr val="003399"/>
              </a:solidFill>
              <a:latin typeface="Futura Md BT"/>
              <a:ea typeface="Arial Unicode MS"/>
            </a:endParaRPr>
          </a:p>
          <a:p>
            <a:pPr marL="0" marR="0" indent="0">
              <a:spcBef>
                <a:spcPts val="0"/>
              </a:spcBef>
              <a:spcAft>
                <a:spcPts val="0"/>
              </a:spcAft>
              <a:buNone/>
            </a:pPr>
            <a:r>
              <a:rPr lang="en-US" sz="2400" dirty="0">
                <a:solidFill>
                  <a:srgbClr val="003399"/>
                </a:solidFill>
                <a:effectLst/>
                <a:latin typeface="Futura Md BT"/>
                <a:ea typeface="Arial Unicode MS"/>
              </a:rPr>
              <a:t>Complainants (victims of sexual harassment) may file a charge at any time within 300 days of the incident(s).  IDHR has jurisdiction (authority) to investigate employers who have 1 or more employees.</a:t>
            </a:r>
          </a:p>
          <a:p>
            <a:pPr marL="0" marR="0" indent="0">
              <a:spcBef>
                <a:spcPts val="0"/>
              </a:spcBef>
              <a:spcAft>
                <a:spcPts val="0"/>
              </a:spcAft>
              <a:buNone/>
            </a:pPr>
            <a:endParaRPr lang="en-US" sz="2400" dirty="0">
              <a:solidFill>
                <a:srgbClr val="003399"/>
              </a:solidFill>
              <a:latin typeface="Futura Md BT"/>
              <a:ea typeface="Arial Unicode MS"/>
            </a:endParaRPr>
          </a:p>
          <a:p>
            <a:pPr marL="0" marR="0" indent="0">
              <a:spcBef>
                <a:spcPts val="0"/>
              </a:spcBef>
              <a:spcAft>
                <a:spcPts val="0"/>
              </a:spcAft>
              <a:buNone/>
            </a:pPr>
            <a:r>
              <a:rPr lang="en-US" sz="2400" dirty="0">
                <a:solidFill>
                  <a:srgbClr val="003399"/>
                </a:solidFill>
                <a:effectLst/>
                <a:latin typeface="Futura Md BT"/>
                <a:ea typeface="Arial Unicode MS"/>
              </a:rPr>
              <a:t>To start the process, submit a Complainant Information Sheet to IDHR.</a:t>
            </a:r>
          </a:p>
          <a:p>
            <a:pPr marL="0" marR="0">
              <a:spcBef>
                <a:spcPts val="0"/>
              </a:spcBef>
              <a:spcAft>
                <a:spcPts val="0"/>
              </a:spcAft>
            </a:pPr>
            <a:endParaRPr lang="en-US" sz="2400" dirty="0">
              <a:solidFill>
                <a:srgbClr val="003399"/>
              </a:solidFill>
              <a:latin typeface="Futura Md BT"/>
              <a:ea typeface="Arial Unicode MS"/>
            </a:endParaRPr>
          </a:p>
          <a:p>
            <a:pPr marL="0" marR="0" indent="0">
              <a:spcBef>
                <a:spcPts val="0"/>
              </a:spcBef>
              <a:spcAft>
                <a:spcPts val="0"/>
              </a:spcAft>
              <a:buNone/>
            </a:pPr>
            <a:r>
              <a:rPr lang="en-US" sz="2400" dirty="0">
                <a:solidFill>
                  <a:srgbClr val="003399"/>
                </a:solidFill>
                <a:effectLst/>
                <a:latin typeface="Futura Md BT"/>
                <a:ea typeface="Arial Unicode MS"/>
              </a:rPr>
              <a:t>Remedies available under the Illinois Human Rights Act may include: back pay, lost benefits, clearing of a personnel file, damages, hiring, promotion, reinstatement, front pay where reinstatement is not possible, and attorney’s fees and costs.</a:t>
            </a:r>
          </a:p>
          <a:p>
            <a:pPr marL="0" marR="0" indent="0">
              <a:spcBef>
                <a:spcPts val="0"/>
              </a:spcBef>
              <a:spcAft>
                <a:spcPts val="0"/>
              </a:spcAft>
              <a:buNone/>
            </a:pPr>
            <a:endParaRPr lang="en-US" sz="2400" b="1" dirty="0">
              <a:solidFill>
                <a:srgbClr val="003399"/>
              </a:solidFill>
              <a:latin typeface="Futura Md BT"/>
              <a:ea typeface="Arial Unicode MS"/>
            </a:endParaRPr>
          </a:p>
          <a:p>
            <a:pPr marL="0" marR="0" indent="0">
              <a:spcBef>
                <a:spcPts val="0"/>
              </a:spcBef>
              <a:spcAft>
                <a:spcPts val="0"/>
              </a:spcAft>
              <a:buNone/>
            </a:pPr>
            <a:r>
              <a:rPr lang="en-US" sz="2400" b="1" dirty="0">
                <a:solidFill>
                  <a:srgbClr val="003399"/>
                </a:solidFill>
                <a:effectLst/>
                <a:latin typeface="Futura Md BT"/>
                <a:ea typeface="Arial Unicode MS"/>
              </a:rPr>
              <a:t>IDHR contact information:</a:t>
            </a:r>
            <a:endParaRPr lang="en-US" sz="2400" dirty="0">
              <a:solidFill>
                <a:srgbClr val="003399"/>
              </a:solidFill>
              <a:effectLst/>
              <a:latin typeface="Futura Md BT"/>
              <a:ea typeface="Arial Unicode MS"/>
            </a:endParaRPr>
          </a:p>
          <a:p>
            <a:pPr marL="0" marR="0" indent="0">
              <a:spcBef>
                <a:spcPts val="0"/>
              </a:spcBef>
              <a:spcAft>
                <a:spcPts val="0"/>
              </a:spcAft>
              <a:buNone/>
            </a:pPr>
            <a:r>
              <a:rPr lang="en-US" sz="2400" b="1" dirty="0">
                <a:solidFill>
                  <a:srgbClr val="003399"/>
                </a:solidFill>
                <a:effectLst/>
                <a:latin typeface="Futura Md BT"/>
                <a:ea typeface="Arial Unicode MS"/>
              </a:rPr>
              <a:t>1-800-662-3942 | </a:t>
            </a:r>
            <a:r>
              <a:rPr lang="en-US" sz="2400" b="1" u="sng" dirty="0">
                <a:solidFill>
                  <a:srgbClr val="003399"/>
                </a:solidFill>
                <a:effectLst/>
                <a:latin typeface="Futura Md BT"/>
                <a:ea typeface="Arial Unicode MS"/>
                <a:hlinkClick r:id="rId2">
                  <a:extLst>
                    <a:ext uri="{A12FA001-AC4F-418D-AE19-62706E023703}">
                      <ahyp:hlinkClr xmlns:ahyp="http://schemas.microsoft.com/office/drawing/2018/hyperlinkcolor" val="tx"/>
                    </a:ext>
                  </a:extLst>
                </a:hlinkClick>
              </a:rPr>
              <a:t>www.ILLINOIS.GOV/DHR</a:t>
            </a:r>
            <a:endParaRPr lang="en-US" sz="2400" dirty="0">
              <a:solidFill>
                <a:srgbClr val="003399"/>
              </a:solidFill>
              <a:effectLst/>
              <a:latin typeface="Futura Md BT"/>
              <a:ea typeface="Arial Unicode MS"/>
            </a:endParaRPr>
          </a:p>
          <a:p>
            <a:pPr marL="0" marR="0" indent="0">
              <a:spcBef>
                <a:spcPts val="0"/>
              </a:spcBef>
              <a:spcAft>
                <a:spcPts val="0"/>
              </a:spcAft>
              <a:buNone/>
            </a:pPr>
            <a:r>
              <a:rPr lang="en-US" sz="2400" dirty="0">
                <a:solidFill>
                  <a:srgbClr val="003399"/>
                </a:solidFill>
                <a:effectLst/>
                <a:latin typeface="Futura Md BT"/>
                <a:ea typeface="Arial Unicode MS"/>
              </a:rPr>
              <a:t>100 W. Randolph St., #10-100, Chicago 60601</a:t>
            </a:r>
          </a:p>
          <a:p>
            <a:pPr marL="0" marR="0" indent="0">
              <a:spcBef>
                <a:spcPts val="0"/>
              </a:spcBef>
              <a:spcAft>
                <a:spcPts val="0"/>
              </a:spcAft>
              <a:buNone/>
            </a:pPr>
            <a:endParaRPr lang="en-US" sz="2400" dirty="0">
              <a:solidFill>
                <a:srgbClr val="003399"/>
              </a:solidFill>
              <a:latin typeface="Futura Md BT"/>
              <a:ea typeface="Arial Unicode MS"/>
            </a:endParaRPr>
          </a:p>
          <a:p>
            <a:pPr marL="0" marR="0" indent="0">
              <a:spcBef>
                <a:spcPts val="0"/>
              </a:spcBef>
              <a:spcAft>
                <a:spcPts val="0"/>
              </a:spcAft>
              <a:buNone/>
            </a:pPr>
            <a:endParaRPr lang="en-US" sz="2400" dirty="0">
              <a:solidFill>
                <a:srgbClr val="003399"/>
              </a:solidFill>
              <a:effectLst/>
              <a:latin typeface="Futura Md BT"/>
              <a:ea typeface="Arial Unicode MS"/>
            </a:endParaRPr>
          </a:p>
          <a:p>
            <a:pPr marL="0" marR="0" indent="0">
              <a:spcBef>
                <a:spcPts val="0"/>
              </a:spcBef>
              <a:spcAft>
                <a:spcPts val="0"/>
              </a:spcAft>
              <a:buNone/>
            </a:pPr>
            <a:r>
              <a:rPr lang="en-US" sz="2400" dirty="0">
                <a:solidFill>
                  <a:srgbClr val="003399"/>
                </a:solidFill>
                <a:effectLst/>
                <a:latin typeface="Futura Md BT"/>
                <a:ea typeface="Arial Unicode MS"/>
              </a:rPr>
              <a:t>The State of Illinois </a:t>
            </a:r>
            <a:r>
              <a:rPr lang="en-US" sz="2400" i="1" dirty="0">
                <a:solidFill>
                  <a:srgbClr val="003399"/>
                </a:solidFill>
                <a:effectLst/>
                <a:latin typeface="Futura Md BT"/>
                <a:ea typeface="Arial Unicode MS"/>
              </a:rPr>
              <a:t>Sexual Harassment and Discrimination Helpline</a:t>
            </a:r>
            <a:r>
              <a:rPr lang="en-US" sz="2400" dirty="0">
                <a:solidFill>
                  <a:srgbClr val="003399"/>
                </a:solidFill>
                <a:effectLst/>
                <a:latin typeface="Futura Md BT"/>
                <a:ea typeface="Arial Unicode MS"/>
              </a:rPr>
              <a:t> is available for anyone who has experienced or witnessed unwelcome conduct of a sexual nature in the workplace. Calls are confidential and can be made anonymously.</a:t>
            </a:r>
          </a:p>
          <a:p>
            <a:pPr marL="0" marR="0" indent="0">
              <a:spcBef>
                <a:spcPts val="0"/>
              </a:spcBef>
              <a:spcAft>
                <a:spcPts val="0"/>
              </a:spcAft>
              <a:buNone/>
            </a:pPr>
            <a:r>
              <a:rPr lang="en-US" sz="2400" dirty="0">
                <a:solidFill>
                  <a:srgbClr val="003399"/>
                </a:solidFill>
                <a:effectLst/>
                <a:latin typeface="Futura Md BT"/>
                <a:ea typeface="Arial Unicode MS"/>
              </a:rPr>
              <a:t>Call:  1-877-236-7703</a:t>
            </a:r>
          </a:p>
          <a:p>
            <a:pPr marL="0" marR="0" indent="0">
              <a:spcBef>
                <a:spcPts val="0"/>
              </a:spcBef>
              <a:spcAft>
                <a:spcPts val="0"/>
              </a:spcAft>
              <a:buNone/>
            </a:pPr>
            <a:r>
              <a:rPr lang="en-US" sz="2400" u="sng" dirty="0">
                <a:solidFill>
                  <a:srgbClr val="003399"/>
                </a:solidFill>
                <a:effectLst/>
                <a:latin typeface="Futura Md BT"/>
                <a:ea typeface="Arial Unicode MS"/>
                <a:hlinkClick r:id="rId3">
                  <a:extLst>
                    <a:ext uri="{A12FA001-AC4F-418D-AE19-62706E023703}">
                      <ahyp:hlinkClr xmlns:ahyp="http://schemas.microsoft.com/office/drawing/2018/hyperlinkcolor" val="tx"/>
                    </a:ext>
                  </a:extLst>
                </a:hlinkClick>
              </a:rPr>
              <a:t>www.Illinois.gov/SexualHarassment</a:t>
            </a:r>
            <a:endParaRPr lang="en-US" sz="2400" dirty="0">
              <a:solidFill>
                <a:srgbClr val="003399"/>
              </a:solidFill>
              <a:effectLst/>
              <a:latin typeface="Futura Md BT"/>
              <a:ea typeface="Arial Unicode MS"/>
            </a:endParaRPr>
          </a:p>
          <a:p>
            <a:pPr marL="0" indent="0" algn="just">
              <a:buNone/>
            </a:pPr>
            <a:endParaRPr lang="en-US" sz="2800" dirty="0">
              <a:solidFill>
                <a:srgbClr val="003399"/>
              </a:solidFill>
              <a:latin typeface="Futura Md BT"/>
            </a:endParaRPr>
          </a:p>
        </p:txBody>
      </p:sp>
    </p:spTree>
    <p:extLst>
      <p:ext uri="{BB962C8B-B14F-4D97-AF65-F5344CB8AC3E}">
        <p14:creationId xmlns:p14="http://schemas.microsoft.com/office/powerpoint/2010/main" val="3682171271"/>
      </p:ext>
    </p:extLst>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4BC81-E6C6-45FD-AEF7-3DBCDFD5D600}"/>
              </a:ext>
            </a:extLst>
          </p:cNvPr>
          <p:cNvSpPr>
            <a:spLocks noGrp="1"/>
          </p:cNvSpPr>
          <p:nvPr>
            <p:ph type="title"/>
          </p:nvPr>
        </p:nvSpPr>
        <p:spPr/>
        <p:txBody>
          <a:bodyPr/>
          <a:lstStyle/>
          <a:p>
            <a:r>
              <a:rPr lang="en-US" b="1" dirty="0">
                <a:solidFill>
                  <a:srgbClr val="FF0000"/>
                </a:solidFill>
                <a:latin typeface="Futura Md BT"/>
              </a:rPr>
              <a:t>Reporting sexual harassment</a:t>
            </a:r>
            <a:endParaRPr lang="en-US" b="1" dirty="0"/>
          </a:p>
        </p:txBody>
      </p:sp>
      <p:sp>
        <p:nvSpPr>
          <p:cNvPr id="3" name="Content Placeholder 2">
            <a:extLst>
              <a:ext uri="{FF2B5EF4-FFF2-40B4-BE49-F238E27FC236}">
                <a16:creationId xmlns:a16="http://schemas.microsoft.com/office/drawing/2014/main" id="{E802ACCD-0CC3-4577-ADD8-5387AA8C241E}"/>
              </a:ext>
            </a:extLst>
          </p:cNvPr>
          <p:cNvSpPr>
            <a:spLocks noGrp="1"/>
          </p:cNvSpPr>
          <p:nvPr>
            <p:ph idx="1"/>
          </p:nvPr>
        </p:nvSpPr>
        <p:spPr/>
        <p:txBody>
          <a:bodyPr>
            <a:normAutofit fontScale="92500" lnSpcReduction="20000"/>
          </a:bodyPr>
          <a:lstStyle/>
          <a:p>
            <a:pPr marL="0" marR="0" indent="0">
              <a:spcBef>
                <a:spcPts val="0"/>
              </a:spcBef>
              <a:spcAft>
                <a:spcPts val="0"/>
              </a:spcAft>
              <a:buNone/>
            </a:pPr>
            <a:r>
              <a:rPr lang="en-US" sz="1800" dirty="0">
                <a:solidFill>
                  <a:srgbClr val="003399"/>
                </a:solidFill>
                <a:effectLst/>
                <a:latin typeface="Futura Md BT"/>
                <a:ea typeface="Arial Unicode MS"/>
              </a:rPr>
              <a:t>The United States Equal Employment Opportunity Commission (EEOC) is responsible for enforcing Title VII of the Civil Rights Act of 1964, the federal law that makes it illegal to engage in sexual harassment or retaliation.</a:t>
            </a:r>
          </a:p>
          <a:p>
            <a:pPr marL="0" marR="0" indent="0">
              <a:spcBef>
                <a:spcPts val="0"/>
              </a:spcBef>
              <a:spcAft>
                <a:spcPts val="0"/>
              </a:spcAft>
              <a:buNone/>
            </a:pPr>
            <a:endParaRPr lang="en-US" sz="1800" dirty="0">
              <a:solidFill>
                <a:srgbClr val="003399"/>
              </a:solidFill>
              <a:latin typeface="Futura Md BT"/>
              <a:ea typeface="Arial Unicode MS"/>
            </a:endParaRPr>
          </a:p>
          <a:p>
            <a:pPr marL="0" marR="0" indent="0">
              <a:spcBef>
                <a:spcPts val="0"/>
              </a:spcBef>
              <a:spcAft>
                <a:spcPts val="0"/>
              </a:spcAft>
              <a:buNone/>
            </a:pPr>
            <a:r>
              <a:rPr lang="en-US" sz="1800" dirty="0">
                <a:solidFill>
                  <a:srgbClr val="003399"/>
                </a:solidFill>
                <a:effectLst/>
                <a:latin typeface="Futura Md BT"/>
                <a:ea typeface="Arial Unicode MS"/>
              </a:rPr>
              <a:t>Complainants (victims of sexual harassment) may file a charge at any time within 300 days of the incident(s).</a:t>
            </a:r>
          </a:p>
          <a:p>
            <a:pPr marL="0" marR="0" indent="0">
              <a:spcBef>
                <a:spcPts val="0"/>
              </a:spcBef>
              <a:spcAft>
                <a:spcPts val="0"/>
              </a:spcAft>
              <a:buNone/>
            </a:pPr>
            <a:r>
              <a:rPr lang="en-US" sz="1800" dirty="0">
                <a:solidFill>
                  <a:srgbClr val="003399"/>
                </a:solidFill>
                <a:effectLst/>
                <a:latin typeface="Futura Md BT"/>
                <a:ea typeface="Arial Unicode MS"/>
              </a:rPr>
              <a:t> </a:t>
            </a:r>
          </a:p>
          <a:p>
            <a:pPr marL="0" marR="0" indent="0">
              <a:spcBef>
                <a:spcPts val="0"/>
              </a:spcBef>
              <a:spcAft>
                <a:spcPts val="0"/>
              </a:spcAft>
              <a:buNone/>
            </a:pPr>
            <a:r>
              <a:rPr lang="en-US" sz="1800" dirty="0">
                <a:solidFill>
                  <a:srgbClr val="003399"/>
                </a:solidFill>
                <a:effectLst/>
                <a:latin typeface="Futura Md BT"/>
                <a:ea typeface="Arial Unicode MS"/>
              </a:rPr>
              <a:t>The EEOC has jurisdiction (authority) to investigate employers who have 15 or more employees. To start the process, call the EEOC or visit their website.  </a:t>
            </a:r>
          </a:p>
          <a:p>
            <a:pPr marL="0" marR="0" indent="0">
              <a:spcBef>
                <a:spcPts val="0"/>
              </a:spcBef>
              <a:spcAft>
                <a:spcPts val="0"/>
              </a:spcAft>
              <a:buNone/>
            </a:pPr>
            <a:endParaRPr lang="en-US" sz="1800" dirty="0">
              <a:solidFill>
                <a:srgbClr val="003399"/>
              </a:solidFill>
              <a:latin typeface="Futura Md BT"/>
              <a:ea typeface="Arial Unicode MS"/>
            </a:endParaRPr>
          </a:p>
          <a:p>
            <a:pPr marL="0" marR="0" indent="0">
              <a:spcBef>
                <a:spcPts val="0"/>
              </a:spcBef>
              <a:spcAft>
                <a:spcPts val="0"/>
              </a:spcAft>
              <a:buNone/>
            </a:pPr>
            <a:r>
              <a:rPr lang="en-US" sz="1800" dirty="0">
                <a:solidFill>
                  <a:srgbClr val="003399"/>
                </a:solidFill>
                <a:effectLst/>
                <a:latin typeface="Futura Md BT"/>
                <a:ea typeface="Arial Unicode MS"/>
              </a:rPr>
              <a:t>Remedies available under Title VII may include: back pay, lost benefits, clearing of a personnel file, damages, hiring, promotion, reinstatement, front pay where reinstatement is not possible, punitive damages, and attorney’s fees and costs</a:t>
            </a:r>
          </a:p>
          <a:p>
            <a:pPr marL="0" marR="0" indent="0">
              <a:spcBef>
                <a:spcPts val="0"/>
              </a:spcBef>
              <a:spcAft>
                <a:spcPts val="0"/>
              </a:spcAft>
              <a:buNone/>
            </a:pPr>
            <a:r>
              <a:rPr lang="en-US" sz="1800" dirty="0">
                <a:solidFill>
                  <a:srgbClr val="003399"/>
                </a:solidFill>
                <a:effectLst/>
                <a:latin typeface="Futura Md BT"/>
                <a:ea typeface="Arial Unicode MS"/>
              </a:rPr>
              <a:t> </a:t>
            </a:r>
          </a:p>
          <a:p>
            <a:pPr marL="0" marR="0" indent="0">
              <a:spcBef>
                <a:spcPts val="0"/>
              </a:spcBef>
              <a:spcAft>
                <a:spcPts val="0"/>
              </a:spcAft>
              <a:buNone/>
            </a:pPr>
            <a:r>
              <a:rPr lang="en-US" sz="1800" dirty="0">
                <a:solidFill>
                  <a:srgbClr val="003399"/>
                </a:solidFill>
                <a:effectLst/>
                <a:latin typeface="Futura Md BT"/>
                <a:ea typeface="Arial Unicode MS"/>
              </a:rPr>
              <a:t>U.S.  EEOC contact Information:</a:t>
            </a:r>
          </a:p>
          <a:p>
            <a:pPr marL="0" marR="0" indent="0">
              <a:spcBef>
                <a:spcPts val="0"/>
              </a:spcBef>
              <a:spcAft>
                <a:spcPts val="0"/>
              </a:spcAft>
              <a:buNone/>
            </a:pPr>
            <a:endParaRPr lang="en-US" sz="1800" b="1" dirty="0">
              <a:solidFill>
                <a:srgbClr val="003399"/>
              </a:solidFill>
              <a:latin typeface="Futura Md BT"/>
              <a:ea typeface="Arial Unicode MS"/>
            </a:endParaRPr>
          </a:p>
          <a:p>
            <a:pPr marL="0" marR="0" indent="0">
              <a:spcBef>
                <a:spcPts val="0"/>
              </a:spcBef>
              <a:spcAft>
                <a:spcPts val="0"/>
              </a:spcAft>
              <a:buNone/>
            </a:pPr>
            <a:r>
              <a:rPr lang="en-US" sz="1800" b="1" dirty="0">
                <a:solidFill>
                  <a:srgbClr val="003399"/>
                </a:solidFill>
                <a:effectLst/>
                <a:latin typeface="Futura Md BT"/>
                <a:ea typeface="Arial Unicode MS"/>
              </a:rPr>
              <a:t>1-800-669-4000 | </a:t>
            </a:r>
            <a:r>
              <a:rPr lang="en-US" sz="1800" b="1" u="sng" dirty="0">
                <a:solidFill>
                  <a:srgbClr val="003399"/>
                </a:solidFill>
                <a:effectLst/>
                <a:latin typeface="Futura Md BT"/>
                <a:ea typeface="Arial Unicode MS"/>
                <a:hlinkClick r:id="rId2">
                  <a:extLst>
                    <a:ext uri="{A12FA001-AC4F-418D-AE19-62706E023703}">
                      <ahyp:hlinkClr xmlns:ahyp="http://schemas.microsoft.com/office/drawing/2018/hyperlinkcolor" val="tx"/>
                    </a:ext>
                  </a:extLst>
                </a:hlinkClick>
              </a:rPr>
              <a:t>www.EEOC.GOV</a:t>
            </a:r>
            <a:br>
              <a:rPr lang="en-US" sz="1800" dirty="0">
                <a:solidFill>
                  <a:srgbClr val="003399"/>
                </a:solidFill>
                <a:effectLst/>
                <a:latin typeface="Futura Md BT"/>
                <a:ea typeface="Arial Unicode MS"/>
              </a:rPr>
            </a:br>
            <a:r>
              <a:rPr lang="en-US" sz="1800" dirty="0">
                <a:solidFill>
                  <a:srgbClr val="003399"/>
                </a:solidFill>
                <a:effectLst/>
                <a:latin typeface="Futura Md BT"/>
                <a:ea typeface="Arial Unicode MS"/>
              </a:rPr>
              <a:t>1-800-669-6820 (TTY for Deaf/Hard of Hearing callers only)</a:t>
            </a:r>
            <a:br>
              <a:rPr lang="en-US" sz="1800" dirty="0">
                <a:solidFill>
                  <a:srgbClr val="003399"/>
                </a:solidFill>
                <a:effectLst/>
                <a:latin typeface="Futura Md BT"/>
                <a:ea typeface="Arial Unicode MS"/>
              </a:rPr>
            </a:br>
            <a:r>
              <a:rPr lang="en-US" sz="1800" dirty="0">
                <a:solidFill>
                  <a:srgbClr val="003399"/>
                </a:solidFill>
                <a:effectLst/>
                <a:latin typeface="Futura Md BT"/>
                <a:ea typeface="Arial Unicode MS"/>
              </a:rPr>
              <a:t>1-844-234-5122 (ASL Video Phone for Deaf/Hard of Hearing callers only)</a:t>
            </a:r>
          </a:p>
          <a:p>
            <a:pPr marL="0" marR="0" indent="0">
              <a:spcBef>
                <a:spcPts val="0"/>
              </a:spcBef>
              <a:spcAft>
                <a:spcPts val="0"/>
              </a:spcAft>
              <a:buNone/>
            </a:pPr>
            <a:r>
              <a:rPr lang="en-US" sz="1800" dirty="0">
                <a:solidFill>
                  <a:srgbClr val="003399"/>
                </a:solidFill>
                <a:effectLst/>
                <a:latin typeface="Futura Md BT"/>
                <a:ea typeface="Arial Unicode MS"/>
                <a:cs typeface="Arial" panose="020B0604020202020204" pitchFamily="34" charset="0"/>
              </a:rPr>
              <a:t>JCK Federal Building, 230 S. Dearborn St., Chicago, IL 60604</a:t>
            </a:r>
            <a:endParaRPr lang="en-US" sz="1800" dirty="0">
              <a:solidFill>
                <a:srgbClr val="003399"/>
              </a:solidFill>
              <a:effectLst/>
              <a:latin typeface="Futura Md BT"/>
              <a:ea typeface="Arial Unicode MS"/>
            </a:endParaRPr>
          </a:p>
          <a:p>
            <a:endParaRPr lang="en-US" dirty="0"/>
          </a:p>
        </p:txBody>
      </p:sp>
    </p:spTree>
    <p:extLst>
      <p:ext uri="{BB962C8B-B14F-4D97-AF65-F5344CB8AC3E}">
        <p14:creationId xmlns:p14="http://schemas.microsoft.com/office/powerpoint/2010/main" val="2628771830"/>
      </p:ext>
    </p:extLst>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r>
              <a:rPr lang="en-US" altLang="en-US" b="1" dirty="0">
                <a:solidFill>
                  <a:srgbClr val="FF0000"/>
                </a:solidFill>
                <a:effectLst/>
                <a:latin typeface="Futura Md BT" pitchFamily="34" charset="0"/>
              </a:rPr>
              <a:t>QUESTIONS?</a:t>
            </a:r>
          </a:p>
        </p:txBody>
      </p:sp>
      <p:sp>
        <p:nvSpPr>
          <p:cNvPr id="44035" name="Rectangle 3"/>
          <p:cNvSpPr>
            <a:spLocks noGrp="1" noChangeArrowheads="1"/>
          </p:cNvSpPr>
          <p:nvPr>
            <p:ph idx="1"/>
          </p:nvPr>
        </p:nvSpPr>
        <p:spPr/>
        <p:txBody>
          <a:bodyPr>
            <a:normAutofit/>
          </a:bodyPr>
          <a:lstStyle/>
          <a:p>
            <a:pPr marL="0" indent="0" algn="just" eaLnBrk="1" hangingPunct="1">
              <a:spcBef>
                <a:spcPts val="0"/>
              </a:spcBef>
              <a:buFont typeface="Wingdings" pitchFamily="2" charset="2"/>
              <a:buNone/>
              <a:defRPr/>
            </a:pPr>
            <a:r>
              <a:rPr lang="en-US" sz="2000" dirty="0">
                <a:solidFill>
                  <a:srgbClr val="0033CC"/>
                </a:solidFill>
                <a:effectLst/>
                <a:latin typeface="Futura Md BT" pitchFamily="34" charset="0"/>
              </a:rPr>
              <a:t>Please  contact the Board of Ethics at  </a:t>
            </a:r>
            <a:r>
              <a:rPr lang="en-US" sz="2000" b="1" dirty="0">
                <a:solidFill>
                  <a:srgbClr val="FF0000"/>
                </a:solidFill>
                <a:effectLst/>
                <a:latin typeface="Futura Md BT" pitchFamily="34" charset="0"/>
              </a:rPr>
              <a:t>312-744-9660</a:t>
            </a:r>
            <a:r>
              <a:rPr lang="en-US" sz="2000" dirty="0">
                <a:solidFill>
                  <a:srgbClr val="FF0000"/>
                </a:solidFill>
                <a:effectLst/>
                <a:latin typeface="Futura Md BT" pitchFamily="34" charset="0"/>
              </a:rPr>
              <a:t> </a:t>
            </a:r>
            <a:r>
              <a:rPr lang="en-US" sz="2000" dirty="0">
                <a:solidFill>
                  <a:srgbClr val="0033CC"/>
                </a:solidFill>
                <a:effectLst/>
                <a:latin typeface="Futura Md BT" pitchFamily="34" charset="0"/>
              </a:rPr>
              <a:t>or by email at </a:t>
            </a:r>
            <a:r>
              <a:rPr lang="en-US" sz="2000" b="1" u="sng" dirty="0">
                <a:solidFill>
                  <a:srgbClr val="FF0000"/>
                </a:solidFill>
                <a:effectLst/>
                <a:latin typeface="Futura Md BT" pitchFamily="34" charset="0"/>
              </a:rPr>
              <a:t>steve.berlin@cityofchicago.org</a:t>
            </a:r>
            <a:r>
              <a:rPr lang="en-US" sz="2000" b="1" dirty="0">
                <a:solidFill>
                  <a:srgbClr val="FF0000"/>
                </a:solidFill>
                <a:effectLst/>
                <a:latin typeface="Futura Md BT" pitchFamily="34" charset="0"/>
              </a:rPr>
              <a:t>  </a:t>
            </a:r>
            <a:r>
              <a:rPr lang="en-US" sz="2000" dirty="0">
                <a:solidFill>
                  <a:srgbClr val="0033CC"/>
                </a:solidFill>
                <a:effectLst/>
                <a:latin typeface="Futura Md BT" pitchFamily="34" charset="0"/>
              </a:rPr>
              <a:t>for</a:t>
            </a:r>
            <a:r>
              <a:rPr lang="en-US" sz="2000" dirty="0">
                <a:solidFill>
                  <a:srgbClr val="0033CC"/>
                </a:solidFill>
                <a:effectLst>
                  <a:outerShdw blurRad="38100" dist="38100" dir="2700000" algn="tl">
                    <a:srgbClr val="000000">
                      <a:alpha val="43137"/>
                    </a:srgbClr>
                  </a:outerShdw>
                </a:effectLst>
                <a:latin typeface="Futura Md BT" pitchFamily="34" charset="0"/>
              </a:rPr>
              <a:t> </a:t>
            </a:r>
            <a:r>
              <a:rPr lang="en-US" sz="2000" b="1" dirty="0">
                <a:solidFill>
                  <a:srgbClr val="FF0000"/>
                </a:solidFill>
                <a:effectLst/>
                <a:latin typeface="Futura Md BT" pitchFamily="34" charset="0"/>
              </a:rPr>
              <a:t>confidential</a:t>
            </a:r>
            <a:r>
              <a:rPr lang="en-US" sz="2000" dirty="0">
                <a:solidFill>
                  <a:srgbClr val="FF0000"/>
                </a:solidFill>
                <a:effectLst>
                  <a:outerShdw blurRad="38100" dist="38100" dir="2700000" algn="tl">
                    <a:srgbClr val="000000">
                      <a:alpha val="43137"/>
                    </a:srgbClr>
                  </a:outerShdw>
                </a:effectLst>
                <a:latin typeface="Futura Md BT" pitchFamily="34" charset="0"/>
              </a:rPr>
              <a:t> </a:t>
            </a:r>
            <a:r>
              <a:rPr lang="en-US" sz="2000" dirty="0">
                <a:solidFill>
                  <a:srgbClr val="0033CC"/>
                </a:solidFill>
                <a:effectLst/>
                <a:latin typeface="Futura Md BT" pitchFamily="34" charset="0"/>
              </a:rPr>
              <a:t>guidance or advice.</a:t>
            </a:r>
          </a:p>
          <a:p>
            <a:pPr marL="0" indent="0" eaLnBrk="1" hangingPunct="1">
              <a:spcBef>
                <a:spcPts val="0"/>
              </a:spcBef>
              <a:buFont typeface="Wingdings" pitchFamily="2" charset="2"/>
              <a:buNone/>
              <a:defRPr/>
            </a:pPr>
            <a:endParaRPr lang="en-US" sz="2000" dirty="0">
              <a:solidFill>
                <a:srgbClr val="0033CC"/>
              </a:solidFill>
              <a:latin typeface="Futura Md BT" pitchFamily="34" charset="0"/>
            </a:endParaRPr>
          </a:p>
          <a:p>
            <a:pPr marL="0" indent="0" eaLnBrk="1" hangingPunct="1">
              <a:spcBef>
                <a:spcPts val="0"/>
              </a:spcBef>
              <a:buFont typeface="Wingdings" pitchFamily="2" charset="2"/>
              <a:buNone/>
              <a:defRPr/>
            </a:pPr>
            <a:r>
              <a:rPr lang="en-US" sz="2000" dirty="0">
                <a:solidFill>
                  <a:srgbClr val="0033CC"/>
                </a:solidFill>
                <a:latin typeface="Futura Md BT" pitchFamily="34" charset="0"/>
              </a:rPr>
              <a:t>(Note: t</a:t>
            </a:r>
            <a:r>
              <a:rPr lang="en-US" sz="2000" dirty="0">
                <a:solidFill>
                  <a:srgbClr val="0033CC"/>
                </a:solidFill>
                <a:effectLst/>
                <a:latin typeface="Futura Md BT" pitchFamily="34" charset="0"/>
              </a:rPr>
              <a:t>his PowerPoint is not intended to be and is not a substitute for confidential advice from the Board of Ethics.) </a:t>
            </a:r>
          </a:p>
          <a:p>
            <a:pPr marL="0" indent="0" algn="just" eaLnBrk="1" hangingPunct="1">
              <a:spcBef>
                <a:spcPts val="0"/>
              </a:spcBef>
              <a:buFont typeface="Wingdings" pitchFamily="2" charset="2"/>
              <a:buNone/>
              <a:defRPr/>
            </a:pPr>
            <a:endParaRPr lang="en-US" sz="2000" dirty="0">
              <a:solidFill>
                <a:srgbClr val="FF0000"/>
              </a:solidFill>
              <a:effectLst/>
              <a:latin typeface="Futura Md BT" pitchFamily="34" charset="0"/>
            </a:endParaRPr>
          </a:p>
          <a:p>
            <a:pPr marL="0" indent="0" algn="just" eaLnBrk="1" hangingPunct="1">
              <a:spcBef>
                <a:spcPts val="0"/>
              </a:spcBef>
              <a:buFont typeface="Wingdings" pitchFamily="2" charset="2"/>
              <a:buNone/>
              <a:defRPr/>
            </a:pPr>
            <a:r>
              <a:rPr lang="en-US" sz="2000" b="1" dirty="0">
                <a:solidFill>
                  <a:srgbClr val="FF0000"/>
                </a:solidFill>
                <a:effectLst/>
                <a:latin typeface="Futura Md BT" pitchFamily="34" charset="0"/>
              </a:rPr>
              <a:t>There is no such thing as a silly question.</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5957" y="4419600"/>
            <a:ext cx="1905000" cy="1371600"/>
          </a:xfrm>
          <a:prstGeom prst="rect">
            <a:avLst/>
          </a:prstGeom>
        </p:spPr>
      </p:pic>
    </p:spTree>
  </p:cSld>
  <p:clrMapOvr>
    <a:masterClrMapping/>
  </p:clrMapOvr>
  <p:transition advClick="0" advTm="15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p:cTn id="7" dur="500" fill="hold"/>
                                        <p:tgtEl>
                                          <p:spTgt spid="440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403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40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40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4035">
                                            <p:txEl>
                                              <p:pRg st="0" end="0"/>
                                            </p:txEl>
                                          </p:spTgt>
                                        </p:tgtEl>
                                      </p:cBhvr>
                                    </p:animEffect>
                                  </p:childTnLst>
                                </p:cTn>
                              </p:par>
                            </p:childTnLst>
                          </p:cTn>
                        </p:par>
                        <p:par>
                          <p:cTn id="12" fill="hold">
                            <p:stCondLst>
                              <p:cond delay="62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44035">
                                            <p:txEl>
                                              <p:pRg st="2" end="2"/>
                                            </p:txEl>
                                          </p:spTgt>
                                        </p:tgtEl>
                                        <p:attrNameLst>
                                          <p:attrName>style.visibility</p:attrName>
                                        </p:attrNameLst>
                                      </p:cBhvr>
                                      <p:to>
                                        <p:strVal val="visible"/>
                                      </p:to>
                                    </p:set>
                                    <p:anim calcmode="lin" valueType="num">
                                      <p:cBhvr>
                                        <p:cTn id="15" dur="500" fill="hold"/>
                                        <p:tgtEl>
                                          <p:spTgt spid="4403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44035">
                                            <p:txEl>
                                              <p:pRg st="2" end="2"/>
                                            </p:txEl>
                                          </p:spTgt>
                                        </p:tgtEl>
                                        <p:attrNameLst>
                                          <p:attrName>ppt_y</p:attrName>
                                        </p:attrNameLst>
                                      </p:cBhvr>
                                      <p:tavLst>
                                        <p:tav tm="0">
                                          <p:val>
                                            <p:strVal val="#ppt_y"/>
                                          </p:val>
                                        </p:tav>
                                        <p:tav tm="100000">
                                          <p:val>
                                            <p:strVal val="#ppt_y"/>
                                          </p:val>
                                        </p:tav>
                                      </p:tavLst>
                                    </p:anim>
                                    <p:anim calcmode="lin" valueType="num">
                                      <p:cBhvr>
                                        <p:cTn id="17" dur="500" fill="hold"/>
                                        <p:tgtEl>
                                          <p:spTgt spid="4403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4403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44035">
                                            <p:txEl>
                                              <p:pRg st="2" end="2"/>
                                            </p:txEl>
                                          </p:spTgt>
                                        </p:tgtEl>
                                      </p:cBhvr>
                                    </p:animEffect>
                                  </p:childTnLst>
                                </p:cTn>
                              </p:par>
                            </p:childTnLst>
                          </p:cTn>
                        </p:par>
                        <p:par>
                          <p:cTn id="20" fill="hold">
                            <p:stCondLst>
                              <p:cond delay="1165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44035">
                                            <p:txEl>
                                              <p:pRg st="4" end="4"/>
                                            </p:txEl>
                                          </p:spTgt>
                                        </p:tgtEl>
                                        <p:attrNameLst>
                                          <p:attrName>style.visibility</p:attrName>
                                        </p:attrNameLst>
                                      </p:cBhvr>
                                      <p:to>
                                        <p:strVal val="visible"/>
                                      </p:to>
                                    </p:set>
                                    <p:anim calcmode="lin" valueType="num">
                                      <p:cBhvr>
                                        <p:cTn id="23" dur="500" fill="hold"/>
                                        <p:tgtEl>
                                          <p:spTgt spid="4403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44035">
                                            <p:txEl>
                                              <p:pRg st="4" end="4"/>
                                            </p:txEl>
                                          </p:spTgt>
                                        </p:tgtEl>
                                        <p:attrNameLst>
                                          <p:attrName>ppt_y</p:attrName>
                                        </p:attrNameLst>
                                      </p:cBhvr>
                                      <p:tavLst>
                                        <p:tav tm="0">
                                          <p:val>
                                            <p:strVal val="#ppt_y"/>
                                          </p:val>
                                        </p:tav>
                                        <p:tav tm="100000">
                                          <p:val>
                                            <p:strVal val="#ppt_y"/>
                                          </p:val>
                                        </p:tav>
                                      </p:tavLst>
                                    </p:anim>
                                    <p:anim calcmode="lin" valueType="num">
                                      <p:cBhvr>
                                        <p:cTn id="25" dur="500" fill="hold"/>
                                        <p:tgtEl>
                                          <p:spTgt spid="4403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4403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44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09600"/>
            <a:ext cx="7772400" cy="2514600"/>
          </a:xfrm>
        </p:spPr>
        <p:txBody>
          <a:bodyPr/>
          <a:lstStyle/>
          <a:p>
            <a:pPr eaLnBrk="1" hangingPunct="1">
              <a:defRPr/>
            </a:pPr>
            <a:r>
              <a:rPr lang="en-US" altLang="en-US" sz="4000" b="1" dirty="0">
                <a:solidFill>
                  <a:srgbClr val="0033CC"/>
                </a:solidFill>
                <a:effectLst>
                  <a:outerShdw blurRad="38100" dist="38100" dir="2700000" algn="tl">
                    <a:srgbClr val="000000">
                      <a:alpha val="43137"/>
                    </a:srgbClr>
                  </a:outerShdw>
                </a:effectLst>
                <a:latin typeface="Futura Md BT" pitchFamily="34" charset="0"/>
              </a:rPr>
              <a:t>City of Chicago </a:t>
            </a:r>
            <a:br>
              <a:rPr lang="en-US" altLang="en-US" sz="4000" b="1" dirty="0">
                <a:solidFill>
                  <a:srgbClr val="0033CC"/>
                </a:solidFill>
                <a:effectLst>
                  <a:outerShdw blurRad="38100" dist="38100" dir="2700000" algn="tl">
                    <a:srgbClr val="000000">
                      <a:alpha val="43137"/>
                    </a:srgbClr>
                  </a:outerShdw>
                </a:effectLst>
                <a:latin typeface="Futura Md BT" pitchFamily="34" charset="0"/>
              </a:rPr>
            </a:br>
            <a:r>
              <a:rPr lang="en-US" altLang="en-US" sz="4000" b="1" dirty="0">
                <a:solidFill>
                  <a:srgbClr val="0033CC"/>
                </a:solidFill>
                <a:effectLst>
                  <a:outerShdw blurRad="38100" dist="38100" dir="2700000" algn="tl">
                    <a:srgbClr val="000000">
                      <a:alpha val="43137"/>
                    </a:srgbClr>
                  </a:outerShdw>
                </a:effectLst>
                <a:latin typeface="Futura Md BT" pitchFamily="34" charset="0"/>
              </a:rPr>
              <a:t>Board of Ethics</a:t>
            </a:r>
            <a:br>
              <a:rPr lang="en-US" altLang="en-US" sz="4000" dirty="0">
                <a:solidFill>
                  <a:srgbClr val="002060"/>
                </a:solidFill>
                <a:effectLst>
                  <a:outerShdw blurRad="38100" dist="38100" dir="2700000" algn="tl">
                    <a:srgbClr val="000000">
                      <a:alpha val="43137"/>
                    </a:srgbClr>
                  </a:outerShdw>
                </a:effectLst>
                <a:latin typeface="Futura Md BT" pitchFamily="34" charset="0"/>
              </a:rPr>
            </a:br>
            <a:endParaRPr lang="en-US" altLang="en-US" sz="4000" dirty="0">
              <a:solidFill>
                <a:srgbClr val="002060"/>
              </a:solidFill>
              <a:effectLst>
                <a:outerShdw blurRad="38100" dist="38100" dir="2700000" algn="tl">
                  <a:srgbClr val="000000">
                    <a:alpha val="43137"/>
                  </a:srgbClr>
                </a:outerShdw>
              </a:effectLst>
              <a:latin typeface="Futura Md BT" pitchFamily="34" charset="0"/>
            </a:endParaRPr>
          </a:p>
        </p:txBody>
      </p:sp>
      <p:sp>
        <p:nvSpPr>
          <p:cNvPr id="3075" name="Rectangle 3"/>
          <p:cNvSpPr>
            <a:spLocks noGrp="1" noChangeArrowheads="1"/>
          </p:cNvSpPr>
          <p:nvPr>
            <p:ph type="subTitle" idx="1"/>
          </p:nvPr>
        </p:nvSpPr>
        <p:spPr>
          <a:xfrm>
            <a:off x="1447800" y="2362200"/>
            <a:ext cx="6400800" cy="3886200"/>
          </a:xfrm>
        </p:spPr>
        <p:txBody>
          <a:bodyPr>
            <a:normAutofit/>
          </a:bodyPr>
          <a:lstStyle/>
          <a:p>
            <a:pPr eaLnBrk="1" hangingPunct="1">
              <a:lnSpc>
                <a:spcPct val="80000"/>
              </a:lnSpc>
              <a:defRPr/>
            </a:pPr>
            <a:r>
              <a:rPr lang="en-US" sz="1800" b="1" dirty="0">
                <a:solidFill>
                  <a:srgbClr val="0033CC"/>
                </a:solidFill>
                <a:effectLst/>
                <a:latin typeface="Futura Md BT" pitchFamily="34" charset="0"/>
              </a:rPr>
              <a:t>740 North Sedgwick, Suite 500</a:t>
            </a:r>
          </a:p>
          <a:p>
            <a:pPr eaLnBrk="1" hangingPunct="1">
              <a:lnSpc>
                <a:spcPct val="80000"/>
              </a:lnSpc>
              <a:defRPr/>
            </a:pPr>
            <a:r>
              <a:rPr lang="en-US" sz="1800" b="1" dirty="0">
                <a:solidFill>
                  <a:srgbClr val="0033CC"/>
                </a:solidFill>
                <a:effectLst/>
                <a:latin typeface="Futura Md BT" pitchFamily="34" charset="0"/>
              </a:rPr>
              <a:t>Chicago, IL 60654</a:t>
            </a:r>
          </a:p>
          <a:p>
            <a:pPr eaLnBrk="1" hangingPunct="1">
              <a:lnSpc>
                <a:spcPct val="80000"/>
              </a:lnSpc>
              <a:defRPr/>
            </a:pPr>
            <a:r>
              <a:rPr lang="en-US" sz="1800" b="1" dirty="0">
                <a:solidFill>
                  <a:srgbClr val="0033CC"/>
                </a:solidFill>
                <a:effectLst/>
                <a:latin typeface="Futura Md BT" pitchFamily="34" charset="0"/>
              </a:rPr>
              <a:t>312-744-9660</a:t>
            </a:r>
          </a:p>
          <a:p>
            <a:pPr eaLnBrk="1" hangingPunct="1">
              <a:lnSpc>
                <a:spcPct val="80000"/>
              </a:lnSpc>
              <a:defRPr/>
            </a:pPr>
            <a:endParaRPr lang="en-US" sz="1800" b="1" dirty="0">
              <a:solidFill>
                <a:srgbClr val="0033CC"/>
              </a:solidFill>
              <a:effectLst/>
              <a:latin typeface="Futura Md BT" pitchFamily="34" charset="0"/>
            </a:endParaRPr>
          </a:p>
          <a:p>
            <a:pPr eaLnBrk="1" hangingPunct="1">
              <a:lnSpc>
                <a:spcPct val="80000"/>
              </a:lnSpc>
              <a:defRPr/>
            </a:pPr>
            <a:r>
              <a:rPr lang="en-US" sz="1800" b="1" dirty="0">
                <a:solidFill>
                  <a:srgbClr val="0033CC"/>
                </a:solidFill>
                <a:effectLst/>
                <a:latin typeface="Futura Md BT" pitchFamily="34" charset="0"/>
                <a:hlinkClick r:id="rId3">
                  <a:extLst>
                    <a:ext uri="{A12FA001-AC4F-418D-AE19-62706E023703}">
                      <ahyp:hlinkClr xmlns:ahyp="http://schemas.microsoft.com/office/drawing/2018/hyperlinkcolor" val="tx"/>
                    </a:ext>
                  </a:extLst>
                </a:hlinkClick>
              </a:rPr>
              <a:t>www.Chicago.gov/Ethics</a:t>
            </a:r>
            <a:endParaRPr lang="en-US" sz="1800" b="1" dirty="0">
              <a:solidFill>
                <a:srgbClr val="0033CC"/>
              </a:solidFill>
              <a:effectLst/>
              <a:latin typeface="Futura Md BT" pitchFamily="34" charset="0"/>
            </a:endParaRPr>
          </a:p>
          <a:p>
            <a:pPr eaLnBrk="1" hangingPunct="1">
              <a:lnSpc>
                <a:spcPct val="80000"/>
              </a:lnSpc>
              <a:defRPr/>
            </a:pPr>
            <a:endParaRPr lang="en-US" sz="1800" b="1" dirty="0">
              <a:solidFill>
                <a:srgbClr val="0033CC"/>
              </a:solidFill>
              <a:effectLst/>
              <a:latin typeface="Futura Md BT" pitchFamily="34" charset="0"/>
            </a:endParaRPr>
          </a:p>
          <a:p>
            <a:pPr>
              <a:lnSpc>
                <a:spcPct val="80000"/>
              </a:lnSpc>
              <a:defRPr/>
            </a:pPr>
            <a:r>
              <a:rPr lang="en-US" sz="1800" b="1" dirty="0">
                <a:solidFill>
                  <a:srgbClr val="FF0000"/>
                </a:solidFill>
                <a:latin typeface="Futura Md BT" pitchFamily="34" charset="0"/>
              </a:rPr>
              <a:t>Steven I. Berlin, Executive Director</a:t>
            </a:r>
          </a:p>
          <a:p>
            <a:pPr eaLnBrk="1" hangingPunct="1">
              <a:lnSpc>
                <a:spcPct val="80000"/>
              </a:lnSpc>
              <a:defRPr/>
            </a:pPr>
            <a:r>
              <a:rPr lang="en-US" sz="1800" b="1" dirty="0">
                <a:solidFill>
                  <a:srgbClr val="FF0000"/>
                </a:solidFill>
                <a:effectLst/>
                <a:latin typeface="Futura Md BT" pitchFamily="34" charset="0"/>
              </a:rPr>
              <a:t>twitter: @ChicagoEthicsBd</a:t>
            </a:r>
          </a:p>
          <a:p>
            <a:pPr eaLnBrk="1" hangingPunct="1">
              <a:lnSpc>
                <a:spcPct val="80000"/>
              </a:lnSpc>
              <a:defRPr/>
            </a:pPr>
            <a:endParaRPr lang="en-US" sz="2000" b="1" dirty="0">
              <a:solidFill>
                <a:srgbClr val="FF0000"/>
              </a:solidFill>
              <a:effectLst/>
              <a:latin typeface="Futura Md BT" pitchFamily="34" charset="0"/>
            </a:endParaRPr>
          </a:p>
          <a:p>
            <a:pPr eaLnBrk="1" hangingPunct="1">
              <a:lnSpc>
                <a:spcPct val="80000"/>
              </a:lnSpc>
              <a:defRPr/>
            </a:pPr>
            <a:r>
              <a:rPr lang="en-US" sz="2200" b="1" dirty="0">
                <a:solidFill>
                  <a:srgbClr val="FF0000"/>
                </a:solidFill>
                <a:effectLst/>
                <a:latin typeface="Futura Md BT" pitchFamily="34" charset="0"/>
              </a:rPr>
              <a:t>LORI E. LIGHTFOOT, MAYOR</a:t>
            </a:r>
          </a:p>
          <a:p>
            <a:pPr eaLnBrk="1" hangingPunct="1">
              <a:lnSpc>
                <a:spcPct val="80000"/>
              </a:lnSpc>
              <a:defRPr/>
            </a:pPr>
            <a:endParaRPr lang="en-US" sz="2000" b="1" dirty="0">
              <a:solidFill>
                <a:srgbClr val="FF0000"/>
              </a:solidFill>
              <a:latin typeface="Futura Md BT" pitchFamily="34" charset="0"/>
            </a:endParaRPr>
          </a:p>
          <a:p>
            <a:pPr eaLnBrk="1" hangingPunct="1">
              <a:lnSpc>
                <a:spcPct val="80000"/>
              </a:lnSpc>
              <a:defRPr/>
            </a:pPr>
            <a:r>
              <a:rPr lang="en-US" sz="2000" b="1" dirty="0">
                <a:solidFill>
                  <a:srgbClr val="FF0000"/>
                </a:solidFill>
                <a:effectLst/>
                <a:latin typeface="Futura Md BT" pitchFamily="34" charset="0"/>
              </a:rPr>
              <a:t>WILLIAM F. CONLON, CHAIR</a:t>
            </a:r>
          </a:p>
          <a:p>
            <a:pPr eaLnBrk="1" hangingPunct="1">
              <a:lnSpc>
                <a:spcPct val="80000"/>
              </a:lnSpc>
              <a:defRPr/>
            </a:pPr>
            <a:endParaRPr lang="en-US" sz="1800" b="1" dirty="0">
              <a:solidFill>
                <a:srgbClr val="FF0000"/>
              </a:solidFill>
              <a:effectLst/>
              <a:latin typeface="Futura Md BT" pitchFamily="34" charset="0"/>
            </a:endParaRPr>
          </a:p>
        </p:txBody>
      </p:sp>
    </p:spTree>
  </p:cSld>
  <p:clrMapOvr>
    <a:masterClrMapping/>
  </p:clrMapOvr>
  <p:transition advClick="0" advTm="1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898" decel="100000" fill="hold"/>
                                        <p:tgtEl>
                                          <p:spTgt spid="307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074"/>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Effect transition="in" filter="fade">
                                      <p:cBhvr>
                                        <p:cTn id="13" dur="1000"/>
                                        <p:tgtEl>
                                          <p:spTgt spid="3075">
                                            <p:txEl>
                                              <p:pRg st="0" end="0"/>
                                            </p:txEl>
                                          </p:spTgt>
                                        </p:tgtEl>
                                      </p:cBhvr>
                                    </p:animEffect>
                                    <p:anim calcmode="lin" valueType="num">
                                      <p:cBhvr>
                                        <p:cTn id="14"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5" dur="898" decel="100000" fill="hold"/>
                                        <p:tgtEl>
                                          <p:spTgt spid="3075">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898"/>
                                          </p:stCondLst>
                                        </p:cTn>
                                        <p:tgtEl>
                                          <p:spTgt spid="3075">
                                            <p:txEl>
                                              <p:pRg st="0" end="0"/>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Effect transition="in" filter="fade">
                                      <p:cBhvr>
                                        <p:cTn id="19" dur="1000"/>
                                        <p:tgtEl>
                                          <p:spTgt spid="3075">
                                            <p:txEl>
                                              <p:pRg st="1" end="1"/>
                                            </p:txEl>
                                          </p:spTgt>
                                        </p:tgtEl>
                                      </p:cBhvr>
                                    </p:animEffect>
                                    <p:anim calcmode="lin" valueType="num">
                                      <p:cBhvr>
                                        <p:cTn id="20"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3075">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3075">
                                            <p:txEl>
                                              <p:pRg st="1" end="1"/>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075">
                                            <p:txEl>
                                              <p:pRg st="2" end="2"/>
                                            </p:txEl>
                                          </p:spTgt>
                                        </p:tgtEl>
                                        <p:attrNameLst>
                                          <p:attrName>style.visibility</p:attrName>
                                        </p:attrNameLst>
                                      </p:cBhvr>
                                      <p:to>
                                        <p:strVal val="visible"/>
                                      </p:to>
                                    </p:set>
                                    <p:animEffect transition="in" filter="fade">
                                      <p:cBhvr>
                                        <p:cTn id="25" dur="1000"/>
                                        <p:tgtEl>
                                          <p:spTgt spid="3075">
                                            <p:txEl>
                                              <p:pRg st="2" end="2"/>
                                            </p:txEl>
                                          </p:spTgt>
                                        </p:tgtEl>
                                      </p:cBhvr>
                                    </p:animEffect>
                                    <p:anim calcmode="lin" valueType="num">
                                      <p:cBhvr>
                                        <p:cTn id="26"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7" dur="898" decel="100000" fill="hold"/>
                                        <p:tgtEl>
                                          <p:spTgt spid="3075">
                                            <p:txEl>
                                              <p:pRg st="2" end="2"/>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898"/>
                                          </p:stCondLst>
                                        </p:cTn>
                                        <p:tgtEl>
                                          <p:spTgt spid="3075">
                                            <p:txEl>
                                              <p:pRg st="2" end="2"/>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Effect transition="in" filter="fade">
                                      <p:cBhvr>
                                        <p:cTn id="31" dur="1000"/>
                                        <p:tgtEl>
                                          <p:spTgt spid="3075">
                                            <p:txEl>
                                              <p:pRg st="4" end="4"/>
                                            </p:txEl>
                                          </p:spTgt>
                                        </p:tgtEl>
                                      </p:cBhvr>
                                    </p:animEffect>
                                    <p:anim calcmode="lin" valueType="num">
                                      <p:cBhvr>
                                        <p:cTn id="32"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07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07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075">
                                            <p:txEl>
                                              <p:pRg st="6" end="6"/>
                                            </p:txEl>
                                          </p:spTgt>
                                        </p:tgtEl>
                                        <p:attrNameLst>
                                          <p:attrName>style.visibility</p:attrName>
                                        </p:attrNameLst>
                                      </p:cBhvr>
                                      <p:to>
                                        <p:strVal val="visible"/>
                                      </p:to>
                                    </p:set>
                                    <p:animEffect transition="in" filter="fade">
                                      <p:cBhvr>
                                        <p:cTn id="39" dur="1000"/>
                                        <p:tgtEl>
                                          <p:spTgt spid="3075">
                                            <p:txEl>
                                              <p:pRg st="6" end="6"/>
                                            </p:txEl>
                                          </p:spTgt>
                                        </p:tgtEl>
                                      </p:cBhvr>
                                    </p:animEffect>
                                    <p:anim calcmode="lin" valueType="num">
                                      <p:cBhvr>
                                        <p:cTn id="40"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075">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07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075">
                                            <p:txEl>
                                              <p:pRg st="7" end="7"/>
                                            </p:txEl>
                                          </p:spTgt>
                                        </p:tgtEl>
                                        <p:attrNameLst>
                                          <p:attrName>style.visibility</p:attrName>
                                        </p:attrNameLst>
                                      </p:cBhvr>
                                      <p:to>
                                        <p:strVal val="visible"/>
                                      </p:to>
                                    </p:set>
                                    <p:animEffect transition="in" filter="fade">
                                      <p:cBhvr>
                                        <p:cTn id="47" dur="1000"/>
                                        <p:tgtEl>
                                          <p:spTgt spid="3075">
                                            <p:txEl>
                                              <p:pRg st="7" end="7"/>
                                            </p:txEl>
                                          </p:spTgt>
                                        </p:tgtEl>
                                      </p:cBhvr>
                                    </p:animEffect>
                                    <p:anim calcmode="lin" valueType="num">
                                      <p:cBhvr>
                                        <p:cTn id="48" dur="1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075">
                                            <p:txEl>
                                              <p:pRg st="7" end="7"/>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075">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075">
                                            <p:txEl>
                                              <p:pRg st="9" end="9"/>
                                            </p:txEl>
                                          </p:spTgt>
                                        </p:tgtEl>
                                        <p:attrNameLst>
                                          <p:attrName>style.visibility</p:attrName>
                                        </p:attrNameLst>
                                      </p:cBhvr>
                                      <p:to>
                                        <p:strVal val="visible"/>
                                      </p:to>
                                    </p:set>
                                    <p:animEffect transition="in" filter="fade">
                                      <p:cBhvr>
                                        <p:cTn id="55" dur="1000"/>
                                        <p:tgtEl>
                                          <p:spTgt spid="3075">
                                            <p:txEl>
                                              <p:pRg st="9" end="9"/>
                                            </p:txEl>
                                          </p:spTgt>
                                        </p:tgtEl>
                                      </p:cBhvr>
                                    </p:animEffect>
                                    <p:anim calcmode="lin" valueType="num">
                                      <p:cBhvr>
                                        <p:cTn id="56" dur="1000" fill="hold"/>
                                        <p:tgtEl>
                                          <p:spTgt spid="3075">
                                            <p:txEl>
                                              <p:pRg st="9" end="9"/>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3075">
                                            <p:txEl>
                                              <p:pRg st="9" end="9"/>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3075">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075">
                                            <p:txEl>
                                              <p:pRg st="11" end="11"/>
                                            </p:txEl>
                                          </p:spTgt>
                                        </p:tgtEl>
                                        <p:attrNameLst>
                                          <p:attrName>style.visibility</p:attrName>
                                        </p:attrNameLst>
                                      </p:cBhvr>
                                      <p:to>
                                        <p:strVal val="visible"/>
                                      </p:to>
                                    </p:set>
                                    <p:animEffect transition="in" filter="fade">
                                      <p:cBhvr>
                                        <p:cTn id="63" dur="1000"/>
                                        <p:tgtEl>
                                          <p:spTgt spid="3075">
                                            <p:txEl>
                                              <p:pRg st="11" end="11"/>
                                            </p:txEl>
                                          </p:spTgt>
                                        </p:tgtEl>
                                      </p:cBhvr>
                                    </p:animEffect>
                                    <p:anim calcmode="lin" valueType="num">
                                      <p:cBhvr>
                                        <p:cTn id="64" dur="1000" fill="hold"/>
                                        <p:tgtEl>
                                          <p:spTgt spid="3075">
                                            <p:txEl>
                                              <p:pRg st="11" end="11"/>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3075">
                                            <p:txEl>
                                              <p:pRg st="11" end="11"/>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3075">
                                            <p:txEl>
                                              <p:pRg st="11" end="1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81000" y="457200"/>
            <a:ext cx="8229600" cy="1676400"/>
          </a:xfrm>
        </p:spPr>
        <p:txBody>
          <a:bodyPr>
            <a:normAutofit/>
          </a:bodyPr>
          <a:lstStyle/>
          <a:p>
            <a:pPr eaLnBrk="1" hangingPunct="1"/>
            <a:r>
              <a:rPr lang="en-US" altLang="en-US" sz="4000" b="1" dirty="0">
                <a:solidFill>
                  <a:srgbClr val="FF0000"/>
                </a:solidFill>
                <a:effectLst/>
                <a:latin typeface="Futura Md BT" pitchFamily="34" charset="0"/>
              </a:rPr>
              <a:t>The Ethics Ordinance regulates the conduct of:</a:t>
            </a:r>
          </a:p>
        </p:txBody>
      </p:sp>
      <p:sp>
        <p:nvSpPr>
          <p:cNvPr id="5123" name="Rectangle 3"/>
          <p:cNvSpPr>
            <a:spLocks noGrp="1" noChangeArrowheads="1"/>
          </p:cNvSpPr>
          <p:nvPr>
            <p:ph idx="1"/>
          </p:nvPr>
        </p:nvSpPr>
        <p:spPr>
          <a:xfrm>
            <a:off x="457200" y="2743200"/>
            <a:ext cx="8229600" cy="3382963"/>
          </a:xfrm>
        </p:spPr>
        <p:txBody>
          <a:bodyPr>
            <a:normAutofit fontScale="77500" lnSpcReduction="20000"/>
          </a:bodyPr>
          <a:lstStyle/>
          <a:p>
            <a:pPr algn="just" eaLnBrk="1" hangingPunct="1">
              <a:lnSpc>
                <a:spcPct val="120000"/>
              </a:lnSpc>
              <a:defRPr/>
            </a:pPr>
            <a:r>
              <a:rPr lang="en-US" sz="2400" dirty="0">
                <a:solidFill>
                  <a:srgbClr val="0033CC"/>
                </a:solidFill>
                <a:effectLst/>
                <a:latin typeface="Futura Md BT" pitchFamily="34" charset="0"/>
              </a:rPr>
              <a:t>Current and former City </a:t>
            </a:r>
            <a:r>
              <a:rPr lang="en-US" sz="2400" dirty="0">
                <a:solidFill>
                  <a:srgbClr val="0033CC"/>
                </a:solidFill>
                <a:latin typeface="Futura Md BT" pitchFamily="34" charset="0"/>
              </a:rPr>
              <a:t>e</a:t>
            </a:r>
            <a:r>
              <a:rPr lang="en-US" sz="2400" dirty="0">
                <a:solidFill>
                  <a:srgbClr val="0033CC"/>
                </a:solidFill>
                <a:effectLst/>
                <a:latin typeface="Futura Md BT" pitchFamily="34" charset="0"/>
              </a:rPr>
              <a:t>mployees, City elected officials, and City appointed officials</a:t>
            </a:r>
          </a:p>
          <a:p>
            <a:pPr algn="just" eaLnBrk="1" hangingPunct="1">
              <a:lnSpc>
                <a:spcPct val="120000"/>
              </a:lnSpc>
              <a:defRPr/>
            </a:pPr>
            <a:endParaRPr lang="en-US" sz="2400" dirty="0">
              <a:solidFill>
                <a:srgbClr val="0033CC"/>
              </a:solidFill>
              <a:effectLst/>
              <a:latin typeface="Futura Md BT" pitchFamily="34" charset="0"/>
            </a:endParaRPr>
          </a:p>
          <a:p>
            <a:pPr algn="just" eaLnBrk="1" hangingPunct="1">
              <a:lnSpc>
                <a:spcPct val="120000"/>
              </a:lnSpc>
              <a:defRPr/>
            </a:pPr>
            <a:r>
              <a:rPr lang="en-US" sz="2400" dirty="0">
                <a:solidFill>
                  <a:srgbClr val="0033CC"/>
                </a:solidFill>
                <a:effectLst/>
                <a:latin typeface="Futura Md BT" pitchFamily="34" charset="0"/>
              </a:rPr>
              <a:t>City contractors and persons seeking to do business with the City</a:t>
            </a:r>
          </a:p>
          <a:p>
            <a:pPr algn="just" eaLnBrk="1" hangingPunct="1">
              <a:lnSpc>
                <a:spcPct val="120000"/>
              </a:lnSpc>
              <a:defRPr/>
            </a:pPr>
            <a:endParaRPr lang="en-US" sz="2400" dirty="0">
              <a:solidFill>
                <a:srgbClr val="0033CC"/>
              </a:solidFill>
              <a:effectLst/>
              <a:latin typeface="Futura Md BT" pitchFamily="34" charset="0"/>
            </a:endParaRPr>
          </a:p>
          <a:p>
            <a:pPr algn="just" eaLnBrk="1" hangingPunct="1">
              <a:lnSpc>
                <a:spcPct val="120000"/>
              </a:lnSpc>
              <a:defRPr/>
            </a:pPr>
            <a:r>
              <a:rPr lang="en-US" sz="2400" dirty="0">
                <a:solidFill>
                  <a:srgbClr val="0033CC"/>
                </a:solidFill>
                <a:effectLst/>
                <a:latin typeface="Futura Md BT" pitchFamily="34" charset="0"/>
              </a:rPr>
              <a:t>Persons who lobby City government</a:t>
            </a:r>
          </a:p>
          <a:p>
            <a:pPr marL="0" indent="0" algn="just" eaLnBrk="1" hangingPunct="1">
              <a:lnSpc>
                <a:spcPct val="120000"/>
              </a:lnSpc>
              <a:buNone/>
              <a:defRPr/>
            </a:pPr>
            <a:endParaRPr lang="en-US" sz="2400" dirty="0">
              <a:solidFill>
                <a:srgbClr val="0033CC"/>
              </a:solidFill>
              <a:effectLst/>
              <a:latin typeface="Futura Md BT" pitchFamily="34" charset="0"/>
            </a:endParaRPr>
          </a:p>
          <a:p>
            <a:pPr algn="just" eaLnBrk="1" hangingPunct="1">
              <a:lnSpc>
                <a:spcPct val="120000"/>
              </a:lnSpc>
              <a:defRPr/>
            </a:pPr>
            <a:r>
              <a:rPr lang="en-US" sz="2400" dirty="0">
                <a:solidFill>
                  <a:srgbClr val="0033CC"/>
                </a:solidFill>
                <a:effectLst/>
                <a:latin typeface="Futura Md BT" pitchFamily="34" charset="0"/>
              </a:rPr>
              <a:t>Persons who wish to give gifts or make political contributions to City employees or officials</a:t>
            </a:r>
          </a:p>
          <a:p>
            <a:pPr eaLnBrk="1" hangingPunct="1">
              <a:buFont typeface="Wingdings" pitchFamily="2" charset="2"/>
              <a:buNone/>
              <a:defRPr/>
            </a:pPr>
            <a:endParaRPr lang="en-US" dirty="0">
              <a:latin typeface="Futura Md BT" pitchFamily="34" charset="0"/>
            </a:endParaRP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3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fade">
                                      <p:cBhvr>
                                        <p:cTn id="12" dur="3000"/>
                                        <p:tgtEl>
                                          <p:spTgt spid="51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fade">
                                      <p:cBhvr>
                                        <p:cTn id="17" dur="3000"/>
                                        <p:tgtEl>
                                          <p:spTgt spid="512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6" end="6"/>
                                            </p:txEl>
                                          </p:spTgt>
                                        </p:tgtEl>
                                        <p:attrNameLst>
                                          <p:attrName>style.visibility</p:attrName>
                                        </p:attrNameLst>
                                      </p:cBhvr>
                                      <p:to>
                                        <p:strVal val="visible"/>
                                      </p:to>
                                    </p:set>
                                    <p:animEffect transition="in" filter="fade">
                                      <p:cBhvr>
                                        <p:cTn id="22" dur="3000"/>
                                        <p:tgtEl>
                                          <p:spTgt spid="51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a:xfrm>
            <a:off x="457200" y="457200"/>
            <a:ext cx="8229600" cy="1139825"/>
          </a:xfrm>
        </p:spPr>
        <p:txBody>
          <a:bodyPr>
            <a:normAutofit fontScale="90000"/>
          </a:bodyPr>
          <a:lstStyle/>
          <a:p>
            <a:pPr eaLnBrk="1" hangingPunct="1">
              <a:defRPr/>
            </a:pPr>
            <a:br>
              <a:rPr lang="en-US" sz="4800" dirty="0">
                <a:solidFill>
                  <a:srgbClr val="FF0000"/>
                </a:solidFill>
                <a:effectLst/>
                <a:latin typeface="Futura Md BT" pitchFamily="34" charset="0"/>
              </a:rPr>
            </a:br>
            <a:br>
              <a:rPr lang="en-US" sz="4800" b="1" dirty="0">
                <a:solidFill>
                  <a:srgbClr val="FF0000"/>
                </a:solidFill>
                <a:effectLst/>
                <a:latin typeface="Futura Md BT" pitchFamily="34" charset="0"/>
              </a:rPr>
            </a:br>
            <a:r>
              <a:rPr lang="en-US" sz="2700" b="1" dirty="0">
                <a:solidFill>
                  <a:srgbClr val="FF0000"/>
                </a:solidFill>
                <a:effectLst/>
                <a:latin typeface="Futura Md BT" pitchFamily="34" charset="0"/>
              </a:rPr>
              <a:t>The Board of Ethics </a:t>
            </a:r>
            <a:br>
              <a:rPr lang="en-US" sz="2700" b="1" dirty="0">
                <a:solidFill>
                  <a:srgbClr val="FF0000"/>
                </a:solidFill>
                <a:effectLst/>
                <a:latin typeface="Futura Md BT" pitchFamily="34" charset="0"/>
              </a:rPr>
            </a:br>
            <a:r>
              <a:rPr lang="en-US" sz="2700" b="1" dirty="0">
                <a:solidFill>
                  <a:srgbClr val="FF0000"/>
                </a:solidFill>
                <a:effectLst/>
                <a:latin typeface="Futura Md BT" pitchFamily="34" charset="0"/>
              </a:rPr>
              <a:t>Four Key Responsibilities: Advice and Guidance</a:t>
            </a:r>
            <a:br>
              <a:rPr lang="en-US" sz="3600" dirty="0">
                <a:solidFill>
                  <a:srgbClr val="FF0000"/>
                </a:solidFill>
                <a:effectLst/>
                <a:latin typeface="Futura Md BT" pitchFamily="34" charset="0"/>
              </a:rPr>
            </a:br>
            <a:br>
              <a:rPr lang="en-US" sz="4800" b="0" dirty="0">
                <a:solidFill>
                  <a:srgbClr val="0033CC"/>
                </a:solidFill>
              </a:rPr>
            </a:br>
            <a:endParaRPr lang="en-US" sz="4800" b="0" dirty="0">
              <a:solidFill>
                <a:srgbClr val="0033CC"/>
              </a:solidFill>
            </a:endParaRPr>
          </a:p>
        </p:txBody>
      </p:sp>
      <p:sp>
        <p:nvSpPr>
          <p:cNvPr id="51203" name="Rectangle 3"/>
          <p:cNvSpPr>
            <a:spLocks noGrp="1" noChangeArrowheads="1"/>
          </p:cNvSpPr>
          <p:nvPr>
            <p:ph idx="1"/>
          </p:nvPr>
        </p:nvSpPr>
        <p:spPr>
          <a:xfrm>
            <a:off x="457200" y="1600200"/>
            <a:ext cx="8229600" cy="4800600"/>
          </a:xfrm>
        </p:spPr>
        <p:txBody>
          <a:bodyPr>
            <a:normAutofit/>
          </a:bodyPr>
          <a:lstStyle/>
          <a:p>
            <a:pPr marL="609600" indent="-609600" algn="just" eaLnBrk="1" hangingPunct="1"/>
            <a:r>
              <a:rPr lang="en-US" altLang="en-US" sz="1300" b="1" u="sng" dirty="0">
                <a:solidFill>
                  <a:srgbClr val="0033CC"/>
                </a:solidFill>
                <a:effectLst/>
                <a:latin typeface="Futura Md BT" pitchFamily="34" charset="0"/>
              </a:rPr>
              <a:t>Advice and Guidance</a:t>
            </a:r>
            <a:r>
              <a:rPr lang="en-US" altLang="en-US" sz="1300" b="1" dirty="0">
                <a:solidFill>
                  <a:srgbClr val="0033CC"/>
                </a:solidFill>
                <a:effectLst/>
                <a:latin typeface="Futura Md BT" pitchFamily="34" charset="0"/>
              </a:rPr>
              <a:t>: this is the Board’s “bread and butter” work. Requesting and receiving advice is </a:t>
            </a:r>
            <a:r>
              <a:rPr lang="en-US" altLang="en-US" sz="1300" b="1" i="1" u="sng" dirty="0">
                <a:solidFill>
                  <a:srgbClr val="0033CC"/>
                </a:solidFill>
                <a:effectLst/>
                <a:latin typeface="Futura Md BT" pitchFamily="34" charset="0"/>
              </a:rPr>
              <a:t>critical</a:t>
            </a:r>
            <a:r>
              <a:rPr lang="en-US" altLang="en-US" sz="1300" b="1" dirty="0">
                <a:solidFill>
                  <a:srgbClr val="0033CC"/>
                </a:solidFill>
                <a:effectLst/>
                <a:latin typeface="Futura Md BT" pitchFamily="34" charset="0"/>
              </a:rPr>
              <a:t>.  No inquiry is trivial or too big.</a:t>
            </a:r>
          </a:p>
          <a:p>
            <a:pPr marL="0" indent="0" eaLnBrk="1" hangingPunct="1">
              <a:buNone/>
            </a:pPr>
            <a:endParaRPr lang="en-US" altLang="en-US" sz="1300" dirty="0">
              <a:solidFill>
                <a:srgbClr val="0033CC"/>
              </a:solidFill>
              <a:effectLst/>
              <a:latin typeface="Futura Md BT" pitchFamily="34" charset="0"/>
            </a:endParaRPr>
          </a:p>
          <a:p>
            <a:pPr marL="990600" lvl="1" indent="-533400" algn="just" eaLnBrk="1" hangingPunct="1"/>
            <a:r>
              <a:rPr lang="en-US" altLang="en-US" sz="1300" dirty="0">
                <a:solidFill>
                  <a:srgbClr val="0033CC"/>
                </a:solidFill>
                <a:effectLst/>
                <a:latin typeface="Futura Md BT" pitchFamily="34" charset="0"/>
              </a:rPr>
              <a:t>The Board answers ethics questions and provides formal or informal advisory opinions. Any person may use a Board advisory opinion regarding future conduct in an investigation or disciplinary proceeding, but advisory opinions are based on the facts presented by the requestor. </a:t>
            </a:r>
          </a:p>
          <a:p>
            <a:pPr marL="457200" lvl="1" indent="0" algn="just" eaLnBrk="1" hangingPunct="1">
              <a:buNone/>
            </a:pPr>
            <a:endParaRPr lang="en-US" altLang="en-US" sz="1300" dirty="0">
              <a:solidFill>
                <a:srgbClr val="0033CC"/>
              </a:solidFill>
              <a:effectLst/>
              <a:latin typeface="Futura Md BT" pitchFamily="34" charset="0"/>
            </a:endParaRPr>
          </a:p>
          <a:p>
            <a:pPr marL="990600" lvl="1" indent="-533400" algn="just" eaLnBrk="1" hangingPunct="1"/>
            <a:r>
              <a:rPr lang="en-US" altLang="en-US" sz="1300" b="1" dirty="0">
                <a:solidFill>
                  <a:srgbClr val="0033CC"/>
                </a:solidFill>
                <a:effectLst/>
                <a:latin typeface="Futura Md BT" pitchFamily="34" charset="0"/>
              </a:rPr>
              <a:t>Advisory opinions are confidential</a:t>
            </a:r>
            <a:r>
              <a:rPr lang="en-US" altLang="en-US" sz="1300" dirty="0">
                <a:solidFill>
                  <a:srgbClr val="0033CC"/>
                </a:solidFill>
                <a:effectLst/>
                <a:latin typeface="Futura Md BT" pitchFamily="34" charset="0"/>
              </a:rPr>
              <a:t>; past violations disclosed are treated differently—minor violations receive a written admonition, but non-minor violations are referred to the Office of Inspector </a:t>
            </a:r>
            <a:r>
              <a:rPr lang="en-US" altLang="en-US" sz="1300" dirty="0">
                <a:solidFill>
                  <a:srgbClr val="0033CC"/>
                </a:solidFill>
                <a:latin typeface="Futura Md BT" pitchFamily="34" charset="0"/>
              </a:rPr>
              <a:t>G</a:t>
            </a:r>
            <a:r>
              <a:rPr lang="en-US" altLang="en-US" sz="1300" dirty="0">
                <a:solidFill>
                  <a:srgbClr val="0033CC"/>
                </a:solidFill>
                <a:effectLst/>
                <a:latin typeface="Futura Md BT" pitchFamily="34" charset="0"/>
              </a:rPr>
              <a:t>eneral (“IG”). </a:t>
            </a:r>
          </a:p>
          <a:p>
            <a:pPr marL="990600" lvl="1" indent="-533400" algn="just" eaLnBrk="1" hangingPunct="1"/>
            <a:endParaRPr lang="en-US" altLang="en-US" sz="1300" dirty="0">
              <a:solidFill>
                <a:srgbClr val="0033CC"/>
              </a:solidFill>
              <a:latin typeface="Futura Md BT" pitchFamily="34" charset="0"/>
            </a:endParaRPr>
          </a:p>
          <a:p>
            <a:pPr marL="990600" lvl="1" indent="-533400" algn="just" eaLnBrk="1" hangingPunct="1"/>
            <a:r>
              <a:rPr lang="en-US" altLang="en-US" sz="1300" dirty="0">
                <a:solidFill>
                  <a:srgbClr val="0033CC"/>
                </a:solidFill>
                <a:effectLst/>
                <a:latin typeface="Futura Md BT" pitchFamily="34" charset="0"/>
              </a:rPr>
              <a:t>Formal opinions are posted on the web, in “redacted form,” with names removed.</a:t>
            </a:r>
            <a:r>
              <a:rPr lang="en-US" altLang="en-US" sz="1300" dirty="0">
                <a:solidFill>
                  <a:srgbClr val="0033CC"/>
                </a:solidFill>
                <a:effectLst/>
              </a:rPr>
              <a:t> </a:t>
            </a:r>
          </a:p>
          <a:p>
            <a:pPr marL="990600" lvl="1" indent="-533400" algn="just" eaLnBrk="1" hangingPunct="1"/>
            <a:endParaRPr lang="en-US" altLang="en-US" sz="1300" dirty="0">
              <a:solidFill>
                <a:srgbClr val="0033CC"/>
              </a:solidFill>
              <a:latin typeface="Futura Md BT"/>
            </a:endParaRPr>
          </a:p>
          <a:p>
            <a:pPr marL="990600" lvl="1" indent="-533400" algn="just" eaLnBrk="1" hangingPunct="1"/>
            <a:r>
              <a:rPr lang="en-US" altLang="en-US" sz="1300" dirty="0">
                <a:solidFill>
                  <a:srgbClr val="0033CC"/>
                </a:solidFill>
                <a:effectLst/>
                <a:latin typeface="Futura Md BT"/>
              </a:rPr>
              <a:t>The Board is authorized </a:t>
            </a:r>
            <a:r>
              <a:rPr lang="en-US" altLang="en-US" sz="1300" dirty="0">
                <a:solidFill>
                  <a:srgbClr val="0033CC"/>
                </a:solidFill>
                <a:latin typeface="Futura Md BT"/>
              </a:rPr>
              <a:t>give or issue advisory opinions </a:t>
            </a:r>
            <a:r>
              <a:rPr lang="en-US" altLang="en-US" sz="1300" b="1" dirty="0">
                <a:solidFill>
                  <a:srgbClr val="0033CC"/>
                </a:solidFill>
                <a:latin typeface="Futura Md BT"/>
              </a:rPr>
              <a:t>only</a:t>
            </a:r>
            <a:r>
              <a:rPr lang="en-US" altLang="en-US" sz="1300" dirty="0">
                <a:solidFill>
                  <a:srgbClr val="0033CC"/>
                </a:solidFill>
                <a:latin typeface="Futura Md BT"/>
              </a:rPr>
              <a:t> to</a:t>
            </a:r>
            <a:r>
              <a:rPr lang="en-US" altLang="en-US" sz="1300" dirty="0">
                <a:solidFill>
                  <a:srgbClr val="0033CC"/>
                </a:solidFill>
                <a:effectLst/>
                <a:latin typeface="Futura Md BT"/>
              </a:rPr>
              <a:t> persons whose conduct is regulated by the Governmental Ethics Ordinance, </a:t>
            </a:r>
            <a:r>
              <a:rPr lang="en-US" altLang="en-US" sz="1300" b="1" dirty="0">
                <a:solidFill>
                  <a:srgbClr val="0033CC"/>
                </a:solidFill>
                <a:effectLst/>
                <a:latin typeface="Futura Md BT"/>
              </a:rPr>
              <a:t>or</a:t>
            </a:r>
            <a:r>
              <a:rPr lang="en-US" altLang="en-US" sz="1300" dirty="0">
                <a:solidFill>
                  <a:srgbClr val="0033CC"/>
                </a:solidFill>
                <a:effectLst/>
                <a:latin typeface="Futura Md BT"/>
              </a:rPr>
              <a:t> who are personally involved in the situation about which they ask.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8309" y="5257800"/>
            <a:ext cx="1190791" cy="952633"/>
          </a:xfrm>
          <a:prstGeom prst="rect">
            <a:avLst/>
          </a:prstGeom>
        </p:spPr>
      </p:pic>
    </p:spTree>
  </p:cSld>
  <p:clrMapOvr>
    <a:masterClrMapping/>
  </p:clrMapOvr>
  <p:transition advClick="0" advTm="27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fade">
                                      <p:cBhvr>
                                        <p:cTn id="7" dur="800" decel="100000"/>
                                        <p:tgtEl>
                                          <p:spTgt spid="51202"/>
                                        </p:tgtEl>
                                      </p:cBhvr>
                                    </p:animEffect>
                                    <p:anim calcmode="lin" valueType="num">
                                      <p:cBhvr>
                                        <p:cTn id="8" dur="800" decel="100000" fill="hold"/>
                                        <p:tgtEl>
                                          <p:spTgt spid="51202"/>
                                        </p:tgtEl>
                                        <p:attrNameLst>
                                          <p:attrName>style.rotation</p:attrName>
                                        </p:attrNameLst>
                                      </p:cBhvr>
                                      <p:tavLst>
                                        <p:tav tm="0">
                                          <p:val>
                                            <p:fltVal val="-90"/>
                                          </p:val>
                                        </p:tav>
                                        <p:tav tm="100000">
                                          <p:val>
                                            <p:fltVal val="0"/>
                                          </p:val>
                                        </p:tav>
                                      </p:tavLst>
                                    </p:anim>
                                    <p:anim calcmode="lin" valueType="num">
                                      <p:cBhvr>
                                        <p:cTn id="9" dur="800" decel="100000" fill="hold"/>
                                        <p:tgtEl>
                                          <p:spTgt spid="51202"/>
                                        </p:tgtEl>
                                        <p:attrNameLst>
                                          <p:attrName>ppt_x</p:attrName>
                                        </p:attrNameLst>
                                      </p:cBhvr>
                                      <p:tavLst>
                                        <p:tav tm="0">
                                          <p:val>
                                            <p:strVal val="#ppt_x+0.4"/>
                                          </p:val>
                                        </p:tav>
                                        <p:tav tm="100000">
                                          <p:val>
                                            <p:strVal val="#ppt_x-0.05"/>
                                          </p:val>
                                        </p:tav>
                                      </p:tavLst>
                                    </p:anim>
                                    <p:anim calcmode="lin" valueType="num">
                                      <p:cBhvr>
                                        <p:cTn id="10" dur="800" decel="100000" fill="hold"/>
                                        <p:tgtEl>
                                          <p:spTgt spid="512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52" presetClass="entr" presetSubtype="0" fill="hold" nodeType="afterEffect">
                                  <p:stCondLst>
                                    <p:cond delay="0"/>
                                  </p:stCondLst>
                                  <p:childTnLst>
                                    <p:set>
                                      <p:cBhvr>
                                        <p:cTn id="15" dur="1" fill="hold">
                                          <p:stCondLst>
                                            <p:cond delay="0"/>
                                          </p:stCondLst>
                                        </p:cTn>
                                        <p:tgtEl>
                                          <p:spTgt spid="51203">
                                            <p:txEl>
                                              <p:pRg st="0" end="0"/>
                                            </p:txEl>
                                          </p:spTgt>
                                        </p:tgtEl>
                                        <p:attrNameLst>
                                          <p:attrName>style.visibility</p:attrName>
                                        </p:attrNameLst>
                                      </p:cBhvr>
                                      <p:to>
                                        <p:strVal val="visible"/>
                                      </p:to>
                                    </p:set>
                                    <p:animScale>
                                      <p:cBhvr>
                                        <p:cTn id="16" dur="1000" decel="50000" fill="hold">
                                          <p:stCondLst>
                                            <p:cond delay="0"/>
                                          </p:stCondLst>
                                        </p:cTn>
                                        <p:tgtEl>
                                          <p:spTgt spid="5120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51203">
                                            <p:txEl>
                                              <p:pRg st="0" end="0"/>
                                            </p:txEl>
                                          </p:spTgt>
                                        </p:tgtEl>
                                        <p:attrNameLst>
                                          <p:attrName>ppt_x</p:attrName>
                                          <p:attrName>ppt_y</p:attrName>
                                        </p:attrNameLst>
                                      </p:cBhvr>
                                    </p:animMotion>
                                    <p:animEffect transition="in" filter="fade">
                                      <p:cBhvr>
                                        <p:cTn id="18" dur="10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FF9900"/>
                                      </p:to>
                                    </p:animClr>
                                  </p:subTnLst>
                                </p:cTn>
                              </p:par>
                            </p:childTnLst>
                          </p:cTn>
                        </p:par>
                        <p:par>
                          <p:cTn id="19" fill="hold" nodeType="afterGroup">
                            <p:stCondLst>
                              <p:cond delay="2000"/>
                            </p:stCondLst>
                            <p:childTnLst>
                              <p:par>
                                <p:cTn id="20" presetID="52" presetClass="entr" presetSubtype="0" fill="hold" nodeType="afterEffect">
                                  <p:stCondLst>
                                    <p:cond delay="0"/>
                                  </p:stCondLst>
                                  <p:childTnLst>
                                    <p:set>
                                      <p:cBhvr>
                                        <p:cTn id="21" dur="1" fill="hold">
                                          <p:stCondLst>
                                            <p:cond delay="0"/>
                                          </p:stCondLst>
                                        </p:cTn>
                                        <p:tgtEl>
                                          <p:spTgt spid="51203">
                                            <p:txEl>
                                              <p:pRg st="2" end="2"/>
                                            </p:txEl>
                                          </p:spTgt>
                                        </p:tgtEl>
                                        <p:attrNameLst>
                                          <p:attrName>style.visibility</p:attrName>
                                        </p:attrNameLst>
                                      </p:cBhvr>
                                      <p:to>
                                        <p:strVal val="visible"/>
                                      </p:to>
                                    </p:set>
                                    <p:animScale>
                                      <p:cBhvr>
                                        <p:cTn id="22" dur="1000" decel="50000" fill="hold">
                                          <p:stCondLst>
                                            <p:cond delay="0"/>
                                          </p:stCondLst>
                                        </p:cTn>
                                        <p:tgtEl>
                                          <p:spTgt spid="5120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51203">
                                            <p:txEl>
                                              <p:pRg st="2" end="2"/>
                                            </p:txEl>
                                          </p:spTgt>
                                        </p:tgtEl>
                                        <p:attrNameLst>
                                          <p:attrName>ppt_x</p:attrName>
                                          <p:attrName>ppt_y</p:attrName>
                                        </p:attrNameLst>
                                      </p:cBhvr>
                                    </p:animMotion>
                                    <p:animEffect transition="in" filter="fade">
                                      <p:cBhvr>
                                        <p:cTn id="24" dur="10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FF9900"/>
                                      </p:to>
                                    </p:animClr>
                                  </p:subTnLst>
                                </p:cTn>
                              </p:par>
                            </p:childTnLst>
                          </p:cTn>
                        </p:par>
                        <p:par>
                          <p:cTn id="25" fill="hold" nodeType="afterGroup">
                            <p:stCondLst>
                              <p:cond delay="3000"/>
                            </p:stCondLst>
                            <p:childTnLst>
                              <p:par>
                                <p:cTn id="26" presetID="52" presetClass="entr" presetSubtype="0" fill="hold" nodeType="afterEffect">
                                  <p:stCondLst>
                                    <p:cond delay="0"/>
                                  </p:stCondLst>
                                  <p:childTnLst>
                                    <p:set>
                                      <p:cBhvr>
                                        <p:cTn id="27" dur="1" fill="hold">
                                          <p:stCondLst>
                                            <p:cond delay="0"/>
                                          </p:stCondLst>
                                        </p:cTn>
                                        <p:tgtEl>
                                          <p:spTgt spid="51203">
                                            <p:txEl>
                                              <p:pRg st="4" end="4"/>
                                            </p:txEl>
                                          </p:spTgt>
                                        </p:tgtEl>
                                        <p:attrNameLst>
                                          <p:attrName>style.visibility</p:attrName>
                                        </p:attrNameLst>
                                      </p:cBhvr>
                                      <p:to>
                                        <p:strVal val="visible"/>
                                      </p:to>
                                    </p:set>
                                    <p:animScale>
                                      <p:cBhvr>
                                        <p:cTn id="28" dur="1000" decel="50000" fill="hold">
                                          <p:stCondLst>
                                            <p:cond delay="0"/>
                                          </p:stCondLst>
                                        </p:cTn>
                                        <p:tgtEl>
                                          <p:spTgt spid="5120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51203">
                                            <p:txEl>
                                              <p:pRg st="4" end="4"/>
                                            </p:txEl>
                                          </p:spTgt>
                                        </p:tgtEl>
                                        <p:attrNameLst>
                                          <p:attrName>ppt_x</p:attrName>
                                          <p:attrName>ppt_y</p:attrName>
                                        </p:attrNameLst>
                                      </p:cBhvr>
                                    </p:animMotion>
                                    <p:animEffect transition="in" filter="fade">
                                      <p:cBhvr>
                                        <p:cTn id="30" dur="1000"/>
                                        <p:tgtEl>
                                          <p:spTgt spid="51203">
                                            <p:txEl>
                                              <p:pRg st="4" end="4"/>
                                            </p:txEl>
                                          </p:spTgt>
                                        </p:tgtEl>
                                      </p:cBhvr>
                                    </p:animEffect>
                                  </p:childTnLst>
                                  <p:subTnLst>
                                    <p:animClr clrSpc="rgb" dir="cw">
                                      <p:cBhvr override="childStyle">
                                        <p:cTn dur="1" fill="hold" display="0" masterRel="nextClick" afterEffect="1"/>
                                        <p:tgtEl>
                                          <p:spTgt spid="51203">
                                            <p:txEl>
                                              <p:pRg st="4" end="4"/>
                                            </p:txEl>
                                          </p:spTgt>
                                        </p:tgtEl>
                                        <p:attrNameLst>
                                          <p:attrName>ppt_c</p:attrName>
                                        </p:attrNameLst>
                                      </p:cBhvr>
                                      <p:to>
                                        <a:srgbClr val="FF9900"/>
                                      </p:to>
                                    </p:animClr>
                                  </p:subTnLst>
                                </p:cTn>
                              </p:par>
                            </p:childTnLst>
                          </p:cTn>
                        </p:par>
                        <p:par>
                          <p:cTn id="31" fill="hold">
                            <p:stCondLst>
                              <p:cond delay="4000"/>
                            </p:stCondLst>
                            <p:childTnLst>
                              <p:par>
                                <p:cTn id="32" presetID="52" presetClass="entr" presetSubtype="0" fill="hold" nodeType="afterEffect">
                                  <p:stCondLst>
                                    <p:cond delay="0"/>
                                  </p:stCondLst>
                                  <p:childTnLst>
                                    <p:set>
                                      <p:cBhvr>
                                        <p:cTn id="33" dur="1" fill="hold">
                                          <p:stCondLst>
                                            <p:cond delay="0"/>
                                          </p:stCondLst>
                                        </p:cTn>
                                        <p:tgtEl>
                                          <p:spTgt spid="51203">
                                            <p:txEl>
                                              <p:pRg st="6" end="6"/>
                                            </p:txEl>
                                          </p:spTgt>
                                        </p:tgtEl>
                                        <p:attrNameLst>
                                          <p:attrName>style.visibility</p:attrName>
                                        </p:attrNameLst>
                                      </p:cBhvr>
                                      <p:to>
                                        <p:strVal val="visible"/>
                                      </p:to>
                                    </p:set>
                                    <p:animScale>
                                      <p:cBhvr>
                                        <p:cTn id="34" dur="1000" decel="50000" fill="hold">
                                          <p:stCondLst>
                                            <p:cond delay="0"/>
                                          </p:stCondLst>
                                        </p:cTn>
                                        <p:tgtEl>
                                          <p:spTgt spid="5120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51203">
                                            <p:txEl>
                                              <p:pRg st="6" end="6"/>
                                            </p:txEl>
                                          </p:spTgt>
                                        </p:tgtEl>
                                        <p:attrNameLst>
                                          <p:attrName>ppt_x</p:attrName>
                                          <p:attrName>ppt_y</p:attrName>
                                        </p:attrNameLst>
                                      </p:cBhvr>
                                    </p:animMotion>
                                    <p:animEffect transition="in" filter="fade">
                                      <p:cBhvr>
                                        <p:cTn id="36" dur="1000"/>
                                        <p:tgtEl>
                                          <p:spTgt spid="51203">
                                            <p:txEl>
                                              <p:pRg st="6" end="6"/>
                                            </p:txEl>
                                          </p:spTgt>
                                        </p:tgtEl>
                                      </p:cBhvr>
                                    </p:animEffect>
                                  </p:childTnLst>
                                  <p:subTnLst>
                                    <p:animClr clrSpc="rgb" dir="cw">
                                      <p:cBhvr override="childStyle">
                                        <p:cTn dur="1" fill="hold" display="0" masterRel="nextClick" afterEffect="1"/>
                                        <p:tgtEl>
                                          <p:spTgt spid="51203">
                                            <p:txEl>
                                              <p:pRg st="6" end="6"/>
                                            </p:txEl>
                                          </p:spTgt>
                                        </p:tgtEl>
                                        <p:attrNameLst>
                                          <p:attrName>ppt_c</p:attrName>
                                        </p:attrNameLst>
                                      </p:cBhvr>
                                      <p:to>
                                        <a:srgbClr val="FF9900"/>
                                      </p:to>
                                    </p:animClr>
                                  </p:subTnLst>
                                </p:cTn>
                              </p:par>
                            </p:childTnLst>
                          </p:cTn>
                        </p:par>
                        <p:par>
                          <p:cTn id="37" fill="hold">
                            <p:stCondLst>
                              <p:cond delay="5000"/>
                            </p:stCondLst>
                            <p:childTnLst>
                              <p:par>
                                <p:cTn id="38" presetID="52" presetClass="entr" presetSubtype="0" fill="hold" nodeType="afterEffect">
                                  <p:stCondLst>
                                    <p:cond delay="0"/>
                                  </p:stCondLst>
                                  <p:childTnLst>
                                    <p:set>
                                      <p:cBhvr>
                                        <p:cTn id="39" dur="1" fill="hold">
                                          <p:stCondLst>
                                            <p:cond delay="0"/>
                                          </p:stCondLst>
                                        </p:cTn>
                                        <p:tgtEl>
                                          <p:spTgt spid="51203">
                                            <p:txEl>
                                              <p:pRg st="8" end="8"/>
                                            </p:txEl>
                                          </p:spTgt>
                                        </p:tgtEl>
                                        <p:attrNameLst>
                                          <p:attrName>style.visibility</p:attrName>
                                        </p:attrNameLst>
                                      </p:cBhvr>
                                      <p:to>
                                        <p:strVal val="visible"/>
                                      </p:to>
                                    </p:set>
                                    <p:animScale>
                                      <p:cBhvr>
                                        <p:cTn id="40" dur="1000" decel="50000" fill="hold">
                                          <p:stCondLst>
                                            <p:cond delay="0"/>
                                          </p:stCondLst>
                                        </p:cTn>
                                        <p:tgtEl>
                                          <p:spTgt spid="5120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51203">
                                            <p:txEl>
                                              <p:pRg st="8" end="8"/>
                                            </p:txEl>
                                          </p:spTgt>
                                        </p:tgtEl>
                                        <p:attrNameLst>
                                          <p:attrName>ppt_x</p:attrName>
                                          <p:attrName>ppt_y</p:attrName>
                                        </p:attrNameLst>
                                      </p:cBhvr>
                                    </p:animMotion>
                                    <p:animEffect transition="in" filter="fade">
                                      <p:cBhvr>
                                        <p:cTn id="42" dur="1000"/>
                                        <p:tgtEl>
                                          <p:spTgt spid="51203">
                                            <p:txEl>
                                              <p:pRg st="8" end="8"/>
                                            </p:txEl>
                                          </p:spTgt>
                                        </p:tgtEl>
                                      </p:cBhvr>
                                    </p:animEffect>
                                  </p:childTnLst>
                                  <p:subTnLst>
                                    <p:animClr clrSpc="rgb" dir="cw">
                                      <p:cBhvr override="childStyle">
                                        <p:cTn dur="1" fill="hold" display="0" masterRel="nextClick" afterEffect="1"/>
                                        <p:tgtEl>
                                          <p:spTgt spid="51203">
                                            <p:txEl>
                                              <p:pRg st="8" end="8"/>
                                            </p:txEl>
                                          </p:spTgt>
                                        </p:tgtEl>
                                        <p:attrNameLst>
                                          <p:attrName>ppt_c</p:attrName>
                                        </p:attrNameLst>
                                      </p:cBhvr>
                                      <p:to>
                                        <a:srgbClr val="FF9900"/>
                                      </p:to>
                                    </p:animClr>
                                  </p:subTnLst>
                                </p:cTn>
                              </p:par>
                            </p:childTnLst>
                          </p:cTn>
                        </p:par>
                        <p:par>
                          <p:cTn id="43" fill="hold" nodeType="afterGroup">
                            <p:stCondLst>
                              <p:cond delay="6000"/>
                            </p:stCondLst>
                            <p:childTnLst>
                              <p:par>
                                <p:cTn id="44" presetID="32" presetClass="emph" presetSubtype="0" fill="hold" nodeType="afterEffect">
                                  <p:stCondLst>
                                    <p:cond delay="0"/>
                                  </p:stCondLst>
                                  <p:childTnLst>
                                    <p:animClr clrSpc="rgb" dir="cw">
                                      <p:cBhvr override="childStyle">
                                        <p:cTn id="45" dur="100" fill="hold"/>
                                        <p:tgtEl>
                                          <p:spTgt spid="51203">
                                            <p:txEl>
                                              <p:pRg st="0" end="0"/>
                                            </p:txEl>
                                          </p:spTgt>
                                        </p:tgtEl>
                                        <p:attrNameLst>
                                          <p:attrName>style.color</p:attrName>
                                        </p:attrNameLst>
                                      </p:cBhvr>
                                      <p:to>
                                        <a:schemeClr val="accent2"/>
                                      </p:to>
                                    </p:animClr>
                                    <p:animClr clrSpc="rgb" dir="cw">
                                      <p:cBhvr>
                                        <p:cTn id="46" dur="100" fill="hold"/>
                                        <p:tgtEl>
                                          <p:spTgt spid="51203">
                                            <p:txEl>
                                              <p:pRg st="0" end="0"/>
                                            </p:txEl>
                                          </p:spTgt>
                                        </p:tgtEl>
                                        <p:attrNameLst>
                                          <p:attrName>fillcolor</p:attrName>
                                        </p:attrNameLst>
                                      </p:cBhvr>
                                      <p:to>
                                        <a:schemeClr val="accent2"/>
                                      </p:to>
                                    </p:animClr>
                                    <p:set>
                                      <p:cBhvr>
                                        <p:cTn id="47" dur="100" fill="hold"/>
                                        <p:tgtEl>
                                          <p:spTgt spid="51203">
                                            <p:txEl>
                                              <p:pRg st="0" end="0"/>
                                            </p:txEl>
                                          </p:spTgt>
                                        </p:tgtEl>
                                        <p:attrNameLst>
                                          <p:attrName>fill.type</p:attrName>
                                        </p:attrNameLst>
                                      </p:cBhvr>
                                      <p:to>
                                        <p:strVal val="solid"/>
                                      </p:to>
                                    </p:set>
                                    <p:set>
                                      <p:cBhvr>
                                        <p:cTn id="48" dur="100" fill="hold"/>
                                        <p:tgtEl>
                                          <p:spTgt spid="51203">
                                            <p:txEl>
                                              <p:pRg st="0" end="0"/>
                                            </p:txEl>
                                          </p:spTgt>
                                        </p:tgtEl>
                                        <p:attrNameLst>
                                          <p:attrName>fill.on</p:attrName>
                                        </p:attrNameLst>
                                      </p:cBhvr>
                                      <p:to>
                                        <p:strVal val="true"/>
                                      </p:to>
                                    </p:set>
                                    <p:animRot by="120000">
                                      <p:cBhvr>
                                        <p:cTn id="49" dur="100" fill="hold">
                                          <p:stCondLst>
                                            <p:cond delay="0"/>
                                          </p:stCondLst>
                                        </p:cTn>
                                        <p:tgtEl>
                                          <p:spTgt spid="51203">
                                            <p:txEl>
                                              <p:pRg st="0" end="0"/>
                                            </p:txEl>
                                          </p:spTgt>
                                        </p:tgtEl>
                                        <p:attrNameLst>
                                          <p:attrName>r</p:attrName>
                                        </p:attrNameLst>
                                      </p:cBhvr>
                                    </p:animRot>
                                    <p:animRot by="-240000">
                                      <p:cBhvr>
                                        <p:cTn id="50" dur="200" fill="hold">
                                          <p:stCondLst>
                                            <p:cond delay="200"/>
                                          </p:stCondLst>
                                        </p:cTn>
                                        <p:tgtEl>
                                          <p:spTgt spid="51203">
                                            <p:txEl>
                                              <p:pRg st="0" end="0"/>
                                            </p:txEl>
                                          </p:spTgt>
                                        </p:tgtEl>
                                        <p:attrNameLst>
                                          <p:attrName>r</p:attrName>
                                        </p:attrNameLst>
                                      </p:cBhvr>
                                    </p:animRot>
                                    <p:animRot by="240000">
                                      <p:cBhvr>
                                        <p:cTn id="51" dur="200" fill="hold">
                                          <p:stCondLst>
                                            <p:cond delay="400"/>
                                          </p:stCondLst>
                                        </p:cTn>
                                        <p:tgtEl>
                                          <p:spTgt spid="51203">
                                            <p:txEl>
                                              <p:pRg st="0" end="0"/>
                                            </p:txEl>
                                          </p:spTgt>
                                        </p:tgtEl>
                                        <p:attrNameLst>
                                          <p:attrName>r</p:attrName>
                                        </p:attrNameLst>
                                      </p:cBhvr>
                                    </p:animRot>
                                    <p:animRot by="-240000">
                                      <p:cBhvr>
                                        <p:cTn id="52" dur="200" fill="hold">
                                          <p:stCondLst>
                                            <p:cond delay="600"/>
                                          </p:stCondLst>
                                        </p:cTn>
                                        <p:tgtEl>
                                          <p:spTgt spid="51203">
                                            <p:txEl>
                                              <p:pRg st="0" end="0"/>
                                            </p:txEl>
                                          </p:spTgt>
                                        </p:tgtEl>
                                        <p:attrNameLst>
                                          <p:attrName>r</p:attrName>
                                        </p:attrNameLst>
                                      </p:cBhvr>
                                    </p:animRot>
                                    <p:animRot by="120000">
                                      <p:cBhvr>
                                        <p:cTn id="53" dur="200" fill="hold">
                                          <p:stCondLst>
                                            <p:cond delay="800"/>
                                          </p:stCondLst>
                                        </p:cTn>
                                        <p:tgtEl>
                                          <p:spTgt spid="51203">
                                            <p:txEl>
                                              <p:pRg st="0" end="0"/>
                                            </p:txEl>
                                          </p:spTgt>
                                        </p:tgtEl>
                                        <p:attrNameLst>
                                          <p:attrName>r</p:attrName>
                                        </p:attrNameLst>
                                      </p:cBhvr>
                                    </p:animRot>
                                  </p:childTnLst>
                                </p:cTn>
                              </p:par>
                            </p:childTnLst>
                          </p:cTn>
                        </p:par>
                        <p:par>
                          <p:cTn id="54" fill="hold" nodeType="afterGroup">
                            <p:stCondLst>
                              <p:cond delay="7000"/>
                            </p:stCondLst>
                            <p:childTnLst>
                              <p:par>
                                <p:cTn id="55" presetID="32" presetClass="emph" presetSubtype="0" fill="hold" nodeType="afterEffect">
                                  <p:stCondLst>
                                    <p:cond delay="0"/>
                                  </p:stCondLst>
                                  <p:childTnLst>
                                    <p:animClr clrSpc="rgb" dir="cw">
                                      <p:cBhvr override="childStyle">
                                        <p:cTn id="56" dur="100" fill="hold"/>
                                        <p:tgtEl>
                                          <p:spTgt spid="51203">
                                            <p:txEl>
                                              <p:pRg st="2" end="2"/>
                                            </p:txEl>
                                          </p:spTgt>
                                        </p:tgtEl>
                                        <p:attrNameLst>
                                          <p:attrName>style.color</p:attrName>
                                        </p:attrNameLst>
                                      </p:cBhvr>
                                      <p:to>
                                        <a:schemeClr val="accent2"/>
                                      </p:to>
                                    </p:animClr>
                                    <p:animClr clrSpc="rgb" dir="cw">
                                      <p:cBhvr>
                                        <p:cTn id="57" dur="100" fill="hold"/>
                                        <p:tgtEl>
                                          <p:spTgt spid="51203">
                                            <p:txEl>
                                              <p:pRg st="2" end="2"/>
                                            </p:txEl>
                                          </p:spTgt>
                                        </p:tgtEl>
                                        <p:attrNameLst>
                                          <p:attrName>fillcolor</p:attrName>
                                        </p:attrNameLst>
                                      </p:cBhvr>
                                      <p:to>
                                        <a:schemeClr val="accent2"/>
                                      </p:to>
                                    </p:animClr>
                                    <p:set>
                                      <p:cBhvr>
                                        <p:cTn id="58" dur="100" fill="hold"/>
                                        <p:tgtEl>
                                          <p:spTgt spid="51203">
                                            <p:txEl>
                                              <p:pRg st="2" end="2"/>
                                            </p:txEl>
                                          </p:spTgt>
                                        </p:tgtEl>
                                        <p:attrNameLst>
                                          <p:attrName>fill.type</p:attrName>
                                        </p:attrNameLst>
                                      </p:cBhvr>
                                      <p:to>
                                        <p:strVal val="solid"/>
                                      </p:to>
                                    </p:set>
                                    <p:set>
                                      <p:cBhvr>
                                        <p:cTn id="59" dur="100" fill="hold"/>
                                        <p:tgtEl>
                                          <p:spTgt spid="51203">
                                            <p:txEl>
                                              <p:pRg st="2" end="2"/>
                                            </p:txEl>
                                          </p:spTgt>
                                        </p:tgtEl>
                                        <p:attrNameLst>
                                          <p:attrName>fill.on</p:attrName>
                                        </p:attrNameLst>
                                      </p:cBhvr>
                                      <p:to>
                                        <p:strVal val="true"/>
                                      </p:to>
                                    </p:set>
                                    <p:animRot by="120000">
                                      <p:cBhvr>
                                        <p:cTn id="60" dur="100" fill="hold">
                                          <p:stCondLst>
                                            <p:cond delay="0"/>
                                          </p:stCondLst>
                                        </p:cTn>
                                        <p:tgtEl>
                                          <p:spTgt spid="51203">
                                            <p:txEl>
                                              <p:pRg st="2" end="2"/>
                                            </p:txEl>
                                          </p:spTgt>
                                        </p:tgtEl>
                                        <p:attrNameLst>
                                          <p:attrName>r</p:attrName>
                                        </p:attrNameLst>
                                      </p:cBhvr>
                                    </p:animRot>
                                    <p:animRot by="-240000">
                                      <p:cBhvr>
                                        <p:cTn id="61" dur="200" fill="hold">
                                          <p:stCondLst>
                                            <p:cond delay="200"/>
                                          </p:stCondLst>
                                        </p:cTn>
                                        <p:tgtEl>
                                          <p:spTgt spid="51203">
                                            <p:txEl>
                                              <p:pRg st="2" end="2"/>
                                            </p:txEl>
                                          </p:spTgt>
                                        </p:tgtEl>
                                        <p:attrNameLst>
                                          <p:attrName>r</p:attrName>
                                        </p:attrNameLst>
                                      </p:cBhvr>
                                    </p:animRot>
                                    <p:animRot by="240000">
                                      <p:cBhvr>
                                        <p:cTn id="62" dur="200" fill="hold">
                                          <p:stCondLst>
                                            <p:cond delay="400"/>
                                          </p:stCondLst>
                                        </p:cTn>
                                        <p:tgtEl>
                                          <p:spTgt spid="51203">
                                            <p:txEl>
                                              <p:pRg st="2" end="2"/>
                                            </p:txEl>
                                          </p:spTgt>
                                        </p:tgtEl>
                                        <p:attrNameLst>
                                          <p:attrName>r</p:attrName>
                                        </p:attrNameLst>
                                      </p:cBhvr>
                                    </p:animRot>
                                    <p:animRot by="-240000">
                                      <p:cBhvr>
                                        <p:cTn id="63" dur="200" fill="hold">
                                          <p:stCondLst>
                                            <p:cond delay="600"/>
                                          </p:stCondLst>
                                        </p:cTn>
                                        <p:tgtEl>
                                          <p:spTgt spid="51203">
                                            <p:txEl>
                                              <p:pRg st="2" end="2"/>
                                            </p:txEl>
                                          </p:spTgt>
                                        </p:tgtEl>
                                        <p:attrNameLst>
                                          <p:attrName>r</p:attrName>
                                        </p:attrNameLst>
                                      </p:cBhvr>
                                    </p:animRot>
                                    <p:animRot by="120000">
                                      <p:cBhvr>
                                        <p:cTn id="64" dur="200" fill="hold">
                                          <p:stCondLst>
                                            <p:cond delay="800"/>
                                          </p:stCondLst>
                                        </p:cTn>
                                        <p:tgtEl>
                                          <p:spTgt spid="51203">
                                            <p:txEl>
                                              <p:pRg st="2" end="2"/>
                                            </p:txEl>
                                          </p:spTgt>
                                        </p:tgtEl>
                                        <p:attrNameLst>
                                          <p:attrName>r</p:attrName>
                                        </p:attrNameLst>
                                      </p:cBhvr>
                                    </p:animRot>
                                  </p:childTnLst>
                                </p:cTn>
                              </p:par>
                            </p:childTnLst>
                          </p:cTn>
                        </p:par>
                        <p:par>
                          <p:cTn id="65" fill="hold" nodeType="afterGroup">
                            <p:stCondLst>
                              <p:cond delay="8000"/>
                            </p:stCondLst>
                            <p:childTnLst>
                              <p:par>
                                <p:cTn id="66" presetID="32" presetClass="emph" presetSubtype="0" fill="hold" nodeType="afterEffect">
                                  <p:stCondLst>
                                    <p:cond delay="0"/>
                                  </p:stCondLst>
                                  <p:childTnLst>
                                    <p:animClr clrSpc="rgb" dir="cw">
                                      <p:cBhvr override="childStyle">
                                        <p:cTn id="67" dur="100" fill="hold"/>
                                        <p:tgtEl>
                                          <p:spTgt spid="51203">
                                            <p:txEl>
                                              <p:pRg st="4" end="4"/>
                                            </p:txEl>
                                          </p:spTgt>
                                        </p:tgtEl>
                                        <p:attrNameLst>
                                          <p:attrName>style.color</p:attrName>
                                        </p:attrNameLst>
                                      </p:cBhvr>
                                      <p:to>
                                        <a:schemeClr val="accent2"/>
                                      </p:to>
                                    </p:animClr>
                                    <p:animClr clrSpc="rgb" dir="cw">
                                      <p:cBhvr>
                                        <p:cTn id="68" dur="100" fill="hold"/>
                                        <p:tgtEl>
                                          <p:spTgt spid="51203">
                                            <p:txEl>
                                              <p:pRg st="4" end="4"/>
                                            </p:txEl>
                                          </p:spTgt>
                                        </p:tgtEl>
                                        <p:attrNameLst>
                                          <p:attrName>fillcolor</p:attrName>
                                        </p:attrNameLst>
                                      </p:cBhvr>
                                      <p:to>
                                        <a:schemeClr val="accent2"/>
                                      </p:to>
                                    </p:animClr>
                                    <p:set>
                                      <p:cBhvr>
                                        <p:cTn id="69" dur="100" fill="hold"/>
                                        <p:tgtEl>
                                          <p:spTgt spid="51203">
                                            <p:txEl>
                                              <p:pRg st="4" end="4"/>
                                            </p:txEl>
                                          </p:spTgt>
                                        </p:tgtEl>
                                        <p:attrNameLst>
                                          <p:attrName>fill.type</p:attrName>
                                        </p:attrNameLst>
                                      </p:cBhvr>
                                      <p:to>
                                        <p:strVal val="solid"/>
                                      </p:to>
                                    </p:set>
                                    <p:set>
                                      <p:cBhvr>
                                        <p:cTn id="70" dur="100" fill="hold"/>
                                        <p:tgtEl>
                                          <p:spTgt spid="51203">
                                            <p:txEl>
                                              <p:pRg st="4" end="4"/>
                                            </p:txEl>
                                          </p:spTgt>
                                        </p:tgtEl>
                                        <p:attrNameLst>
                                          <p:attrName>fill.on</p:attrName>
                                        </p:attrNameLst>
                                      </p:cBhvr>
                                      <p:to>
                                        <p:strVal val="true"/>
                                      </p:to>
                                    </p:set>
                                    <p:animRot by="120000">
                                      <p:cBhvr>
                                        <p:cTn id="71" dur="100" fill="hold">
                                          <p:stCondLst>
                                            <p:cond delay="0"/>
                                          </p:stCondLst>
                                        </p:cTn>
                                        <p:tgtEl>
                                          <p:spTgt spid="51203">
                                            <p:txEl>
                                              <p:pRg st="4" end="4"/>
                                            </p:txEl>
                                          </p:spTgt>
                                        </p:tgtEl>
                                        <p:attrNameLst>
                                          <p:attrName>r</p:attrName>
                                        </p:attrNameLst>
                                      </p:cBhvr>
                                    </p:animRot>
                                    <p:animRot by="-240000">
                                      <p:cBhvr>
                                        <p:cTn id="72" dur="200" fill="hold">
                                          <p:stCondLst>
                                            <p:cond delay="200"/>
                                          </p:stCondLst>
                                        </p:cTn>
                                        <p:tgtEl>
                                          <p:spTgt spid="51203">
                                            <p:txEl>
                                              <p:pRg st="4" end="4"/>
                                            </p:txEl>
                                          </p:spTgt>
                                        </p:tgtEl>
                                        <p:attrNameLst>
                                          <p:attrName>r</p:attrName>
                                        </p:attrNameLst>
                                      </p:cBhvr>
                                    </p:animRot>
                                    <p:animRot by="240000">
                                      <p:cBhvr>
                                        <p:cTn id="73" dur="200" fill="hold">
                                          <p:stCondLst>
                                            <p:cond delay="400"/>
                                          </p:stCondLst>
                                        </p:cTn>
                                        <p:tgtEl>
                                          <p:spTgt spid="51203">
                                            <p:txEl>
                                              <p:pRg st="4" end="4"/>
                                            </p:txEl>
                                          </p:spTgt>
                                        </p:tgtEl>
                                        <p:attrNameLst>
                                          <p:attrName>r</p:attrName>
                                        </p:attrNameLst>
                                      </p:cBhvr>
                                    </p:animRot>
                                    <p:animRot by="-240000">
                                      <p:cBhvr>
                                        <p:cTn id="74" dur="200" fill="hold">
                                          <p:stCondLst>
                                            <p:cond delay="600"/>
                                          </p:stCondLst>
                                        </p:cTn>
                                        <p:tgtEl>
                                          <p:spTgt spid="51203">
                                            <p:txEl>
                                              <p:pRg st="4" end="4"/>
                                            </p:txEl>
                                          </p:spTgt>
                                        </p:tgtEl>
                                        <p:attrNameLst>
                                          <p:attrName>r</p:attrName>
                                        </p:attrNameLst>
                                      </p:cBhvr>
                                    </p:animRot>
                                    <p:animRot by="120000">
                                      <p:cBhvr>
                                        <p:cTn id="75" dur="200" fill="hold">
                                          <p:stCondLst>
                                            <p:cond delay="800"/>
                                          </p:stCondLst>
                                        </p:cTn>
                                        <p:tgtEl>
                                          <p:spTgt spid="51203">
                                            <p:txEl>
                                              <p:pRg st="4" end="4"/>
                                            </p:txEl>
                                          </p:spTgt>
                                        </p:tgtEl>
                                        <p:attrNameLst>
                                          <p:attrName>r</p:attrName>
                                        </p:attrNameLst>
                                      </p:cBhvr>
                                    </p:animRot>
                                  </p:childTnLst>
                                </p:cTn>
                              </p:par>
                            </p:childTnLst>
                          </p:cTn>
                        </p:par>
                        <p:par>
                          <p:cTn id="76" fill="hold">
                            <p:stCondLst>
                              <p:cond delay="9000"/>
                            </p:stCondLst>
                            <p:childTnLst>
                              <p:par>
                                <p:cTn id="77" presetID="32" presetClass="emph" presetSubtype="0" fill="hold" nodeType="afterEffect">
                                  <p:stCondLst>
                                    <p:cond delay="0"/>
                                  </p:stCondLst>
                                  <p:childTnLst>
                                    <p:animClr clrSpc="rgb" dir="cw">
                                      <p:cBhvr override="childStyle">
                                        <p:cTn id="78" dur="100" fill="hold"/>
                                        <p:tgtEl>
                                          <p:spTgt spid="51203">
                                            <p:txEl>
                                              <p:pRg st="6" end="6"/>
                                            </p:txEl>
                                          </p:spTgt>
                                        </p:tgtEl>
                                        <p:attrNameLst>
                                          <p:attrName>style.color</p:attrName>
                                        </p:attrNameLst>
                                      </p:cBhvr>
                                      <p:to>
                                        <a:schemeClr val="accent2"/>
                                      </p:to>
                                    </p:animClr>
                                    <p:animClr clrSpc="rgb" dir="cw">
                                      <p:cBhvr>
                                        <p:cTn id="79" dur="100" fill="hold"/>
                                        <p:tgtEl>
                                          <p:spTgt spid="51203">
                                            <p:txEl>
                                              <p:pRg st="6" end="6"/>
                                            </p:txEl>
                                          </p:spTgt>
                                        </p:tgtEl>
                                        <p:attrNameLst>
                                          <p:attrName>fillcolor</p:attrName>
                                        </p:attrNameLst>
                                      </p:cBhvr>
                                      <p:to>
                                        <a:schemeClr val="accent2"/>
                                      </p:to>
                                    </p:animClr>
                                    <p:set>
                                      <p:cBhvr>
                                        <p:cTn id="80" dur="100" fill="hold"/>
                                        <p:tgtEl>
                                          <p:spTgt spid="51203">
                                            <p:txEl>
                                              <p:pRg st="6" end="6"/>
                                            </p:txEl>
                                          </p:spTgt>
                                        </p:tgtEl>
                                        <p:attrNameLst>
                                          <p:attrName>fill.type</p:attrName>
                                        </p:attrNameLst>
                                      </p:cBhvr>
                                      <p:to>
                                        <p:strVal val="solid"/>
                                      </p:to>
                                    </p:set>
                                    <p:set>
                                      <p:cBhvr>
                                        <p:cTn id="81" dur="100" fill="hold"/>
                                        <p:tgtEl>
                                          <p:spTgt spid="51203">
                                            <p:txEl>
                                              <p:pRg st="6" end="6"/>
                                            </p:txEl>
                                          </p:spTgt>
                                        </p:tgtEl>
                                        <p:attrNameLst>
                                          <p:attrName>fill.on</p:attrName>
                                        </p:attrNameLst>
                                      </p:cBhvr>
                                      <p:to>
                                        <p:strVal val="true"/>
                                      </p:to>
                                    </p:set>
                                    <p:animRot by="120000">
                                      <p:cBhvr>
                                        <p:cTn id="82" dur="100" fill="hold">
                                          <p:stCondLst>
                                            <p:cond delay="0"/>
                                          </p:stCondLst>
                                        </p:cTn>
                                        <p:tgtEl>
                                          <p:spTgt spid="51203">
                                            <p:txEl>
                                              <p:pRg st="6" end="6"/>
                                            </p:txEl>
                                          </p:spTgt>
                                        </p:tgtEl>
                                        <p:attrNameLst>
                                          <p:attrName>r</p:attrName>
                                        </p:attrNameLst>
                                      </p:cBhvr>
                                    </p:animRot>
                                    <p:animRot by="-240000">
                                      <p:cBhvr>
                                        <p:cTn id="83" dur="200" fill="hold">
                                          <p:stCondLst>
                                            <p:cond delay="200"/>
                                          </p:stCondLst>
                                        </p:cTn>
                                        <p:tgtEl>
                                          <p:spTgt spid="51203">
                                            <p:txEl>
                                              <p:pRg st="6" end="6"/>
                                            </p:txEl>
                                          </p:spTgt>
                                        </p:tgtEl>
                                        <p:attrNameLst>
                                          <p:attrName>r</p:attrName>
                                        </p:attrNameLst>
                                      </p:cBhvr>
                                    </p:animRot>
                                    <p:animRot by="240000">
                                      <p:cBhvr>
                                        <p:cTn id="84" dur="200" fill="hold">
                                          <p:stCondLst>
                                            <p:cond delay="400"/>
                                          </p:stCondLst>
                                        </p:cTn>
                                        <p:tgtEl>
                                          <p:spTgt spid="51203">
                                            <p:txEl>
                                              <p:pRg st="6" end="6"/>
                                            </p:txEl>
                                          </p:spTgt>
                                        </p:tgtEl>
                                        <p:attrNameLst>
                                          <p:attrName>r</p:attrName>
                                        </p:attrNameLst>
                                      </p:cBhvr>
                                    </p:animRot>
                                    <p:animRot by="-240000">
                                      <p:cBhvr>
                                        <p:cTn id="85" dur="200" fill="hold">
                                          <p:stCondLst>
                                            <p:cond delay="600"/>
                                          </p:stCondLst>
                                        </p:cTn>
                                        <p:tgtEl>
                                          <p:spTgt spid="51203">
                                            <p:txEl>
                                              <p:pRg st="6" end="6"/>
                                            </p:txEl>
                                          </p:spTgt>
                                        </p:tgtEl>
                                        <p:attrNameLst>
                                          <p:attrName>r</p:attrName>
                                        </p:attrNameLst>
                                      </p:cBhvr>
                                    </p:animRot>
                                    <p:animRot by="120000">
                                      <p:cBhvr>
                                        <p:cTn id="86" dur="200" fill="hold">
                                          <p:stCondLst>
                                            <p:cond delay="800"/>
                                          </p:stCondLst>
                                        </p:cTn>
                                        <p:tgtEl>
                                          <p:spTgt spid="51203">
                                            <p:txEl>
                                              <p:pRg st="6" end="6"/>
                                            </p:txEl>
                                          </p:spTgt>
                                        </p:tgtEl>
                                        <p:attrNameLst>
                                          <p:attrName>r</p:attrName>
                                        </p:attrNameLst>
                                      </p:cBhvr>
                                    </p:animRot>
                                  </p:childTnLst>
                                </p:cTn>
                              </p:par>
                            </p:childTnLst>
                          </p:cTn>
                        </p:par>
                        <p:par>
                          <p:cTn id="87" fill="hold">
                            <p:stCondLst>
                              <p:cond delay="10000"/>
                            </p:stCondLst>
                            <p:childTnLst>
                              <p:par>
                                <p:cTn id="88" presetID="32" presetClass="emph" presetSubtype="0" fill="hold" nodeType="afterEffect">
                                  <p:stCondLst>
                                    <p:cond delay="0"/>
                                  </p:stCondLst>
                                  <p:childTnLst>
                                    <p:animClr clrSpc="rgb" dir="cw">
                                      <p:cBhvr override="childStyle">
                                        <p:cTn id="89" dur="100" fill="hold"/>
                                        <p:tgtEl>
                                          <p:spTgt spid="51203">
                                            <p:txEl>
                                              <p:pRg st="8" end="8"/>
                                            </p:txEl>
                                          </p:spTgt>
                                        </p:tgtEl>
                                        <p:attrNameLst>
                                          <p:attrName>style.color</p:attrName>
                                        </p:attrNameLst>
                                      </p:cBhvr>
                                      <p:to>
                                        <a:schemeClr val="accent2"/>
                                      </p:to>
                                    </p:animClr>
                                    <p:animClr clrSpc="rgb" dir="cw">
                                      <p:cBhvr>
                                        <p:cTn id="90" dur="100" fill="hold"/>
                                        <p:tgtEl>
                                          <p:spTgt spid="51203">
                                            <p:txEl>
                                              <p:pRg st="8" end="8"/>
                                            </p:txEl>
                                          </p:spTgt>
                                        </p:tgtEl>
                                        <p:attrNameLst>
                                          <p:attrName>fillcolor</p:attrName>
                                        </p:attrNameLst>
                                      </p:cBhvr>
                                      <p:to>
                                        <a:schemeClr val="accent2"/>
                                      </p:to>
                                    </p:animClr>
                                    <p:set>
                                      <p:cBhvr>
                                        <p:cTn id="91" dur="100" fill="hold"/>
                                        <p:tgtEl>
                                          <p:spTgt spid="51203">
                                            <p:txEl>
                                              <p:pRg st="8" end="8"/>
                                            </p:txEl>
                                          </p:spTgt>
                                        </p:tgtEl>
                                        <p:attrNameLst>
                                          <p:attrName>fill.type</p:attrName>
                                        </p:attrNameLst>
                                      </p:cBhvr>
                                      <p:to>
                                        <p:strVal val="solid"/>
                                      </p:to>
                                    </p:set>
                                    <p:set>
                                      <p:cBhvr>
                                        <p:cTn id="92" dur="100" fill="hold"/>
                                        <p:tgtEl>
                                          <p:spTgt spid="51203">
                                            <p:txEl>
                                              <p:pRg st="8" end="8"/>
                                            </p:txEl>
                                          </p:spTgt>
                                        </p:tgtEl>
                                        <p:attrNameLst>
                                          <p:attrName>fill.on</p:attrName>
                                        </p:attrNameLst>
                                      </p:cBhvr>
                                      <p:to>
                                        <p:strVal val="true"/>
                                      </p:to>
                                    </p:set>
                                    <p:animRot by="120000">
                                      <p:cBhvr>
                                        <p:cTn id="93" dur="100" fill="hold">
                                          <p:stCondLst>
                                            <p:cond delay="0"/>
                                          </p:stCondLst>
                                        </p:cTn>
                                        <p:tgtEl>
                                          <p:spTgt spid="51203">
                                            <p:txEl>
                                              <p:pRg st="8" end="8"/>
                                            </p:txEl>
                                          </p:spTgt>
                                        </p:tgtEl>
                                        <p:attrNameLst>
                                          <p:attrName>r</p:attrName>
                                        </p:attrNameLst>
                                      </p:cBhvr>
                                    </p:animRot>
                                    <p:animRot by="-240000">
                                      <p:cBhvr>
                                        <p:cTn id="94" dur="200" fill="hold">
                                          <p:stCondLst>
                                            <p:cond delay="200"/>
                                          </p:stCondLst>
                                        </p:cTn>
                                        <p:tgtEl>
                                          <p:spTgt spid="51203">
                                            <p:txEl>
                                              <p:pRg st="8" end="8"/>
                                            </p:txEl>
                                          </p:spTgt>
                                        </p:tgtEl>
                                        <p:attrNameLst>
                                          <p:attrName>r</p:attrName>
                                        </p:attrNameLst>
                                      </p:cBhvr>
                                    </p:animRot>
                                    <p:animRot by="240000">
                                      <p:cBhvr>
                                        <p:cTn id="95" dur="200" fill="hold">
                                          <p:stCondLst>
                                            <p:cond delay="400"/>
                                          </p:stCondLst>
                                        </p:cTn>
                                        <p:tgtEl>
                                          <p:spTgt spid="51203">
                                            <p:txEl>
                                              <p:pRg st="8" end="8"/>
                                            </p:txEl>
                                          </p:spTgt>
                                        </p:tgtEl>
                                        <p:attrNameLst>
                                          <p:attrName>r</p:attrName>
                                        </p:attrNameLst>
                                      </p:cBhvr>
                                    </p:animRot>
                                    <p:animRot by="-240000">
                                      <p:cBhvr>
                                        <p:cTn id="96" dur="200" fill="hold">
                                          <p:stCondLst>
                                            <p:cond delay="600"/>
                                          </p:stCondLst>
                                        </p:cTn>
                                        <p:tgtEl>
                                          <p:spTgt spid="51203">
                                            <p:txEl>
                                              <p:pRg st="8" end="8"/>
                                            </p:txEl>
                                          </p:spTgt>
                                        </p:tgtEl>
                                        <p:attrNameLst>
                                          <p:attrName>r</p:attrName>
                                        </p:attrNameLst>
                                      </p:cBhvr>
                                    </p:animRot>
                                    <p:animRot by="120000">
                                      <p:cBhvr>
                                        <p:cTn id="97" dur="200" fill="hold">
                                          <p:stCondLst>
                                            <p:cond delay="800"/>
                                          </p:stCondLst>
                                        </p:cTn>
                                        <p:tgtEl>
                                          <p:spTgt spid="51203">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normAutofit/>
          </a:bodyPr>
          <a:lstStyle/>
          <a:p>
            <a:pPr eaLnBrk="1" hangingPunct="1"/>
            <a:r>
              <a:rPr lang="en-US" altLang="en-US" sz="3200" b="1" dirty="0">
                <a:solidFill>
                  <a:srgbClr val="FF0000"/>
                </a:solidFill>
                <a:effectLst/>
                <a:latin typeface="Futura Md BT" pitchFamily="34" charset="0"/>
              </a:rPr>
              <a:t>The Board of Ethics </a:t>
            </a:r>
            <a:br>
              <a:rPr lang="en-US" altLang="en-US" sz="3200" b="1" dirty="0">
                <a:solidFill>
                  <a:srgbClr val="FF0000"/>
                </a:solidFill>
                <a:effectLst/>
                <a:latin typeface="Futura Md BT" pitchFamily="34" charset="0"/>
              </a:rPr>
            </a:br>
            <a:r>
              <a:rPr lang="en-US" altLang="en-US" sz="3200" b="1" dirty="0">
                <a:solidFill>
                  <a:srgbClr val="FF0000"/>
                </a:solidFill>
                <a:effectLst/>
                <a:latin typeface="Futura Md BT" pitchFamily="34" charset="0"/>
              </a:rPr>
              <a:t>Four Key Responsibilities: Enforcement</a:t>
            </a:r>
          </a:p>
        </p:txBody>
      </p:sp>
      <p:sp>
        <p:nvSpPr>
          <p:cNvPr id="8195" name="Rectangle 3"/>
          <p:cNvSpPr>
            <a:spLocks noGrp="1" noChangeArrowheads="1"/>
          </p:cNvSpPr>
          <p:nvPr>
            <p:ph idx="1"/>
          </p:nvPr>
        </p:nvSpPr>
        <p:spPr>
          <a:xfrm>
            <a:off x="457200" y="1600200"/>
            <a:ext cx="8305800" cy="5257800"/>
          </a:xfrm>
        </p:spPr>
        <p:txBody>
          <a:bodyPr>
            <a:noAutofit/>
          </a:bodyPr>
          <a:lstStyle/>
          <a:p>
            <a:pPr eaLnBrk="1" hangingPunct="1">
              <a:spcBef>
                <a:spcPts val="0"/>
              </a:spcBef>
            </a:pPr>
            <a:r>
              <a:rPr lang="en-US" altLang="en-US" sz="1300" b="1" u="sng" dirty="0">
                <a:solidFill>
                  <a:srgbClr val="0033CC"/>
                </a:solidFill>
                <a:effectLst/>
                <a:latin typeface="Futura Md BT" pitchFamily="34" charset="0"/>
              </a:rPr>
              <a:t>Enforcement</a:t>
            </a:r>
            <a:r>
              <a:rPr lang="en-US" altLang="en-US" sz="1300" b="1" dirty="0">
                <a:solidFill>
                  <a:srgbClr val="0033CC"/>
                </a:solidFill>
                <a:effectLst/>
                <a:latin typeface="Futura Md BT" pitchFamily="34" charset="0"/>
              </a:rPr>
              <a:t>: a robust enforcement program is critical to any government ethics program.</a:t>
            </a:r>
          </a:p>
          <a:p>
            <a:pPr eaLnBrk="1" hangingPunct="1">
              <a:spcBef>
                <a:spcPts val="0"/>
              </a:spcBef>
            </a:pPr>
            <a:endParaRPr lang="en-US" altLang="en-US" sz="1300" b="1" dirty="0">
              <a:solidFill>
                <a:srgbClr val="0033CC"/>
              </a:solidFill>
              <a:effectLst/>
              <a:latin typeface="Futura Md BT" pitchFamily="34" charset="0"/>
            </a:endParaRPr>
          </a:p>
          <a:p>
            <a:pPr lvl="1" algn="just" eaLnBrk="1" hangingPunct="1">
              <a:spcBef>
                <a:spcPts val="0"/>
              </a:spcBef>
            </a:pPr>
            <a:r>
              <a:rPr lang="en-US" altLang="en-US" sz="1300" dirty="0">
                <a:solidFill>
                  <a:srgbClr val="0033CC"/>
                </a:solidFill>
                <a:effectLst/>
                <a:latin typeface="Futura Md BT" pitchFamily="34" charset="0"/>
              </a:rPr>
              <a:t>The Board refers complaints requiring a factual investigation to the IG or other appropriate investigating agency.</a:t>
            </a:r>
          </a:p>
          <a:p>
            <a:pPr lvl="1" eaLnBrk="1" hangingPunct="1">
              <a:spcBef>
                <a:spcPts val="0"/>
              </a:spcBef>
            </a:pPr>
            <a:endParaRPr lang="en-US" altLang="en-US" sz="1300" dirty="0">
              <a:solidFill>
                <a:srgbClr val="0033CC"/>
              </a:solidFill>
              <a:effectLst/>
              <a:latin typeface="Futura Md BT" pitchFamily="34" charset="0"/>
            </a:endParaRPr>
          </a:p>
          <a:p>
            <a:pPr lvl="1" algn="just" eaLnBrk="1" hangingPunct="1">
              <a:spcBef>
                <a:spcPts val="0"/>
              </a:spcBef>
            </a:pPr>
            <a:r>
              <a:rPr lang="en-US" altLang="en-US" sz="1300" dirty="0">
                <a:solidFill>
                  <a:srgbClr val="0033CC"/>
                </a:solidFill>
                <a:effectLst/>
                <a:latin typeface="Futura Md BT" pitchFamily="34" charset="0"/>
              </a:rPr>
              <a:t>The Board adjudicates ethics investigations completed by the IG where the investigation shows possible ethics violations.  If the Board finds “probable cause,” the subject may settle the matter or proceed to a merits hearing.  Up until a fina</a:t>
            </a:r>
            <a:r>
              <a:rPr lang="en-US" altLang="en-US" sz="1300" dirty="0">
                <a:solidFill>
                  <a:srgbClr val="0033CC"/>
                </a:solidFill>
                <a:latin typeface="Futura Md BT" pitchFamily="34" charset="0"/>
              </a:rPr>
              <a:t>l resolution, however, these matters</a:t>
            </a:r>
            <a:r>
              <a:rPr lang="en-US" altLang="en-US" sz="1300" dirty="0">
                <a:solidFill>
                  <a:srgbClr val="0033CC"/>
                </a:solidFill>
                <a:effectLst/>
                <a:latin typeface="Futura Md BT" pitchFamily="34" charset="0"/>
              </a:rPr>
              <a:t> remain confidential, by law.</a:t>
            </a:r>
          </a:p>
          <a:p>
            <a:pPr lvl="1" algn="just" eaLnBrk="1" hangingPunct="1">
              <a:spcBef>
                <a:spcPts val="0"/>
              </a:spcBef>
            </a:pPr>
            <a:endParaRPr lang="en-US" altLang="en-US" sz="1300" dirty="0">
              <a:solidFill>
                <a:srgbClr val="0033CC"/>
              </a:solidFill>
              <a:latin typeface="Futura Md BT" pitchFamily="34" charset="0"/>
            </a:endParaRPr>
          </a:p>
          <a:p>
            <a:pPr lvl="1" algn="just" eaLnBrk="1" hangingPunct="1">
              <a:spcBef>
                <a:spcPts val="0"/>
              </a:spcBef>
            </a:pPr>
            <a:r>
              <a:rPr lang="en-US" altLang="en-US" sz="1300" dirty="0">
                <a:solidFill>
                  <a:srgbClr val="0033CC"/>
                </a:solidFill>
                <a:effectLst/>
                <a:latin typeface="Futura Md BT" pitchFamily="34" charset="0"/>
              </a:rPr>
              <a:t>The City’s ethics law is not a criminal law.  Beginning October 1, 2022 penalties for violating it include fines of up to $20,000 per violation (for most violations), and/or removal from office (for appointed officials), or employment sanctions, up to and including discharge, and/or a fine equal to the amount of any ill-gotten gains. The Board may impose fines but may only recommend employment sanctions or removal from office. </a:t>
            </a:r>
            <a:endParaRPr lang="en-US" altLang="en-US" sz="1300" dirty="0">
              <a:solidFill>
                <a:srgbClr val="0033CC"/>
              </a:solidFill>
              <a:latin typeface="Futura Md BT" pitchFamily="34" charset="0"/>
            </a:endParaRPr>
          </a:p>
          <a:p>
            <a:pPr marL="457200" lvl="1" indent="0" algn="just" eaLnBrk="1" hangingPunct="1">
              <a:spcBef>
                <a:spcPts val="0"/>
              </a:spcBef>
              <a:buNone/>
            </a:pPr>
            <a:endParaRPr lang="en-US" altLang="en-US" sz="1300" dirty="0">
              <a:solidFill>
                <a:srgbClr val="0033CC"/>
              </a:solidFill>
              <a:latin typeface="Futura Md BT" pitchFamily="34" charset="0"/>
            </a:endParaRPr>
          </a:p>
          <a:p>
            <a:pPr lvl="1" algn="just" eaLnBrk="1" hangingPunct="1">
              <a:spcBef>
                <a:spcPts val="0"/>
              </a:spcBef>
            </a:pPr>
            <a:r>
              <a:rPr lang="en-US" altLang="en-US" sz="1300" dirty="0">
                <a:solidFill>
                  <a:srgbClr val="0033CC"/>
                </a:solidFill>
                <a:effectLst/>
                <a:latin typeface="Futura Md BT" pitchFamily="34" charset="0"/>
              </a:rPr>
              <a:t>Where public records or complaints warrant a finding of probable cause to conclude that the Ordinance was violated and no factual investigation is necessary, the Board will commence enforcement actions by finding probable cause and affording the subject due process.</a:t>
            </a:r>
          </a:p>
          <a:p>
            <a:pPr lvl="1" algn="just" eaLnBrk="1" hangingPunct="1">
              <a:spcBef>
                <a:spcPts val="0"/>
              </a:spcBef>
            </a:pPr>
            <a:endParaRPr lang="en-US" altLang="en-US" sz="1300" dirty="0">
              <a:solidFill>
                <a:srgbClr val="0033CC"/>
              </a:solidFill>
              <a:latin typeface="Futura Md BT" pitchFamily="34" charset="0"/>
            </a:endParaRPr>
          </a:p>
          <a:p>
            <a:pPr lvl="1" algn="just">
              <a:spcBef>
                <a:spcPts val="0"/>
              </a:spcBef>
            </a:pPr>
            <a:r>
              <a:rPr lang="en-US" altLang="en-US" sz="1300" b="1" dirty="0">
                <a:solidFill>
                  <a:srgbClr val="0033CC"/>
                </a:solidFill>
                <a:latin typeface="Futura Md BT" pitchFamily="34" charset="0"/>
              </a:rPr>
              <a:t>All final Board enforcement determinations of violations and all settlement agreements are public</a:t>
            </a:r>
            <a:r>
              <a:rPr lang="en-US" altLang="en-US" sz="1300" dirty="0">
                <a:solidFill>
                  <a:srgbClr val="0033CC"/>
                </a:solidFill>
                <a:latin typeface="Futura Md BT" pitchFamily="34" charset="0"/>
              </a:rPr>
              <a:t>. Final Board determinations may be appealed to the Cook County Circuit Court.</a:t>
            </a:r>
          </a:p>
          <a:p>
            <a:pPr lvl="1" algn="just" eaLnBrk="1" hangingPunct="1">
              <a:spcBef>
                <a:spcPts val="0"/>
              </a:spcBef>
            </a:pPr>
            <a:endParaRPr lang="en-US" altLang="en-US" sz="1300" dirty="0">
              <a:solidFill>
                <a:srgbClr val="002060"/>
              </a:solidFill>
              <a:effectLst/>
              <a:latin typeface="Futura Md BT" pitchFamily="34" charset="0"/>
            </a:endParaRPr>
          </a:p>
          <a:p>
            <a:pPr lvl="1" algn="just" eaLnBrk="1" hangingPunct="1">
              <a:spcBef>
                <a:spcPts val="0"/>
              </a:spcBef>
            </a:pPr>
            <a:endParaRPr lang="en-US" altLang="en-US" sz="1300" dirty="0">
              <a:solidFill>
                <a:srgbClr val="002060"/>
              </a:solidFill>
              <a:latin typeface="Futura Md BT" pitchFamily="34" charset="0"/>
            </a:endParaRPr>
          </a:p>
          <a:p>
            <a:pPr marL="457200" lvl="1" indent="0" algn="just" eaLnBrk="1" hangingPunct="1">
              <a:spcBef>
                <a:spcPts val="0"/>
              </a:spcBef>
              <a:buNone/>
            </a:pPr>
            <a:endParaRPr lang="en-US" altLang="en-US" sz="1600" dirty="0">
              <a:solidFill>
                <a:srgbClr val="002060"/>
              </a:solidFill>
              <a:effectLst/>
              <a:latin typeface="Futura Md BT" pitchFamily="34" charset="0"/>
            </a:endParaRPr>
          </a:p>
        </p:txBody>
      </p:sp>
    </p:spTree>
  </p:cSld>
  <p:clrMapOvr>
    <a:masterClrMapping/>
  </p:clrMapOvr>
  <p:transition advClick="0" advTm="10000">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normAutofit/>
          </a:bodyPr>
          <a:lstStyle/>
          <a:p>
            <a:pPr eaLnBrk="1" hangingPunct="1"/>
            <a:r>
              <a:rPr lang="en-US" altLang="en-US" sz="3200" b="1" dirty="0">
                <a:solidFill>
                  <a:srgbClr val="FF0000"/>
                </a:solidFill>
                <a:effectLst/>
                <a:latin typeface="Futura Md BT" pitchFamily="34" charset="0"/>
              </a:rPr>
              <a:t>The Board of Ethics </a:t>
            </a:r>
            <a:br>
              <a:rPr lang="en-US" altLang="en-US" sz="3200" b="1" dirty="0">
                <a:solidFill>
                  <a:srgbClr val="FF0000"/>
                </a:solidFill>
                <a:effectLst/>
                <a:latin typeface="Futura Md BT" pitchFamily="34" charset="0"/>
              </a:rPr>
            </a:br>
            <a:r>
              <a:rPr lang="en-US" altLang="en-US" sz="3200" b="1" dirty="0">
                <a:solidFill>
                  <a:srgbClr val="FF0000"/>
                </a:solidFill>
                <a:effectLst/>
                <a:latin typeface="Futura Md BT" pitchFamily="34" charset="0"/>
              </a:rPr>
              <a:t>Four Key Responsibilities: Education</a:t>
            </a:r>
          </a:p>
        </p:txBody>
      </p:sp>
      <p:sp>
        <p:nvSpPr>
          <p:cNvPr id="201731" name="Rectangle 3"/>
          <p:cNvSpPr>
            <a:spLocks noGrp="1" noChangeArrowheads="1"/>
          </p:cNvSpPr>
          <p:nvPr>
            <p:ph idx="1"/>
          </p:nvPr>
        </p:nvSpPr>
        <p:spPr>
          <a:xfrm>
            <a:off x="457200" y="1752600"/>
            <a:ext cx="8229600" cy="4373563"/>
          </a:xfrm>
        </p:spPr>
        <p:txBody>
          <a:bodyPr>
            <a:normAutofit fontScale="62500" lnSpcReduction="20000"/>
          </a:bodyPr>
          <a:lstStyle/>
          <a:p>
            <a:pPr eaLnBrk="1" hangingPunct="1">
              <a:lnSpc>
                <a:spcPct val="120000"/>
              </a:lnSpc>
              <a:spcBef>
                <a:spcPts val="0"/>
              </a:spcBef>
              <a:defRPr/>
            </a:pPr>
            <a:r>
              <a:rPr lang="en-US" sz="2600" b="1" u="sng" dirty="0">
                <a:solidFill>
                  <a:srgbClr val="0033CC"/>
                </a:solidFill>
                <a:effectLst/>
                <a:latin typeface="Futura Md BT" pitchFamily="34" charset="0"/>
              </a:rPr>
              <a:t>Education</a:t>
            </a:r>
            <a:r>
              <a:rPr lang="en-US" sz="2600" b="1" dirty="0">
                <a:solidFill>
                  <a:srgbClr val="0033CC"/>
                </a:solidFill>
                <a:effectLst/>
                <a:latin typeface="Futura Md BT" pitchFamily="34" charset="0"/>
              </a:rPr>
              <a:t>: education is critical as well.  The Board is available to design and conduct classes or provide a guest speaker for your organization.  </a:t>
            </a:r>
          </a:p>
          <a:p>
            <a:pPr marL="0" indent="0" eaLnBrk="1" hangingPunct="1">
              <a:lnSpc>
                <a:spcPct val="120000"/>
              </a:lnSpc>
              <a:spcBef>
                <a:spcPts val="0"/>
              </a:spcBef>
              <a:buNone/>
              <a:defRPr/>
            </a:pPr>
            <a:endParaRPr lang="en-US" sz="2600" b="1" dirty="0">
              <a:solidFill>
                <a:srgbClr val="0033CC"/>
              </a:solidFill>
              <a:effectLst/>
              <a:latin typeface="Futura Md BT" pitchFamily="34" charset="0"/>
            </a:endParaRPr>
          </a:p>
          <a:p>
            <a:pPr lvl="1" algn="just" eaLnBrk="1" hangingPunct="1">
              <a:lnSpc>
                <a:spcPct val="120000"/>
              </a:lnSpc>
              <a:spcBef>
                <a:spcPts val="0"/>
              </a:spcBef>
              <a:defRPr/>
            </a:pPr>
            <a:r>
              <a:rPr lang="en-US" sz="2400" dirty="0">
                <a:solidFill>
                  <a:srgbClr val="0033CC"/>
                </a:solidFill>
                <a:effectLst/>
                <a:latin typeface="Futura Md BT" pitchFamily="34" charset="0"/>
              </a:rPr>
              <a:t>By law, all City of Chicago employees and officials must complete annual ethics training; some must complete face-to-face training every 4 years. [Note: face-to-face classes have been suspended during the Covid pandemic.]</a:t>
            </a:r>
          </a:p>
          <a:p>
            <a:pPr marL="457200" lvl="1" indent="0" eaLnBrk="1" hangingPunct="1">
              <a:lnSpc>
                <a:spcPct val="120000"/>
              </a:lnSpc>
              <a:spcBef>
                <a:spcPts val="0"/>
              </a:spcBef>
              <a:buNone/>
              <a:defRPr/>
            </a:pPr>
            <a:endParaRPr lang="en-US" sz="2400" dirty="0">
              <a:solidFill>
                <a:srgbClr val="0033CC"/>
              </a:solidFill>
              <a:effectLst/>
              <a:latin typeface="Futura Md BT" pitchFamily="34" charset="0"/>
            </a:endParaRPr>
          </a:p>
          <a:p>
            <a:pPr lvl="1" algn="just" eaLnBrk="1" hangingPunct="1">
              <a:lnSpc>
                <a:spcPct val="120000"/>
              </a:lnSpc>
              <a:spcBef>
                <a:spcPts val="0"/>
              </a:spcBef>
              <a:defRPr/>
            </a:pPr>
            <a:r>
              <a:rPr lang="en-US" sz="2400" dirty="0">
                <a:solidFill>
                  <a:srgbClr val="0033CC"/>
                </a:solidFill>
                <a:effectLst/>
                <a:latin typeface="Futura Md BT" pitchFamily="34" charset="0"/>
              </a:rPr>
              <a:t>By law, lobbyists must complete annual ethics training.</a:t>
            </a:r>
          </a:p>
          <a:p>
            <a:pPr lvl="1" algn="just" eaLnBrk="1" hangingPunct="1">
              <a:lnSpc>
                <a:spcPct val="120000"/>
              </a:lnSpc>
              <a:spcBef>
                <a:spcPts val="0"/>
              </a:spcBef>
              <a:defRPr/>
            </a:pPr>
            <a:endParaRPr lang="en-US" sz="2400" dirty="0">
              <a:solidFill>
                <a:srgbClr val="0033CC"/>
              </a:solidFill>
              <a:effectLst/>
              <a:latin typeface="Futura Md BT" pitchFamily="34" charset="0"/>
            </a:endParaRPr>
          </a:p>
          <a:p>
            <a:pPr lvl="1" algn="just" eaLnBrk="1" hangingPunct="1">
              <a:lnSpc>
                <a:spcPct val="120000"/>
              </a:lnSpc>
              <a:spcBef>
                <a:spcPts val="0"/>
              </a:spcBef>
              <a:defRPr/>
            </a:pPr>
            <a:r>
              <a:rPr lang="en-US" sz="2400" dirty="0">
                <a:solidFill>
                  <a:srgbClr val="0033CC"/>
                </a:solidFill>
                <a:effectLst/>
                <a:latin typeface="Futura Md BT" pitchFamily="34" charset="0"/>
              </a:rPr>
              <a:t>The Board also designs and conducts classes for businesses </a:t>
            </a:r>
            <a:r>
              <a:rPr lang="en-US" sz="2400" dirty="0">
                <a:solidFill>
                  <a:srgbClr val="0033CC"/>
                </a:solidFill>
                <a:latin typeface="Futura Md BT" pitchFamily="34" charset="0"/>
              </a:rPr>
              <a:t>or</a:t>
            </a:r>
            <a:r>
              <a:rPr lang="en-US" sz="2400" dirty="0">
                <a:solidFill>
                  <a:srgbClr val="0033CC"/>
                </a:solidFill>
                <a:effectLst/>
                <a:latin typeface="Futura Md BT" pitchFamily="34" charset="0"/>
              </a:rPr>
              <a:t> community groups, upon request.</a:t>
            </a:r>
          </a:p>
          <a:p>
            <a:pPr lvl="1" algn="just" eaLnBrk="1" hangingPunct="1">
              <a:lnSpc>
                <a:spcPct val="120000"/>
              </a:lnSpc>
              <a:spcBef>
                <a:spcPts val="0"/>
              </a:spcBef>
              <a:defRPr/>
            </a:pPr>
            <a:endParaRPr lang="en-US" sz="2400" dirty="0">
              <a:solidFill>
                <a:srgbClr val="0033CC"/>
              </a:solidFill>
              <a:latin typeface="Futura Md BT" pitchFamily="34" charset="0"/>
            </a:endParaRPr>
          </a:p>
          <a:p>
            <a:pPr lvl="1" algn="just">
              <a:lnSpc>
                <a:spcPct val="120000"/>
              </a:lnSpc>
              <a:spcBef>
                <a:spcPts val="0"/>
              </a:spcBef>
              <a:defRPr/>
            </a:pPr>
            <a:r>
              <a:rPr lang="en-US" sz="2400" dirty="0">
                <a:solidFill>
                  <a:srgbClr val="0033CC"/>
                </a:solidFill>
                <a:effectLst/>
                <a:latin typeface="Futura Md BT" pitchFamily="34" charset="0"/>
              </a:rPr>
              <a:t>The Board publishes many educational brochures and Plain English guides to various ethics topics, all on its website:</a:t>
            </a:r>
          </a:p>
          <a:p>
            <a:pPr marL="457200" lvl="1" indent="0" algn="just">
              <a:lnSpc>
                <a:spcPct val="120000"/>
              </a:lnSpc>
              <a:spcBef>
                <a:spcPts val="0"/>
              </a:spcBef>
              <a:buNone/>
              <a:defRPr/>
            </a:pPr>
            <a:endParaRPr lang="en-US" sz="2400" dirty="0">
              <a:solidFill>
                <a:srgbClr val="0033CC"/>
              </a:solidFill>
              <a:latin typeface="Futura Md BT" pitchFamily="34" charset="0"/>
            </a:endParaRPr>
          </a:p>
          <a:p>
            <a:pPr marL="457200" lvl="1" indent="0" algn="just">
              <a:lnSpc>
                <a:spcPct val="120000"/>
              </a:lnSpc>
              <a:spcBef>
                <a:spcPts val="0"/>
              </a:spcBef>
              <a:buNone/>
              <a:defRPr/>
            </a:pPr>
            <a:r>
              <a:rPr lang="en-US" sz="2400" dirty="0">
                <a:solidFill>
                  <a:srgbClr val="0033CC"/>
                </a:solidFill>
                <a:effectLst/>
                <a:latin typeface="Futura Md BT"/>
              </a:rPr>
              <a:t> </a:t>
            </a:r>
            <a:r>
              <a:rPr lang="en-US" sz="2400" dirty="0">
                <a:solidFill>
                  <a:srgbClr val="FF0000"/>
                </a:solidFill>
                <a:latin typeface="Futura Md BT"/>
                <a:hlinkClick r:id="rId3">
                  <a:extLst>
                    <a:ext uri="{A12FA001-AC4F-418D-AE19-62706E023703}">
                      <ahyp:hlinkClr xmlns:ahyp="http://schemas.microsoft.com/office/drawing/2018/hyperlinkcolor" val="tx"/>
                    </a:ext>
                  </a:extLst>
                </a:hlinkClick>
              </a:rPr>
              <a:t>https://www.chicago.gov/city/en/depts/ethics/auto_generated/edu_publandreports.html</a:t>
            </a:r>
            <a:endParaRPr lang="en-US" sz="2400" dirty="0">
              <a:solidFill>
                <a:srgbClr val="FF0000"/>
              </a:solidFill>
              <a:latin typeface="Futura Md BT"/>
            </a:endParaRPr>
          </a:p>
          <a:p>
            <a:pPr marL="457200" lvl="1" indent="0" algn="just">
              <a:lnSpc>
                <a:spcPct val="120000"/>
              </a:lnSpc>
              <a:spcBef>
                <a:spcPts val="0"/>
              </a:spcBef>
              <a:buNone/>
              <a:defRPr/>
            </a:pPr>
            <a:endParaRPr lang="en-US" sz="2400" dirty="0">
              <a:solidFill>
                <a:srgbClr val="0033CC"/>
              </a:solidFill>
              <a:effectLst/>
              <a:latin typeface="Futura Md BT" pitchFamily="34" charset="0"/>
            </a:endParaRPr>
          </a:p>
          <a:p>
            <a:pPr eaLnBrk="1" hangingPunct="1">
              <a:lnSpc>
                <a:spcPct val="90000"/>
              </a:lnSpc>
              <a:defRPr/>
            </a:pPr>
            <a:endParaRPr lang="en-US" sz="2800" dirty="0">
              <a:latin typeface="Futura Md BT" pitchFamily="34" charset="0"/>
            </a:endParaRPr>
          </a:p>
        </p:txBody>
      </p:sp>
    </p:spTree>
  </p:cSld>
  <p:clrMapOvr>
    <a:masterClrMapping/>
  </p:clrMapOvr>
  <p:transition advClick="0" advTm="10000">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normAutofit fontScale="90000"/>
          </a:bodyPr>
          <a:lstStyle/>
          <a:p>
            <a:pPr eaLnBrk="1" hangingPunct="1"/>
            <a:br>
              <a:rPr lang="en-US" altLang="en-US" dirty="0">
                <a:solidFill>
                  <a:srgbClr val="0033CC"/>
                </a:solidFill>
                <a:effectLst/>
                <a:latin typeface="Futura Md BT" pitchFamily="34" charset="0"/>
              </a:rPr>
            </a:br>
            <a:r>
              <a:rPr lang="en-US" altLang="en-US" sz="3300" b="1" dirty="0">
                <a:solidFill>
                  <a:srgbClr val="FF0000"/>
                </a:solidFill>
                <a:effectLst/>
                <a:latin typeface="Futura Md BT" pitchFamily="34" charset="0"/>
              </a:rPr>
              <a:t>The Board of Ethics </a:t>
            </a:r>
            <a:br>
              <a:rPr lang="en-US" altLang="en-US" sz="3300" b="1" dirty="0">
                <a:solidFill>
                  <a:srgbClr val="FF0000"/>
                </a:solidFill>
                <a:effectLst/>
                <a:latin typeface="Futura Md BT" pitchFamily="34" charset="0"/>
              </a:rPr>
            </a:br>
            <a:r>
              <a:rPr lang="en-US" altLang="en-US" sz="3300" b="1" dirty="0">
                <a:solidFill>
                  <a:srgbClr val="FF0000"/>
                </a:solidFill>
                <a:effectLst/>
                <a:latin typeface="Futura Md BT" pitchFamily="34" charset="0"/>
              </a:rPr>
              <a:t>Four Key Responsibilities: Regulation</a:t>
            </a:r>
            <a:br>
              <a:rPr lang="en-US" altLang="en-US" dirty="0">
                <a:solidFill>
                  <a:srgbClr val="FF0000"/>
                </a:solidFill>
                <a:effectLst/>
                <a:latin typeface="Futura Md BT" pitchFamily="34" charset="0"/>
              </a:rPr>
            </a:br>
            <a:endParaRPr lang="en-US" altLang="en-US" dirty="0">
              <a:solidFill>
                <a:srgbClr val="FF0000"/>
              </a:solidFill>
              <a:effectLst/>
              <a:latin typeface="Futura Md BT" pitchFamily="34" charset="0"/>
            </a:endParaRPr>
          </a:p>
        </p:txBody>
      </p:sp>
      <p:sp>
        <p:nvSpPr>
          <p:cNvPr id="205827" name="Rectangle 3"/>
          <p:cNvSpPr>
            <a:spLocks noGrp="1" noChangeArrowheads="1"/>
          </p:cNvSpPr>
          <p:nvPr>
            <p:ph idx="1"/>
          </p:nvPr>
        </p:nvSpPr>
        <p:spPr/>
        <p:txBody>
          <a:bodyPr>
            <a:normAutofit fontScale="85000" lnSpcReduction="20000"/>
          </a:bodyPr>
          <a:lstStyle/>
          <a:p>
            <a:pPr eaLnBrk="1" hangingPunct="1">
              <a:lnSpc>
                <a:spcPct val="110000"/>
              </a:lnSpc>
              <a:defRPr/>
            </a:pPr>
            <a:r>
              <a:rPr lang="en-US" sz="3000" u="sng" dirty="0">
                <a:solidFill>
                  <a:srgbClr val="0033CC"/>
                </a:solidFill>
                <a:effectLst/>
                <a:latin typeface="Futura Md BT" pitchFamily="34" charset="0"/>
              </a:rPr>
              <a:t>Regulation—Public Disclosures</a:t>
            </a:r>
            <a:r>
              <a:rPr lang="en-US" sz="3000" dirty="0">
                <a:solidFill>
                  <a:srgbClr val="0033CC"/>
                </a:solidFill>
                <a:effectLst/>
                <a:latin typeface="Futura Md BT" pitchFamily="34" charset="0"/>
              </a:rPr>
              <a:t>: “Sunshine is said to be the best of disinfectants.”</a:t>
            </a:r>
          </a:p>
          <a:p>
            <a:pPr eaLnBrk="1" hangingPunct="1">
              <a:lnSpc>
                <a:spcPct val="110000"/>
              </a:lnSpc>
              <a:defRPr/>
            </a:pPr>
            <a:endParaRPr lang="en-US" sz="1800" dirty="0">
              <a:solidFill>
                <a:srgbClr val="0033CC"/>
              </a:solidFill>
              <a:effectLst/>
              <a:latin typeface="Futura Md BT" pitchFamily="34" charset="0"/>
            </a:endParaRPr>
          </a:p>
          <a:p>
            <a:pPr lvl="1" algn="just" eaLnBrk="1" hangingPunct="1">
              <a:lnSpc>
                <a:spcPct val="110000"/>
              </a:lnSpc>
              <a:defRPr/>
            </a:pPr>
            <a:r>
              <a:rPr lang="en-US" sz="1800" dirty="0">
                <a:solidFill>
                  <a:srgbClr val="0033CC"/>
                </a:solidFill>
                <a:effectLst/>
                <a:latin typeface="Futura Md BT" pitchFamily="34" charset="0"/>
              </a:rPr>
              <a:t>Persons engaged in “lobbying“ City employees or officials must register annually and file quarterly activity reports.  This information is made public. Persons found to have engaged in unregistered lobbying are subject to daily fines of $1,000; their clients are also subject to fines of up to $20,000 for hiring an unregistered lobbyist.</a:t>
            </a:r>
          </a:p>
          <a:p>
            <a:pPr eaLnBrk="1" hangingPunct="1">
              <a:lnSpc>
                <a:spcPct val="110000"/>
              </a:lnSpc>
              <a:defRPr/>
            </a:pPr>
            <a:endParaRPr lang="en-US" sz="1800" dirty="0">
              <a:solidFill>
                <a:srgbClr val="0033CC"/>
              </a:solidFill>
              <a:effectLst/>
              <a:latin typeface="Futura Md BT" pitchFamily="34" charset="0"/>
            </a:endParaRPr>
          </a:p>
          <a:p>
            <a:pPr lvl="1" algn="just" eaLnBrk="1" hangingPunct="1">
              <a:lnSpc>
                <a:spcPct val="110000"/>
              </a:lnSpc>
              <a:defRPr/>
            </a:pPr>
            <a:r>
              <a:rPr lang="en-US" sz="1800" dirty="0">
                <a:solidFill>
                  <a:srgbClr val="0033CC"/>
                </a:solidFill>
                <a:effectLst/>
                <a:latin typeface="Futura Md BT" pitchFamily="34" charset="0"/>
              </a:rPr>
              <a:t>About 3,800 employees and officials file annual Statements of Financial Interests, which are standard conflicts of interest disclosures. These forms are made public within hours after they are filed and are available on the Board’s website for seven (7) years after filing. Late filers are subject to daily fines of $250 until they file, and employment sanctions.</a:t>
            </a:r>
          </a:p>
          <a:p>
            <a:pPr lvl="1" algn="just" eaLnBrk="1" hangingPunct="1">
              <a:lnSpc>
                <a:spcPct val="110000"/>
              </a:lnSpc>
              <a:defRPr/>
            </a:pPr>
            <a:endParaRPr lang="en-US" sz="1800" dirty="0">
              <a:solidFill>
                <a:srgbClr val="0033CC"/>
              </a:solidFill>
              <a:effectLst/>
              <a:latin typeface="Futura Md BT" pitchFamily="34" charset="0"/>
            </a:endParaRPr>
          </a:p>
          <a:p>
            <a:pPr lvl="1" algn="just" eaLnBrk="1" hangingPunct="1">
              <a:lnSpc>
                <a:spcPct val="110000"/>
              </a:lnSpc>
              <a:defRPr/>
            </a:pPr>
            <a:r>
              <a:rPr lang="en-US" sz="1800" dirty="0">
                <a:solidFill>
                  <a:srgbClr val="0033CC"/>
                </a:solidFill>
                <a:effectLst/>
                <a:latin typeface="Futura Md BT" pitchFamily="34" charset="0"/>
              </a:rPr>
              <a:t>The Board receives and makes public on its website other types kinds of disclosures, such as travel and reasonable hosting acceptances, and recusals filed by City Council members.</a:t>
            </a:r>
          </a:p>
          <a:p>
            <a:pPr lvl="1" algn="just" eaLnBrk="1" hangingPunct="1">
              <a:defRPr/>
            </a:pPr>
            <a:endParaRPr lang="en-US" b="1" dirty="0">
              <a:effectLst/>
              <a:latin typeface="Futura Md BT" pitchFamily="34" charset="0"/>
            </a:endParaRPr>
          </a:p>
          <a:p>
            <a:pPr eaLnBrk="1" hangingPunct="1">
              <a:defRPr/>
            </a:pPr>
            <a:endParaRPr lang="en-US" b="1" dirty="0">
              <a:latin typeface="Futura Md BT" pitchFamily="34" charset="0"/>
            </a:endParaRPr>
          </a:p>
          <a:p>
            <a:pPr eaLnBrk="1" hangingPunct="1">
              <a:defRPr/>
            </a:pPr>
            <a:endParaRPr lang="en-US" dirty="0"/>
          </a:p>
          <a:p>
            <a:pPr eaLnBrk="1" hangingPunct="1">
              <a:buFont typeface="Wingdings" pitchFamily="2" charset="2"/>
              <a:buNone/>
              <a:defRPr/>
            </a:pPr>
            <a:endParaRPr lang="en-US" dirty="0"/>
          </a:p>
        </p:txBody>
      </p:sp>
    </p:spTree>
  </p:cSld>
  <p:clrMapOvr>
    <a:masterClrMapping/>
  </p:clrMapOvr>
  <p:transition advClick="0" advTm="10000">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r>
              <a:rPr lang="en-US" altLang="en-US" b="1" dirty="0">
                <a:solidFill>
                  <a:srgbClr val="FF0000"/>
                </a:solidFill>
                <a:effectLst/>
                <a:latin typeface="Futura Md BT" pitchFamily="34" charset="0"/>
              </a:rPr>
              <a:t>Codes of Conduct</a:t>
            </a:r>
          </a:p>
        </p:txBody>
      </p:sp>
      <p:sp>
        <p:nvSpPr>
          <p:cNvPr id="11267" name="Rectangle 3"/>
          <p:cNvSpPr>
            <a:spLocks noGrp="1" noChangeArrowheads="1"/>
          </p:cNvSpPr>
          <p:nvPr>
            <p:ph idx="1"/>
          </p:nvPr>
        </p:nvSpPr>
        <p:spPr/>
        <p:txBody>
          <a:bodyPr>
            <a:normAutofit/>
          </a:bodyPr>
          <a:lstStyle/>
          <a:p>
            <a:pPr algn="just" eaLnBrk="1" hangingPunct="1">
              <a:lnSpc>
                <a:spcPct val="90000"/>
              </a:lnSpc>
            </a:pPr>
            <a:r>
              <a:rPr lang="en-US" altLang="en-US" dirty="0">
                <a:solidFill>
                  <a:srgbClr val="0033CC"/>
                </a:solidFill>
                <a:effectLst/>
                <a:latin typeface="Futura Md BT" pitchFamily="34" charset="0"/>
              </a:rPr>
              <a:t>Article I of the Ordinance has an </a:t>
            </a:r>
            <a:r>
              <a:rPr lang="en-US" altLang="en-US" dirty="0">
                <a:solidFill>
                  <a:srgbClr val="FF0000"/>
                </a:solidFill>
                <a:effectLst/>
                <a:latin typeface="Futura Md BT" pitchFamily="34" charset="0"/>
              </a:rPr>
              <a:t>aspirational</a:t>
            </a:r>
            <a:r>
              <a:rPr lang="en-US" altLang="en-US" dirty="0">
                <a:solidFill>
                  <a:srgbClr val="0033CC"/>
                </a:solidFill>
                <a:effectLst/>
                <a:latin typeface="Futura Md BT" pitchFamily="34" charset="0"/>
              </a:rPr>
              <a:t> Code of Conduct applicable to all City employees and officials.</a:t>
            </a:r>
          </a:p>
          <a:p>
            <a:pPr algn="just" eaLnBrk="1" hangingPunct="1">
              <a:lnSpc>
                <a:spcPct val="90000"/>
              </a:lnSpc>
            </a:pPr>
            <a:endParaRPr lang="en-US" altLang="en-US" dirty="0">
              <a:solidFill>
                <a:srgbClr val="0033CC"/>
              </a:solidFill>
              <a:effectLst/>
              <a:latin typeface="Futura Md BT" pitchFamily="34" charset="0"/>
            </a:endParaRPr>
          </a:p>
          <a:p>
            <a:pPr algn="just" eaLnBrk="1" hangingPunct="1">
              <a:lnSpc>
                <a:spcPct val="90000"/>
              </a:lnSpc>
            </a:pPr>
            <a:r>
              <a:rPr lang="en-US" altLang="en-US" dirty="0">
                <a:solidFill>
                  <a:srgbClr val="0033CC"/>
                </a:solidFill>
                <a:effectLst/>
                <a:latin typeface="Futura Md BT" pitchFamily="34" charset="0"/>
              </a:rPr>
              <a:t>Article II of the Ordinance contains an </a:t>
            </a:r>
            <a:r>
              <a:rPr lang="en-US" altLang="en-US" dirty="0">
                <a:solidFill>
                  <a:srgbClr val="FF0000"/>
                </a:solidFill>
                <a:effectLst/>
                <a:latin typeface="Futura Md BT" pitchFamily="34" charset="0"/>
              </a:rPr>
              <a:t>enforceable</a:t>
            </a:r>
            <a:r>
              <a:rPr lang="en-US" altLang="en-US" dirty="0">
                <a:solidFill>
                  <a:srgbClr val="0033CC"/>
                </a:solidFill>
                <a:effectLst/>
                <a:latin typeface="Futura Md BT" pitchFamily="34" charset="0"/>
              </a:rPr>
              <a:t> Code of Conduct.</a:t>
            </a:r>
          </a:p>
          <a:p>
            <a:pPr eaLnBrk="1" hangingPunct="1">
              <a:lnSpc>
                <a:spcPct val="90000"/>
              </a:lnSpc>
            </a:pPr>
            <a:endParaRPr lang="en-US" altLang="en-US" dirty="0">
              <a:solidFill>
                <a:srgbClr val="002060"/>
              </a:solidFill>
              <a:effectLst/>
              <a:latin typeface="Futura Md BT" pitchFamily="34" charset="0"/>
            </a:endParaRPr>
          </a:p>
        </p:txBody>
      </p:sp>
    </p:spTree>
  </p:cSld>
  <p:clrMapOvr>
    <a:masterClrMapping/>
  </p:clrMapOvr>
  <p:transition advClick="0" advTm="10000">
    <p:wipe dir="d"/>
  </p:transition>
</p:sld>
</file>

<file path=ppt/theme/theme1.xml><?xml version="1.0" encoding="utf-8"?>
<a:theme xmlns:a="http://schemas.openxmlformats.org/drawingml/2006/main" name="Theme1">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3244</TotalTime>
  <Words>4510</Words>
  <Application>Microsoft Office PowerPoint</Application>
  <PresentationFormat>On-screen Show (4:3)</PresentationFormat>
  <Paragraphs>279</Paragraphs>
  <Slides>35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Cambria</vt:lpstr>
      <vt:lpstr>Futura Md BT</vt:lpstr>
      <vt:lpstr>Garamond</vt:lpstr>
      <vt:lpstr>Wingdings</vt:lpstr>
      <vt:lpstr>Theme1</vt:lpstr>
      <vt:lpstr>  City of Chicago  Board of Ethics “The Essential PowerPoint”    740 North Sedgwick, Suite 500 Chicago, IL 60654  www.chicago.gov/Ethics  Late Winter 2023</vt:lpstr>
      <vt:lpstr>About the Board</vt:lpstr>
      <vt:lpstr>Board Personnel</vt:lpstr>
      <vt:lpstr>The Ethics Ordinance regulates the conduct of:</vt:lpstr>
      <vt:lpstr>  The Board of Ethics  Four Key Responsibilities: Advice and Guidance  </vt:lpstr>
      <vt:lpstr>The Board of Ethics  Four Key Responsibilities: Enforcement</vt:lpstr>
      <vt:lpstr>The Board of Ethics  Four Key Responsibilities: Education</vt:lpstr>
      <vt:lpstr> The Board of Ethics  Four Key Responsibilities: Regulation </vt:lpstr>
      <vt:lpstr>Codes of Conduct</vt:lpstr>
      <vt:lpstr>Enforceable Code of Conduct</vt:lpstr>
      <vt:lpstr> Key Ethical Principles: Fiduciary Duty </vt:lpstr>
      <vt:lpstr>Key Ethical Principles: Conflicts of Interest</vt:lpstr>
      <vt:lpstr>Key Ethical Principles: Gifts and Travel</vt:lpstr>
      <vt:lpstr> Key Ethical Principles: City property, confidential information</vt:lpstr>
      <vt:lpstr>Key Ethical Principles: Soliciting Contributions on Behalf of Third Parties</vt:lpstr>
      <vt:lpstr>Key Ethical Principles: Representing Third Parties</vt:lpstr>
      <vt:lpstr>Key Ethical Principles: Contracting with the City</vt:lpstr>
      <vt:lpstr>Key Ethical Principles: Loans</vt:lpstr>
      <vt:lpstr>Key Ethical Principles: Relatives/Nepotism</vt:lpstr>
      <vt:lpstr>Key Ethical Principles: Political Activity</vt:lpstr>
      <vt:lpstr>Use of the Official City Seal or Other City Property</vt:lpstr>
      <vt:lpstr>Campaign Contribution Limitations</vt:lpstr>
      <vt:lpstr>Limit on Cash Contributions</vt:lpstr>
      <vt:lpstr>Campaign Contributions: Penalties</vt:lpstr>
      <vt:lpstr>Key Ethical Principles: Post-employment, or the “Revolving Door”</vt:lpstr>
      <vt:lpstr>  Key Ethical Principles: the “reverse revolving door/ pre-City employers</vt:lpstr>
      <vt:lpstr>Key Ethics Principles: Dealing with Potential Post-City employers</vt:lpstr>
      <vt:lpstr>Key Ethics Principles: Dealing with Lobbyists</vt:lpstr>
      <vt:lpstr>Who is a “lobbyist?”</vt:lpstr>
      <vt:lpstr>Prohibition on sexual harassment</vt:lpstr>
      <vt:lpstr>Reporting sexual harassment</vt:lpstr>
      <vt:lpstr>Reporting sexual harassment</vt:lpstr>
      <vt:lpstr>Reporting sexual harassment</vt:lpstr>
      <vt:lpstr>QUESTIONS?</vt:lpstr>
      <vt:lpstr>City of Chicago  Board of Ethics </vt:lpstr>
    </vt:vector>
  </TitlesOfParts>
  <Company>CITY OF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CITY GOVERNMENT</dc:title>
  <dc:creator>DC5100-XPPRO</dc:creator>
  <cp:lastModifiedBy>Steve Berlin</cp:lastModifiedBy>
  <cp:revision>381</cp:revision>
  <cp:lastPrinted>2020-01-09T21:21:00Z</cp:lastPrinted>
  <dcterms:created xsi:type="dcterms:W3CDTF">2007-03-01T17:00:44Z</dcterms:created>
  <dcterms:modified xsi:type="dcterms:W3CDTF">2023-02-08T15:04:38Z</dcterms:modified>
</cp:coreProperties>
</file>