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1"/>
  </p:sldMasterIdLst>
  <p:notesMasterIdLst>
    <p:notesMasterId r:id="rId21"/>
  </p:notesMasterIdLst>
  <p:handoutMasterIdLst>
    <p:handoutMasterId r:id="rId22"/>
  </p:handoutMasterIdLst>
  <p:sldIdLst>
    <p:sldId id="256" r:id="rId2"/>
    <p:sldId id="316" r:id="rId3"/>
    <p:sldId id="307" r:id="rId4"/>
    <p:sldId id="308" r:id="rId5"/>
    <p:sldId id="259" r:id="rId6"/>
    <p:sldId id="299" r:id="rId7"/>
    <p:sldId id="302" r:id="rId8"/>
    <p:sldId id="300" r:id="rId9"/>
    <p:sldId id="303" r:id="rId10"/>
    <p:sldId id="304" r:id="rId11"/>
    <p:sldId id="280" r:id="rId12"/>
    <p:sldId id="305" r:id="rId13"/>
    <p:sldId id="283" r:id="rId14"/>
    <p:sldId id="284" r:id="rId15"/>
    <p:sldId id="314" r:id="rId16"/>
    <p:sldId id="306" r:id="rId17"/>
    <p:sldId id="287" r:id="rId18"/>
    <p:sldId id="294" r:id="rId19"/>
    <p:sldId id="257" r:id="rId20"/>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008000"/>
    <a:srgbClr val="996600"/>
    <a:srgbClr val="002060"/>
    <a:srgbClr val="FF0000"/>
    <a:srgbClr val="0033CC"/>
    <a:srgbClr val="000000"/>
    <a:srgbClr val="FF9900"/>
    <a:srgbClr val="99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028" autoAdjust="0"/>
    <p:restoredTop sz="94660" autoAdjust="0"/>
  </p:normalViewPr>
  <p:slideViewPr>
    <p:cSldViewPr>
      <p:cViewPr varScale="1">
        <p:scale>
          <a:sx n="114" d="100"/>
          <a:sy n="114" d="100"/>
        </p:scale>
        <p:origin x="221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743" cy="465138"/>
          </a:xfrm>
          <a:prstGeom prst="rect">
            <a:avLst/>
          </a:prstGeom>
        </p:spPr>
        <p:txBody>
          <a:bodyPr vert="horz" lIns="90763" tIns="45382" rIns="90763" bIns="45382" rtlCol="0"/>
          <a:lstStyle>
            <a:lvl1pPr algn="l">
              <a:defRPr sz="1200"/>
            </a:lvl1pPr>
          </a:lstStyle>
          <a:p>
            <a:endParaRPr lang="en-US" dirty="0"/>
          </a:p>
        </p:txBody>
      </p:sp>
      <p:sp>
        <p:nvSpPr>
          <p:cNvPr id="3" name="Date Placeholder 2"/>
          <p:cNvSpPr>
            <a:spLocks noGrp="1"/>
          </p:cNvSpPr>
          <p:nvPr>
            <p:ph type="dt" sz="quarter" idx="1"/>
          </p:nvPr>
        </p:nvSpPr>
        <p:spPr>
          <a:xfrm>
            <a:off x="3897513" y="0"/>
            <a:ext cx="2982743" cy="465138"/>
          </a:xfrm>
          <a:prstGeom prst="rect">
            <a:avLst/>
          </a:prstGeom>
        </p:spPr>
        <p:txBody>
          <a:bodyPr vert="horz" lIns="90763" tIns="45382" rIns="90763" bIns="45382" rtlCol="0"/>
          <a:lstStyle>
            <a:lvl1pPr algn="r">
              <a:defRPr sz="1200"/>
            </a:lvl1pPr>
          </a:lstStyle>
          <a:p>
            <a:fld id="{75C1F302-8FF2-4EAA-8D7D-B2347EB240C0}" type="datetimeFigureOut">
              <a:rPr lang="en-US" smtClean="0"/>
              <a:t>4/27/2022</a:t>
            </a:fld>
            <a:endParaRPr lang="en-US" dirty="0"/>
          </a:p>
        </p:txBody>
      </p:sp>
      <p:sp>
        <p:nvSpPr>
          <p:cNvPr id="4" name="Footer Placeholder 3"/>
          <p:cNvSpPr>
            <a:spLocks noGrp="1"/>
          </p:cNvSpPr>
          <p:nvPr>
            <p:ph type="ftr" sz="quarter" idx="2"/>
          </p:nvPr>
        </p:nvSpPr>
        <p:spPr>
          <a:xfrm>
            <a:off x="0" y="8829675"/>
            <a:ext cx="2982743" cy="465138"/>
          </a:xfrm>
          <a:prstGeom prst="rect">
            <a:avLst/>
          </a:prstGeom>
        </p:spPr>
        <p:txBody>
          <a:bodyPr vert="horz" lIns="90763" tIns="45382" rIns="90763" bIns="453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513" y="8829675"/>
            <a:ext cx="2982743" cy="465138"/>
          </a:xfrm>
          <a:prstGeom prst="rect">
            <a:avLst/>
          </a:prstGeom>
        </p:spPr>
        <p:txBody>
          <a:bodyPr vert="horz" lIns="90763" tIns="45382" rIns="90763" bIns="45382" rtlCol="0" anchor="b"/>
          <a:lstStyle>
            <a:lvl1pPr algn="r">
              <a:defRPr sz="1200"/>
            </a:lvl1pPr>
          </a:lstStyle>
          <a:p>
            <a:fld id="{046170CA-5FD8-4A7A-8DF0-E1DD3BA52CE4}" type="slidenum">
              <a:rPr lang="en-US" smtClean="0"/>
              <a:t>‹#›</a:t>
            </a:fld>
            <a:endParaRPr lang="en-US" dirty="0"/>
          </a:p>
        </p:txBody>
      </p:sp>
    </p:spTree>
    <p:extLst>
      <p:ext uri="{BB962C8B-B14F-4D97-AF65-F5344CB8AC3E}">
        <p14:creationId xmlns:p14="http://schemas.microsoft.com/office/powerpoint/2010/main" val="3224253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0" y="0"/>
            <a:ext cx="298274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defTabSz="924967" eaLnBrk="1" hangingPunct="1">
              <a:defRPr sz="1200">
                <a:latin typeface="Arial" charset="0"/>
              </a:defRPr>
            </a:lvl1pPr>
          </a:lstStyle>
          <a:p>
            <a:pPr>
              <a:defRPr/>
            </a:pPr>
            <a:endParaRPr lang="en-US" dirty="0"/>
          </a:p>
        </p:txBody>
      </p:sp>
      <p:sp>
        <p:nvSpPr>
          <p:cNvPr id="157699" name="Rectangle 3"/>
          <p:cNvSpPr>
            <a:spLocks noGrp="1" noChangeArrowheads="1"/>
          </p:cNvSpPr>
          <p:nvPr>
            <p:ph type="dt" idx="1"/>
          </p:nvPr>
        </p:nvSpPr>
        <p:spPr bwMode="auto">
          <a:xfrm>
            <a:off x="3897513" y="0"/>
            <a:ext cx="298274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lgn="r" defTabSz="924967" eaLnBrk="1" hangingPunct="1">
              <a:defRPr sz="1200">
                <a:latin typeface="Arial"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7701" name="Rectangle 5"/>
          <p:cNvSpPr>
            <a:spLocks noGrp="1" noChangeArrowheads="1"/>
          </p:cNvSpPr>
          <p:nvPr>
            <p:ph type="body" sz="quarter" idx="3"/>
          </p:nvPr>
        </p:nvSpPr>
        <p:spPr bwMode="auto">
          <a:xfrm>
            <a:off x="688805" y="4416426"/>
            <a:ext cx="5504204"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7702" name="Rectangle 6"/>
          <p:cNvSpPr>
            <a:spLocks noGrp="1" noChangeArrowheads="1"/>
          </p:cNvSpPr>
          <p:nvPr>
            <p:ph type="ftr" sz="quarter" idx="4"/>
          </p:nvPr>
        </p:nvSpPr>
        <p:spPr bwMode="auto">
          <a:xfrm>
            <a:off x="0" y="8829675"/>
            <a:ext cx="298274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defTabSz="924967" eaLnBrk="1" hangingPunct="1">
              <a:defRPr sz="1200">
                <a:latin typeface="Arial" charset="0"/>
              </a:defRPr>
            </a:lvl1pPr>
          </a:lstStyle>
          <a:p>
            <a:pPr>
              <a:defRPr/>
            </a:pPr>
            <a:endParaRPr lang="en-US" dirty="0"/>
          </a:p>
        </p:txBody>
      </p:sp>
      <p:sp>
        <p:nvSpPr>
          <p:cNvPr id="157703" name="Rectangle 7"/>
          <p:cNvSpPr>
            <a:spLocks noGrp="1" noChangeArrowheads="1"/>
          </p:cNvSpPr>
          <p:nvPr>
            <p:ph type="sldNum" sz="quarter" idx="5"/>
          </p:nvPr>
        </p:nvSpPr>
        <p:spPr bwMode="auto">
          <a:xfrm>
            <a:off x="3897513" y="8829675"/>
            <a:ext cx="298274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lgn="r" defTabSz="924967" eaLnBrk="1" hangingPunct="1">
              <a:defRPr sz="1200">
                <a:latin typeface="Arial" charset="0"/>
              </a:defRPr>
            </a:lvl1pPr>
          </a:lstStyle>
          <a:p>
            <a:pPr>
              <a:defRPr/>
            </a:pPr>
            <a:fld id="{6D046333-E237-4F08-9D94-EF8B149C2F34}" type="slidenum">
              <a:rPr lang="en-US"/>
              <a:pPr>
                <a:defRPr/>
              </a:pPr>
              <a:t>‹#›</a:t>
            </a:fld>
            <a:endParaRPr lang="en-US" dirty="0"/>
          </a:p>
        </p:txBody>
      </p:sp>
    </p:spTree>
    <p:extLst>
      <p:ext uri="{BB962C8B-B14F-4D97-AF65-F5344CB8AC3E}">
        <p14:creationId xmlns:p14="http://schemas.microsoft.com/office/powerpoint/2010/main" val="29432707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AD0DCBC4-9C7E-40C8-90AC-E22B400CB8A8}" type="slidenum">
              <a:rPr lang="en-US" altLang="en-US" smtClean="0">
                <a:latin typeface="Arial" charset="0"/>
              </a:rPr>
              <a:pPr/>
              <a:t>1</a:t>
            </a:fld>
            <a:endParaRPr lang="en-US" altLang="en-US" dirty="0">
              <a:latin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B9370336-55AA-4114-93E6-398AD91B91AA}" type="slidenum">
              <a:rPr lang="en-US" altLang="en-US" smtClean="0">
                <a:latin typeface="Arial" charset="0"/>
              </a:rPr>
              <a:pPr/>
              <a:t>18</a:t>
            </a:fld>
            <a:endParaRPr lang="en-US" altLang="en-US" dirty="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2BCDE5B4-4666-4088-BA93-FCA8CED1DB51}" type="slidenum">
              <a:rPr lang="en-US" altLang="en-US" smtClean="0">
                <a:latin typeface="Arial" charset="0"/>
              </a:rPr>
              <a:pPr/>
              <a:t>19</a:t>
            </a:fld>
            <a:endParaRPr lang="en-US" altLang="en-US" dirty="0">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a:p>
        </p:txBody>
      </p:sp>
      <p:sp>
        <p:nvSpPr>
          <p:cNvPr id="30724" name="Slide Number Placeholder 3"/>
          <p:cNvSpPr>
            <a:spLocks noGrp="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1BAA9633-843B-4BBD-8C70-DB3EC0275679}" type="slidenum">
              <a:rPr lang="en-US" altLang="en-US" smtClean="0">
                <a:latin typeface="Arial" charset="0"/>
              </a:rPr>
              <a:pPr/>
              <a:t>4</a:t>
            </a:fld>
            <a:endParaRPr lang="en-US" altLang="en-US" dirty="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2B0E66E3-0EB3-474E-92C1-A5B50556F263}" type="slidenum">
              <a:rPr lang="en-US" altLang="en-US" smtClean="0">
                <a:latin typeface="Arial" charset="0"/>
              </a:rPr>
              <a:pPr/>
              <a:t>5</a:t>
            </a:fld>
            <a:endParaRPr lang="en-US" altLang="en-US" dirty="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88A98356-A5EB-406F-B356-DBDC3E6C7E7E}" type="slidenum">
              <a:rPr lang="en-US" altLang="en-US" smtClean="0">
                <a:latin typeface="Arial" charset="0"/>
              </a:rPr>
              <a:pPr/>
              <a:t>6</a:t>
            </a:fld>
            <a:endParaRPr lang="en-US" altLang="en-US" dirty="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B493FB41-4AEE-44E7-A52D-10C5BE058382}" type="slidenum">
              <a:rPr lang="en-US" altLang="en-US" smtClean="0">
                <a:latin typeface="Arial" charset="0"/>
              </a:rPr>
              <a:pPr/>
              <a:t>8</a:t>
            </a:fld>
            <a:endParaRPr lang="en-US" altLang="en-US" dirty="0">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9C2517F1-4CE3-4528-8D81-672F6161C1B7}" type="slidenum">
              <a:rPr lang="en-US" altLang="en-US" smtClean="0">
                <a:latin typeface="Arial" charset="0"/>
              </a:rPr>
              <a:pPr/>
              <a:t>11</a:t>
            </a:fld>
            <a:endParaRPr lang="en-US" altLang="en-US" dirty="0">
              <a:latin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DA212541-9D55-4949-8C9F-751BC86A556B}" type="slidenum">
              <a:rPr lang="en-US" altLang="en-US" smtClean="0">
                <a:latin typeface="Arial" charset="0"/>
              </a:rPr>
              <a:pPr/>
              <a:t>13</a:t>
            </a:fld>
            <a:endParaRPr lang="en-US" altLang="en-US" dirty="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1A73386F-6797-4535-B75E-BE4ABC1EB33A}" type="slidenum">
              <a:rPr lang="en-US" altLang="en-US" smtClean="0">
                <a:latin typeface="Arial" charset="0"/>
              </a:rPr>
              <a:pPr/>
              <a:t>14</a:t>
            </a:fld>
            <a:endParaRPr lang="en-US" altLang="en-US" dirty="0">
              <a:latin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4967">
              <a:defRPr>
                <a:solidFill>
                  <a:schemeClr val="tx1"/>
                </a:solidFill>
                <a:latin typeface="Garamond" pitchFamily="18" charset="0"/>
              </a:defRPr>
            </a:lvl1pPr>
            <a:lvl2pPr marL="737452" indent="-283635" defTabSz="924967">
              <a:defRPr>
                <a:solidFill>
                  <a:schemeClr val="tx1"/>
                </a:solidFill>
                <a:latin typeface="Garamond" pitchFamily="18" charset="0"/>
              </a:defRPr>
            </a:lvl2pPr>
            <a:lvl3pPr marL="1134542" indent="-226908" defTabSz="924967">
              <a:defRPr>
                <a:solidFill>
                  <a:schemeClr val="tx1"/>
                </a:solidFill>
                <a:latin typeface="Garamond" pitchFamily="18" charset="0"/>
              </a:defRPr>
            </a:lvl3pPr>
            <a:lvl4pPr marL="1588359" indent="-226908" defTabSz="924967">
              <a:defRPr>
                <a:solidFill>
                  <a:schemeClr val="tx1"/>
                </a:solidFill>
                <a:latin typeface="Garamond" pitchFamily="18" charset="0"/>
              </a:defRPr>
            </a:lvl4pPr>
            <a:lvl5pPr marL="2042175" indent="-226908" defTabSz="924967">
              <a:defRPr>
                <a:solidFill>
                  <a:schemeClr val="tx1"/>
                </a:solidFill>
                <a:latin typeface="Garamond" pitchFamily="18" charset="0"/>
              </a:defRPr>
            </a:lvl5pPr>
            <a:lvl6pPr marL="2495992" indent="-226908" defTabSz="924967" eaLnBrk="0" fontAlgn="base" hangingPunct="0">
              <a:spcBef>
                <a:spcPct val="0"/>
              </a:spcBef>
              <a:spcAft>
                <a:spcPct val="0"/>
              </a:spcAft>
              <a:defRPr>
                <a:solidFill>
                  <a:schemeClr val="tx1"/>
                </a:solidFill>
                <a:latin typeface="Garamond" pitchFamily="18" charset="0"/>
              </a:defRPr>
            </a:lvl6pPr>
            <a:lvl7pPr marL="2949809" indent="-226908" defTabSz="924967" eaLnBrk="0" fontAlgn="base" hangingPunct="0">
              <a:spcBef>
                <a:spcPct val="0"/>
              </a:spcBef>
              <a:spcAft>
                <a:spcPct val="0"/>
              </a:spcAft>
              <a:defRPr>
                <a:solidFill>
                  <a:schemeClr val="tx1"/>
                </a:solidFill>
                <a:latin typeface="Garamond" pitchFamily="18" charset="0"/>
              </a:defRPr>
            </a:lvl7pPr>
            <a:lvl8pPr marL="3403625" indent="-226908" defTabSz="924967" eaLnBrk="0" fontAlgn="base" hangingPunct="0">
              <a:spcBef>
                <a:spcPct val="0"/>
              </a:spcBef>
              <a:spcAft>
                <a:spcPct val="0"/>
              </a:spcAft>
              <a:defRPr>
                <a:solidFill>
                  <a:schemeClr val="tx1"/>
                </a:solidFill>
                <a:latin typeface="Garamond" pitchFamily="18" charset="0"/>
              </a:defRPr>
            </a:lvl8pPr>
            <a:lvl9pPr marL="3857442" indent="-226908" defTabSz="924967" eaLnBrk="0" fontAlgn="base" hangingPunct="0">
              <a:spcBef>
                <a:spcPct val="0"/>
              </a:spcBef>
              <a:spcAft>
                <a:spcPct val="0"/>
              </a:spcAft>
              <a:defRPr>
                <a:solidFill>
                  <a:schemeClr val="tx1"/>
                </a:solidFill>
                <a:latin typeface="Garamond" pitchFamily="18" charset="0"/>
              </a:defRPr>
            </a:lvl9pPr>
          </a:lstStyle>
          <a:p>
            <a:fld id="{8571EC1A-E153-4BC8-B56C-D59B82629E3E}" type="slidenum">
              <a:rPr lang="en-US" altLang="en-US" smtClean="0">
                <a:latin typeface="Arial" charset="0"/>
              </a:rPr>
              <a:pPr/>
              <a:t>17</a:t>
            </a:fld>
            <a:endParaRPr lang="en-US" altLang="en-US" dirty="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B07033A-2331-41B8-904B-89BD49803577}" type="slidenum">
              <a:rPr lang="en-US" smtClean="0"/>
              <a:pPr>
                <a:defRPr/>
              </a:pPr>
              <a:t>‹#›</a:t>
            </a:fld>
            <a:endParaRPr lang="en-US" dirty="0"/>
          </a:p>
        </p:txBody>
      </p:sp>
    </p:spTree>
    <p:extLst>
      <p:ext uri="{BB962C8B-B14F-4D97-AF65-F5344CB8AC3E}">
        <p14:creationId xmlns:p14="http://schemas.microsoft.com/office/powerpoint/2010/main" val="448911463"/>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0DEBF27-EC5C-4984-A361-E642AA18EF7C}" type="slidenum">
              <a:rPr lang="en-US" smtClean="0"/>
              <a:pPr>
                <a:defRPr/>
              </a:pPr>
              <a:t>‹#›</a:t>
            </a:fld>
            <a:endParaRPr lang="en-US" dirty="0"/>
          </a:p>
        </p:txBody>
      </p:sp>
    </p:spTree>
    <p:extLst>
      <p:ext uri="{BB962C8B-B14F-4D97-AF65-F5344CB8AC3E}">
        <p14:creationId xmlns:p14="http://schemas.microsoft.com/office/powerpoint/2010/main" val="4270748746"/>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4E0AD8D-13AA-4148-8DA2-5213BD6DE578}" type="slidenum">
              <a:rPr lang="en-US" smtClean="0"/>
              <a:pPr>
                <a:defRPr/>
              </a:pPr>
              <a:t>‹#›</a:t>
            </a:fld>
            <a:endParaRPr lang="en-US" dirty="0"/>
          </a:p>
        </p:txBody>
      </p:sp>
    </p:spTree>
    <p:extLst>
      <p:ext uri="{BB962C8B-B14F-4D97-AF65-F5344CB8AC3E}">
        <p14:creationId xmlns:p14="http://schemas.microsoft.com/office/powerpoint/2010/main" val="3028593516"/>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ECF9336-964D-4F06-A3DD-80E0548A5808}" type="slidenum">
              <a:rPr lang="en-US" smtClean="0"/>
              <a:pPr>
                <a:defRPr/>
              </a:pPr>
              <a:t>‹#›</a:t>
            </a:fld>
            <a:endParaRPr lang="en-US" dirty="0"/>
          </a:p>
        </p:txBody>
      </p:sp>
    </p:spTree>
    <p:extLst>
      <p:ext uri="{BB962C8B-B14F-4D97-AF65-F5344CB8AC3E}">
        <p14:creationId xmlns:p14="http://schemas.microsoft.com/office/powerpoint/2010/main" val="3682829953"/>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0AED635-C091-4327-842C-2049B03FF4FB}" type="slidenum">
              <a:rPr lang="en-US" smtClean="0"/>
              <a:pPr>
                <a:defRPr/>
              </a:pPr>
              <a:t>‹#›</a:t>
            </a:fld>
            <a:endParaRPr lang="en-US" dirty="0"/>
          </a:p>
        </p:txBody>
      </p:sp>
    </p:spTree>
    <p:extLst>
      <p:ext uri="{BB962C8B-B14F-4D97-AF65-F5344CB8AC3E}">
        <p14:creationId xmlns:p14="http://schemas.microsoft.com/office/powerpoint/2010/main" val="525230630"/>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7200DB3-F3E9-487F-AA98-1956046EA6DC}" type="slidenum">
              <a:rPr lang="en-US" smtClean="0"/>
              <a:pPr>
                <a:defRPr/>
              </a:pPr>
              <a:t>‹#›</a:t>
            </a:fld>
            <a:endParaRPr lang="en-US" dirty="0"/>
          </a:p>
        </p:txBody>
      </p:sp>
    </p:spTree>
    <p:extLst>
      <p:ext uri="{BB962C8B-B14F-4D97-AF65-F5344CB8AC3E}">
        <p14:creationId xmlns:p14="http://schemas.microsoft.com/office/powerpoint/2010/main" val="3295039449"/>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BA368FD3-7B57-4883-9661-9C68BB361E4F}" type="slidenum">
              <a:rPr lang="en-US" smtClean="0"/>
              <a:pPr>
                <a:defRPr/>
              </a:pPr>
              <a:t>‹#›</a:t>
            </a:fld>
            <a:endParaRPr lang="en-US" dirty="0"/>
          </a:p>
        </p:txBody>
      </p:sp>
    </p:spTree>
    <p:extLst>
      <p:ext uri="{BB962C8B-B14F-4D97-AF65-F5344CB8AC3E}">
        <p14:creationId xmlns:p14="http://schemas.microsoft.com/office/powerpoint/2010/main" val="4105432798"/>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4FCD5076-F7E0-44BD-B1F2-80EC1BFC6FFB}" type="slidenum">
              <a:rPr lang="en-US" smtClean="0"/>
              <a:pPr>
                <a:defRPr/>
              </a:pPr>
              <a:t>‹#›</a:t>
            </a:fld>
            <a:endParaRPr lang="en-US" dirty="0"/>
          </a:p>
        </p:txBody>
      </p:sp>
    </p:spTree>
    <p:extLst>
      <p:ext uri="{BB962C8B-B14F-4D97-AF65-F5344CB8AC3E}">
        <p14:creationId xmlns:p14="http://schemas.microsoft.com/office/powerpoint/2010/main" val="840794570"/>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D1D99008-5D75-4A81-B716-49BE2AC53C0D}" type="slidenum">
              <a:rPr lang="en-US" smtClean="0"/>
              <a:pPr>
                <a:defRPr/>
              </a:pPr>
              <a:t>‹#›</a:t>
            </a:fld>
            <a:endParaRPr lang="en-US" dirty="0"/>
          </a:p>
        </p:txBody>
      </p:sp>
    </p:spTree>
    <p:extLst>
      <p:ext uri="{BB962C8B-B14F-4D97-AF65-F5344CB8AC3E}">
        <p14:creationId xmlns:p14="http://schemas.microsoft.com/office/powerpoint/2010/main" val="3219627667"/>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C36FABA-2B49-45E3-B42C-0B679B4C0ADF}" type="slidenum">
              <a:rPr lang="en-US" smtClean="0"/>
              <a:pPr>
                <a:defRPr/>
              </a:pPr>
              <a:t>‹#›</a:t>
            </a:fld>
            <a:endParaRPr lang="en-US" dirty="0"/>
          </a:p>
        </p:txBody>
      </p:sp>
    </p:spTree>
    <p:extLst>
      <p:ext uri="{BB962C8B-B14F-4D97-AF65-F5344CB8AC3E}">
        <p14:creationId xmlns:p14="http://schemas.microsoft.com/office/powerpoint/2010/main" val="1452390862"/>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DDEE9AF-B800-47CE-893C-5E8EF339C4B4}" type="slidenum">
              <a:rPr lang="en-US" smtClean="0"/>
              <a:pPr>
                <a:defRPr/>
              </a:pPr>
              <a:t>‹#›</a:t>
            </a:fld>
            <a:endParaRPr lang="en-US" dirty="0"/>
          </a:p>
        </p:txBody>
      </p:sp>
    </p:spTree>
    <p:extLst>
      <p:ext uri="{BB962C8B-B14F-4D97-AF65-F5344CB8AC3E}">
        <p14:creationId xmlns:p14="http://schemas.microsoft.com/office/powerpoint/2010/main" val="1796508453"/>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83029D7-F64D-4B7A-BDF1-FAB26B0CF7C3}" type="slidenum">
              <a:rPr lang="en-US" smtClean="0"/>
              <a:pPr>
                <a:defRPr/>
              </a:pPr>
              <a:t>‹#›</a:t>
            </a:fld>
            <a:endParaRPr lang="en-US" dirty="0"/>
          </a:p>
        </p:txBody>
      </p:sp>
    </p:spTree>
    <p:extLst>
      <p:ext uri="{BB962C8B-B14F-4D97-AF65-F5344CB8AC3E}">
        <p14:creationId xmlns:p14="http://schemas.microsoft.com/office/powerpoint/2010/main" val="498686497"/>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ransition>
    <p:wipe dir="d"/>
  </p:transition>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ityofchicago.org/Ethic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ityofchicago.org/Ethic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600200"/>
            <a:ext cx="7772400" cy="2666999"/>
          </a:xfrm>
        </p:spPr>
        <p:txBody>
          <a:bodyPr>
            <a:normAutofit fontScale="90000"/>
          </a:bodyPr>
          <a:lstStyle/>
          <a:p>
            <a:pPr eaLnBrk="1" hangingPunct="1">
              <a:defRPr/>
            </a:pPr>
            <a:br>
              <a:rPr lang="en-US" sz="4400" dirty="0">
                <a:solidFill>
                  <a:srgbClr val="FF0000"/>
                </a:solidFill>
                <a:latin typeface="Abadi" panose="020B0604020104020204" pitchFamily="34" charset="0"/>
              </a:rPr>
            </a:br>
            <a:br>
              <a:rPr lang="en-US" sz="4400" dirty="0">
                <a:solidFill>
                  <a:srgbClr val="FF0000"/>
                </a:solidFill>
                <a:latin typeface="Abadi" panose="020B0604020104020204" pitchFamily="34" charset="0"/>
              </a:rPr>
            </a:br>
            <a:br>
              <a:rPr lang="en-US" sz="4400" dirty="0">
                <a:solidFill>
                  <a:srgbClr val="FF0000"/>
                </a:solidFill>
                <a:latin typeface="Abadi" panose="020B0604020104020204" pitchFamily="34" charset="0"/>
              </a:rPr>
            </a:br>
            <a:r>
              <a:rPr lang="en-US" dirty="0">
                <a:solidFill>
                  <a:srgbClr val="002060"/>
                </a:solidFill>
                <a:latin typeface="Abadi" panose="020B0604020104020204" pitchFamily="34" charset="0"/>
              </a:rPr>
              <a:t>City of Chicago </a:t>
            </a:r>
            <a:br>
              <a:rPr lang="en-US" dirty="0">
                <a:solidFill>
                  <a:srgbClr val="002060"/>
                </a:solidFill>
                <a:latin typeface="Abadi" panose="020B0604020104020204" pitchFamily="34" charset="0"/>
              </a:rPr>
            </a:br>
            <a:r>
              <a:rPr lang="en-US" dirty="0">
                <a:solidFill>
                  <a:srgbClr val="002060"/>
                </a:solidFill>
                <a:latin typeface="Abadi" panose="020B0604020104020204" pitchFamily="34" charset="0"/>
              </a:rPr>
              <a:t>Board of Ethics</a:t>
            </a:r>
            <a:br>
              <a:rPr lang="en-US" sz="5400" dirty="0">
                <a:solidFill>
                  <a:srgbClr val="002060"/>
                </a:solidFill>
                <a:effectLst>
                  <a:outerShdw blurRad="38100" dist="38100" dir="2700000" algn="tl">
                    <a:srgbClr val="000000">
                      <a:alpha val="43137"/>
                    </a:srgbClr>
                  </a:outerShdw>
                </a:effectLst>
                <a:latin typeface="Abadi" panose="020B0604020104020204" pitchFamily="34" charset="0"/>
              </a:rPr>
            </a:br>
            <a:r>
              <a:rPr lang="en-US" sz="3100" dirty="0">
                <a:solidFill>
                  <a:srgbClr val="FF6600"/>
                </a:solidFill>
                <a:latin typeface="Abadi" panose="020B0604020104020204" pitchFamily="34" charset="0"/>
              </a:rPr>
              <a:t>“The Revolving Door”/Post-Employment Restrictions</a:t>
            </a:r>
            <a:br>
              <a:rPr lang="en-US" sz="3100" dirty="0">
                <a:solidFill>
                  <a:srgbClr val="FF6600"/>
                </a:solidFill>
                <a:effectLst>
                  <a:outerShdw blurRad="38100" dist="38100" dir="2700000" algn="tl">
                    <a:srgbClr val="000000">
                      <a:alpha val="43137"/>
                    </a:srgbClr>
                  </a:outerShdw>
                </a:effectLst>
                <a:latin typeface="Abadi" panose="020B0604020104020204" pitchFamily="34" charset="0"/>
              </a:rPr>
            </a:br>
            <a:br>
              <a:rPr lang="en-US" sz="3100" dirty="0">
                <a:solidFill>
                  <a:srgbClr val="FF6600"/>
                </a:solidFill>
                <a:effectLst>
                  <a:outerShdw blurRad="38100" dist="38100" dir="2700000" algn="tl">
                    <a:srgbClr val="000000">
                      <a:alpha val="43137"/>
                    </a:srgbClr>
                  </a:outerShdw>
                </a:effectLst>
                <a:latin typeface="Abadi" panose="020B0604020104020204" pitchFamily="34" charset="0"/>
              </a:rPr>
            </a:br>
            <a:br>
              <a:rPr lang="en-US" dirty="0">
                <a:solidFill>
                  <a:srgbClr val="FF6600"/>
                </a:solidFill>
                <a:effectLst>
                  <a:outerShdw blurRad="38100" dist="38100" dir="2700000" algn="tl">
                    <a:srgbClr val="000000">
                      <a:alpha val="43137"/>
                    </a:srgbClr>
                  </a:outerShdw>
                </a:effectLst>
                <a:latin typeface="Abadi" panose="020B0604020104020204" pitchFamily="34" charset="0"/>
              </a:rPr>
            </a:br>
            <a:br>
              <a:rPr lang="en-US" dirty="0">
                <a:solidFill>
                  <a:srgbClr val="FF6600"/>
                </a:solidFill>
                <a:latin typeface="Abadi" panose="020B0604020104020204" pitchFamily="34" charset="0"/>
              </a:rPr>
            </a:br>
            <a:r>
              <a:rPr lang="en-US" sz="2800" b="1" dirty="0">
                <a:solidFill>
                  <a:srgbClr val="FF6600"/>
                </a:solidFill>
                <a:latin typeface="Abadi" panose="020B0604020104020204" pitchFamily="34" charset="0"/>
              </a:rPr>
              <a:t>740 North Sedgwick, Suite 500</a:t>
            </a:r>
            <a:br>
              <a:rPr lang="en-US" sz="2800" b="1" dirty="0">
                <a:solidFill>
                  <a:srgbClr val="FF6600"/>
                </a:solidFill>
                <a:latin typeface="Abadi" panose="020B0604020104020204" pitchFamily="34" charset="0"/>
              </a:rPr>
            </a:br>
            <a:r>
              <a:rPr lang="en-US" sz="2800" b="1" dirty="0">
                <a:solidFill>
                  <a:srgbClr val="FF6600"/>
                </a:solidFill>
                <a:latin typeface="Abadi" panose="020B0604020104020204" pitchFamily="34" charset="0"/>
              </a:rPr>
              <a:t>Chicago, IL 60654</a:t>
            </a:r>
            <a:br>
              <a:rPr lang="en-US" sz="2800" b="1" dirty="0">
                <a:solidFill>
                  <a:srgbClr val="FF6600"/>
                </a:solidFill>
                <a:latin typeface="Abadi" panose="020B0604020104020204" pitchFamily="34" charset="0"/>
              </a:rPr>
            </a:br>
            <a:r>
              <a:rPr lang="en-US" sz="2800" b="1" dirty="0">
                <a:solidFill>
                  <a:srgbClr val="FF6600"/>
                </a:solidFill>
                <a:latin typeface="Abadi" panose="020B0604020104020204" pitchFamily="34" charset="0"/>
                <a:hlinkClick r:id="rId3">
                  <a:extLst>
                    <a:ext uri="{A12FA001-AC4F-418D-AE19-62706E023703}">
                      <ahyp:hlinkClr xmlns:ahyp="http://schemas.microsoft.com/office/drawing/2018/hyperlinkcolor" val="tx"/>
                    </a:ext>
                  </a:extLst>
                </a:hlinkClick>
              </a:rPr>
              <a:t>www.cityofchicago.org/Ethics</a:t>
            </a:r>
            <a:br>
              <a:rPr lang="en-US" sz="2800" b="1" dirty="0">
                <a:solidFill>
                  <a:srgbClr val="FF6600"/>
                </a:solidFill>
                <a:latin typeface="Abadi" panose="020B0604020104020204" pitchFamily="34" charset="0"/>
              </a:rPr>
            </a:br>
            <a:r>
              <a:rPr lang="en-US" sz="2800" b="1" dirty="0">
                <a:solidFill>
                  <a:srgbClr val="FF6600"/>
                </a:solidFill>
                <a:latin typeface="Abadi" panose="020B0604020104020204" pitchFamily="34" charset="0"/>
              </a:rPr>
              <a:t>312.744.9660</a:t>
            </a:r>
            <a:br>
              <a:rPr lang="en-US" sz="2800" b="1" dirty="0">
                <a:solidFill>
                  <a:srgbClr val="FF6600"/>
                </a:solidFill>
                <a:effectLst>
                  <a:outerShdw blurRad="38100" dist="38100" dir="2700000" algn="tl">
                    <a:srgbClr val="000000">
                      <a:alpha val="43137"/>
                    </a:srgbClr>
                  </a:outerShdw>
                </a:effectLst>
                <a:latin typeface="Book Antiqua" panose="02040602050305030304" pitchFamily="18" charset="0"/>
              </a:rPr>
            </a:br>
            <a:br>
              <a:rPr lang="en-US" sz="2800" b="1" dirty="0">
                <a:solidFill>
                  <a:srgbClr val="FF6600"/>
                </a:solidFill>
                <a:effectLst>
                  <a:outerShdw blurRad="38100" dist="38100" dir="2700000" algn="tl">
                    <a:srgbClr val="000000">
                      <a:alpha val="43137"/>
                    </a:srgbClr>
                  </a:outerShdw>
                </a:effectLst>
                <a:latin typeface="Book Antiqua" panose="02040602050305030304" pitchFamily="18" charset="0"/>
              </a:rPr>
            </a:br>
            <a:r>
              <a:rPr lang="en-US" sz="2800" b="1" dirty="0">
                <a:solidFill>
                  <a:srgbClr val="FF6600"/>
                </a:solidFill>
                <a:effectLst>
                  <a:outerShdw blurRad="38100" dist="38100" dir="2700000" algn="tl">
                    <a:srgbClr val="000000">
                      <a:alpha val="43137"/>
                    </a:srgbClr>
                  </a:outerShdw>
                </a:effectLst>
                <a:latin typeface="Book Antiqua" panose="02040602050305030304" pitchFamily="18" charset="0"/>
              </a:rPr>
              <a:t>							</a:t>
            </a:r>
            <a:r>
              <a:rPr lang="en-US" sz="900" b="1" dirty="0">
                <a:solidFill>
                  <a:srgbClr val="008000"/>
                </a:solidFill>
                <a:latin typeface="Abadi" panose="020B0604020104020204" pitchFamily="34" charset="0"/>
              </a:rPr>
              <a:t>rev. 4/22</a:t>
            </a:r>
            <a:br>
              <a:rPr lang="en-US" sz="900" dirty="0">
                <a:solidFill>
                  <a:srgbClr val="FF6600"/>
                </a:solidFill>
                <a:latin typeface="Abadi" panose="020B0604020104020204" pitchFamily="34" charset="0"/>
              </a:rPr>
            </a:br>
            <a:br>
              <a:rPr lang="en-US" sz="3600" dirty="0">
                <a:solidFill>
                  <a:srgbClr val="FF6600"/>
                </a:solidFill>
                <a:latin typeface="Abadi" panose="020B0604020104020204" pitchFamily="34" charset="0"/>
              </a:rPr>
            </a:br>
            <a:endParaRPr lang="en-US" sz="2800" dirty="0">
              <a:solidFill>
                <a:srgbClr val="FF6600"/>
              </a:solidFill>
              <a:latin typeface="Abadi" panose="020B0604020104020204" pitchFamily="34" charset="0"/>
            </a:endParaRPr>
          </a:p>
        </p:txBody>
      </p:sp>
      <p:pic>
        <p:nvPicPr>
          <p:cNvPr id="3075"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28836" y="2815771"/>
            <a:ext cx="12573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25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normAutofit fontScale="90000"/>
          </a:bodyPr>
          <a:lstStyle/>
          <a:p>
            <a:pPr eaLnBrk="1" hangingPunct="1"/>
            <a:r>
              <a:rPr lang="en-US" altLang="en-US" b="1" dirty="0">
                <a:solidFill>
                  <a:srgbClr val="FF6600"/>
                </a:solidFill>
                <a:effectLst/>
                <a:latin typeface="Abadi" panose="020B0604020104020204" pitchFamily="34" charset="0"/>
              </a:rPr>
              <a:t>The “Permanent” Ban on Legal or Administrative Proceedings</a:t>
            </a:r>
          </a:p>
        </p:txBody>
      </p:sp>
      <p:sp>
        <p:nvSpPr>
          <p:cNvPr id="11267" name="Rectangle 3"/>
          <p:cNvSpPr>
            <a:spLocks noGrp="1" noChangeArrowheads="1"/>
          </p:cNvSpPr>
          <p:nvPr>
            <p:ph idx="1"/>
          </p:nvPr>
        </p:nvSpPr>
        <p:spPr/>
        <p:txBody>
          <a:bodyPr>
            <a:normAutofit lnSpcReduction="10000"/>
          </a:bodyPr>
          <a:lstStyle/>
          <a:p>
            <a:pPr marL="0" indent="0" algn="just">
              <a:lnSpc>
                <a:spcPct val="90000"/>
              </a:lnSpc>
              <a:buNone/>
            </a:pPr>
            <a:r>
              <a:rPr lang="en-US" dirty="0">
                <a:latin typeface="Abadi" panose="020B0604020104020204" pitchFamily="34" charset="0"/>
              </a:rPr>
              <a:t>A former City employee or official cannot assist or represent any person other than the City (such as a new employer or new client) in any judicial or quasi-judicial proceeding involving the City if they were counsel of record or personally and substantially involved in that proceeding during City their service.  </a:t>
            </a:r>
          </a:p>
          <a:p>
            <a:pPr marL="0" indent="0" algn="just">
              <a:lnSpc>
                <a:spcPct val="90000"/>
              </a:lnSpc>
              <a:buNone/>
            </a:pPr>
            <a:endParaRPr lang="en-US" dirty="0">
              <a:latin typeface="Abadi" panose="020B0604020104020204" pitchFamily="34" charset="0"/>
            </a:endParaRPr>
          </a:p>
          <a:p>
            <a:pPr marL="0" indent="0" algn="just">
              <a:lnSpc>
                <a:spcPct val="90000"/>
              </a:lnSpc>
              <a:buNone/>
            </a:pPr>
            <a:r>
              <a:rPr lang="en-US" dirty="0">
                <a:latin typeface="Abadi" panose="020B0604020104020204" pitchFamily="34" charset="0"/>
              </a:rPr>
              <a:t>This ban lasts throughout the proceeding.</a:t>
            </a:r>
            <a:endParaRPr lang="en-US" altLang="en-US" dirty="0">
              <a:solidFill>
                <a:srgbClr val="002060"/>
              </a:solidFill>
              <a:effectLst/>
              <a:latin typeface="Abadi" panose="020B0604020104020204" pitchFamily="34" charset="0"/>
            </a:endParaRPr>
          </a:p>
        </p:txBody>
      </p:sp>
    </p:spTree>
  </p:cSld>
  <p:clrMapOvr>
    <a:masterClrMapping/>
  </p:clrMapOvr>
  <p:transition advClick="0" advTm="10000">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438325" y="304800"/>
            <a:ext cx="8229600" cy="1143000"/>
          </a:xfrm>
        </p:spPr>
        <p:txBody>
          <a:bodyPr>
            <a:normAutofit fontScale="90000"/>
          </a:bodyPr>
          <a:lstStyle/>
          <a:p>
            <a:pPr eaLnBrk="1" hangingPunct="1"/>
            <a:br>
              <a:rPr lang="en-US" altLang="en-US" dirty="0">
                <a:solidFill>
                  <a:srgbClr val="0033CC"/>
                </a:solidFill>
                <a:effectLst/>
                <a:latin typeface="Abadi" panose="020B0604020104020204" pitchFamily="34" charset="0"/>
              </a:rPr>
            </a:br>
            <a:r>
              <a:rPr lang="en-US" altLang="en-US" b="1" dirty="0">
                <a:solidFill>
                  <a:srgbClr val="FF6600"/>
                </a:solidFill>
                <a:latin typeface="Abadi" panose="020B0604020104020204" pitchFamily="34" charset="0"/>
              </a:rPr>
              <a:t>Confidential or Non-public Information</a:t>
            </a:r>
            <a:endParaRPr lang="en-US" altLang="en-US" b="1" dirty="0">
              <a:solidFill>
                <a:srgbClr val="FF6600"/>
              </a:solidFill>
              <a:effectLst/>
              <a:latin typeface="Abadi" panose="020B0604020104020204" pitchFamily="34" charset="0"/>
            </a:endParaRPr>
          </a:p>
        </p:txBody>
      </p:sp>
      <p:sp>
        <p:nvSpPr>
          <p:cNvPr id="29699" name="Rectangle 3"/>
          <p:cNvSpPr>
            <a:spLocks noGrp="1" noChangeArrowheads="1"/>
          </p:cNvSpPr>
          <p:nvPr>
            <p:ph idx="1"/>
          </p:nvPr>
        </p:nvSpPr>
        <p:spPr>
          <a:xfrm>
            <a:off x="457200" y="1676400"/>
            <a:ext cx="8229600" cy="4525963"/>
          </a:xfrm>
        </p:spPr>
        <p:txBody>
          <a:bodyPr>
            <a:normAutofit/>
          </a:bodyPr>
          <a:lstStyle/>
          <a:p>
            <a:pPr marL="0" indent="0" algn="just">
              <a:buNone/>
              <a:defRPr/>
            </a:pPr>
            <a:r>
              <a:rPr lang="en-US" dirty="0">
                <a:latin typeface="Abadi" panose="020B0604020104020204" pitchFamily="34" charset="0"/>
              </a:rPr>
              <a:t>A former City employee or official may not </a:t>
            </a:r>
            <a:r>
              <a:rPr lang="en-US" b="1" i="1" dirty="0">
                <a:latin typeface="Abadi" panose="020B0604020104020204" pitchFamily="34" charset="0"/>
              </a:rPr>
              <a:t>ever</a:t>
            </a:r>
            <a:r>
              <a:rPr lang="en-US" dirty="0">
                <a:latin typeface="Abadi" panose="020B0604020104020204" pitchFamily="34" charset="0"/>
              </a:rPr>
              <a:t> disclose confidential or non-public information acquired in the course of City service, except as required by law.</a:t>
            </a:r>
          </a:p>
          <a:p>
            <a:pPr marL="0" indent="0" algn="just">
              <a:buNone/>
              <a:defRPr/>
            </a:pPr>
            <a:endParaRPr lang="en-US" dirty="0">
              <a:latin typeface="Centaur" panose="0203050405020502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4500" y="3810000"/>
            <a:ext cx="5715000" cy="2590800"/>
          </a:xfrm>
          <a:prstGeom prst="rect">
            <a:avLst/>
          </a:prstGeom>
        </p:spPr>
      </p:pic>
    </p:spTree>
  </p:cSld>
  <p:clrMapOvr>
    <a:masterClrMapping/>
  </p:clrMapOvr>
  <p:transition advClick="0" advTm="10000">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normAutofit/>
          </a:bodyPr>
          <a:lstStyle/>
          <a:p>
            <a:pPr eaLnBrk="1" hangingPunct="1"/>
            <a:r>
              <a:rPr lang="en-US" altLang="en-US" b="1" dirty="0">
                <a:solidFill>
                  <a:srgbClr val="FF6600"/>
                </a:solidFill>
                <a:effectLst/>
                <a:latin typeface="Abadi" panose="020B0604020104020204" pitchFamily="34" charset="0"/>
              </a:rPr>
              <a:t>Negotiating Future Employment</a:t>
            </a:r>
          </a:p>
        </p:txBody>
      </p:sp>
      <p:sp>
        <p:nvSpPr>
          <p:cNvPr id="13315" name="Rectangle 3"/>
          <p:cNvSpPr>
            <a:spLocks noGrp="1" noChangeArrowheads="1"/>
          </p:cNvSpPr>
          <p:nvPr>
            <p:ph idx="1"/>
          </p:nvPr>
        </p:nvSpPr>
        <p:spPr>
          <a:xfrm>
            <a:off x="457200" y="1295400"/>
            <a:ext cx="8229600" cy="4830763"/>
          </a:xfrm>
        </p:spPr>
        <p:txBody>
          <a:bodyPr>
            <a:normAutofit/>
          </a:bodyPr>
          <a:lstStyle/>
          <a:p>
            <a:pPr marL="0" indent="0" algn="just">
              <a:buNone/>
              <a:defRPr/>
            </a:pPr>
            <a:r>
              <a:rPr lang="en-US" sz="1800" dirty="0">
                <a:latin typeface="Abadi" panose="020B0604020104020204" pitchFamily="34" charset="0"/>
              </a:rPr>
              <a:t>Last, </a:t>
            </a:r>
            <a:r>
              <a:rPr lang="en-US" sz="1800" b="1" dirty="0">
                <a:latin typeface="Abadi" panose="020B0604020104020204" pitchFamily="34" charset="0"/>
              </a:rPr>
              <a:t>current</a:t>
            </a:r>
            <a:r>
              <a:rPr lang="en-US" sz="1800" dirty="0">
                <a:latin typeface="Abadi" panose="020B0604020104020204" pitchFamily="34" charset="0"/>
              </a:rPr>
              <a:t> City officials or employees </a:t>
            </a:r>
            <a:r>
              <a:rPr lang="en-US" sz="1800" b="1" dirty="0">
                <a:latin typeface="Abadi" panose="020B0604020104020204" pitchFamily="34" charset="0"/>
              </a:rPr>
              <a:t>may not negotiate possible future employment</a:t>
            </a:r>
            <a:r>
              <a:rPr lang="en-US" sz="1800" dirty="0">
                <a:latin typeface="Abadi" panose="020B0604020104020204" pitchFamily="34" charset="0"/>
              </a:rPr>
              <a:t> with any person (except another government entity) with any matter pending before them.</a:t>
            </a:r>
          </a:p>
          <a:p>
            <a:pPr marL="0" indent="0" algn="just">
              <a:buNone/>
              <a:defRPr/>
            </a:pPr>
            <a:endParaRPr lang="en-US" sz="1800" dirty="0">
              <a:latin typeface="Abadi" panose="020B0604020104020204" pitchFamily="34" charset="0"/>
            </a:endParaRPr>
          </a:p>
          <a:p>
            <a:pPr marL="0" indent="0" algn="just">
              <a:buNone/>
              <a:defRPr/>
            </a:pPr>
            <a:r>
              <a:rPr lang="en-US" sz="1800" dirty="0">
                <a:latin typeface="Abadi" panose="020B0604020104020204" pitchFamily="34" charset="0"/>
              </a:rPr>
              <a:t>Note: this means that, should you wish to discuss future employment with a person firm that has matters pending before you in your City job, you </a:t>
            </a:r>
            <a:r>
              <a:rPr lang="en-US" sz="1800" b="1" dirty="0">
                <a:latin typeface="Abadi" panose="020B0604020104020204" pitchFamily="34" charset="0"/>
              </a:rPr>
              <a:t>must</a:t>
            </a:r>
            <a:r>
              <a:rPr lang="en-US" sz="1800" dirty="0">
                <a:latin typeface="Abadi" panose="020B0604020104020204" pitchFamily="34" charset="0"/>
              </a:rPr>
              <a:t> ensure you fully recuse yourself from all such work before the employment negotiation process begins, and, if you accept employment or a consulting job with such a person, you must so recuse until your City service ends. </a:t>
            </a:r>
          </a:p>
          <a:p>
            <a:pPr marL="0" indent="0" algn="just">
              <a:buNone/>
              <a:defRPr/>
            </a:pPr>
            <a:endParaRPr lang="en-US" sz="2800" dirty="0">
              <a:latin typeface="Book Antiqua" panose="02040602050305030304" pitchFamily="18" charset="0"/>
            </a:endParaRPr>
          </a:p>
          <a:p>
            <a:pPr marL="0" indent="0" algn="just">
              <a:buNone/>
              <a:defRPr/>
            </a:pPr>
            <a:endParaRPr lang="en-US" sz="2800" dirty="0">
              <a:latin typeface="Book Antiqua" panose="02040602050305030304" pitchFamily="18" charset="0"/>
            </a:endParaRPr>
          </a:p>
          <a:p>
            <a:pPr marL="0" indent="0" eaLnBrk="1" hangingPunct="1">
              <a:buNone/>
              <a:defRPr/>
            </a:pPr>
            <a:endParaRPr lang="en-US" altLang="en-US" sz="2000" dirty="0">
              <a:solidFill>
                <a:srgbClr val="002060"/>
              </a:solidFill>
              <a:effectLst/>
              <a:latin typeface="Futura Md BT"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400" y="4031673"/>
            <a:ext cx="2819400" cy="1988127"/>
          </a:xfrm>
          <a:prstGeom prst="rect">
            <a:avLst/>
          </a:prstGeom>
        </p:spPr>
      </p:pic>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normAutofit fontScale="90000"/>
          </a:bodyPr>
          <a:lstStyle/>
          <a:p>
            <a:pPr eaLnBrk="1" hangingPunct="1"/>
            <a:r>
              <a:rPr lang="en-US" altLang="en-US" b="1" dirty="0">
                <a:solidFill>
                  <a:srgbClr val="FF6600"/>
                </a:solidFill>
                <a:effectLst/>
                <a:latin typeface="Abadi" panose="020B0604020104020204" pitchFamily="34" charset="0"/>
              </a:rPr>
              <a:t>Government-to-Government Exception</a:t>
            </a:r>
          </a:p>
        </p:txBody>
      </p:sp>
      <p:sp>
        <p:nvSpPr>
          <p:cNvPr id="32771" name="Rectangle 3"/>
          <p:cNvSpPr>
            <a:spLocks noGrp="1" noChangeArrowheads="1"/>
          </p:cNvSpPr>
          <p:nvPr>
            <p:ph idx="1"/>
          </p:nvPr>
        </p:nvSpPr>
        <p:spPr>
          <a:xfrm>
            <a:off x="-228600" y="1600200"/>
            <a:ext cx="8229600" cy="4525963"/>
          </a:xfrm>
        </p:spPr>
        <p:txBody>
          <a:bodyPr/>
          <a:lstStyle/>
          <a:p>
            <a:pPr marL="457200" lvl="1" indent="0" algn="just">
              <a:lnSpc>
                <a:spcPct val="90000"/>
              </a:lnSpc>
              <a:buNone/>
              <a:defRPr/>
            </a:pPr>
            <a:r>
              <a:rPr lang="en-US" sz="2000" dirty="0">
                <a:latin typeface="Abadi" panose="020B0604020104020204" pitchFamily="34" charset="0"/>
              </a:rPr>
              <a:t>There is a </a:t>
            </a:r>
            <a:r>
              <a:rPr lang="en-US" sz="2000" b="1" dirty="0">
                <a:latin typeface="Abadi" panose="020B0604020104020204" pitchFamily="34" charset="0"/>
              </a:rPr>
              <a:t>GOVERNMENT TO GOVERNMENT EXCEPTION: </a:t>
            </a:r>
            <a:r>
              <a:rPr lang="en-US" sz="2000" dirty="0">
                <a:latin typeface="Abadi" panose="020B0604020104020204" pitchFamily="34" charset="0"/>
              </a:rPr>
              <a:t>these restrictions do not apply to former City officials or employees who become employed by and act on behalf of another government agency</a:t>
            </a:r>
            <a:r>
              <a:rPr lang="en-US" sz="2000" cap="small" dirty="0">
                <a:effectLst>
                  <a:outerShdw blurRad="50800" dist="38100" algn="tr" rotWithShape="0">
                    <a:prstClr val="black">
                      <a:alpha val="40000"/>
                    </a:prstClr>
                  </a:outerShdw>
                </a:effectLst>
                <a:latin typeface="Abadi" panose="020B0604020104020204" pitchFamily="34" charset="0"/>
              </a:rPr>
              <a:t>.</a:t>
            </a:r>
          </a:p>
          <a:p>
            <a:pPr marL="457200" lvl="1" indent="0" algn="just">
              <a:lnSpc>
                <a:spcPct val="90000"/>
              </a:lnSpc>
              <a:buNone/>
              <a:defRPr/>
            </a:pPr>
            <a:r>
              <a:rPr lang="en-US" sz="2000" cap="small" dirty="0">
                <a:latin typeface="Abadi" panose="020B0604020104020204" pitchFamily="34" charset="0"/>
              </a:rPr>
              <a:t> </a:t>
            </a:r>
            <a:r>
              <a:rPr lang="en-US" sz="2000" dirty="0">
                <a:latin typeface="Abadi" panose="020B0604020104020204" pitchFamily="34" charset="0"/>
              </a:rPr>
              <a:t>[Note: The Board has held that the university of Illinois system is a government agency for purposes of this exception.]</a:t>
            </a:r>
          </a:p>
          <a:p>
            <a:pPr marL="457200" lvl="1" indent="0" algn="just">
              <a:lnSpc>
                <a:spcPct val="90000"/>
              </a:lnSpc>
              <a:buNone/>
              <a:defRPr/>
            </a:pPr>
            <a:endParaRPr lang="en-US" sz="1800" dirty="0">
              <a:effectLst>
                <a:outerShdw blurRad="50800" dist="38100" algn="tr" rotWithShape="0">
                  <a:prstClr val="black">
                    <a:alpha val="40000"/>
                  </a:prstClr>
                </a:outerShdw>
              </a:effectLst>
              <a:latin typeface="Futura Md BT" pitchFamily="34" charset="0"/>
            </a:endParaRPr>
          </a:p>
          <a:p>
            <a:pPr marL="457200" lvl="1" indent="0" algn="just">
              <a:lnSpc>
                <a:spcPct val="90000"/>
              </a:lnSpc>
              <a:buNone/>
              <a:defRPr/>
            </a:pPr>
            <a:endParaRPr lang="en-US" sz="2800" dirty="0">
              <a:latin typeface="Futura Md BT" pitchFamily="34" charset="0"/>
            </a:endParaRPr>
          </a:p>
          <a:p>
            <a:pPr eaLnBrk="1" hangingPunct="1">
              <a:lnSpc>
                <a:spcPct val="90000"/>
              </a:lnSpc>
              <a:defRPr/>
            </a:pPr>
            <a:endParaRPr lang="en-US" sz="2800" dirty="0">
              <a:latin typeface="Futura Md BT" pitchFamily="34" charset="0"/>
            </a:endParaRPr>
          </a:p>
          <a:p>
            <a:pPr eaLnBrk="1" hangingPunct="1">
              <a:lnSpc>
                <a:spcPct val="90000"/>
              </a:lnSpc>
              <a:defRPr/>
            </a:pPr>
            <a:endParaRPr lang="en-US" sz="2800" dirty="0"/>
          </a:p>
          <a:p>
            <a:pPr eaLnBrk="1" hangingPunct="1">
              <a:lnSpc>
                <a:spcPct val="90000"/>
              </a:lnSpc>
              <a:defRPr/>
            </a:pPr>
            <a:endParaRPr lang="en-US" sz="2800" dirty="0"/>
          </a:p>
          <a:p>
            <a:pPr eaLnBrk="1" hangingPunct="1">
              <a:lnSpc>
                <a:spcPct val="90000"/>
              </a:lnSpc>
              <a:buFont typeface="Wingdings" pitchFamily="2" charset="2"/>
              <a:buNone/>
              <a:defRPr/>
            </a:pPr>
            <a:endParaRPr lang="en-US" sz="28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1766" y="3886200"/>
            <a:ext cx="5669667" cy="2554040"/>
          </a:xfrm>
          <a:prstGeom prst="rect">
            <a:avLst/>
          </a:prstGeom>
        </p:spPr>
      </p:pic>
    </p:spTree>
  </p:cSld>
  <p:clrMapOvr>
    <a:masterClrMapping/>
  </p:clrMapOvr>
  <p:transition advClick="0" advTm="13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p:cTn id="7" dur="1000" fill="hold"/>
                                        <p:tgtEl>
                                          <p:spTgt spid="3277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277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277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277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 calcmode="lin" valueType="num">
                                      <p:cBhvr>
                                        <p:cTn id="14" dur="1000" fill="hold"/>
                                        <p:tgtEl>
                                          <p:spTgt spid="32771">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2771">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277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277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normAutofit fontScale="90000"/>
          </a:bodyPr>
          <a:lstStyle/>
          <a:p>
            <a:pPr eaLnBrk="1" hangingPunct="1">
              <a:defRPr/>
            </a:pPr>
            <a:br>
              <a:rPr lang="en-US" u="sng" dirty="0">
                <a:solidFill>
                  <a:srgbClr val="0033CC"/>
                </a:solidFill>
                <a:latin typeface="Futura Md BT" pitchFamily="34" charset="0"/>
              </a:rPr>
            </a:br>
            <a:r>
              <a:rPr lang="en-US" sz="3600" b="1" dirty="0">
                <a:solidFill>
                  <a:srgbClr val="FF6600"/>
                </a:solidFill>
                <a:effectLst/>
                <a:latin typeface="Abadi" panose="020B0604020104020204" pitchFamily="34" charset="0"/>
              </a:rPr>
              <a:t>“Matter-based,” NOT “Employer” Based</a:t>
            </a:r>
          </a:p>
        </p:txBody>
      </p:sp>
      <p:sp>
        <p:nvSpPr>
          <p:cNvPr id="33795" name="Rectangle 3"/>
          <p:cNvSpPr>
            <a:spLocks noGrp="1" noChangeArrowheads="1"/>
          </p:cNvSpPr>
          <p:nvPr>
            <p:ph idx="1"/>
          </p:nvPr>
        </p:nvSpPr>
        <p:spPr/>
        <p:txBody>
          <a:bodyPr>
            <a:noAutofit/>
          </a:bodyPr>
          <a:lstStyle/>
          <a:p>
            <a:pPr marL="0" indent="0" algn="just">
              <a:buNone/>
              <a:defRPr/>
            </a:pPr>
            <a:r>
              <a:rPr lang="en-US" sz="2800" b="1" dirty="0">
                <a:latin typeface="Abadi" panose="020B0604020104020204" pitchFamily="34" charset="0"/>
              </a:rPr>
              <a:t>These restrictions do NOT prohibit former City employees or officials from accepting employment with any specific person, organization or firm after leaving City employment.  </a:t>
            </a:r>
          </a:p>
          <a:p>
            <a:pPr marL="0" indent="0">
              <a:buNone/>
              <a:defRPr/>
            </a:pPr>
            <a:endParaRPr lang="en-US" sz="2800" dirty="0">
              <a:latin typeface="Abadi" panose="020B0604020104020204" pitchFamily="34" charset="0"/>
            </a:endParaRPr>
          </a:p>
          <a:p>
            <a:pPr marL="0" indent="0" algn="just">
              <a:buNone/>
              <a:defRPr/>
            </a:pPr>
            <a:r>
              <a:rPr lang="en-US" sz="2800" dirty="0">
                <a:latin typeface="Abadi" panose="020B0604020104020204" pitchFamily="34" charset="0"/>
              </a:rPr>
              <a:t>Rather, the restrictions are matter-based: there may be certain projects or matters on which the former City employees or officials may not work.  </a:t>
            </a:r>
          </a:p>
        </p:txBody>
      </p:sp>
    </p:spTree>
  </p:cSld>
  <p:clrMapOvr>
    <a:masterClrMapping/>
  </p:clrMapOvr>
  <p:transition advClick="0" advTm="10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wheel(4)">
                                      <p:cBhvr>
                                        <p:cTn id="7" dur="2000"/>
                                        <p:tgtEl>
                                          <p:spTgt spid="33795">
                                            <p:txEl>
                                              <p:pRg st="0" end="0"/>
                                            </p:txEl>
                                          </p:spTgt>
                                        </p:tgtEl>
                                      </p:cBhvr>
                                    </p:animEffect>
                                  </p:childTnLst>
                                </p:cTn>
                              </p:par>
                            </p:childTnLst>
                          </p:cTn>
                        </p:par>
                        <p:par>
                          <p:cTn id="8" fill="hold">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animEffect transition="in" filter="wheel(4)">
                                      <p:cBhvr>
                                        <p:cTn id="11" dur="20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altLang="en-US" sz="3600" b="1" dirty="0">
                <a:solidFill>
                  <a:srgbClr val="FF6600"/>
                </a:solidFill>
                <a:effectLst/>
                <a:latin typeface="Abadi" panose="020B0604020104020204" pitchFamily="34" charset="0"/>
              </a:rPr>
              <a:t>“Ethical Screens”</a:t>
            </a:r>
            <a:endParaRPr lang="en-US" sz="3600" b="1" dirty="0">
              <a:solidFill>
                <a:srgbClr val="FF6600"/>
              </a:solidFill>
              <a:latin typeface="Abadi" panose="020B0604020104020204" pitchFamily="34" charset="0"/>
            </a:endParaRPr>
          </a:p>
        </p:txBody>
      </p:sp>
      <p:sp>
        <p:nvSpPr>
          <p:cNvPr id="3" name="Content Placeholder 2"/>
          <p:cNvSpPr>
            <a:spLocks noGrp="1"/>
          </p:cNvSpPr>
          <p:nvPr>
            <p:ph idx="1"/>
          </p:nvPr>
        </p:nvSpPr>
        <p:spPr/>
        <p:txBody>
          <a:bodyPr>
            <a:normAutofit/>
          </a:bodyPr>
          <a:lstStyle/>
          <a:p>
            <a:pPr marL="0" indent="0" algn="just">
              <a:buNone/>
            </a:pPr>
            <a:r>
              <a:rPr lang="en-US" sz="2000" b="1" dirty="0">
                <a:latin typeface="Abadi" panose="020B0604020104020204" pitchFamily="34" charset="0"/>
              </a:rPr>
              <a:t>These restrictions are personal to the former employee or official.</a:t>
            </a:r>
            <a:endParaRPr lang="en-US" sz="2000" dirty="0">
              <a:latin typeface="Abadi" panose="020B0604020104020204" pitchFamily="34" charset="0"/>
            </a:endParaRPr>
          </a:p>
          <a:p>
            <a:pPr marL="0" indent="0" algn="just">
              <a:buNone/>
            </a:pPr>
            <a:endParaRPr lang="en-US" sz="2000" dirty="0">
              <a:latin typeface="Abadi" panose="020B0604020104020204" pitchFamily="34" charset="0"/>
            </a:endParaRPr>
          </a:p>
          <a:p>
            <a:pPr marL="0" indent="0" algn="just">
              <a:buNone/>
            </a:pPr>
            <a:r>
              <a:rPr lang="en-US" sz="2000" dirty="0">
                <a:latin typeface="Abadi" panose="020B0604020104020204" pitchFamily="34" charset="0"/>
              </a:rPr>
              <a:t>A post-City employer or client is not prohibited from having City transactions or contracts on which the former employee or official </a:t>
            </a:r>
            <a:r>
              <a:rPr lang="en-US" sz="2000" i="1" dirty="0">
                <a:latin typeface="Abadi" panose="020B0604020104020204" pitchFamily="34" charset="0"/>
              </a:rPr>
              <a:t>personally</a:t>
            </a:r>
            <a:r>
              <a:rPr lang="en-US" sz="2000" dirty="0">
                <a:latin typeface="Abadi" panose="020B0604020104020204" pitchFamily="34" charset="0"/>
              </a:rPr>
              <a:t> is prohibited from working.  However, there must be a proper, impermeable “ethical screen” established so that the </a:t>
            </a:r>
            <a:r>
              <a:rPr lang="en-US" sz="2000" b="1" i="1" dirty="0">
                <a:latin typeface="Abadi" panose="020B0604020104020204" pitchFamily="34" charset="0"/>
              </a:rPr>
              <a:t>the former City official or employee does not </a:t>
            </a:r>
            <a:r>
              <a:rPr lang="en-US" sz="2000" dirty="0">
                <a:latin typeface="Abadi" panose="020B0604020104020204" pitchFamily="34" charset="0"/>
              </a:rPr>
              <a:t>assist, represent or lobby for the new employer or client on those matters.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4343400"/>
            <a:ext cx="3505200" cy="1981200"/>
          </a:xfrm>
          <a:prstGeom prst="rect">
            <a:avLst/>
          </a:prstGeom>
        </p:spPr>
      </p:pic>
    </p:spTree>
    <p:extLst>
      <p:ext uri="{BB962C8B-B14F-4D97-AF65-F5344CB8AC3E}">
        <p14:creationId xmlns:p14="http://schemas.microsoft.com/office/powerpoint/2010/main" val="1066143851"/>
      </p:ext>
    </p:extLst>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457200" y="274638"/>
            <a:ext cx="8229600" cy="944562"/>
          </a:xfrm>
        </p:spPr>
        <p:txBody>
          <a:bodyPr>
            <a:normAutofit/>
          </a:bodyPr>
          <a:lstStyle/>
          <a:p>
            <a:pPr eaLnBrk="1" hangingPunct="1"/>
            <a:r>
              <a:rPr lang="en-US" altLang="en-US" sz="3200" b="1" dirty="0">
                <a:solidFill>
                  <a:srgbClr val="FF6600"/>
                </a:solidFill>
                <a:effectLst/>
                <a:latin typeface="Abadi" panose="020B0604020104020204" pitchFamily="34" charset="0"/>
              </a:rPr>
              <a:t>“Trade-Skill” Exception</a:t>
            </a:r>
          </a:p>
        </p:txBody>
      </p:sp>
      <p:sp>
        <p:nvSpPr>
          <p:cNvPr id="214019" name="Rectangle 3"/>
          <p:cNvSpPr>
            <a:spLocks noGrp="1" noChangeArrowheads="1"/>
          </p:cNvSpPr>
          <p:nvPr>
            <p:ph idx="1"/>
          </p:nvPr>
        </p:nvSpPr>
        <p:spPr>
          <a:xfrm>
            <a:off x="457200" y="1143000"/>
            <a:ext cx="8229600" cy="4983163"/>
          </a:xfrm>
        </p:spPr>
        <p:txBody>
          <a:bodyPr>
            <a:normAutofit/>
          </a:bodyPr>
          <a:lstStyle/>
          <a:p>
            <a:pPr marL="0" indent="0" algn="just">
              <a:buNone/>
              <a:defRPr/>
            </a:pPr>
            <a:r>
              <a:rPr lang="en-US" sz="1800" dirty="0">
                <a:latin typeface="Abadi" panose="020B0604020104020204" pitchFamily="34" charset="0"/>
              </a:rPr>
              <a:t>The Board recognizes </a:t>
            </a:r>
            <a:r>
              <a:rPr lang="en-US" sz="1800" b="1" dirty="0">
                <a:latin typeface="Abadi" panose="020B0604020104020204" pitchFamily="34" charset="0"/>
              </a:rPr>
              <a:t>a “trade-skill exception”</a:t>
            </a:r>
            <a:r>
              <a:rPr lang="en-US" sz="1800" dirty="0">
                <a:latin typeface="Abadi" panose="020B0604020104020204" pitchFamily="34" charset="0"/>
              </a:rPr>
              <a:t>: the Ordinance’s goals are </a:t>
            </a:r>
            <a:r>
              <a:rPr lang="en-US" sz="1800" b="1" dirty="0">
                <a:latin typeface="Abadi" panose="020B0604020104020204" pitchFamily="34" charset="0"/>
              </a:rPr>
              <a:t>not</a:t>
            </a:r>
            <a:r>
              <a:rPr lang="en-US" sz="1800" dirty="0">
                <a:latin typeface="Abadi" panose="020B0604020104020204" pitchFamily="34" charset="0"/>
              </a:rPr>
              <a:t> furthered by prohibiting former City employees from performing trade skills they’ve developed and acquired, where no specialized knowledge of City-specific standards or regulations is involved. </a:t>
            </a:r>
          </a:p>
          <a:p>
            <a:pPr marL="0" indent="0" algn="just">
              <a:buNone/>
              <a:defRPr/>
            </a:pPr>
            <a:endParaRPr lang="en-US" sz="1800" dirty="0">
              <a:latin typeface="Abadi" panose="020B0604020104020204" pitchFamily="34" charset="0"/>
            </a:endParaRPr>
          </a:p>
          <a:p>
            <a:pPr marL="0" indent="0" algn="just">
              <a:buNone/>
              <a:defRPr/>
            </a:pPr>
            <a:r>
              <a:rPr lang="en-US" sz="1800" dirty="0">
                <a:latin typeface="Abadi" panose="020B0604020104020204" pitchFamily="34" charset="0"/>
              </a:rPr>
              <a:t>The Board has applied this to electricians, machinists and opticians, for example. But whether any proposed post-City work falls into this exception is a determination that must be made by the Board of Ethics based on the specific facts.</a:t>
            </a:r>
            <a:endParaRPr lang="en-US" sz="1800" dirty="0">
              <a:solidFill>
                <a:srgbClr val="FF0000"/>
              </a:solidFill>
              <a:latin typeface="Abadi" panose="020B0604020104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4038600"/>
            <a:ext cx="3200400" cy="1917700"/>
          </a:xfrm>
          <a:prstGeom prst="rect">
            <a:avLst/>
          </a:prstGeom>
        </p:spPr>
      </p:pic>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normAutofit/>
          </a:bodyPr>
          <a:lstStyle/>
          <a:p>
            <a:pPr eaLnBrk="1" hangingPunct="1"/>
            <a:r>
              <a:rPr lang="en-US" altLang="en-US" b="1" dirty="0">
                <a:solidFill>
                  <a:srgbClr val="FF6600"/>
                </a:solidFill>
                <a:effectLst/>
                <a:latin typeface="Abadi" panose="020B0604020104020204" pitchFamily="34" charset="0"/>
              </a:rPr>
              <a:t>Penalties</a:t>
            </a:r>
          </a:p>
        </p:txBody>
      </p:sp>
      <p:sp>
        <p:nvSpPr>
          <p:cNvPr id="36867" name="Rectangle 3"/>
          <p:cNvSpPr>
            <a:spLocks noGrp="1" noChangeArrowheads="1"/>
          </p:cNvSpPr>
          <p:nvPr>
            <p:ph idx="1"/>
          </p:nvPr>
        </p:nvSpPr>
        <p:spPr/>
        <p:txBody>
          <a:bodyPr>
            <a:normAutofit fontScale="70000" lnSpcReduction="20000"/>
          </a:bodyPr>
          <a:lstStyle/>
          <a:p>
            <a:pPr marL="0" indent="0" algn="just">
              <a:buNone/>
            </a:pPr>
            <a:r>
              <a:rPr lang="en-US" sz="2800" dirty="0">
                <a:latin typeface="Abadi" panose="020B0604020104020204" pitchFamily="34" charset="0"/>
              </a:rPr>
              <a:t>There are </a:t>
            </a:r>
            <a:r>
              <a:rPr lang="en-US" sz="2800" b="1" dirty="0">
                <a:solidFill>
                  <a:srgbClr val="FF6600"/>
                </a:solidFill>
                <a:latin typeface="Abadi" panose="020B0604020104020204" pitchFamily="34" charset="0"/>
              </a:rPr>
              <a:t>severe</a:t>
            </a:r>
            <a:r>
              <a:rPr lang="en-US" sz="2800" dirty="0">
                <a:latin typeface="Abadi" panose="020B0604020104020204" pitchFamily="34" charset="0"/>
              </a:rPr>
              <a:t> penalties for violating these post-employment provisions.  </a:t>
            </a:r>
          </a:p>
          <a:p>
            <a:pPr marL="0" indent="0" algn="just">
              <a:buNone/>
            </a:pPr>
            <a:endParaRPr lang="en-US" sz="2800" dirty="0">
              <a:latin typeface="Abadi" panose="020B0604020104020204" pitchFamily="34" charset="0"/>
            </a:endParaRPr>
          </a:p>
          <a:p>
            <a:pPr marL="0" indent="0" algn="just">
              <a:buNone/>
            </a:pPr>
            <a:r>
              <a:rPr lang="en-US" sz="2800" dirty="0">
                <a:latin typeface="Abadi" panose="020B0604020104020204" pitchFamily="34" charset="0"/>
                <a:cs typeface="Arial"/>
              </a:rPr>
              <a:t>→ </a:t>
            </a:r>
            <a:r>
              <a:rPr lang="en-US" sz="2800" dirty="0">
                <a:latin typeface="Abadi" panose="020B0604020104020204" pitchFamily="34" charset="0"/>
              </a:rPr>
              <a:t>Any contract negotiated, entered into or performed in violation of restrictions can be voided by the City.  </a:t>
            </a:r>
          </a:p>
          <a:p>
            <a:pPr marL="0" indent="0" algn="just">
              <a:buNone/>
            </a:pPr>
            <a:endParaRPr lang="en-US" sz="2800" dirty="0">
              <a:latin typeface="Abadi" panose="020B0604020104020204" pitchFamily="34" charset="0"/>
            </a:endParaRPr>
          </a:p>
          <a:p>
            <a:pPr marL="0" indent="0" algn="just">
              <a:buNone/>
            </a:pPr>
            <a:r>
              <a:rPr lang="en-US" sz="2800" dirty="0">
                <a:latin typeface="Abadi" panose="020B0604020104020204" pitchFamily="34" charset="0"/>
                <a:cs typeface="Arial"/>
              </a:rPr>
              <a:t>→ </a:t>
            </a:r>
            <a:r>
              <a:rPr lang="en-US" sz="2800" dirty="0">
                <a:latin typeface="Abadi" panose="020B0604020104020204" pitchFamily="34" charset="0"/>
              </a:rPr>
              <a:t>Violators can be fined up to $5,000 per offense.  Violations are made public by the Board of Ethics.</a:t>
            </a:r>
          </a:p>
          <a:p>
            <a:pPr marL="0" indent="0" algn="just">
              <a:buNone/>
            </a:pPr>
            <a:endParaRPr lang="en-US" sz="2800" dirty="0">
              <a:latin typeface="Abadi" panose="020B0604020104020204" pitchFamily="34" charset="0"/>
            </a:endParaRPr>
          </a:p>
          <a:p>
            <a:pPr marL="0" indent="0" algn="just">
              <a:buNone/>
            </a:pPr>
            <a:r>
              <a:rPr lang="en-US" sz="2800" dirty="0">
                <a:latin typeface="Abadi" panose="020B0604020104020204" pitchFamily="34" charset="0"/>
                <a:cs typeface="Arial"/>
              </a:rPr>
              <a:t>→ </a:t>
            </a:r>
            <a:r>
              <a:rPr lang="en-US" sz="2800" dirty="0">
                <a:latin typeface="Abadi" panose="020B0604020104020204" pitchFamily="34" charset="0"/>
              </a:rPr>
              <a:t>Permits, licenses, rulings, determinations or other official City actions sought, obtained or begun in violation of the Ordinance are invalid. </a:t>
            </a:r>
          </a:p>
          <a:p>
            <a:pPr marL="0" indent="0" algn="just">
              <a:buNone/>
            </a:pPr>
            <a:endParaRPr lang="en-US" sz="2800" dirty="0">
              <a:latin typeface="Abadi" panose="020B0604020104020204" pitchFamily="34" charset="0"/>
            </a:endParaRPr>
          </a:p>
          <a:p>
            <a:pPr marL="0" indent="0" algn="just">
              <a:buNone/>
            </a:pPr>
            <a:r>
              <a:rPr lang="en-US" sz="2800" dirty="0">
                <a:latin typeface="Abadi" panose="020B0604020104020204" pitchFamily="34" charset="0"/>
                <a:cs typeface="Arial"/>
              </a:rPr>
              <a:t>→ </a:t>
            </a:r>
            <a:r>
              <a:rPr lang="en-US" sz="2800" dirty="0">
                <a:latin typeface="Abadi" panose="020B0604020104020204" pitchFamily="34" charset="0"/>
              </a:rPr>
              <a:t>The City may pursue all legal or equitable remedies against a violator in court (including suing for the violator to give up or “disgorge” all monies earned as a result of a violation).</a:t>
            </a:r>
            <a:endParaRPr lang="en-US" altLang="en-US" sz="2800" dirty="0">
              <a:solidFill>
                <a:srgbClr val="002060"/>
              </a:solidFill>
              <a:effectLst/>
              <a:latin typeface="Abadi" panose="020B0604020104020204" pitchFamily="34" charset="0"/>
            </a:endParaRPr>
          </a:p>
        </p:txBody>
      </p:sp>
    </p:spTree>
  </p:cSld>
  <p:clrMapOvr>
    <a:masterClrMapping/>
  </p:clrMapOvr>
  <p:transition advClick="0" advTm="20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down)">
                                      <p:cBhvr>
                                        <p:cTn id="7" dur="580">
                                          <p:stCondLst>
                                            <p:cond delay="0"/>
                                          </p:stCondLst>
                                        </p:cTn>
                                        <p:tgtEl>
                                          <p:spTgt spid="36867">
                                            <p:txEl>
                                              <p:pRg st="0" end="0"/>
                                            </p:txEl>
                                          </p:spTgt>
                                        </p:tgtEl>
                                      </p:cBhvr>
                                    </p:animEffect>
                                    <p:anim calcmode="lin" valueType="num">
                                      <p:cBhvr>
                                        <p:cTn id="8" dur="1822" tmFilter="0,0; 0.14,0.36; 0.43,0.73; 0.71,0.91; 1.0,1.0">
                                          <p:stCondLst>
                                            <p:cond delay="0"/>
                                          </p:stCondLst>
                                        </p:cTn>
                                        <p:tgtEl>
                                          <p:spTgt spid="3686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686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686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686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686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6867">
                                            <p:txEl>
                                              <p:pRg st="0" end="0"/>
                                            </p:txEl>
                                          </p:spTgt>
                                        </p:tgtEl>
                                      </p:cBhvr>
                                      <p:to x="100000" y="60000"/>
                                    </p:animScale>
                                    <p:animScale>
                                      <p:cBhvr>
                                        <p:cTn id="14" dur="166" decel="50000">
                                          <p:stCondLst>
                                            <p:cond delay="676"/>
                                          </p:stCondLst>
                                        </p:cTn>
                                        <p:tgtEl>
                                          <p:spTgt spid="36867">
                                            <p:txEl>
                                              <p:pRg st="0" end="0"/>
                                            </p:txEl>
                                          </p:spTgt>
                                        </p:tgtEl>
                                      </p:cBhvr>
                                      <p:to x="100000" y="100000"/>
                                    </p:animScale>
                                    <p:animScale>
                                      <p:cBhvr>
                                        <p:cTn id="15" dur="26">
                                          <p:stCondLst>
                                            <p:cond delay="1312"/>
                                          </p:stCondLst>
                                        </p:cTn>
                                        <p:tgtEl>
                                          <p:spTgt spid="36867">
                                            <p:txEl>
                                              <p:pRg st="0" end="0"/>
                                            </p:txEl>
                                          </p:spTgt>
                                        </p:tgtEl>
                                      </p:cBhvr>
                                      <p:to x="100000" y="80000"/>
                                    </p:animScale>
                                    <p:animScale>
                                      <p:cBhvr>
                                        <p:cTn id="16" dur="166" decel="50000">
                                          <p:stCondLst>
                                            <p:cond delay="1338"/>
                                          </p:stCondLst>
                                        </p:cTn>
                                        <p:tgtEl>
                                          <p:spTgt spid="36867">
                                            <p:txEl>
                                              <p:pRg st="0" end="0"/>
                                            </p:txEl>
                                          </p:spTgt>
                                        </p:tgtEl>
                                      </p:cBhvr>
                                      <p:to x="100000" y="100000"/>
                                    </p:animScale>
                                    <p:animScale>
                                      <p:cBhvr>
                                        <p:cTn id="17" dur="26">
                                          <p:stCondLst>
                                            <p:cond delay="1642"/>
                                          </p:stCondLst>
                                        </p:cTn>
                                        <p:tgtEl>
                                          <p:spTgt spid="36867">
                                            <p:txEl>
                                              <p:pRg st="0" end="0"/>
                                            </p:txEl>
                                          </p:spTgt>
                                        </p:tgtEl>
                                      </p:cBhvr>
                                      <p:to x="100000" y="90000"/>
                                    </p:animScale>
                                    <p:animScale>
                                      <p:cBhvr>
                                        <p:cTn id="18" dur="166" decel="50000">
                                          <p:stCondLst>
                                            <p:cond delay="1668"/>
                                          </p:stCondLst>
                                        </p:cTn>
                                        <p:tgtEl>
                                          <p:spTgt spid="36867">
                                            <p:txEl>
                                              <p:pRg st="0" end="0"/>
                                            </p:txEl>
                                          </p:spTgt>
                                        </p:tgtEl>
                                      </p:cBhvr>
                                      <p:to x="100000" y="100000"/>
                                    </p:animScale>
                                    <p:animScale>
                                      <p:cBhvr>
                                        <p:cTn id="19" dur="26">
                                          <p:stCondLst>
                                            <p:cond delay="1808"/>
                                          </p:stCondLst>
                                        </p:cTn>
                                        <p:tgtEl>
                                          <p:spTgt spid="36867">
                                            <p:txEl>
                                              <p:pRg st="0" end="0"/>
                                            </p:txEl>
                                          </p:spTgt>
                                        </p:tgtEl>
                                      </p:cBhvr>
                                      <p:to x="100000" y="95000"/>
                                    </p:animScale>
                                    <p:animScale>
                                      <p:cBhvr>
                                        <p:cTn id="20" dur="166" decel="50000">
                                          <p:stCondLst>
                                            <p:cond delay="1834"/>
                                          </p:stCondLst>
                                        </p:cTn>
                                        <p:tgtEl>
                                          <p:spTgt spid="36867">
                                            <p:txEl>
                                              <p:pRg st="0" end="0"/>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6867">
                                            <p:txEl>
                                              <p:pRg st="2" end="2"/>
                                            </p:txEl>
                                          </p:spTgt>
                                        </p:tgtEl>
                                        <p:attrNameLst>
                                          <p:attrName>style.visibility</p:attrName>
                                        </p:attrNameLst>
                                      </p:cBhvr>
                                      <p:to>
                                        <p:strVal val="visible"/>
                                      </p:to>
                                    </p:set>
                                    <p:animEffect transition="in" filter="wipe(down)">
                                      <p:cBhvr>
                                        <p:cTn id="24" dur="580">
                                          <p:stCondLst>
                                            <p:cond delay="0"/>
                                          </p:stCondLst>
                                        </p:cTn>
                                        <p:tgtEl>
                                          <p:spTgt spid="36867">
                                            <p:txEl>
                                              <p:pRg st="2" end="2"/>
                                            </p:txEl>
                                          </p:spTgt>
                                        </p:tgtEl>
                                      </p:cBhvr>
                                    </p:animEffect>
                                    <p:anim calcmode="lin" valueType="num">
                                      <p:cBhvr>
                                        <p:cTn id="25" dur="1822" tmFilter="0,0; 0.14,0.36; 0.43,0.73; 0.71,0.91; 1.0,1.0">
                                          <p:stCondLst>
                                            <p:cond delay="0"/>
                                          </p:stCondLst>
                                        </p:cTn>
                                        <p:tgtEl>
                                          <p:spTgt spid="36867">
                                            <p:txEl>
                                              <p:pRg st="2" end="2"/>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6867">
                                            <p:txEl>
                                              <p:pRg st="2" end="2"/>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6867">
                                            <p:txEl>
                                              <p:pRg st="2" end="2"/>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6867">
                                            <p:txEl>
                                              <p:pRg st="2" end="2"/>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6867">
                                            <p:txEl>
                                              <p:pRg st="2" end="2"/>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6867">
                                            <p:txEl>
                                              <p:pRg st="2" end="2"/>
                                            </p:txEl>
                                          </p:spTgt>
                                        </p:tgtEl>
                                      </p:cBhvr>
                                      <p:to x="100000" y="60000"/>
                                    </p:animScale>
                                    <p:animScale>
                                      <p:cBhvr>
                                        <p:cTn id="31" dur="166" decel="50000">
                                          <p:stCondLst>
                                            <p:cond delay="676"/>
                                          </p:stCondLst>
                                        </p:cTn>
                                        <p:tgtEl>
                                          <p:spTgt spid="36867">
                                            <p:txEl>
                                              <p:pRg st="2" end="2"/>
                                            </p:txEl>
                                          </p:spTgt>
                                        </p:tgtEl>
                                      </p:cBhvr>
                                      <p:to x="100000" y="100000"/>
                                    </p:animScale>
                                    <p:animScale>
                                      <p:cBhvr>
                                        <p:cTn id="32" dur="26">
                                          <p:stCondLst>
                                            <p:cond delay="1312"/>
                                          </p:stCondLst>
                                        </p:cTn>
                                        <p:tgtEl>
                                          <p:spTgt spid="36867">
                                            <p:txEl>
                                              <p:pRg st="2" end="2"/>
                                            </p:txEl>
                                          </p:spTgt>
                                        </p:tgtEl>
                                      </p:cBhvr>
                                      <p:to x="100000" y="80000"/>
                                    </p:animScale>
                                    <p:animScale>
                                      <p:cBhvr>
                                        <p:cTn id="33" dur="166" decel="50000">
                                          <p:stCondLst>
                                            <p:cond delay="1338"/>
                                          </p:stCondLst>
                                        </p:cTn>
                                        <p:tgtEl>
                                          <p:spTgt spid="36867">
                                            <p:txEl>
                                              <p:pRg st="2" end="2"/>
                                            </p:txEl>
                                          </p:spTgt>
                                        </p:tgtEl>
                                      </p:cBhvr>
                                      <p:to x="100000" y="100000"/>
                                    </p:animScale>
                                    <p:animScale>
                                      <p:cBhvr>
                                        <p:cTn id="34" dur="26">
                                          <p:stCondLst>
                                            <p:cond delay="1642"/>
                                          </p:stCondLst>
                                        </p:cTn>
                                        <p:tgtEl>
                                          <p:spTgt spid="36867">
                                            <p:txEl>
                                              <p:pRg st="2" end="2"/>
                                            </p:txEl>
                                          </p:spTgt>
                                        </p:tgtEl>
                                      </p:cBhvr>
                                      <p:to x="100000" y="90000"/>
                                    </p:animScale>
                                    <p:animScale>
                                      <p:cBhvr>
                                        <p:cTn id="35" dur="166" decel="50000">
                                          <p:stCondLst>
                                            <p:cond delay="1668"/>
                                          </p:stCondLst>
                                        </p:cTn>
                                        <p:tgtEl>
                                          <p:spTgt spid="36867">
                                            <p:txEl>
                                              <p:pRg st="2" end="2"/>
                                            </p:txEl>
                                          </p:spTgt>
                                        </p:tgtEl>
                                      </p:cBhvr>
                                      <p:to x="100000" y="100000"/>
                                    </p:animScale>
                                    <p:animScale>
                                      <p:cBhvr>
                                        <p:cTn id="36" dur="26">
                                          <p:stCondLst>
                                            <p:cond delay="1808"/>
                                          </p:stCondLst>
                                        </p:cTn>
                                        <p:tgtEl>
                                          <p:spTgt spid="36867">
                                            <p:txEl>
                                              <p:pRg st="2" end="2"/>
                                            </p:txEl>
                                          </p:spTgt>
                                        </p:tgtEl>
                                      </p:cBhvr>
                                      <p:to x="100000" y="95000"/>
                                    </p:animScale>
                                    <p:animScale>
                                      <p:cBhvr>
                                        <p:cTn id="37" dur="166" decel="50000">
                                          <p:stCondLst>
                                            <p:cond delay="1834"/>
                                          </p:stCondLst>
                                        </p:cTn>
                                        <p:tgtEl>
                                          <p:spTgt spid="36867">
                                            <p:txEl>
                                              <p:pRg st="2" end="2"/>
                                            </p:txEl>
                                          </p:spTgt>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36867">
                                            <p:txEl>
                                              <p:pRg st="4" end="4"/>
                                            </p:txEl>
                                          </p:spTgt>
                                        </p:tgtEl>
                                        <p:attrNameLst>
                                          <p:attrName>style.visibility</p:attrName>
                                        </p:attrNameLst>
                                      </p:cBhvr>
                                      <p:to>
                                        <p:strVal val="visible"/>
                                      </p:to>
                                    </p:set>
                                    <p:animEffect transition="in" filter="wipe(down)">
                                      <p:cBhvr>
                                        <p:cTn id="41" dur="580">
                                          <p:stCondLst>
                                            <p:cond delay="0"/>
                                          </p:stCondLst>
                                        </p:cTn>
                                        <p:tgtEl>
                                          <p:spTgt spid="36867">
                                            <p:txEl>
                                              <p:pRg st="4" end="4"/>
                                            </p:txEl>
                                          </p:spTgt>
                                        </p:tgtEl>
                                      </p:cBhvr>
                                    </p:animEffect>
                                    <p:anim calcmode="lin" valueType="num">
                                      <p:cBhvr>
                                        <p:cTn id="42" dur="1822" tmFilter="0,0; 0.14,0.36; 0.43,0.73; 0.71,0.91; 1.0,1.0">
                                          <p:stCondLst>
                                            <p:cond delay="0"/>
                                          </p:stCondLst>
                                        </p:cTn>
                                        <p:tgtEl>
                                          <p:spTgt spid="36867">
                                            <p:txEl>
                                              <p:pRg st="4" end="4"/>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6867">
                                            <p:txEl>
                                              <p:pRg st="4" end="4"/>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6867">
                                            <p:txEl>
                                              <p:pRg st="4" end="4"/>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6867">
                                            <p:txEl>
                                              <p:pRg st="4" end="4"/>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6867">
                                            <p:txEl>
                                              <p:pRg st="4" end="4"/>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6867">
                                            <p:txEl>
                                              <p:pRg st="4" end="4"/>
                                            </p:txEl>
                                          </p:spTgt>
                                        </p:tgtEl>
                                      </p:cBhvr>
                                      <p:to x="100000" y="60000"/>
                                    </p:animScale>
                                    <p:animScale>
                                      <p:cBhvr>
                                        <p:cTn id="48" dur="166" decel="50000">
                                          <p:stCondLst>
                                            <p:cond delay="676"/>
                                          </p:stCondLst>
                                        </p:cTn>
                                        <p:tgtEl>
                                          <p:spTgt spid="36867">
                                            <p:txEl>
                                              <p:pRg st="4" end="4"/>
                                            </p:txEl>
                                          </p:spTgt>
                                        </p:tgtEl>
                                      </p:cBhvr>
                                      <p:to x="100000" y="100000"/>
                                    </p:animScale>
                                    <p:animScale>
                                      <p:cBhvr>
                                        <p:cTn id="49" dur="26">
                                          <p:stCondLst>
                                            <p:cond delay="1312"/>
                                          </p:stCondLst>
                                        </p:cTn>
                                        <p:tgtEl>
                                          <p:spTgt spid="36867">
                                            <p:txEl>
                                              <p:pRg st="4" end="4"/>
                                            </p:txEl>
                                          </p:spTgt>
                                        </p:tgtEl>
                                      </p:cBhvr>
                                      <p:to x="100000" y="80000"/>
                                    </p:animScale>
                                    <p:animScale>
                                      <p:cBhvr>
                                        <p:cTn id="50" dur="166" decel="50000">
                                          <p:stCondLst>
                                            <p:cond delay="1338"/>
                                          </p:stCondLst>
                                        </p:cTn>
                                        <p:tgtEl>
                                          <p:spTgt spid="36867">
                                            <p:txEl>
                                              <p:pRg st="4" end="4"/>
                                            </p:txEl>
                                          </p:spTgt>
                                        </p:tgtEl>
                                      </p:cBhvr>
                                      <p:to x="100000" y="100000"/>
                                    </p:animScale>
                                    <p:animScale>
                                      <p:cBhvr>
                                        <p:cTn id="51" dur="26">
                                          <p:stCondLst>
                                            <p:cond delay="1642"/>
                                          </p:stCondLst>
                                        </p:cTn>
                                        <p:tgtEl>
                                          <p:spTgt spid="36867">
                                            <p:txEl>
                                              <p:pRg st="4" end="4"/>
                                            </p:txEl>
                                          </p:spTgt>
                                        </p:tgtEl>
                                      </p:cBhvr>
                                      <p:to x="100000" y="90000"/>
                                    </p:animScale>
                                    <p:animScale>
                                      <p:cBhvr>
                                        <p:cTn id="52" dur="166" decel="50000">
                                          <p:stCondLst>
                                            <p:cond delay="1668"/>
                                          </p:stCondLst>
                                        </p:cTn>
                                        <p:tgtEl>
                                          <p:spTgt spid="36867">
                                            <p:txEl>
                                              <p:pRg st="4" end="4"/>
                                            </p:txEl>
                                          </p:spTgt>
                                        </p:tgtEl>
                                      </p:cBhvr>
                                      <p:to x="100000" y="100000"/>
                                    </p:animScale>
                                    <p:animScale>
                                      <p:cBhvr>
                                        <p:cTn id="53" dur="26">
                                          <p:stCondLst>
                                            <p:cond delay="1808"/>
                                          </p:stCondLst>
                                        </p:cTn>
                                        <p:tgtEl>
                                          <p:spTgt spid="36867">
                                            <p:txEl>
                                              <p:pRg st="4" end="4"/>
                                            </p:txEl>
                                          </p:spTgt>
                                        </p:tgtEl>
                                      </p:cBhvr>
                                      <p:to x="100000" y="95000"/>
                                    </p:animScale>
                                    <p:animScale>
                                      <p:cBhvr>
                                        <p:cTn id="54" dur="166" decel="50000">
                                          <p:stCondLst>
                                            <p:cond delay="1834"/>
                                          </p:stCondLst>
                                        </p:cTn>
                                        <p:tgtEl>
                                          <p:spTgt spid="36867">
                                            <p:txEl>
                                              <p:pRg st="4" end="4"/>
                                            </p:txEl>
                                          </p:spTgt>
                                        </p:tgtEl>
                                      </p:cBhvr>
                                      <p:to x="100000" y="100000"/>
                                    </p:animScale>
                                  </p:childTnLst>
                                </p:cTn>
                              </p:par>
                            </p:childTnLst>
                          </p:cTn>
                        </p:par>
                        <p:par>
                          <p:cTn id="55" fill="hold">
                            <p:stCondLst>
                              <p:cond delay="6000"/>
                            </p:stCondLst>
                            <p:childTnLst>
                              <p:par>
                                <p:cTn id="56" presetID="26" presetClass="entr" presetSubtype="0" fill="hold" grpId="0" nodeType="afterEffect">
                                  <p:stCondLst>
                                    <p:cond delay="0"/>
                                  </p:stCondLst>
                                  <p:childTnLst>
                                    <p:set>
                                      <p:cBhvr>
                                        <p:cTn id="57" dur="1" fill="hold">
                                          <p:stCondLst>
                                            <p:cond delay="0"/>
                                          </p:stCondLst>
                                        </p:cTn>
                                        <p:tgtEl>
                                          <p:spTgt spid="36867">
                                            <p:txEl>
                                              <p:pRg st="6" end="6"/>
                                            </p:txEl>
                                          </p:spTgt>
                                        </p:tgtEl>
                                        <p:attrNameLst>
                                          <p:attrName>style.visibility</p:attrName>
                                        </p:attrNameLst>
                                      </p:cBhvr>
                                      <p:to>
                                        <p:strVal val="visible"/>
                                      </p:to>
                                    </p:set>
                                    <p:animEffect transition="in" filter="wipe(down)">
                                      <p:cBhvr>
                                        <p:cTn id="58" dur="580">
                                          <p:stCondLst>
                                            <p:cond delay="0"/>
                                          </p:stCondLst>
                                        </p:cTn>
                                        <p:tgtEl>
                                          <p:spTgt spid="36867">
                                            <p:txEl>
                                              <p:pRg st="6" end="6"/>
                                            </p:txEl>
                                          </p:spTgt>
                                        </p:tgtEl>
                                      </p:cBhvr>
                                    </p:animEffect>
                                    <p:anim calcmode="lin" valueType="num">
                                      <p:cBhvr>
                                        <p:cTn id="59" dur="1822" tmFilter="0,0; 0.14,0.36; 0.43,0.73; 0.71,0.91; 1.0,1.0">
                                          <p:stCondLst>
                                            <p:cond delay="0"/>
                                          </p:stCondLst>
                                        </p:cTn>
                                        <p:tgtEl>
                                          <p:spTgt spid="36867">
                                            <p:txEl>
                                              <p:pRg st="6" end="6"/>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6867">
                                            <p:txEl>
                                              <p:pRg st="6" end="6"/>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6867">
                                            <p:txEl>
                                              <p:pRg st="6" end="6"/>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6867">
                                            <p:txEl>
                                              <p:pRg st="6" end="6"/>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6867">
                                            <p:txEl>
                                              <p:pRg st="6" end="6"/>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6867">
                                            <p:txEl>
                                              <p:pRg st="6" end="6"/>
                                            </p:txEl>
                                          </p:spTgt>
                                        </p:tgtEl>
                                      </p:cBhvr>
                                      <p:to x="100000" y="60000"/>
                                    </p:animScale>
                                    <p:animScale>
                                      <p:cBhvr>
                                        <p:cTn id="65" dur="166" decel="50000">
                                          <p:stCondLst>
                                            <p:cond delay="676"/>
                                          </p:stCondLst>
                                        </p:cTn>
                                        <p:tgtEl>
                                          <p:spTgt spid="36867">
                                            <p:txEl>
                                              <p:pRg st="6" end="6"/>
                                            </p:txEl>
                                          </p:spTgt>
                                        </p:tgtEl>
                                      </p:cBhvr>
                                      <p:to x="100000" y="100000"/>
                                    </p:animScale>
                                    <p:animScale>
                                      <p:cBhvr>
                                        <p:cTn id="66" dur="26">
                                          <p:stCondLst>
                                            <p:cond delay="1312"/>
                                          </p:stCondLst>
                                        </p:cTn>
                                        <p:tgtEl>
                                          <p:spTgt spid="36867">
                                            <p:txEl>
                                              <p:pRg st="6" end="6"/>
                                            </p:txEl>
                                          </p:spTgt>
                                        </p:tgtEl>
                                      </p:cBhvr>
                                      <p:to x="100000" y="80000"/>
                                    </p:animScale>
                                    <p:animScale>
                                      <p:cBhvr>
                                        <p:cTn id="67" dur="166" decel="50000">
                                          <p:stCondLst>
                                            <p:cond delay="1338"/>
                                          </p:stCondLst>
                                        </p:cTn>
                                        <p:tgtEl>
                                          <p:spTgt spid="36867">
                                            <p:txEl>
                                              <p:pRg st="6" end="6"/>
                                            </p:txEl>
                                          </p:spTgt>
                                        </p:tgtEl>
                                      </p:cBhvr>
                                      <p:to x="100000" y="100000"/>
                                    </p:animScale>
                                    <p:animScale>
                                      <p:cBhvr>
                                        <p:cTn id="68" dur="26">
                                          <p:stCondLst>
                                            <p:cond delay="1642"/>
                                          </p:stCondLst>
                                        </p:cTn>
                                        <p:tgtEl>
                                          <p:spTgt spid="36867">
                                            <p:txEl>
                                              <p:pRg st="6" end="6"/>
                                            </p:txEl>
                                          </p:spTgt>
                                        </p:tgtEl>
                                      </p:cBhvr>
                                      <p:to x="100000" y="90000"/>
                                    </p:animScale>
                                    <p:animScale>
                                      <p:cBhvr>
                                        <p:cTn id="69" dur="166" decel="50000">
                                          <p:stCondLst>
                                            <p:cond delay="1668"/>
                                          </p:stCondLst>
                                        </p:cTn>
                                        <p:tgtEl>
                                          <p:spTgt spid="36867">
                                            <p:txEl>
                                              <p:pRg st="6" end="6"/>
                                            </p:txEl>
                                          </p:spTgt>
                                        </p:tgtEl>
                                      </p:cBhvr>
                                      <p:to x="100000" y="100000"/>
                                    </p:animScale>
                                    <p:animScale>
                                      <p:cBhvr>
                                        <p:cTn id="70" dur="26">
                                          <p:stCondLst>
                                            <p:cond delay="1808"/>
                                          </p:stCondLst>
                                        </p:cTn>
                                        <p:tgtEl>
                                          <p:spTgt spid="36867">
                                            <p:txEl>
                                              <p:pRg st="6" end="6"/>
                                            </p:txEl>
                                          </p:spTgt>
                                        </p:tgtEl>
                                      </p:cBhvr>
                                      <p:to x="100000" y="95000"/>
                                    </p:animScale>
                                    <p:animScale>
                                      <p:cBhvr>
                                        <p:cTn id="71" dur="166" decel="50000">
                                          <p:stCondLst>
                                            <p:cond delay="1834"/>
                                          </p:stCondLst>
                                        </p:cTn>
                                        <p:tgtEl>
                                          <p:spTgt spid="36867">
                                            <p:txEl>
                                              <p:pRg st="6" end="6"/>
                                            </p:txEl>
                                          </p:spTgt>
                                        </p:tgtEl>
                                      </p:cBhvr>
                                      <p:to x="100000" y="100000"/>
                                    </p:animScale>
                                  </p:childTnLst>
                                </p:cTn>
                              </p:par>
                            </p:childTnLst>
                          </p:cTn>
                        </p:par>
                        <p:par>
                          <p:cTn id="72" fill="hold">
                            <p:stCondLst>
                              <p:cond delay="8000"/>
                            </p:stCondLst>
                            <p:childTnLst>
                              <p:par>
                                <p:cTn id="73" presetID="26" presetClass="entr" presetSubtype="0" fill="hold" grpId="0" nodeType="afterEffect">
                                  <p:stCondLst>
                                    <p:cond delay="0"/>
                                  </p:stCondLst>
                                  <p:childTnLst>
                                    <p:set>
                                      <p:cBhvr>
                                        <p:cTn id="74" dur="1" fill="hold">
                                          <p:stCondLst>
                                            <p:cond delay="0"/>
                                          </p:stCondLst>
                                        </p:cTn>
                                        <p:tgtEl>
                                          <p:spTgt spid="36867">
                                            <p:txEl>
                                              <p:pRg st="8" end="8"/>
                                            </p:txEl>
                                          </p:spTgt>
                                        </p:tgtEl>
                                        <p:attrNameLst>
                                          <p:attrName>style.visibility</p:attrName>
                                        </p:attrNameLst>
                                      </p:cBhvr>
                                      <p:to>
                                        <p:strVal val="visible"/>
                                      </p:to>
                                    </p:set>
                                    <p:animEffect transition="in" filter="wipe(down)">
                                      <p:cBhvr>
                                        <p:cTn id="75" dur="580">
                                          <p:stCondLst>
                                            <p:cond delay="0"/>
                                          </p:stCondLst>
                                        </p:cTn>
                                        <p:tgtEl>
                                          <p:spTgt spid="36867">
                                            <p:txEl>
                                              <p:pRg st="8" end="8"/>
                                            </p:txEl>
                                          </p:spTgt>
                                        </p:tgtEl>
                                      </p:cBhvr>
                                    </p:animEffect>
                                    <p:anim calcmode="lin" valueType="num">
                                      <p:cBhvr>
                                        <p:cTn id="76" dur="1822" tmFilter="0,0; 0.14,0.36; 0.43,0.73; 0.71,0.91; 1.0,1.0">
                                          <p:stCondLst>
                                            <p:cond delay="0"/>
                                          </p:stCondLst>
                                        </p:cTn>
                                        <p:tgtEl>
                                          <p:spTgt spid="36867">
                                            <p:txEl>
                                              <p:pRg st="8" end="8"/>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36867">
                                            <p:txEl>
                                              <p:pRg st="8" end="8"/>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36867">
                                            <p:txEl>
                                              <p:pRg st="8" end="8"/>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36867">
                                            <p:txEl>
                                              <p:pRg st="8" end="8"/>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36867">
                                            <p:txEl>
                                              <p:pRg st="8" end="8"/>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36867">
                                            <p:txEl>
                                              <p:pRg st="8" end="8"/>
                                            </p:txEl>
                                          </p:spTgt>
                                        </p:tgtEl>
                                      </p:cBhvr>
                                      <p:to x="100000" y="60000"/>
                                    </p:animScale>
                                    <p:animScale>
                                      <p:cBhvr>
                                        <p:cTn id="82" dur="166" decel="50000">
                                          <p:stCondLst>
                                            <p:cond delay="676"/>
                                          </p:stCondLst>
                                        </p:cTn>
                                        <p:tgtEl>
                                          <p:spTgt spid="36867">
                                            <p:txEl>
                                              <p:pRg st="8" end="8"/>
                                            </p:txEl>
                                          </p:spTgt>
                                        </p:tgtEl>
                                      </p:cBhvr>
                                      <p:to x="100000" y="100000"/>
                                    </p:animScale>
                                    <p:animScale>
                                      <p:cBhvr>
                                        <p:cTn id="83" dur="26">
                                          <p:stCondLst>
                                            <p:cond delay="1312"/>
                                          </p:stCondLst>
                                        </p:cTn>
                                        <p:tgtEl>
                                          <p:spTgt spid="36867">
                                            <p:txEl>
                                              <p:pRg st="8" end="8"/>
                                            </p:txEl>
                                          </p:spTgt>
                                        </p:tgtEl>
                                      </p:cBhvr>
                                      <p:to x="100000" y="80000"/>
                                    </p:animScale>
                                    <p:animScale>
                                      <p:cBhvr>
                                        <p:cTn id="84" dur="166" decel="50000">
                                          <p:stCondLst>
                                            <p:cond delay="1338"/>
                                          </p:stCondLst>
                                        </p:cTn>
                                        <p:tgtEl>
                                          <p:spTgt spid="36867">
                                            <p:txEl>
                                              <p:pRg st="8" end="8"/>
                                            </p:txEl>
                                          </p:spTgt>
                                        </p:tgtEl>
                                      </p:cBhvr>
                                      <p:to x="100000" y="100000"/>
                                    </p:animScale>
                                    <p:animScale>
                                      <p:cBhvr>
                                        <p:cTn id="85" dur="26">
                                          <p:stCondLst>
                                            <p:cond delay="1642"/>
                                          </p:stCondLst>
                                        </p:cTn>
                                        <p:tgtEl>
                                          <p:spTgt spid="36867">
                                            <p:txEl>
                                              <p:pRg st="8" end="8"/>
                                            </p:txEl>
                                          </p:spTgt>
                                        </p:tgtEl>
                                      </p:cBhvr>
                                      <p:to x="100000" y="90000"/>
                                    </p:animScale>
                                    <p:animScale>
                                      <p:cBhvr>
                                        <p:cTn id="86" dur="166" decel="50000">
                                          <p:stCondLst>
                                            <p:cond delay="1668"/>
                                          </p:stCondLst>
                                        </p:cTn>
                                        <p:tgtEl>
                                          <p:spTgt spid="36867">
                                            <p:txEl>
                                              <p:pRg st="8" end="8"/>
                                            </p:txEl>
                                          </p:spTgt>
                                        </p:tgtEl>
                                      </p:cBhvr>
                                      <p:to x="100000" y="100000"/>
                                    </p:animScale>
                                    <p:animScale>
                                      <p:cBhvr>
                                        <p:cTn id="87" dur="26">
                                          <p:stCondLst>
                                            <p:cond delay="1808"/>
                                          </p:stCondLst>
                                        </p:cTn>
                                        <p:tgtEl>
                                          <p:spTgt spid="36867">
                                            <p:txEl>
                                              <p:pRg st="8" end="8"/>
                                            </p:txEl>
                                          </p:spTgt>
                                        </p:tgtEl>
                                      </p:cBhvr>
                                      <p:to x="100000" y="95000"/>
                                    </p:animScale>
                                    <p:animScale>
                                      <p:cBhvr>
                                        <p:cTn id="88" dur="166" decel="50000">
                                          <p:stCondLst>
                                            <p:cond delay="1834"/>
                                          </p:stCondLst>
                                        </p:cTn>
                                        <p:tgtEl>
                                          <p:spTgt spid="36867">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r>
              <a:rPr lang="en-US" altLang="en-US" b="1" dirty="0">
                <a:solidFill>
                  <a:srgbClr val="FF6600"/>
                </a:solidFill>
                <a:effectLst/>
                <a:latin typeface="Abadi" panose="020B0604020104020204" pitchFamily="34" charset="0"/>
              </a:rPr>
              <a:t>QUESTIONS?</a:t>
            </a:r>
          </a:p>
        </p:txBody>
      </p:sp>
      <p:sp>
        <p:nvSpPr>
          <p:cNvPr id="44035" name="Rectangle 3"/>
          <p:cNvSpPr>
            <a:spLocks noGrp="1" noChangeArrowheads="1"/>
          </p:cNvSpPr>
          <p:nvPr>
            <p:ph idx="1"/>
          </p:nvPr>
        </p:nvSpPr>
        <p:spPr/>
        <p:txBody>
          <a:bodyPr>
            <a:normAutofit fontScale="85000" lnSpcReduction="20000"/>
          </a:bodyPr>
          <a:lstStyle/>
          <a:p>
            <a:pPr algn="just" eaLnBrk="1" hangingPunct="1">
              <a:lnSpc>
                <a:spcPct val="90000"/>
              </a:lnSpc>
              <a:buFont typeface="Wingdings" pitchFamily="2" charset="2"/>
              <a:buNone/>
              <a:defRPr/>
            </a:pPr>
            <a:r>
              <a:rPr lang="en-US" sz="2800" dirty="0">
                <a:effectLst/>
                <a:latin typeface="Abadi" panose="020B0604020104020204" pitchFamily="34" charset="0"/>
              </a:rPr>
              <a:t>Please contact the Board of Ethics at</a:t>
            </a:r>
          </a:p>
          <a:p>
            <a:pPr eaLnBrk="1" hangingPunct="1">
              <a:lnSpc>
                <a:spcPct val="90000"/>
              </a:lnSpc>
              <a:buFont typeface="Wingdings" pitchFamily="2" charset="2"/>
              <a:buNone/>
              <a:defRPr/>
            </a:pPr>
            <a:r>
              <a:rPr lang="en-US" sz="2800" dirty="0">
                <a:effectLst/>
                <a:latin typeface="Abadi" panose="020B0604020104020204" pitchFamily="34" charset="0"/>
              </a:rPr>
              <a:t> </a:t>
            </a:r>
            <a:endParaRPr lang="en-US" sz="2800" dirty="0">
              <a:solidFill>
                <a:srgbClr val="FF6600"/>
              </a:solidFill>
              <a:effectLst/>
              <a:latin typeface="Abadi" panose="020B0604020104020204" pitchFamily="34" charset="0"/>
            </a:endParaRPr>
          </a:p>
          <a:p>
            <a:pPr algn="ctr" eaLnBrk="1" hangingPunct="1">
              <a:lnSpc>
                <a:spcPct val="90000"/>
              </a:lnSpc>
              <a:buFont typeface="Wingdings" pitchFamily="2" charset="2"/>
              <a:buNone/>
              <a:defRPr/>
            </a:pPr>
            <a:r>
              <a:rPr lang="en-US" sz="2800" b="1" dirty="0">
                <a:solidFill>
                  <a:srgbClr val="FF6600"/>
                </a:solidFill>
                <a:effectLst/>
                <a:latin typeface="Abadi" panose="020B0604020104020204" pitchFamily="34" charset="0"/>
              </a:rPr>
              <a:t>312-744-9660</a:t>
            </a:r>
            <a:r>
              <a:rPr lang="en-US" sz="2800" dirty="0">
                <a:solidFill>
                  <a:srgbClr val="FF6600"/>
                </a:solidFill>
                <a:effectLst/>
                <a:latin typeface="Abadi" panose="020B0604020104020204" pitchFamily="34" charset="0"/>
              </a:rPr>
              <a:t> </a:t>
            </a:r>
          </a:p>
          <a:p>
            <a:pPr algn="just" eaLnBrk="1" hangingPunct="1">
              <a:lnSpc>
                <a:spcPct val="90000"/>
              </a:lnSpc>
              <a:buFont typeface="Wingdings" pitchFamily="2" charset="2"/>
              <a:buNone/>
              <a:defRPr/>
            </a:pPr>
            <a:r>
              <a:rPr lang="en-US" sz="2800" dirty="0">
                <a:effectLst/>
                <a:latin typeface="Abadi" panose="020B0604020104020204" pitchFamily="34" charset="0"/>
              </a:rPr>
              <a:t>or by email at </a:t>
            </a:r>
          </a:p>
          <a:p>
            <a:pPr algn="ctr" eaLnBrk="1" hangingPunct="1">
              <a:lnSpc>
                <a:spcPct val="90000"/>
              </a:lnSpc>
              <a:buFont typeface="Wingdings" pitchFamily="2" charset="2"/>
              <a:buNone/>
              <a:defRPr/>
            </a:pPr>
            <a:r>
              <a:rPr lang="en-US" sz="2800" b="1" u="sng" dirty="0">
                <a:solidFill>
                  <a:srgbClr val="FF6600"/>
                </a:solidFill>
                <a:latin typeface="Abadi" panose="020B0604020104020204" pitchFamily="34" charset="0"/>
              </a:rPr>
              <a:t>s</a:t>
            </a:r>
            <a:r>
              <a:rPr lang="en-US" sz="2800" b="1" u="sng" dirty="0">
                <a:solidFill>
                  <a:srgbClr val="FF6600"/>
                </a:solidFill>
                <a:effectLst/>
                <a:latin typeface="Abadi" panose="020B0604020104020204" pitchFamily="34" charset="0"/>
              </a:rPr>
              <a:t>teve.berlin@cityofchicago.org</a:t>
            </a:r>
            <a:r>
              <a:rPr lang="en-US" sz="2800" b="1" dirty="0">
                <a:solidFill>
                  <a:srgbClr val="FF6600"/>
                </a:solidFill>
                <a:effectLst/>
                <a:latin typeface="Abadi" panose="020B0604020104020204" pitchFamily="34" charset="0"/>
              </a:rPr>
              <a:t> </a:t>
            </a:r>
          </a:p>
          <a:p>
            <a:pPr algn="ctr" eaLnBrk="1" hangingPunct="1">
              <a:lnSpc>
                <a:spcPct val="90000"/>
              </a:lnSpc>
              <a:buFont typeface="Wingdings" pitchFamily="2" charset="2"/>
              <a:buNone/>
              <a:defRPr/>
            </a:pPr>
            <a:endParaRPr lang="en-US" sz="2800" b="1" dirty="0">
              <a:solidFill>
                <a:srgbClr val="0033CC"/>
              </a:solidFill>
              <a:effectLst/>
              <a:latin typeface="Abadi" panose="020B0604020104020204" pitchFamily="34" charset="0"/>
            </a:endParaRPr>
          </a:p>
          <a:p>
            <a:pPr eaLnBrk="1" hangingPunct="1">
              <a:lnSpc>
                <a:spcPct val="90000"/>
              </a:lnSpc>
              <a:buFont typeface="Wingdings" pitchFamily="2" charset="2"/>
              <a:buNone/>
              <a:defRPr/>
            </a:pPr>
            <a:r>
              <a:rPr lang="en-US" sz="2800" dirty="0">
                <a:solidFill>
                  <a:srgbClr val="0033CC"/>
                </a:solidFill>
                <a:effectLst/>
                <a:latin typeface="Abadi" panose="020B0604020104020204" pitchFamily="34" charset="0"/>
              </a:rPr>
              <a:t>	</a:t>
            </a:r>
            <a:r>
              <a:rPr lang="en-US" sz="2800" dirty="0">
                <a:effectLst/>
                <a:latin typeface="Abadi" panose="020B0604020104020204" pitchFamily="34" charset="0"/>
              </a:rPr>
              <a:t>for</a:t>
            </a:r>
            <a:r>
              <a:rPr lang="en-US" sz="2800" dirty="0">
                <a:effectLst>
                  <a:outerShdw blurRad="38100" dist="38100" dir="2700000" algn="tl">
                    <a:srgbClr val="000000">
                      <a:alpha val="43137"/>
                    </a:srgbClr>
                  </a:outerShdw>
                </a:effectLst>
                <a:latin typeface="Abadi" panose="020B0604020104020204" pitchFamily="34" charset="0"/>
              </a:rPr>
              <a:t> </a:t>
            </a:r>
            <a:r>
              <a:rPr lang="en-US" sz="2800" b="1" dirty="0">
                <a:solidFill>
                  <a:srgbClr val="FF6600"/>
                </a:solidFill>
                <a:effectLst/>
                <a:latin typeface="Abadi" panose="020B0604020104020204" pitchFamily="34" charset="0"/>
              </a:rPr>
              <a:t>confidential</a:t>
            </a:r>
            <a:r>
              <a:rPr lang="en-US" sz="2800" dirty="0">
                <a:solidFill>
                  <a:srgbClr val="FF0000"/>
                </a:solidFill>
                <a:effectLst>
                  <a:outerShdw blurRad="38100" dist="38100" dir="2700000" algn="tl">
                    <a:srgbClr val="000000">
                      <a:alpha val="43137"/>
                    </a:srgbClr>
                  </a:outerShdw>
                </a:effectLst>
                <a:latin typeface="Abadi" panose="020B0604020104020204" pitchFamily="34" charset="0"/>
              </a:rPr>
              <a:t> </a:t>
            </a:r>
            <a:r>
              <a:rPr lang="en-US" sz="2800" dirty="0">
                <a:effectLst/>
                <a:latin typeface="Abadi" panose="020B0604020104020204" pitchFamily="34" charset="0"/>
              </a:rPr>
              <a:t>guidance or advice.</a:t>
            </a:r>
          </a:p>
          <a:p>
            <a:pPr eaLnBrk="1" hangingPunct="1">
              <a:lnSpc>
                <a:spcPct val="90000"/>
              </a:lnSpc>
              <a:buFont typeface="Wingdings" pitchFamily="2" charset="2"/>
              <a:buNone/>
              <a:defRPr/>
            </a:pPr>
            <a:r>
              <a:rPr lang="en-US" sz="2800" dirty="0">
                <a:effectLst/>
                <a:latin typeface="Abadi" panose="020B0604020104020204" pitchFamily="34" charset="0"/>
              </a:rPr>
              <a:t>  </a:t>
            </a:r>
          </a:p>
          <a:p>
            <a:pPr algn="just" eaLnBrk="1" hangingPunct="1">
              <a:lnSpc>
                <a:spcPct val="90000"/>
              </a:lnSpc>
              <a:buFont typeface="Wingdings" pitchFamily="2" charset="2"/>
              <a:buNone/>
              <a:defRPr/>
            </a:pPr>
            <a:r>
              <a:rPr lang="en-US" sz="2800" dirty="0">
                <a:latin typeface="Abadi" panose="020B0604020104020204" pitchFamily="34" charset="0"/>
              </a:rPr>
              <a:t>	(Note: t</a:t>
            </a:r>
            <a:r>
              <a:rPr lang="en-US" sz="2800" dirty="0">
                <a:effectLst/>
                <a:latin typeface="Abadi" panose="020B0604020104020204" pitchFamily="34" charset="0"/>
              </a:rPr>
              <a:t>his PowerPoint is not intended to be and is not a substitute for confidential advice from the Board of Ethics.) </a:t>
            </a:r>
          </a:p>
          <a:p>
            <a:pPr algn="just" eaLnBrk="1" hangingPunct="1">
              <a:lnSpc>
                <a:spcPct val="90000"/>
              </a:lnSpc>
              <a:buFont typeface="Wingdings" pitchFamily="2" charset="2"/>
              <a:buNone/>
              <a:defRPr/>
            </a:pPr>
            <a:endParaRPr lang="en-US" sz="2800" dirty="0">
              <a:solidFill>
                <a:srgbClr val="0033CC"/>
              </a:solidFill>
              <a:effectLst/>
              <a:latin typeface="Abadi" panose="020B0604020104020204" pitchFamily="34" charset="0"/>
            </a:endParaRPr>
          </a:p>
          <a:p>
            <a:pPr algn="just" eaLnBrk="1" hangingPunct="1">
              <a:lnSpc>
                <a:spcPct val="90000"/>
              </a:lnSpc>
              <a:buFont typeface="Wingdings" pitchFamily="2" charset="2"/>
              <a:buNone/>
              <a:defRPr/>
            </a:pPr>
            <a:r>
              <a:rPr lang="en-US" sz="4000" dirty="0">
                <a:effectLst/>
                <a:latin typeface="Abadi" panose="020B0604020104020204" pitchFamily="34" charset="0"/>
              </a:rPr>
              <a:t>	</a:t>
            </a:r>
            <a:r>
              <a:rPr lang="en-US" sz="4000" b="1" dirty="0">
                <a:effectLst/>
                <a:latin typeface="Abadi" panose="020B0604020104020204" pitchFamily="34" charset="0"/>
              </a:rPr>
              <a:t>There is no such thing as a silly question, especially on post-employment matters.</a:t>
            </a:r>
          </a:p>
        </p:txBody>
      </p:sp>
    </p:spTree>
  </p:cSld>
  <p:clrMapOvr>
    <a:masterClrMapping/>
  </p:clrMapOvr>
  <p:transition advClick="0" advTm="15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p:cTn id="7" dur="500" fill="hold"/>
                                        <p:tgtEl>
                                          <p:spTgt spid="4403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403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403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403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4035">
                                            <p:txEl>
                                              <p:pRg st="0" end="0"/>
                                            </p:txEl>
                                          </p:spTgt>
                                        </p:tgtEl>
                                      </p:cBhvr>
                                    </p:animEffect>
                                  </p:childTnLst>
                                </p:cTn>
                              </p:par>
                            </p:childTnLst>
                          </p:cTn>
                        </p:par>
                        <p:par>
                          <p:cTn id="12" fill="hold" nodeType="afterGroup">
                            <p:stCondLst>
                              <p:cond delay="2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44035">
                                            <p:txEl>
                                              <p:pRg st="1" end="1"/>
                                            </p:txEl>
                                          </p:spTgt>
                                        </p:tgtEl>
                                        <p:attrNameLst>
                                          <p:attrName>style.visibility</p:attrName>
                                        </p:attrNameLst>
                                      </p:cBhvr>
                                      <p:to>
                                        <p:strVal val="visible"/>
                                      </p:to>
                                    </p:set>
                                    <p:anim calcmode="lin" valueType="num">
                                      <p:cBhvr>
                                        <p:cTn id="15" dur="500" fill="hold"/>
                                        <p:tgtEl>
                                          <p:spTgt spid="4403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44035">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4403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4403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44035">
                                            <p:txEl>
                                              <p:pRg st="1" end="1"/>
                                            </p:txEl>
                                          </p:spTgt>
                                        </p:tgtEl>
                                      </p:cBhvr>
                                    </p:animEffect>
                                  </p:childTnLst>
                                </p:cTn>
                              </p:par>
                            </p:childTnLst>
                          </p:cTn>
                        </p:par>
                        <p:par>
                          <p:cTn id="20" fill="hold" nodeType="afterGroup">
                            <p:stCondLst>
                              <p:cond delay="245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44035">
                                            <p:txEl>
                                              <p:pRg st="2" end="2"/>
                                            </p:txEl>
                                          </p:spTgt>
                                        </p:tgtEl>
                                        <p:attrNameLst>
                                          <p:attrName>style.visibility</p:attrName>
                                        </p:attrNameLst>
                                      </p:cBhvr>
                                      <p:to>
                                        <p:strVal val="visible"/>
                                      </p:to>
                                    </p:set>
                                    <p:anim calcmode="lin" valueType="num">
                                      <p:cBhvr>
                                        <p:cTn id="23" dur="500" fill="hold"/>
                                        <p:tgtEl>
                                          <p:spTgt spid="4403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44035">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4403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4403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44035">
                                            <p:txEl>
                                              <p:pRg st="2" end="2"/>
                                            </p:txEl>
                                          </p:spTgt>
                                        </p:tgtEl>
                                      </p:cBhvr>
                                    </p:animEffect>
                                  </p:childTnLst>
                                </p:cTn>
                              </p:par>
                            </p:childTnLst>
                          </p:cTn>
                        </p:par>
                        <p:par>
                          <p:cTn id="28" fill="hold" nodeType="afterGroup">
                            <p:stCondLst>
                              <p:cond delay="3500"/>
                            </p:stCondLst>
                            <p:childTnLst>
                              <p:par>
                                <p:cTn id="29" presetID="41" presetClass="entr" presetSubtype="0" fill="hold" grpId="0" nodeType="afterEffect">
                                  <p:stCondLst>
                                    <p:cond delay="0"/>
                                  </p:stCondLst>
                                  <p:iterate type="lt">
                                    <p:tmPct val="10000"/>
                                  </p:iterate>
                                  <p:childTnLst>
                                    <p:set>
                                      <p:cBhvr>
                                        <p:cTn id="30" dur="1" fill="hold">
                                          <p:stCondLst>
                                            <p:cond delay="0"/>
                                          </p:stCondLst>
                                        </p:cTn>
                                        <p:tgtEl>
                                          <p:spTgt spid="44035">
                                            <p:txEl>
                                              <p:pRg st="3" end="3"/>
                                            </p:txEl>
                                          </p:spTgt>
                                        </p:tgtEl>
                                        <p:attrNameLst>
                                          <p:attrName>style.visibility</p:attrName>
                                        </p:attrNameLst>
                                      </p:cBhvr>
                                      <p:to>
                                        <p:strVal val="visible"/>
                                      </p:to>
                                    </p:set>
                                    <p:anim calcmode="lin" valueType="num">
                                      <p:cBhvr>
                                        <p:cTn id="31" dur="500" fill="hold"/>
                                        <p:tgtEl>
                                          <p:spTgt spid="4403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44035">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4403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4403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44035">
                                            <p:txEl>
                                              <p:pRg st="3" end="3"/>
                                            </p:txEl>
                                          </p:spTgt>
                                        </p:tgtEl>
                                      </p:cBhvr>
                                    </p:animEffect>
                                  </p:childTnLst>
                                </p:cTn>
                              </p:par>
                            </p:childTnLst>
                          </p:cTn>
                        </p:par>
                        <p:par>
                          <p:cTn id="36" fill="hold" nodeType="afterGroup">
                            <p:stCondLst>
                              <p:cond delay="4500"/>
                            </p:stCondLst>
                            <p:childTnLst>
                              <p:par>
                                <p:cTn id="37" presetID="41" presetClass="entr" presetSubtype="0" fill="hold" grpId="0" nodeType="afterEffect">
                                  <p:stCondLst>
                                    <p:cond delay="0"/>
                                  </p:stCondLst>
                                  <p:iterate type="lt">
                                    <p:tmPct val="10000"/>
                                  </p:iterate>
                                  <p:childTnLst>
                                    <p:set>
                                      <p:cBhvr>
                                        <p:cTn id="38" dur="1" fill="hold">
                                          <p:stCondLst>
                                            <p:cond delay="0"/>
                                          </p:stCondLst>
                                        </p:cTn>
                                        <p:tgtEl>
                                          <p:spTgt spid="44035">
                                            <p:txEl>
                                              <p:pRg st="4" end="4"/>
                                            </p:txEl>
                                          </p:spTgt>
                                        </p:tgtEl>
                                        <p:attrNameLst>
                                          <p:attrName>style.visibility</p:attrName>
                                        </p:attrNameLst>
                                      </p:cBhvr>
                                      <p:to>
                                        <p:strVal val="visible"/>
                                      </p:to>
                                    </p:set>
                                    <p:anim calcmode="lin" valueType="num">
                                      <p:cBhvr>
                                        <p:cTn id="39" dur="500" fill="hold"/>
                                        <p:tgtEl>
                                          <p:spTgt spid="4403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44035">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4403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4403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44035">
                                            <p:txEl>
                                              <p:pRg st="4" end="4"/>
                                            </p:txEl>
                                          </p:spTgt>
                                        </p:tgtEl>
                                      </p:cBhvr>
                                    </p:animEffect>
                                  </p:childTnLst>
                                </p:cTn>
                              </p:par>
                            </p:childTnLst>
                          </p:cTn>
                        </p:par>
                        <p:par>
                          <p:cTn id="44" fill="hold">
                            <p:stCondLst>
                              <p:cond delay="6450"/>
                            </p:stCondLst>
                            <p:childTnLst>
                              <p:par>
                                <p:cTn id="45" presetID="41" presetClass="entr" presetSubtype="0" fill="hold" grpId="0" nodeType="afterEffect">
                                  <p:stCondLst>
                                    <p:cond delay="0"/>
                                  </p:stCondLst>
                                  <p:iterate type="lt">
                                    <p:tmPct val="10000"/>
                                  </p:iterate>
                                  <p:childTnLst>
                                    <p:set>
                                      <p:cBhvr>
                                        <p:cTn id="46" dur="1" fill="hold">
                                          <p:stCondLst>
                                            <p:cond delay="0"/>
                                          </p:stCondLst>
                                        </p:cTn>
                                        <p:tgtEl>
                                          <p:spTgt spid="44035">
                                            <p:txEl>
                                              <p:pRg st="6" end="6"/>
                                            </p:txEl>
                                          </p:spTgt>
                                        </p:tgtEl>
                                        <p:attrNameLst>
                                          <p:attrName>style.visibility</p:attrName>
                                        </p:attrNameLst>
                                      </p:cBhvr>
                                      <p:to>
                                        <p:strVal val="visible"/>
                                      </p:to>
                                    </p:set>
                                    <p:anim calcmode="lin" valueType="num">
                                      <p:cBhvr>
                                        <p:cTn id="47" dur="500" fill="hold"/>
                                        <p:tgtEl>
                                          <p:spTgt spid="44035">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8" dur="500" fill="hold"/>
                                        <p:tgtEl>
                                          <p:spTgt spid="44035">
                                            <p:txEl>
                                              <p:pRg st="6" end="6"/>
                                            </p:txEl>
                                          </p:spTgt>
                                        </p:tgtEl>
                                        <p:attrNameLst>
                                          <p:attrName>ppt_y</p:attrName>
                                        </p:attrNameLst>
                                      </p:cBhvr>
                                      <p:tavLst>
                                        <p:tav tm="0">
                                          <p:val>
                                            <p:strVal val="#ppt_y"/>
                                          </p:val>
                                        </p:tav>
                                        <p:tav tm="100000">
                                          <p:val>
                                            <p:strVal val="#ppt_y"/>
                                          </p:val>
                                        </p:tav>
                                      </p:tavLst>
                                    </p:anim>
                                    <p:anim calcmode="lin" valueType="num">
                                      <p:cBhvr>
                                        <p:cTn id="49" dur="500" fill="hold"/>
                                        <p:tgtEl>
                                          <p:spTgt spid="44035">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0" dur="500" fill="hold"/>
                                        <p:tgtEl>
                                          <p:spTgt spid="44035">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1" dur="500" tmFilter="0,0; .5, 1; 1, 1"/>
                                        <p:tgtEl>
                                          <p:spTgt spid="44035">
                                            <p:txEl>
                                              <p:pRg st="6" end="6"/>
                                            </p:txEl>
                                          </p:spTgt>
                                        </p:tgtEl>
                                      </p:cBhvr>
                                    </p:animEffect>
                                  </p:childTnLst>
                                </p:cTn>
                              </p:par>
                            </p:childTnLst>
                          </p:cTn>
                        </p:par>
                        <p:par>
                          <p:cTn id="52" fill="hold">
                            <p:stCondLst>
                              <p:cond delay="8500"/>
                            </p:stCondLst>
                            <p:childTnLst>
                              <p:par>
                                <p:cTn id="53" presetID="41" presetClass="entr" presetSubtype="0" fill="hold" grpId="0" nodeType="afterEffect">
                                  <p:stCondLst>
                                    <p:cond delay="0"/>
                                  </p:stCondLst>
                                  <p:iterate type="lt">
                                    <p:tmPct val="10000"/>
                                  </p:iterate>
                                  <p:childTnLst>
                                    <p:set>
                                      <p:cBhvr>
                                        <p:cTn id="54" dur="1" fill="hold">
                                          <p:stCondLst>
                                            <p:cond delay="0"/>
                                          </p:stCondLst>
                                        </p:cTn>
                                        <p:tgtEl>
                                          <p:spTgt spid="44035">
                                            <p:txEl>
                                              <p:pRg st="7" end="7"/>
                                            </p:txEl>
                                          </p:spTgt>
                                        </p:tgtEl>
                                        <p:attrNameLst>
                                          <p:attrName>style.visibility</p:attrName>
                                        </p:attrNameLst>
                                      </p:cBhvr>
                                      <p:to>
                                        <p:strVal val="visible"/>
                                      </p:to>
                                    </p:set>
                                    <p:anim calcmode="lin" valueType="num">
                                      <p:cBhvr>
                                        <p:cTn id="55" dur="500" fill="hold"/>
                                        <p:tgtEl>
                                          <p:spTgt spid="44035">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44035">
                                            <p:txEl>
                                              <p:pRg st="7" end="7"/>
                                            </p:txEl>
                                          </p:spTgt>
                                        </p:tgtEl>
                                        <p:attrNameLst>
                                          <p:attrName>ppt_y</p:attrName>
                                        </p:attrNameLst>
                                      </p:cBhvr>
                                      <p:tavLst>
                                        <p:tav tm="0">
                                          <p:val>
                                            <p:strVal val="#ppt_y"/>
                                          </p:val>
                                        </p:tav>
                                        <p:tav tm="100000">
                                          <p:val>
                                            <p:strVal val="#ppt_y"/>
                                          </p:val>
                                        </p:tav>
                                      </p:tavLst>
                                    </p:anim>
                                    <p:anim calcmode="lin" valueType="num">
                                      <p:cBhvr>
                                        <p:cTn id="57" dur="500" fill="hold"/>
                                        <p:tgtEl>
                                          <p:spTgt spid="44035">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44035">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44035">
                                            <p:txEl>
                                              <p:pRg st="7" end="7"/>
                                            </p:txEl>
                                          </p:spTgt>
                                        </p:tgtEl>
                                      </p:cBhvr>
                                    </p:animEffect>
                                  </p:childTnLst>
                                </p:cTn>
                              </p:par>
                            </p:childTnLst>
                          </p:cTn>
                        </p:par>
                        <p:par>
                          <p:cTn id="60" fill="hold">
                            <p:stCondLst>
                              <p:cond delay="8950"/>
                            </p:stCondLst>
                            <p:childTnLst>
                              <p:par>
                                <p:cTn id="61" presetID="41" presetClass="entr" presetSubtype="0" fill="hold" grpId="0" nodeType="afterEffect">
                                  <p:stCondLst>
                                    <p:cond delay="0"/>
                                  </p:stCondLst>
                                  <p:iterate type="lt">
                                    <p:tmPct val="10000"/>
                                  </p:iterate>
                                  <p:childTnLst>
                                    <p:set>
                                      <p:cBhvr>
                                        <p:cTn id="62" dur="1" fill="hold">
                                          <p:stCondLst>
                                            <p:cond delay="0"/>
                                          </p:stCondLst>
                                        </p:cTn>
                                        <p:tgtEl>
                                          <p:spTgt spid="44035">
                                            <p:txEl>
                                              <p:pRg st="8" end="8"/>
                                            </p:txEl>
                                          </p:spTgt>
                                        </p:tgtEl>
                                        <p:attrNameLst>
                                          <p:attrName>style.visibility</p:attrName>
                                        </p:attrNameLst>
                                      </p:cBhvr>
                                      <p:to>
                                        <p:strVal val="visible"/>
                                      </p:to>
                                    </p:set>
                                    <p:anim calcmode="lin" valueType="num">
                                      <p:cBhvr>
                                        <p:cTn id="63" dur="500" fill="hold"/>
                                        <p:tgtEl>
                                          <p:spTgt spid="44035">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44035">
                                            <p:txEl>
                                              <p:pRg st="8" end="8"/>
                                            </p:txEl>
                                          </p:spTgt>
                                        </p:tgtEl>
                                        <p:attrNameLst>
                                          <p:attrName>ppt_y</p:attrName>
                                        </p:attrNameLst>
                                      </p:cBhvr>
                                      <p:tavLst>
                                        <p:tav tm="0">
                                          <p:val>
                                            <p:strVal val="#ppt_y"/>
                                          </p:val>
                                        </p:tav>
                                        <p:tav tm="100000">
                                          <p:val>
                                            <p:strVal val="#ppt_y"/>
                                          </p:val>
                                        </p:tav>
                                      </p:tavLst>
                                    </p:anim>
                                    <p:anim calcmode="lin" valueType="num">
                                      <p:cBhvr>
                                        <p:cTn id="65" dur="500" fill="hold"/>
                                        <p:tgtEl>
                                          <p:spTgt spid="44035">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44035">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44035">
                                            <p:txEl>
                                              <p:pRg st="8" end="8"/>
                                            </p:txEl>
                                          </p:spTgt>
                                        </p:tgtEl>
                                      </p:cBhvr>
                                    </p:animEffect>
                                  </p:childTnLst>
                                </p:cTn>
                              </p:par>
                            </p:childTnLst>
                          </p:cTn>
                        </p:par>
                        <p:par>
                          <p:cTn id="68" fill="hold">
                            <p:stCondLst>
                              <p:cond delay="14350"/>
                            </p:stCondLst>
                            <p:childTnLst>
                              <p:par>
                                <p:cTn id="69" presetID="41" presetClass="entr" presetSubtype="0" fill="hold" grpId="0" nodeType="afterEffect">
                                  <p:stCondLst>
                                    <p:cond delay="0"/>
                                  </p:stCondLst>
                                  <p:iterate type="lt">
                                    <p:tmPct val="10000"/>
                                  </p:iterate>
                                  <p:childTnLst>
                                    <p:set>
                                      <p:cBhvr>
                                        <p:cTn id="70" dur="1" fill="hold">
                                          <p:stCondLst>
                                            <p:cond delay="0"/>
                                          </p:stCondLst>
                                        </p:cTn>
                                        <p:tgtEl>
                                          <p:spTgt spid="44035">
                                            <p:txEl>
                                              <p:pRg st="10" end="10"/>
                                            </p:txEl>
                                          </p:spTgt>
                                        </p:tgtEl>
                                        <p:attrNameLst>
                                          <p:attrName>style.visibility</p:attrName>
                                        </p:attrNameLst>
                                      </p:cBhvr>
                                      <p:to>
                                        <p:strVal val="visible"/>
                                      </p:to>
                                    </p:set>
                                    <p:anim calcmode="lin" valueType="num">
                                      <p:cBhvr>
                                        <p:cTn id="71" dur="500" fill="hold"/>
                                        <p:tgtEl>
                                          <p:spTgt spid="44035">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72" dur="500" fill="hold"/>
                                        <p:tgtEl>
                                          <p:spTgt spid="44035">
                                            <p:txEl>
                                              <p:pRg st="10" end="10"/>
                                            </p:txEl>
                                          </p:spTgt>
                                        </p:tgtEl>
                                        <p:attrNameLst>
                                          <p:attrName>ppt_y</p:attrName>
                                        </p:attrNameLst>
                                      </p:cBhvr>
                                      <p:tavLst>
                                        <p:tav tm="0">
                                          <p:val>
                                            <p:strVal val="#ppt_y"/>
                                          </p:val>
                                        </p:tav>
                                        <p:tav tm="100000">
                                          <p:val>
                                            <p:strVal val="#ppt_y"/>
                                          </p:val>
                                        </p:tav>
                                      </p:tavLst>
                                    </p:anim>
                                    <p:anim calcmode="lin" valueType="num">
                                      <p:cBhvr>
                                        <p:cTn id="73" dur="500" fill="hold"/>
                                        <p:tgtEl>
                                          <p:spTgt spid="44035">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4" dur="500" fill="hold"/>
                                        <p:tgtEl>
                                          <p:spTgt spid="44035">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5" dur="500" tmFilter="0,0; .5, 1; 1, 1"/>
                                        <p:tgtEl>
                                          <p:spTgt spid="440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609600"/>
            <a:ext cx="7772400" cy="2514600"/>
          </a:xfrm>
        </p:spPr>
        <p:txBody>
          <a:bodyPr/>
          <a:lstStyle/>
          <a:p>
            <a:pPr eaLnBrk="1" hangingPunct="1">
              <a:defRPr/>
            </a:pPr>
            <a:r>
              <a:rPr lang="en-US" altLang="en-US" sz="4000" dirty="0">
                <a:solidFill>
                  <a:schemeClr val="tx1"/>
                </a:solidFill>
                <a:latin typeface="Abadi" panose="020B0604020104020204" pitchFamily="34" charset="0"/>
              </a:rPr>
              <a:t>City of Chicago </a:t>
            </a:r>
            <a:br>
              <a:rPr lang="en-US" altLang="en-US" sz="4000" dirty="0">
                <a:solidFill>
                  <a:schemeClr val="tx1"/>
                </a:solidFill>
                <a:latin typeface="Abadi" panose="020B0604020104020204" pitchFamily="34" charset="0"/>
              </a:rPr>
            </a:br>
            <a:r>
              <a:rPr lang="en-US" altLang="en-US" sz="4000" dirty="0">
                <a:solidFill>
                  <a:schemeClr val="tx1"/>
                </a:solidFill>
                <a:latin typeface="Abadi" panose="020B0604020104020204" pitchFamily="34" charset="0"/>
              </a:rPr>
              <a:t>Board of Ethics</a:t>
            </a:r>
            <a:br>
              <a:rPr lang="en-US" altLang="en-US" sz="4000" dirty="0">
                <a:solidFill>
                  <a:srgbClr val="002060"/>
                </a:solidFill>
                <a:effectLst>
                  <a:outerShdw blurRad="38100" dist="38100" dir="2700000" algn="tl">
                    <a:srgbClr val="000000">
                      <a:alpha val="43137"/>
                    </a:srgbClr>
                  </a:outerShdw>
                </a:effectLst>
                <a:latin typeface="Abadi" panose="020B0604020104020204" pitchFamily="34" charset="0"/>
              </a:rPr>
            </a:br>
            <a:endParaRPr lang="en-US" altLang="en-US" sz="4000" dirty="0">
              <a:solidFill>
                <a:srgbClr val="002060"/>
              </a:solidFill>
              <a:effectLst>
                <a:outerShdw blurRad="38100" dist="38100" dir="2700000" algn="tl">
                  <a:srgbClr val="000000">
                    <a:alpha val="43137"/>
                  </a:srgbClr>
                </a:outerShdw>
              </a:effectLst>
              <a:latin typeface="Abadi" panose="020B0604020104020204" pitchFamily="34" charset="0"/>
            </a:endParaRPr>
          </a:p>
        </p:txBody>
      </p:sp>
      <p:sp>
        <p:nvSpPr>
          <p:cNvPr id="3075" name="Rectangle 3"/>
          <p:cNvSpPr>
            <a:spLocks noGrp="1" noChangeArrowheads="1"/>
          </p:cNvSpPr>
          <p:nvPr>
            <p:ph type="subTitle" idx="1"/>
          </p:nvPr>
        </p:nvSpPr>
        <p:spPr>
          <a:xfrm>
            <a:off x="1447800" y="2514600"/>
            <a:ext cx="6400800" cy="3124200"/>
          </a:xfrm>
        </p:spPr>
        <p:txBody>
          <a:bodyPr>
            <a:normAutofit fontScale="92500" lnSpcReduction="20000"/>
          </a:bodyPr>
          <a:lstStyle/>
          <a:p>
            <a:pPr eaLnBrk="1" hangingPunct="1">
              <a:lnSpc>
                <a:spcPct val="80000"/>
              </a:lnSpc>
              <a:defRPr/>
            </a:pPr>
            <a:r>
              <a:rPr lang="en-US" sz="1800" b="1" dirty="0">
                <a:solidFill>
                  <a:schemeClr val="tx1"/>
                </a:solidFill>
                <a:effectLst/>
                <a:latin typeface="Abadi" panose="020B0604020104020204" pitchFamily="34" charset="0"/>
              </a:rPr>
              <a:t>740 North Sedgwick, Suite 500</a:t>
            </a:r>
          </a:p>
          <a:p>
            <a:pPr eaLnBrk="1" hangingPunct="1">
              <a:lnSpc>
                <a:spcPct val="80000"/>
              </a:lnSpc>
              <a:defRPr/>
            </a:pPr>
            <a:r>
              <a:rPr lang="en-US" sz="1800" b="1" dirty="0">
                <a:solidFill>
                  <a:schemeClr val="tx1"/>
                </a:solidFill>
                <a:effectLst/>
                <a:latin typeface="Abadi" panose="020B0604020104020204" pitchFamily="34" charset="0"/>
              </a:rPr>
              <a:t>Chicago, IL 60654</a:t>
            </a:r>
          </a:p>
          <a:p>
            <a:pPr eaLnBrk="1" hangingPunct="1">
              <a:lnSpc>
                <a:spcPct val="80000"/>
              </a:lnSpc>
              <a:defRPr/>
            </a:pPr>
            <a:r>
              <a:rPr lang="en-US" sz="1800" b="1" dirty="0">
                <a:solidFill>
                  <a:schemeClr val="tx1"/>
                </a:solidFill>
                <a:effectLst/>
                <a:latin typeface="Abadi" panose="020B0604020104020204" pitchFamily="34" charset="0"/>
              </a:rPr>
              <a:t>312-744-9660</a:t>
            </a:r>
          </a:p>
          <a:p>
            <a:pPr eaLnBrk="1" hangingPunct="1">
              <a:lnSpc>
                <a:spcPct val="80000"/>
              </a:lnSpc>
              <a:defRPr/>
            </a:pPr>
            <a:endParaRPr lang="en-US" sz="1800" b="1" dirty="0">
              <a:solidFill>
                <a:srgbClr val="FFC000"/>
              </a:solidFill>
              <a:effectLst/>
              <a:latin typeface="Abadi" panose="020B0604020104020204" pitchFamily="34" charset="0"/>
            </a:endParaRPr>
          </a:p>
          <a:p>
            <a:pPr eaLnBrk="1" hangingPunct="1">
              <a:lnSpc>
                <a:spcPct val="80000"/>
              </a:lnSpc>
              <a:defRPr/>
            </a:pPr>
            <a:r>
              <a:rPr lang="en-US" sz="1800" b="1" dirty="0">
                <a:solidFill>
                  <a:srgbClr val="FF6600"/>
                </a:solidFill>
                <a:effectLst/>
                <a:latin typeface="Abadi" panose="020B0604020104020204" pitchFamily="34" charset="0"/>
                <a:hlinkClick r:id="rId3">
                  <a:extLst>
                    <a:ext uri="{A12FA001-AC4F-418D-AE19-62706E023703}">
                      <ahyp:hlinkClr xmlns:ahyp="http://schemas.microsoft.com/office/drawing/2018/hyperlinkcolor" val="tx"/>
                    </a:ext>
                  </a:extLst>
                </a:hlinkClick>
              </a:rPr>
              <a:t>www.cityofchicago.org/Ethics</a:t>
            </a:r>
            <a:endParaRPr lang="en-US" sz="1800" b="1" dirty="0">
              <a:solidFill>
                <a:srgbClr val="FF6600"/>
              </a:solidFill>
              <a:effectLst/>
              <a:latin typeface="Abadi" panose="020B0604020104020204" pitchFamily="34" charset="0"/>
            </a:endParaRPr>
          </a:p>
          <a:p>
            <a:pPr eaLnBrk="1" hangingPunct="1">
              <a:lnSpc>
                <a:spcPct val="80000"/>
              </a:lnSpc>
              <a:defRPr/>
            </a:pPr>
            <a:endParaRPr lang="en-US" sz="1800" b="1" dirty="0">
              <a:solidFill>
                <a:srgbClr val="0033CC"/>
              </a:solidFill>
              <a:effectLst/>
              <a:latin typeface="Abadi" panose="020B0604020104020204" pitchFamily="34" charset="0"/>
            </a:endParaRPr>
          </a:p>
          <a:p>
            <a:pPr eaLnBrk="1" hangingPunct="1">
              <a:lnSpc>
                <a:spcPct val="80000"/>
              </a:lnSpc>
              <a:defRPr/>
            </a:pPr>
            <a:r>
              <a:rPr lang="en-US" sz="1800" b="1" dirty="0">
                <a:solidFill>
                  <a:srgbClr val="FF6600"/>
                </a:solidFill>
                <a:effectLst/>
                <a:latin typeface="Abadi" panose="020B0604020104020204" pitchFamily="34" charset="0"/>
              </a:rPr>
              <a:t>twitter: @ChicagoEthicsBd</a:t>
            </a:r>
          </a:p>
          <a:p>
            <a:pPr eaLnBrk="1" hangingPunct="1">
              <a:lnSpc>
                <a:spcPct val="80000"/>
              </a:lnSpc>
              <a:defRPr/>
            </a:pPr>
            <a:endParaRPr lang="en-US" sz="2000" b="1" dirty="0">
              <a:solidFill>
                <a:srgbClr val="FF0000"/>
              </a:solidFill>
              <a:effectLst/>
              <a:latin typeface="Abadi" panose="020B0604020104020204" pitchFamily="34" charset="0"/>
            </a:endParaRPr>
          </a:p>
          <a:p>
            <a:pPr eaLnBrk="1" hangingPunct="1">
              <a:lnSpc>
                <a:spcPct val="80000"/>
              </a:lnSpc>
              <a:defRPr/>
            </a:pPr>
            <a:r>
              <a:rPr lang="en-US" sz="2000" b="1" dirty="0">
                <a:solidFill>
                  <a:schemeClr val="tx1"/>
                </a:solidFill>
                <a:effectLst/>
                <a:latin typeface="Abadi" panose="020B0604020104020204" pitchFamily="34" charset="0"/>
              </a:rPr>
              <a:t>LORI E. LIGHTFOOT, MAYOR</a:t>
            </a:r>
          </a:p>
          <a:p>
            <a:pPr eaLnBrk="1" hangingPunct="1">
              <a:lnSpc>
                <a:spcPct val="80000"/>
              </a:lnSpc>
              <a:defRPr/>
            </a:pPr>
            <a:endParaRPr lang="en-US" sz="2000" b="1" dirty="0">
              <a:solidFill>
                <a:schemeClr val="tx1"/>
              </a:solidFill>
              <a:latin typeface="Abadi" panose="020B0604020104020204" pitchFamily="34" charset="0"/>
            </a:endParaRPr>
          </a:p>
          <a:p>
            <a:pPr eaLnBrk="1" hangingPunct="1">
              <a:lnSpc>
                <a:spcPct val="80000"/>
              </a:lnSpc>
              <a:defRPr/>
            </a:pPr>
            <a:r>
              <a:rPr lang="en-US" sz="2000" b="1" dirty="0">
                <a:solidFill>
                  <a:schemeClr val="tx1"/>
                </a:solidFill>
                <a:effectLst/>
                <a:latin typeface="Abadi" panose="020B0604020104020204" pitchFamily="34" charset="0"/>
              </a:rPr>
              <a:t>WILLIAM F. CONLON, CHAIR</a:t>
            </a:r>
          </a:p>
          <a:p>
            <a:pPr eaLnBrk="1" hangingPunct="1">
              <a:lnSpc>
                <a:spcPct val="80000"/>
              </a:lnSpc>
              <a:defRPr/>
            </a:pPr>
            <a:endParaRPr lang="en-US" sz="1800" b="1" dirty="0">
              <a:solidFill>
                <a:schemeClr val="tx1"/>
              </a:solidFill>
              <a:effectLst/>
              <a:latin typeface="Abadi" panose="020B0604020104020204" pitchFamily="34" charset="0"/>
            </a:endParaRPr>
          </a:p>
          <a:p>
            <a:pPr eaLnBrk="1" hangingPunct="1">
              <a:lnSpc>
                <a:spcPct val="80000"/>
              </a:lnSpc>
              <a:defRPr/>
            </a:pPr>
            <a:r>
              <a:rPr lang="en-US" sz="1800" b="1" dirty="0">
                <a:solidFill>
                  <a:schemeClr val="tx1"/>
                </a:solidFill>
                <a:effectLst/>
                <a:latin typeface="Abadi" panose="020B0604020104020204" pitchFamily="34" charset="0"/>
              </a:rPr>
              <a:t>STEVEN I. BERLIN, EXECUTIVE DIRECTOR</a:t>
            </a:r>
          </a:p>
          <a:p>
            <a:pPr algn="r" eaLnBrk="1" hangingPunct="1">
              <a:lnSpc>
                <a:spcPct val="80000"/>
              </a:lnSpc>
              <a:defRPr/>
            </a:pPr>
            <a:r>
              <a:rPr lang="en-US" sz="800" b="1" dirty="0">
                <a:solidFill>
                  <a:srgbClr val="002060"/>
                </a:solidFill>
                <a:latin typeface="Book Antiqua" panose="02040602050305030304" pitchFamily="18" charset="0"/>
              </a:rPr>
              <a:t>4/22</a:t>
            </a:r>
            <a:endParaRPr lang="en-US" sz="900" b="1" dirty="0">
              <a:solidFill>
                <a:srgbClr val="002060"/>
              </a:solidFill>
              <a:effectLst/>
              <a:latin typeface="Book Antiqua" panose="02040602050305030304" pitchFamily="18" charset="0"/>
            </a:endParaRPr>
          </a:p>
        </p:txBody>
      </p:sp>
    </p:spTree>
  </p:cSld>
  <p:clrMapOvr>
    <a:masterClrMapping/>
  </p:clrMapOvr>
  <p:transition advClick="0" advTm="10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898" decel="100000" fill="hold"/>
                                        <p:tgtEl>
                                          <p:spTgt spid="307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074"/>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Effect transition="in" filter="fade">
                                      <p:cBhvr>
                                        <p:cTn id="13" dur="1000"/>
                                        <p:tgtEl>
                                          <p:spTgt spid="3075">
                                            <p:txEl>
                                              <p:pRg st="0" end="0"/>
                                            </p:txEl>
                                          </p:spTgt>
                                        </p:tgtEl>
                                      </p:cBhvr>
                                    </p:animEffect>
                                    <p:anim calcmode="lin" valueType="num">
                                      <p:cBhvr>
                                        <p:cTn id="14"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5" dur="898" decel="100000" fill="hold"/>
                                        <p:tgtEl>
                                          <p:spTgt spid="3075">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898"/>
                                          </p:stCondLst>
                                        </p:cTn>
                                        <p:tgtEl>
                                          <p:spTgt spid="3075">
                                            <p:txEl>
                                              <p:pRg st="0" end="0"/>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075">
                                            <p:txEl>
                                              <p:pRg st="1" end="1"/>
                                            </p:txEl>
                                          </p:spTgt>
                                        </p:tgtEl>
                                        <p:attrNameLst>
                                          <p:attrName>style.visibility</p:attrName>
                                        </p:attrNameLst>
                                      </p:cBhvr>
                                      <p:to>
                                        <p:strVal val="visible"/>
                                      </p:to>
                                    </p:set>
                                    <p:animEffect transition="in" filter="fade">
                                      <p:cBhvr>
                                        <p:cTn id="19" dur="1000"/>
                                        <p:tgtEl>
                                          <p:spTgt spid="3075">
                                            <p:txEl>
                                              <p:pRg st="1" end="1"/>
                                            </p:txEl>
                                          </p:spTgt>
                                        </p:tgtEl>
                                      </p:cBhvr>
                                    </p:animEffect>
                                    <p:anim calcmode="lin" valueType="num">
                                      <p:cBhvr>
                                        <p:cTn id="20"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3075">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3075">
                                            <p:txEl>
                                              <p:pRg st="1" end="1"/>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3075">
                                            <p:txEl>
                                              <p:pRg st="2" end="2"/>
                                            </p:txEl>
                                          </p:spTgt>
                                        </p:tgtEl>
                                        <p:attrNameLst>
                                          <p:attrName>style.visibility</p:attrName>
                                        </p:attrNameLst>
                                      </p:cBhvr>
                                      <p:to>
                                        <p:strVal val="visible"/>
                                      </p:to>
                                    </p:set>
                                    <p:animEffect transition="in" filter="fade">
                                      <p:cBhvr>
                                        <p:cTn id="25" dur="1000"/>
                                        <p:tgtEl>
                                          <p:spTgt spid="3075">
                                            <p:txEl>
                                              <p:pRg st="2" end="2"/>
                                            </p:txEl>
                                          </p:spTgt>
                                        </p:tgtEl>
                                      </p:cBhvr>
                                    </p:animEffect>
                                    <p:anim calcmode="lin" valueType="num">
                                      <p:cBhvr>
                                        <p:cTn id="26"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7" dur="898" decel="100000" fill="hold"/>
                                        <p:tgtEl>
                                          <p:spTgt spid="3075">
                                            <p:txEl>
                                              <p:pRg st="2" end="2"/>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898"/>
                                          </p:stCondLst>
                                        </p:cTn>
                                        <p:tgtEl>
                                          <p:spTgt spid="3075">
                                            <p:txEl>
                                              <p:pRg st="2" end="2"/>
                                            </p:txEl>
                                          </p:spTgt>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3075">
                                            <p:txEl>
                                              <p:pRg st="4" end="4"/>
                                            </p:txEl>
                                          </p:spTgt>
                                        </p:tgtEl>
                                        <p:attrNameLst>
                                          <p:attrName>style.visibility</p:attrName>
                                        </p:attrNameLst>
                                      </p:cBhvr>
                                      <p:to>
                                        <p:strVal val="visible"/>
                                      </p:to>
                                    </p:set>
                                    <p:animEffect transition="in" filter="fade">
                                      <p:cBhvr>
                                        <p:cTn id="31" dur="1000"/>
                                        <p:tgtEl>
                                          <p:spTgt spid="3075">
                                            <p:txEl>
                                              <p:pRg st="4" end="4"/>
                                            </p:txEl>
                                          </p:spTgt>
                                        </p:tgtEl>
                                      </p:cBhvr>
                                    </p:animEffect>
                                    <p:anim calcmode="lin" valueType="num">
                                      <p:cBhvr>
                                        <p:cTn id="32"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075">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07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075">
                                            <p:txEl>
                                              <p:pRg st="6" end="6"/>
                                            </p:txEl>
                                          </p:spTgt>
                                        </p:tgtEl>
                                        <p:attrNameLst>
                                          <p:attrName>style.visibility</p:attrName>
                                        </p:attrNameLst>
                                      </p:cBhvr>
                                      <p:to>
                                        <p:strVal val="visible"/>
                                      </p:to>
                                    </p:set>
                                    <p:animEffect transition="in" filter="fade">
                                      <p:cBhvr>
                                        <p:cTn id="39" dur="1000"/>
                                        <p:tgtEl>
                                          <p:spTgt spid="3075">
                                            <p:txEl>
                                              <p:pRg st="6" end="6"/>
                                            </p:txEl>
                                          </p:spTgt>
                                        </p:tgtEl>
                                      </p:cBhvr>
                                    </p:animEffect>
                                    <p:anim calcmode="lin" valueType="num">
                                      <p:cBhvr>
                                        <p:cTn id="40" dur="1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075">
                                            <p:txEl>
                                              <p:pRg st="6" end="6"/>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07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075">
                                            <p:txEl>
                                              <p:pRg st="8" end="8"/>
                                            </p:txEl>
                                          </p:spTgt>
                                        </p:tgtEl>
                                        <p:attrNameLst>
                                          <p:attrName>style.visibility</p:attrName>
                                        </p:attrNameLst>
                                      </p:cBhvr>
                                      <p:to>
                                        <p:strVal val="visible"/>
                                      </p:to>
                                    </p:set>
                                    <p:animEffect transition="in" filter="fade">
                                      <p:cBhvr>
                                        <p:cTn id="47" dur="1000"/>
                                        <p:tgtEl>
                                          <p:spTgt spid="3075">
                                            <p:txEl>
                                              <p:pRg st="8" end="8"/>
                                            </p:txEl>
                                          </p:spTgt>
                                        </p:tgtEl>
                                      </p:cBhvr>
                                    </p:animEffect>
                                    <p:anim calcmode="lin" valueType="num">
                                      <p:cBhvr>
                                        <p:cTn id="48" dur="1000" fill="hold"/>
                                        <p:tgtEl>
                                          <p:spTgt spid="3075">
                                            <p:txEl>
                                              <p:pRg st="8" end="8"/>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3075">
                                            <p:txEl>
                                              <p:pRg st="8" end="8"/>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3075">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075">
                                            <p:txEl>
                                              <p:pRg st="10" end="10"/>
                                            </p:txEl>
                                          </p:spTgt>
                                        </p:tgtEl>
                                        <p:attrNameLst>
                                          <p:attrName>style.visibility</p:attrName>
                                        </p:attrNameLst>
                                      </p:cBhvr>
                                      <p:to>
                                        <p:strVal val="visible"/>
                                      </p:to>
                                    </p:set>
                                    <p:animEffect transition="in" filter="fade">
                                      <p:cBhvr>
                                        <p:cTn id="55" dur="1000"/>
                                        <p:tgtEl>
                                          <p:spTgt spid="3075">
                                            <p:txEl>
                                              <p:pRg st="10" end="10"/>
                                            </p:txEl>
                                          </p:spTgt>
                                        </p:tgtEl>
                                      </p:cBhvr>
                                    </p:animEffect>
                                    <p:anim calcmode="lin" valueType="num">
                                      <p:cBhvr>
                                        <p:cTn id="56" dur="1000" fill="hold"/>
                                        <p:tgtEl>
                                          <p:spTgt spid="3075">
                                            <p:txEl>
                                              <p:pRg st="10" end="10"/>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3075">
                                            <p:txEl>
                                              <p:pRg st="10" end="10"/>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3075">
                                            <p:txEl>
                                              <p:pRg st="10" end="10"/>
                                            </p:txEl>
                                          </p:spTgt>
                                        </p:tgtEl>
                                        <p:attrNameLst>
                                          <p:attrName>ppt_y</p:attrName>
                                        </p:attrNameLst>
                                      </p:cBhvr>
                                      <p:tavLst>
                                        <p:tav tm="0">
                                          <p:val>
                                            <p:strVal val="#ppt_y-.03"/>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075">
                                            <p:txEl>
                                              <p:pRg st="12" end="12"/>
                                            </p:txEl>
                                          </p:spTgt>
                                        </p:tgtEl>
                                        <p:attrNameLst>
                                          <p:attrName>style.visibility</p:attrName>
                                        </p:attrNameLst>
                                      </p:cBhvr>
                                      <p:to>
                                        <p:strVal val="visible"/>
                                      </p:to>
                                    </p:set>
                                    <p:animEffect transition="in" filter="fade">
                                      <p:cBhvr>
                                        <p:cTn id="63" dur="1000"/>
                                        <p:tgtEl>
                                          <p:spTgt spid="3075">
                                            <p:txEl>
                                              <p:pRg st="12" end="12"/>
                                            </p:txEl>
                                          </p:spTgt>
                                        </p:tgtEl>
                                      </p:cBhvr>
                                    </p:animEffect>
                                    <p:anim calcmode="lin" valueType="num">
                                      <p:cBhvr>
                                        <p:cTn id="64" dur="1000" fill="hold"/>
                                        <p:tgtEl>
                                          <p:spTgt spid="3075">
                                            <p:txEl>
                                              <p:pRg st="12" end="12"/>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3075">
                                            <p:txEl>
                                              <p:pRg st="12" end="12"/>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3075">
                                            <p:txEl>
                                              <p:pRg st="12" end="12"/>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3075">
                                            <p:txEl>
                                              <p:pRg st="13" end="13"/>
                                            </p:txEl>
                                          </p:spTgt>
                                        </p:tgtEl>
                                        <p:attrNameLst>
                                          <p:attrName>style.visibility</p:attrName>
                                        </p:attrNameLst>
                                      </p:cBhvr>
                                      <p:to>
                                        <p:strVal val="visible"/>
                                      </p:to>
                                    </p:set>
                                    <p:animEffect transition="in" filter="fade">
                                      <p:cBhvr>
                                        <p:cTn id="71" dur="1000"/>
                                        <p:tgtEl>
                                          <p:spTgt spid="3075">
                                            <p:txEl>
                                              <p:pRg st="13" end="13"/>
                                            </p:txEl>
                                          </p:spTgt>
                                        </p:tgtEl>
                                      </p:cBhvr>
                                    </p:animEffect>
                                    <p:anim calcmode="lin" valueType="num">
                                      <p:cBhvr>
                                        <p:cTn id="72" dur="1000" fill="hold"/>
                                        <p:tgtEl>
                                          <p:spTgt spid="3075">
                                            <p:txEl>
                                              <p:pRg st="13" end="13"/>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3075">
                                            <p:txEl>
                                              <p:pRg st="13" end="13"/>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3075">
                                            <p:txEl>
                                              <p:pRg st="13" end="1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lstStyle/>
          <a:p>
            <a:endParaRPr lang="en-US" dirty="0"/>
          </a:p>
        </p:txBody>
      </p:sp>
      <p:sp>
        <p:nvSpPr>
          <p:cNvPr id="3" name="Content Placeholder 2"/>
          <p:cNvSpPr>
            <a:spLocks noGrp="1"/>
          </p:cNvSpPr>
          <p:nvPr>
            <p:ph idx="1"/>
          </p:nvPr>
        </p:nvSpPr>
        <p:spPr>
          <a:xfrm>
            <a:off x="228600" y="381000"/>
            <a:ext cx="8229600" cy="5668963"/>
          </a:xfrm>
        </p:spPr>
        <p:txBody>
          <a:bodyPr>
            <a:normAutofit lnSpcReduction="10000"/>
          </a:bodyPr>
          <a:lstStyle/>
          <a:p>
            <a:pPr marL="0" indent="0">
              <a:buNone/>
            </a:pPr>
            <a:endParaRPr lang="en-US" sz="1900" dirty="0"/>
          </a:p>
          <a:p>
            <a:pPr marL="0" indent="0">
              <a:buNone/>
            </a:pPr>
            <a:endParaRPr lang="en-US" sz="1900" dirty="0"/>
          </a:p>
          <a:p>
            <a:pPr marL="0" indent="0">
              <a:buNone/>
            </a:pPr>
            <a:endParaRPr lang="en-US" sz="1900" dirty="0"/>
          </a:p>
          <a:p>
            <a:pPr marL="0" indent="0">
              <a:buNone/>
            </a:pPr>
            <a:endParaRPr lang="en-US" sz="1900" dirty="0"/>
          </a:p>
          <a:p>
            <a:pPr marL="0" indent="0" algn="ctr">
              <a:buNone/>
            </a:pPr>
            <a:endParaRPr lang="en-US" sz="1900" dirty="0"/>
          </a:p>
          <a:p>
            <a:pPr marL="0" indent="0">
              <a:buNone/>
            </a:pPr>
            <a:endParaRPr lang="en-US" sz="1900" dirty="0"/>
          </a:p>
          <a:p>
            <a:pPr marL="0" indent="0">
              <a:buNone/>
            </a:pPr>
            <a:endParaRPr lang="en-US" sz="1900" dirty="0"/>
          </a:p>
          <a:p>
            <a:pPr marL="0" indent="0">
              <a:buNone/>
            </a:pPr>
            <a:endParaRPr lang="en-US" sz="1900" dirty="0">
              <a:latin typeface="Centaur" panose="02030504050205020304" pitchFamily="18" charset="0"/>
            </a:endParaRPr>
          </a:p>
          <a:p>
            <a:pPr marL="0" indent="0" algn="just">
              <a:buNone/>
            </a:pPr>
            <a:endParaRPr lang="en-US" sz="1900" dirty="0">
              <a:latin typeface="Abadi" panose="020B0604020104020204" pitchFamily="34" charset="0"/>
            </a:endParaRPr>
          </a:p>
          <a:p>
            <a:pPr marL="0" indent="0" algn="just">
              <a:buNone/>
            </a:pPr>
            <a:r>
              <a:rPr lang="en-US" sz="1900" dirty="0">
                <a:latin typeface="Abadi" panose="020B0604020104020204" pitchFamily="34" charset="0"/>
              </a:rPr>
              <a:t>If you are a departing City of Chicago official or employee, congratulations.</a:t>
            </a:r>
          </a:p>
          <a:p>
            <a:pPr marL="0" indent="0" algn="just">
              <a:buNone/>
            </a:pPr>
            <a:endParaRPr lang="en-US" sz="1900" dirty="0">
              <a:latin typeface="Abadi" panose="020B0604020104020204" pitchFamily="34" charset="0"/>
            </a:endParaRPr>
          </a:p>
          <a:p>
            <a:pPr marL="0" indent="0" algn="just">
              <a:buNone/>
            </a:pPr>
            <a:r>
              <a:rPr lang="en-US" sz="1900" dirty="0">
                <a:latin typeface="Abadi" panose="020B0604020104020204" pitchFamily="34" charset="0"/>
              </a:rPr>
              <a:t>Please be aware that the City’s Governmental Ethics Ordinance may affect what you can work on for the next year, or maybe two, or maybe longer.  </a:t>
            </a:r>
          </a:p>
          <a:p>
            <a:pPr marL="0" indent="0" algn="just">
              <a:buNone/>
            </a:pPr>
            <a:endParaRPr lang="en-US" sz="1900" dirty="0">
              <a:latin typeface="Abadi" panose="020B0604020104020204" pitchFamily="34" charset="0"/>
            </a:endParaRPr>
          </a:p>
          <a:p>
            <a:pPr marL="0" indent="0" algn="just">
              <a:buNone/>
            </a:pPr>
            <a:r>
              <a:rPr lang="en-US" sz="1900" dirty="0">
                <a:latin typeface="Abadi" panose="020B0604020104020204" pitchFamily="34" charset="0"/>
              </a:rPr>
              <a:t>City law does </a:t>
            </a:r>
            <a:r>
              <a:rPr lang="en-US" sz="1900" b="1" i="1" dirty="0">
                <a:latin typeface="Abadi" panose="020B0604020104020204" pitchFamily="34" charset="0"/>
              </a:rPr>
              <a:t>not</a:t>
            </a:r>
            <a:r>
              <a:rPr lang="en-US" sz="1900" dirty="0">
                <a:latin typeface="Abadi" panose="020B0604020104020204" pitchFamily="34" charset="0"/>
              </a:rPr>
              <a:t> prohibit you from working from any particular employer or client, though, even for a company that has business dealings with your City agency or department.</a:t>
            </a:r>
          </a:p>
          <a:p>
            <a:pPr marL="0" indent="0">
              <a:buNone/>
            </a:pPr>
            <a:endParaRPr lang="en-US" dirty="0"/>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381000"/>
            <a:ext cx="4267200" cy="2667000"/>
          </a:xfrm>
          <a:prstGeom prst="rect">
            <a:avLst/>
          </a:prstGeom>
        </p:spPr>
      </p:pic>
    </p:spTree>
    <p:extLst>
      <p:ext uri="{BB962C8B-B14F-4D97-AF65-F5344CB8AC3E}">
        <p14:creationId xmlns:p14="http://schemas.microsoft.com/office/powerpoint/2010/main" val="136765950"/>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eaLnBrk="1" hangingPunct="1"/>
            <a:r>
              <a:rPr lang="en-US" altLang="en-US" b="1" dirty="0">
                <a:solidFill>
                  <a:srgbClr val="FF6600"/>
                </a:solidFill>
                <a:effectLst/>
                <a:latin typeface="Abadi" panose="020B0604020104020204" pitchFamily="34" charset="0"/>
              </a:rPr>
              <a:t>“Revolving door” laws</a:t>
            </a:r>
          </a:p>
        </p:txBody>
      </p:sp>
      <p:sp>
        <p:nvSpPr>
          <p:cNvPr id="5123" name="Rectangle 3"/>
          <p:cNvSpPr>
            <a:spLocks noGrp="1" noChangeArrowheads="1"/>
          </p:cNvSpPr>
          <p:nvPr>
            <p:ph idx="1"/>
          </p:nvPr>
        </p:nvSpPr>
        <p:spPr/>
        <p:txBody>
          <a:bodyPr>
            <a:normAutofit fontScale="85000" lnSpcReduction="10000"/>
          </a:bodyPr>
          <a:lstStyle/>
          <a:p>
            <a:pPr marL="0" indent="0" algn="just">
              <a:buNone/>
            </a:pPr>
            <a:r>
              <a:rPr lang="en-US" sz="2800" dirty="0">
                <a:latin typeface="Abadi" panose="020B0604020104020204" pitchFamily="34" charset="0"/>
                <a:ea typeface="Cambria Math" panose="02040503050406030204" pitchFamily="18" charset="0"/>
              </a:rPr>
              <a:t>Every government ethics law has post-employment or “revolving door” restrictions, designed to prevent former government officials and employees from improperly profiting from their government connections or “inside” knowledge. </a:t>
            </a:r>
          </a:p>
          <a:p>
            <a:pPr marL="0" indent="0" algn="just">
              <a:buNone/>
            </a:pPr>
            <a:r>
              <a:rPr lang="en-US" sz="2800" dirty="0">
                <a:latin typeface="Abadi" panose="020B0604020104020204" pitchFamily="34" charset="0"/>
                <a:ea typeface="Cambria Math" panose="02040503050406030204" pitchFamily="18" charset="0"/>
              </a:rPr>
              <a:t> </a:t>
            </a:r>
          </a:p>
          <a:p>
            <a:pPr marL="0" indent="0" algn="just">
              <a:buNone/>
            </a:pPr>
            <a:r>
              <a:rPr lang="en-US" sz="2800" dirty="0">
                <a:latin typeface="Abadi" panose="020B0604020104020204" pitchFamily="34" charset="0"/>
                <a:ea typeface="Cambria Math" panose="02040503050406030204" pitchFamily="18" charset="0"/>
              </a:rPr>
              <a:t>After you leave your City employment or service (whether voluntarily, involuntarily or by retirement), there may be certain activities, matters or projects with or before the City on which you cannot work.  These prohibitions may last for 1 or 2 years, or longer.  The restrictions are in the City’s Governmental Ethics Ordinance. This brief PowerPoint explains how they work.</a:t>
            </a:r>
            <a:r>
              <a:rPr lang="en-US" sz="2800" dirty="0">
                <a:latin typeface="Abadi" panose="020B0604020104020204" pitchFamily="34" charset="0"/>
              </a:rPr>
              <a:t>  </a:t>
            </a:r>
          </a:p>
        </p:txBody>
      </p:sp>
      <p:sp>
        <p:nvSpPr>
          <p:cNvPr id="217092" name="Rectangle 4"/>
          <p:cNvSpPr>
            <a:spLocks noChangeArrowheads="1"/>
          </p:cNvSpPr>
          <p:nvPr/>
        </p:nvSpPr>
        <p:spPr bwMode="auto">
          <a:xfrm>
            <a:off x="2562225" y="32464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endParaRPr lang="en-US" b="1" dirty="0">
              <a:solidFill>
                <a:schemeClr val="tx2"/>
              </a:solidFill>
              <a:effectLst>
                <a:outerShdw blurRad="38100" dist="38100" dir="2700000" algn="tl">
                  <a:srgbClr val="000000"/>
                </a:outerShdw>
              </a:effectLst>
            </a:endParaRP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eaLnBrk="1" hangingPunct="1"/>
            <a:r>
              <a:rPr lang="en-US" altLang="en-US" b="1" dirty="0">
                <a:solidFill>
                  <a:srgbClr val="FF6600"/>
                </a:solidFill>
                <a:effectLst/>
                <a:latin typeface="Abadi" panose="020B0604020104020204" pitchFamily="34" charset="0"/>
              </a:rPr>
              <a:t>Prohibitions</a:t>
            </a:r>
          </a:p>
        </p:txBody>
      </p:sp>
      <p:sp>
        <p:nvSpPr>
          <p:cNvPr id="4099" name="Rectangle 3"/>
          <p:cNvSpPr>
            <a:spLocks noGrp="1" noChangeArrowheads="1"/>
          </p:cNvSpPr>
          <p:nvPr>
            <p:ph idx="1"/>
          </p:nvPr>
        </p:nvSpPr>
        <p:spPr/>
        <p:txBody>
          <a:bodyPr>
            <a:normAutofit/>
          </a:bodyPr>
          <a:lstStyle/>
          <a:p>
            <a:pPr marL="0" indent="0" algn="just">
              <a:buNone/>
            </a:pPr>
            <a:r>
              <a:rPr lang="en-US" b="1" cap="small" dirty="0">
                <a:latin typeface="Abadi" panose="020B0604020104020204" pitchFamily="34" charset="0"/>
              </a:rPr>
              <a:t>There are SIX (6) prohibitions.</a:t>
            </a:r>
          </a:p>
          <a:p>
            <a:endParaRPr lang="en-US" b="1" cap="small" dirty="0">
              <a:latin typeface="Abadi" panose="020B0604020104020204" pitchFamily="34" charset="0"/>
            </a:endParaRPr>
          </a:p>
          <a:p>
            <a:pPr marL="0" indent="0" algn="just">
              <a:buNone/>
            </a:pPr>
            <a:r>
              <a:rPr lang="en-US" cap="small" dirty="0">
                <a:latin typeface="Abadi" panose="020B0604020104020204" pitchFamily="34" charset="0"/>
              </a:rPr>
              <a:t>They BEGIN</a:t>
            </a:r>
            <a:r>
              <a:rPr lang="en-US" dirty="0">
                <a:latin typeface="Abadi" panose="020B0604020104020204" pitchFamily="34" charset="0"/>
              </a:rPr>
              <a:t> </a:t>
            </a:r>
            <a:r>
              <a:rPr lang="en-US" b="1" dirty="0">
                <a:latin typeface="Abadi" panose="020B0604020104020204" pitchFamily="34" charset="0"/>
              </a:rPr>
              <a:t>A</a:t>
            </a:r>
            <a:r>
              <a:rPr lang="en-US" b="1" cap="small" dirty="0">
                <a:latin typeface="Abadi" panose="020B0604020104020204" pitchFamily="34" charset="0"/>
              </a:rPr>
              <a:t>fter</a:t>
            </a:r>
            <a:r>
              <a:rPr lang="en-US" cap="small" dirty="0">
                <a:latin typeface="Abadi" panose="020B0604020104020204" pitchFamily="34" charset="0"/>
              </a:rPr>
              <a:t> you leave your City employment or service, </a:t>
            </a:r>
            <a:r>
              <a:rPr lang="en-US" b="1" cap="small" dirty="0">
                <a:latin typeface="Abadi" panose="020B0604020104020204" pitchFamily="34" charset="0"/>
              </a:rPr>
              <a:t>not</a:t>
            </a:r>
            <a:r>
              <a:rPr lang="en-US" cap="small" dirty="0">
                <a:latin typeface="Abadi" panose="020B0604020104020204" pitchFamily="34" charset="0"/>
              </a:rPr>
              <a:t> when you move from one city position to another.</a:t>
            </a:r>
            <a:endParaRPr lang="en-US" dirty="0">
              <a:latin typeface="Abadi" panose="020B0604020104020204" pitchFamily="34" charset="0"/>
            </a:endParaRPr>
          </a:p>
          <a:p>
            <a:pPr algn="just" eaLnBrk="1" hangingPunct="1">
              <a:lnSpc>
                <a:spcPct val="90000"/>
              </a:lnSpc>
            </a:pPr>
            <a:endParaRPr lang="en-US" altLang="en-US" dirty="0">
              <a:solidFill>
                <a:srgbClr val="002060"/>
              </a:solidFill>
              <a:effectLst/>
              <a:latin typeface="Futura Md BT"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1000" y="4648200"/>
            <a:ext cx="762000" cy="762000"/>
          </a:xfrm>
          <a:prstGeom prst="rect">
            <a:avLst/>
          </a:prstGeom>
        </p:spPr>
      </p:pic>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381000" y="457200"/>
            <a:ext cx="8229600" cy="1371600"/>
          </a:xfrm>
        </p:spPr>
        <p:txBody>
          <a:bodyPr/>
          <a:lstStyle/>
          <a:p>
            <a:pPr eaLnBrk="1" hangingPunct="1"/>
            <a:r>
              <a:rPr lang="en-US" altLang="en-US" sz="4000" b="1" dirty="0">
                <a:solidFill>
                  <a:srgbClr val="FF6600"/>
                </a:solidFill>
                <a:effectLst/>
                <a:latin typeface="Abadi" panose="020B0604020104020204" pitchFamily="34" charset="0"/>
              </a:rPr>
              <a:t>Lobbying ban</a:t>
            </a:r>
          </a:p>
        </p:txBody>
      </p:sp>
      <p:sp>
        <p:nvSpPr>
          <p:cNvPr id="5123" name="Rectangle 3"/>
          <p:cNvSpPr>
            <a:spLocks noGrp="1" noChangeArrowheads="1"/>
          </p:cNvSpPr>
          <p:nvPr>
            <p:ph idx="1"/>
          </p:nvPr>
        </p:nvSpPr>
        <p:spPr>
          <a:xfrm>
            <a:off x="457200" y="1676400"/>
            <a:ext cx="8229600" cy="4449763"/>
          </a:xfrm>
        </p:spPr>
        <p:txBody>
          <a:bodyPr>
            <a:normAutofit fontScale="77500" lnSpcReduction="20000"/>
          </a:bodyPr>
          <a:lstStyle/>
          <a:p>
            <a:pPr marL="0" indent="0" algn="just">
              <a:buNone/>
            </a:pPr>
            <a:r>
              <a:rPr lang="en-US" sz="2600" b="1" dirty="0">
                <a:latin typeface="Abadi" panose="020B0604020104020204" pitchFamily="34" charset="0"/>
                <a:cs typeface="Arial"/>
              </a:rPr>
              <a:t>→ </a:t>
            </a:r>
            <a:r>
              <a:rPr lang="en-US" sz="2600" b="1" dirty="0">
                <a:latin typeface="Abadi" panose="020B0604020104020204" pitchFamily="34" charset="0"/>
              </a:rPr>
              <a:t>Department heads and non-clerical employees of the Mayor’s Office may not, for two (2) years after leaving City service,</a:t>
            </a:r>
            <a:r>
              <a:rPr lang="en-US" sz="2600" dirty="0">
                <a:latin typeface="Abadi" panose="020B0604020104020204" pitchFamily="34" charset="0"/>
              </a:rPr>
              <a:t> </a:t>
            </a:r>
            <a:r>
              <a:rPr lang="en-US" sz="2600" b="1" dirty="0">
                <a:latin typeface="Abadi" panose="020B0604020104020204" pitchFamily="34" charset="0"/>
              </a:rPr>
              <a:t>lobby†</a:t>
            </a:r>
            <a:r>
              <a:rPr lang="en-US" sz="2600" dirty="0">
                <a:latin typeface="Abadi" panose="020B0604020104020204" pitchFamily="34" charset="0"/>
              </a:rPr>
              <a:t> any City department, agency, board, commission, employee or official. </a:t>
            </a:r>
          </a:p>
          <a:p>
            <a:pPr marL="457200" indent="-457200" algn="just">
              <a:buAutoNum type="arabicPeriod"/>
            </a:pPr>
            <a:endParaRPr lang="en-US" sz="2600" b="1" dirty="0">
              <a:latin typeface="Abadi" panose="020B0604020104020204" pitchFamily="34" charset="0"/>
            </a:endParaRPr>
          </a:p>
          <a:p>
            <a:pPr marL="0" indent="0" algn="just">
              <a:buNone/>
            </a:pPr>
            <a:r>
              <a:rPr lang="en-US" sz="2600" b="1" dirty="0">
                <a:latin typeface="Abadi" panose="020B0604020104020204" pitchFamily="34" charset="0"/>
                <a:cs typeface="Arial"/>
              </a:rPr>
              <a:t>→ </a:t>
            </a:r>
            <a:r>
              <a:rPr lang="en-US" sz="2600" b="1" dirty="0">
                <a:latin typeface="Abadi" panose="020B0604020104020204" pitchFamily="34" charset="0"/>
              </a:rPr>
              <a:t>City Council members</a:t>
            </a:r>
            <a:r>
              <a:rPr lang="en-US" sz="2600" dirty="0">
                <a:latin typeface="Abadi" panose="020B0604020104020204" pitchFamily="34" charset="0"/>
              </a:rPr>
              <a:t> may not </a:t>
            </a:r>
            <a:r>
              <a:rPr lang="en-US" sz="2600" b="1" dirty="0">
                <a:latin typeface="Abadi" panose="020B0604020104020204" pitchFamily="34" charset="0"/>
              </a:rPr>
              <a:t>lobby†</a:t>
            </a:r>
            <a:r>
              <a:rPr lang="en-US" sz="2600" dirty="0">
                <a:latin typeface="Abadi" panose="020B0604020104020204" pitchFamily="34" charset="0"/>
              </a:rPr>
              <a:t> any City department, agency, board, commission, employee or official for </a:t>
            </a:r>
            <a:r>
              <a:rPr lang="en-US" sz="2600" b="1" dirty="0">
                <a:latin typeface="Abadi" panose="020B0604020104020204" pitchFamily="34" charset="0"/>
              </a:rPr>
              <a:t>one (1) year</a:t>
            </a:r>
            <a:r>
              <a:rPr lang="en-US" sz="2600" dirty="0">
                <a:latin typeface="Abadi" panose="020B0604020104020204" pitchFamily="34" charset="0"/>
              </a:rPr>
              <a:t> after they leave office.</a:t>
            </a:r>
          </a:p>
          <a:p>
            <a:pPr marL="0" indent="0" algn="just">
              <a:buNone/>
            </a:pPr>
            <a:endParaRPr lang="en-US" sz="2600" b="1" i="1" dirty="0">
              <a:latin typeface="Abadi" panose="020B0604020104020204" pitchFamily="34" charset="0"/>
            </a:endParaRPr>
          </a:p>
          <a:p>
            <a:pPr marL="0" indent="0" algn="just">
              <a:buNone/>
            </a:pPr>
            <a:r>
              <a:rPr lang="en-US" sz="2600" b="1" dirty="0">
                <a:latin typeface="Abadi" panose="020B0604020104020204" pitchFamily="34" charset="0"/>
                <a:cs typeface="Arial"/>
              </a:rPr>
              <a:t>→ Other</a:t>
            </a:r>
            <a:r>
              <a:rPr lang="en-US" sz="2600" dirty="0">
                <a:latin typeface="Abadi" panose="020B0604020104020204" pitchFamily="34" charset="0"/>
              </a:rPr>
              <a:t> </a:t>
            </a:r>
            <a:r>
              <a:rPr lang="en-US" sz="2600" b="1" dirty="0">
                <a:latin typeface="Abadi" panose="020B0604020104020204" pitchFamily="34" charset="0"/>
              </a:rPr>
              <a:t>former Shakman-exempt City employees from the Executive Branch, and Mayoral appointees to City boards or commissions, may not, for two years after leaving their City service, lobby†</a:t>
            </a:r>
            <a:r>
              <a:rPr lang="en-US" sz="2600" dirty="0">
                <a:latin typeface="Abadi" panose="020B0604020104020204" pitchFamily="34" charset="0"/>
              </a:rPr>
              <a:t> the City department, agency, board, or commission in which they served, or any City employee or official in a department, agency, board, or commission in which they served.  </a:t>
            </a:r>
            <a:r>
              <a:rPr lang="en-US" sz="2600" b="1" i="1" dirty="0">
                <a:latin typeface="Abadi" panose="020B0604020104020204" pitchFamily="34" charset="0"/>
              </a:rPr>
              <a:t>Note: this provision does not apply to City Council employees.</a:t>
            </a:r>
            <a:endParaRPr lang="en-US" sz="2600" b="1" dirty="0">
              <a:latin typeface="Abadi" panose="020B0604020104020204" pitchFamily="34" charset="0"/>
            </a:endParaRPr>
          </a:p>
          <a:p>
            <a:pPr eaLnBrk="1" hangingPunct="1">
              <a:buFont typeface="Wingdings" pitchFamily="2" charset="2"/>
              <a:buNone/>
              <a:defRPr/>
            </a:pPr>
            <a:endParaRPr lang="en-US" dirty="0">
              <a:latin typeface="Futura Md BT" pitchFamily="34" charset="0"/>
            </a:endParaRPr>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3000"/>
                                        <p:tgtEl>
                                          <p:spTgt spid="5123">
                                            <p:txEl>
                                              <p:pRg st="0" end="0"/>
                                            </p:txEl>
                                          </p:spTgt>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animEffect transition="in" filter="fade">
                                      <p:cBhvr>
                                        <p:cTn id="11" dur="3000"/>
                                        <p:tgtEl>
                                          <p:spTgt spid="5123">
                                            <p:txEl>
                                              <p:pRg st="2" end="2"/>
                                            </p:txEl>
                                          </p:spTgt>
                                        </p:tgtEl>
                                      </p:cBhvr>
                                    </p:animEffect>
                                  </p:childTnLst>
                                </p:cTn>
                              </p:par>
                            </p:childTnLst>
                          </p:cTn>
                        </p:par>
                        <p:par>
                          <p:cTn id="12" fill="hold">
                            <p:stCondLst>
                              <p:cond delay="6000"/>
                            </p:stCondLst>
                            <p:childTnLst>
                              <p:par>
                                <p:cTn id="13" presetID="10" presetClass="entr" presetSubtype="0" fill="hold" grpId="0" nodeType="after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animEffect transition="in" filter="fade">
                                      <p:cBhvr>
                                        <p:cTn id="15" dur="30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a:xfrm>
            <a:off x="457200" y="457200"/>
            <a:ext cx="8229600" cy="1139825"/>
          </a:xfrm>
        </p:spPr>
        <p:txBody>
          <a:bodyPr>
            <a:normAutofit fontScale="90000"/>
          </a:bodyPr>
          <a:lstStyle/>
          <a:p>
            <a:pPr eaLnBrk="1" hangingPunct="1">
              <a:defRPr/>
            </a:pPr>
            <a:br>
              <a:rPr lang="en-US" sz="4800" dirty="0">
                <a:solidFill>
                  <a:srgbClr val="FF0000"/>
                </a:solidFill>
                <a:effectLst/>
                <a:latin typeface="Abadi" panose="020B0604020104020204" pitchFamily="34" charset="0"/>
              </a:rPr>
            </a:br>
            <a:r>
              <a:rPr lang="en-US" sz="4800" b="1" dirty="0">
                <a:solidFill>
                  <a:srgbClr val="FF6600"/>
                </a:solidFill>
                <a:effectLst/>
                <a:latin typeface="Abadi" panose="020B0604020104020204" pitchFamily="34" charset="0"/>
              </a:rPr>
              <a:t>What is “lobbying?”</a:t>
            </a:r>
            <a:br>
              <a:rPr lang="en-US" sz="4800" b="0" dirty="0">
                <a:solidFill>
                  <a:srgbClr val="0033CC"/>
                </a:solidFill>
                <a:latin typeface="Book Antiqua" panose="02040602050305030304" pitchFamily="18" charset="0"/>
              </a:rPr>
            </a:br>
            <a:endParaRPr lang="en-US" sz="4800" b="0" dirty="0">
              <a:solidFill>
                <a:srgbClr val="0033CC"/>
              </a:solidFill>
              <a:latin typeface="Book Antiqua" panose="02040602050305030304" pitchFamily="18" charset="0"/>
            </a:endParaRPr>
          </a:p>
        </p:txBody>
      </p:sp>
      <p:sp>
        <p:nvSpPr>
          <p:cNvPr id="51203" name="Rectangle 3"/>
          <p:cNvSpPr>
            <a:spLocks noGrp="1" noChangeArrowheads="1"/>
          </p:cNvSpPr>
          <p:nvPr>
            <p:ph idx="1"/>
          </p:nvPr>
        </p:nvSpPr>
        <p:spPr/>
        <p:txBody>
          <a:bodyPr>
            <a:normAutofit fontScale="92500" lnSpcReduction="10000"/>
          </a:bodyPr>
          <a:lstStyle/>
          <a:p>
            <a:pPr marL="0" indent="0" algn="just">
              <a:buNone/>
            </a:pPr>
            <a:r>
              <a:rPr lang="en-US" sz="2800" b="1" dirty="0">
                <a:latin typeface="Abadi" panose="020B0604020104020204" pitchFamily="34" charset="0"/>
              </a:rPr>
              <a:t>† ”</a:t>
            </a:r>
            <a:r>
              <a:rPr lang="en-US" sz="2800" dirty="0">
                <a:latin typeface="Abadi" panose="020B0604020104020204" pitchFamily="34" charset="0"/>
              </a:rPr>
              <a:t>Lobbying” means acting on behalf of another person, like an employer or client, to influence City actions or decisions, such contracts, tax increment financing matters, real estate development, zoning permit, official endorsement or recommendation, or an Ordinance change or other City Council matter. </a:t>
            </a:r>
          </a:p>
          <a:p>
            <a:pPr marL="0" indent="0" algn="just">
              <a:buNone/>
            </a:pPr>
            <a:endParaRPr lang="en-US" sz="2800" dirty="0">
              <a:latin typeface="Abadi" panose="020B0604020104020204" pitchFamily="34" charset="0"/>
            </a:endParaRPr>
          </a:p>
          <a:p>
            <a:pPr marL="0" indent="0" algn="just">
              <a:buNone/>
            </a:pPr>
            <a:r>
              <a:rPr lang="en-US" sz="2800" dirty="0">
                <a:latin typeface="Abadi" panose="020B0604020104020204" pitchFamily="34" charset="0"/>
              </a:rPr>
              <a:t>Certain activities are not considered lobbying, however, especially with respect to representing non-profit organizations.  Please contact the Board of Ethics for more information.</a:t>
            </a:r>
          </a:p>
        </p:txBody>
      </p:sp>
    </p:spTree>
  </p:cSld>
  <p:clrMapOvr>
    <a:masterClrMapping/>
  </p:clrMapOvr>
  <p:transition advClick="0" advTm="27000">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fade">
                                      <p:cBhvr>
                                        <p:cTn id="7" dur="800" decel="100000"/>
                                        <p:tgtEl>
                                          <p:spTgt spid="51202"/>
                                        </p:tgtEl>
                                      </p:cBhvr>
                                    </p:animEffect>
                                    <p:anim calcmode="lin" valueType="num">
                                      <p:cBhvr>
                                        <p:cTn id="8" dur="800" decel="100000" fill="hold"/>
                                        <p:tgtEl>
                                          <p:spTgt spid="51202"/>
                                        </p:tgtEl>
                                        <p:attrNameLst>
                                          <p:attrName>style.rotation</p:attrName>
                                        </p:attrNameLst>
                                      </p:cBhvr>
                                      <p:tavLst>
                                        <p:tav tm="0">
                                          <p:val>
                                            <p:fltVal val="-90"/>
                                          </p:val>
                                        </p:tav>
                                        <p:tav tm="100000">
                                          <p:val>
                                            <p:fltVal val="0"/>
                                          </p:val>
                                        </p:tav>
                                      </p:tavLst>
                                    </p:anim>
                                    <p:anim calcmode="lin" valueType="num">
                                      <p:cBhvr>
                                        <p:cTn id="9" dur="800" decel="100000" fill="hold"/>
                                        <p:tgtEl>
                                          <p:spTgt spid="51202"/>
                                        </p:tgtEl>
                                        <p:attrNameLst>
                                          <p:attrName>ppt_x</p:attrName>
                                        </p:attrNameLst>
                                      </p:cBhvr>
                                      <p:tavLst>
                                        <p:tav tm="0">
                                          <p:val>
                                            <p:strVal val="#ppt_x+0.4"/>
                                          </p:val>
                                        </p:tav>
                                        <p:tav tm="100000">
                                          <p:val>
                                            <p:strVal val="#ppt_x-0.05"/>
                                          </p:val>
                                        </p:tav>
                                      </p:tavLst>
                                    </p:anim>
                                    <p:anim calcmode="lin" valueType="num">
                                      <p:cBhvr>
                                        <p:cTn id="10" dur="800" decel="100000" fill="hold"/>
                                        <p:tgtEl>
                                          <p:spTgt spid="512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0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normAutofit/>
          </a:bodyPr>
          <a:lstStyle/>
          <a:p>
            <a:pPr eaLnBrk="1" hangingPunct="1"/>
            <a:r>
              <a:rPr lang="en-US" altLang="en-US" b="1" dirty="0">
                <a:solidFill>
                  <a:srgbClr val="FF6600"/>
                </a:solidFill>
                <a:effectLst/>
                <a:latin typeface="Abadi" panose="020B0604020104020204" pitchFamily="34" charset="0"/>
              </a:rPr>
              <a:t>Lobbying: the “Ethics Pledge”</a:t>
            </a:r>
          </a:p>
        </p:txBody>
      </p:sp>
      <p:sp>
        <p:nvSpPr>
          <p:cNvPr id="8195" name="Rectangle 3"/>
          <p:cNvSpPr>
            <a:spLocks noGrp="1" noChangeArrowheads="1"/>
          </p:cNvSpPr>
          <p:nvPr>
            <p:ph idx="1"/>
          </p:nvPr>
        </p:nvSpPr>
        <p:spPr/>
        <p:txBody>
          <a:bodyPr>
            <a:normAutofit/>
          </a:bodyPr>
          <a:lstStyle/>
          <a:p>
            <a:pPr marL="0" indent="0" algn="just">
              <a:spcBef>
                <a:spcPts val="0"/>
              </a:spcBef>
              <a:buNone/>
            </a:pPr>
            <a:r>
              <a:rPr lang="en-US" sz="3600" dirty="0">
                <a:latin typeface="Abadi" panose="020B0604020104020204" pitchFamily="34" charset="0"/>
              </a:rPr>
              <a:t>Department heads, non-clerical Mayoral employees, Mayoral appointees, and other Executive Branch Shakman-exempt employees must sign an ethics pledge acknowledging that they will abide by these post-employment lobbying restrictions.</a:t>
            </a:r>
          </a:p>
        </p:txBody>
      </p:sp>
    </p:spTree>
  </p:cSld>
  <p:clrMapOvr>
    <a:masterClrMapping/>
  </p:clrMapOvr>
  <p:transition advClick="0" advTm="10000">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normAutofit fontScale="90000"/>
          </a:bodyPr>
          <a:lstStyle/>
          <a:p>
            <a:pPr eaLnBrk="1" hangingPunct="1"/>
            <a:r>
              <a:rPr lang="en-US" altLang="en-US" sz="4800" b="1" dirty="0">
                <a:solidFill>
                  <a:srgbClr val="FF6600"/>
                </a:solidFill>
                <a:effectLst/>
                <a:latin typeface="Abadi" panose="020B0604020104020204" pitchFamily="34" charset="0"/>
              </a:rPr>
              <a:t>The One-Year “Subject Matter” Ban </a:t>
            </a:r>
          </a:p>
        </p:txBody>
      </p:sp>
      <p:sp>
        <p:nvSpPr>
          <p:cNvPr id="201731" name="Rectangle 3"/>
          <p:cNvSpPr>
            <a:spLocks noGrp="1" noChangeArrowheads="1"/>
          </p:cNvSpPr>
          <p:nvPr>
            <p:ph idx="1"/>
          </p:nvPr>
        </p:nvSpPr>
        <p:spPr>
          <a:xfrm>
            <a:off x="457200" y="1752600"/>
            <a:ext cx="8229600" cy="4373563"/>
          </a:xfrm>
        </p:spPr>
        <p:txBody>
          <a:bodyPr>
            <a:normAutofit lnSpcReduction="10000"/>
          </a:bodyPr>
          <a:lstStyle/>
          <a:p>
            <a:pPr marL="0" indent="0" algn="just">
              <a:lnSpc>
                <a:spcPct val="90000"/>
              </a:lnSpc>
              <a:buNone/>
              <a:defRPr/>
            </a:pPr>
            <a:r>
              <a:rPr lang="en-US" sz="1600" b="1" dirty="0">
                <a:latin typeface="Abadi" panose="020B0604020104020204" pitchFamily="34" charset="0"/>
              </a:rPr>
              <a:t>For one (1) year after </a:t>
            </a:r>
            <a:r>
              <a:rPr lang="en-US" sz="1600" b="1" dirty="0">
                <a:solidFill>
                  <a:srgbClr val="FF6600"/>
                </a:solidFill>
                <a:latin typeface="Abadi" panose="020B0604020104020204" pitchFamily="34" charset="0"/>
              </a:rPr>
              <a:t>any</a:t>
            </a:r>
            <a:r>
              <a:rPr lang="en-US" sz="1600" b="1" dirty="0">
                <a:latin typeface="Abadi" panose="020B0604020104020204" pitchFamily="34" charset="0"/>
              </a:rPr>
              <a:t> City employee or official leaves City service or employment, they may not assist (even “behind the scenes”), represent, or lobby for any person, such as a new employer or client, on any matter or transaction that involves the City, if, while in City service, they were personally and substantially involved in the “subject matter” of that matter or transaction. </a:t>
            </a:r>
            <a:r>
              <a:rPr lang="en-US" sz="1600" dirty="0">
                <a:latin typeface="Abadi" panose="020B0604020104020204" pitchFamily="34" charset="0"/>
              </a:rPr>
              <a:t>  </a:t>
            </a:r>
          </a:p>
          <a:p>
            <a:pPr marL="0" indent="0" algn="just">
              <a:lnSpc>
                <a:spcPct val="90000"/>
              </a:lnSpc>
              <a:buNone/>
              <a:defRPr/>
            </a:pPr>
            <a:endParaRPr lang="en-US" sz="1600" dirty="0">
              <a:latin typeface="Abadi" panose="020B0604020104020204" pitchFamily="34" charset="0"/>
            </a:endParaRPr>
          </a:p>
          <a:p>
            <a:pPr marL="0" indent="0" algn="just">
              <a:lnSpc>
                <a:spcPct val="90000"/>
              </a:lnSpc>
              <a:buNone/>
              <a:defRPr/>
            </a:pPr>
            <a:r>
              <a:rPr lang="en-US" sz="1600" dirty="0">
                <a:latin typeface="Abadi" panose="020B0604020104020204" pitchFamily="34" charset="0"/>
              </a:rPr>
              <a:t>This is true regardless whether the post-City employer or client is a for-profit corporation or non-profit entity, or whether the former City employee or official would be paid for their work, or would volunteer their services.</a:t>
            </a:r>
          </a:p>
          <a:p>
            <a:pPr marL="0" indent="0" algn="just">
              <a:lnSpc>
                <a:spcPct val="90000"/>
              </a:lnSpc>
              <a:buNone/>
              <a:defRPr/>
            </a:pPr>
            <a:endParaRPr lang="en-US" sz="1600" dirty="0">
              <a:latin typeface="Abadi" panose="020B0604020104020204" pitchFamily="34" charset="0"/>
            </a:endParaRPr>
          </a:p>
          <a:p>
            <a:pPr marL="0" indent="0" algn="just">
              <a:lnSpc>
                <a:spcPct val="90000"/>
              </a:lnSpc>
              <a:buNone/>
              <a:defRPr/>
            </a:pPr>
            <a:r>
              <a:rPr lang="en-US" sz="1600" dirty="0">
                <a:solidFill>
                  <a:srgbClr val="FF6600"/>
                </a:solidFill>
                <a:latin typeface="Abadi" panose="020B0604020104020204" pitchFamily="34" charset="0"/>
              </a:rPr>
              <a:t>What is the “subject matter” of a transaction that a new employer or client has asked a former City employee or official to work on? </a:t>
            </a:r>
            <a:r>
              <a:rPr lang="en-US" sz="1600" dirty="0">
                <a:latin typeface="Abadi" panose="020B0604020104020204" pitchFamily="34" charset="0"/>
              </a:rPr>
              <a:t>That is a fact-dependent, sometimes complex question.  It may mean a particular City program, or a portion of the Municipal Code (like the Zoning or Building Code), or work at a City facility, like O’Hare International Airport, or work in a specific geographic area in the City, or the way one’s City department handles certain matters. </a:t>
            </a:r>
          </a:p>
          <a:p>
            <a:pPr marL="0" indent="0" algn="just">
              <a:lnSpc>
                <a:spcPct val="90000"/>
              </a:lnSpc>
              <a:buNone/>
              <a:defRPr/>
            </a:pPr>
            <a:endParaRPr lang="en-US" sz="1600" dirty="0">
              <a:latin typeface="Abadi" panose="020B0604020104020204" pitchFamily="34" charset="0"/>
            </a:endParaRPr>
          </a:p>
          <a:p>
            <a:pPr marL="0" indent="0" algn="just">
              <a:lnSpc>
                <a:spcPct val="90000"/>
              </a:lnSpc>
              <a:buNone/>
              <a:defRPr/>
            </a:pPr>
            <a:r>
              <a:rPr lang="en-US" sz="1600" dirty="0">
                <a:latin typeface="Abadi" panose="020B0604020104020204" pitchFamily="34" charset="0"/>
              </a:rPr>
              <a:t>We strongly urge City employees or officials exploring job offers with persons or firms that deal with City government to contact the Board of Ethics to discuss this restriction.</a:t>
            </a:r>
          </a:p>
        </p:txBody>
      </p:sp>
    </p:spTree>
  </p:cSld>
  <p:clrMapOvr>
    <a:masterClrMapping/>
  </p:clrMapOvr>
  <p:transition advClick="0" advTm="10000">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normAutofit fontScale="90000"/>
          </a:bodyPr>
          <a:lstStyle/>
          <a:p>
            <a:pPr eaLnBrk="1" hangingPunct="1"/>
            <a:br>
              <a:rPr lang="en-US" altLang="en-US" b="1" dirty="0">
                <a:solidFill>
                  <a:srgbClr val="0033CC"/>
                </a:solidFill>
                <a:effectLst/>
                <a:latin typeface="Centaur" panose="02030504050205020304" pitchFamily="18" charset="0"/>
              </a:rPr>
            </a:br>
            <a:r>
              <a:rPr lang="en-US" altLang="en-US" b="1" dirty="0">
                <a:solidFill>
                  <a:srgbClr val="FF6600"/>
                </a:solidFill>
                <a:effectLst/>
                <a:latin typeface="Abadi" panose="020B0604020104020204" pitchFamily="34" charset="0"/>
              </a:rPr>
              <a:t>The “Permanent” Ban on City Contracts</a:t>
            </a:r>
            <a:br>
              <a:rPr lang="en-US" altLang="en-US" b="1" dirty="0">
                <a:solidFill>
                  <a:srgbClr val="FF0000"/>
                </a:solidFill>
                <a:effectLst/>
                <a:latin typeface="Centaur" panose="02030504050205020304" pitchFamily="18" charset="0"/>
              </a:rPr>
            </a:br>
            <a:endParaRPr lang="en-US" altLang="en-US" b="1" dirty="0">
              <a:solidFill>
                <a:srgbClr val="FF0000"/>
              </a:solidFill>
              <a:effectLst/>
              <a:latin typeface="Centaur" panose="02030504050205020304" pitchFamily="18" charset="0"/>
            </a:endParaRPr>
          </a:p>
        </p:txBody>
      </p:sp>
      <p:sp>
        <p:nvSpPr>
          <p:cNvPr id="205827" name="Rectangle 3"/>
          <p:cNvSpPr>
            <a:spLocks noGrp="1" noChangeArrowheads="1"/>
          </p:cNvSpPr>
          <p:nvPr>
            <p:ph idx="1"/>
          </p:nvPr>
        </p:nvSpPr>
        <p:spPr/>
        <p:txBody>
          <a:bodyPr>
            <a:normAutofit fontScale="85000" lnSpcReduction="20000"/>
          </a:bodyPr>
          <a:lstStyle/>
          <a:p>
            <a:pPr marL="0" indent="0" algn="just">
              <a:buNone/>
            </a:pPr>
            <a:r>
              <a:rPr lang="en-US" sz="2800" b="1" dirty="0">
                <a:latin typeface="Abadi" panose="020B0604020104020204" pitchFamily="34" charset="0"/>
              </a:rPr>
              <a:t>If a former City employee or official exercised “contract management authority” with respect to a City contract, they may not assist any person (like a new employer or new client) on that contract. </a:t>
            </a:r>
          </a:p>
          <a:p>
            <a:pPr marL="0" indent="0" algn="just">
              <a:buNone/>
            </a:pPr>
            <a:endParaRPr lang="en-US" sz="2800" b="1" dirty="0">
              <a:latin typeface="Abadi" panose="020B0604020104020204" pitchFamily="34" charset="0"/>
            </a:endParaRPr>
          </a:p>
          <a:p>
            <a:pPr marL="0" indent="0" algn="just">
              <a:buNone/>
            </a:pPr>
            <a:r>
              <a:rPr lang="en-US" sz="2800" dirty="0">
                <a:latin typeface="Abadi" panose="020B0604020104020204" pitchFamily="34" charset="0"/>
              </a:rPr>
              <a:t>This restriction is “</a:t>
            </a:r>
            <a:r>
              <a:rPr lang="en-US" sz="2800" b="1" dirty="0">
                <a:latin typeface="Abadi" panose="020B0604020104020204" pitchFamily="34" charset="0"/>
              </a:rPr>
              <a:t>permanent</a:t>
            </a:r>
            <a:r>
              <a:rPr lang="en-US" sz="2800" dirty="0">
                <a:latin typeface="Abadi" panose="020B0604020104020204" pitchFamily="34" charset="0"/>
              </a:rPr>
              <a:t>” — in other words, it lasts for the entire life or term of that contract. </a:t>
            </a:r>
          </a:p>
          <a:p>
            <a:pPr marL="0" indent="0" algn="just">
              <a:buNone/>
            </a:pPr>
            <a:endParaRPr lang="en-US" sz="2800" dirty="0">
              <a:latin typeface="Abadi" panose="020B0604020104020204" pitchFamily="34" charset="0"/>
            </a:endParaRPr>
          </a:p>
          <a:p>
            <a:pPr marL="0" indent="0" algn="just">
              <a:buNone/>
            </a:pPr>
            <a:r>
              <a:rPr lang="en-US" sz="2800" dirty="0">
                <a:latin typeface="Abadi" panose="020B0604020104020204" pitchFamily="34" charset="0"/>
              </a:rPr>
              <a:t>“Contract management authority” means being personally involved in or having direct supervisory responsibility for the formation or performance of a City contract. It includes preparing contract specifications, evaluating bids or proposals, negotiating contract terms, supervising contract performance, or approving payment vouchers. </a:t>
            </a:r>
          </a:p>
          <a:p>
            <a:pPr lvl="1" algn="just" eaLnBrk="1" hangingPunct="1">
              <a:defRPr/>
            </a:pPr>
            <a:endParaRPr lang="en-US" b="1" dirty="0">
              <a:effectLst/>
              <a:latin typeface="Futura Md BT" pitchFamily="34" charset="0"/>
            </a:endParaRPr>
          </a:p>
          <a:p>
            <a:pPr eaLnBrk="1" hangingPunct="1">
              <a:defRPr/>
            </a:pPr>
            <a:endParaRPr lang="en-US" b="1" dirty="0">
              <a:latin typeface="Futura Md BT" pitchFamily="34" charset="0"/>
            </a:endParaRPr>
          </a:p>
          <a:p>
            <a:pPr eaLnBrk="1" hangingPunct="1">
              <a:defRPr/>
            </a:pPr>
            <a:endParaRPr lang="en-US" dirty="0"/>
          </a:p>
          <a:p>
            <a:pPr eaLnBrk="1" hangingPunct="1">
              <a:buFont typeface="Wingdings" pitchFamily="2" charset="2"/>
              <a:buNone/>
              <a:defRPr/>
            </a:pPr>
            <a:endParaRPr lang="en-US" dirty="0"/>
          </a:p>
        </p:txBody>
      </p:sp>
    </p:spTree>
  </p:cSld>
  <p:clrMapOvr>
    <a:masterClrMapping/>
  </p:clrMapOvr>
  <p:transition advClick="0" advTm="10000">
    <p:wipe dir="d"/>
  </p:transition>
</p:sld>
</file>

<file path=ppt/theme/theme1.xml><?xml version="1.0" encoding="utf-8"?>
<a:theme xmlns:a="http://schemas.openxmlformats.org/drawingml/2006/main" name="Theme1">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2572</TotalTime>
  <Words>1669</Words>
  <Application>Microsoft Office PowerPoint</Application>
  <PresentationFormat>On-screen Show (4:3)</PresentationFormat>
  <Paragraphs>129</Paragraphs>
  <Slides>19</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Abadi</vt:lpstr>
      <vt:lpstr>Arial</vt:lpstr>
      <vt:lpstr>Book Antiqua</vt:lpstr>
      <vt:lpstr>Calibri</vt:lpstr>
      <vt:lpstr>Cambria</vt:lpstr>
      <vt:lpstr>Centaur</vt:lpstr>
      <vt:lpstr>Futura Md BT</vt:lpstr>
      <vt:lpstr>Garamond</vt:lpstr>
      <vt:lpstr>Wingdings</vt:lpstr>
      <vt:lpstr>Theme1</vt:lpstr>
      <vt:lpstr>   City of Chicago  Board of Ethics “The Revolving Door”/Post-Employment Restrictions    740 North Sedgwick, Suite 500 Chicago, IL 60654 www.cityofchicago.org/Ethics 312.744.9660         rev. 4/22  </vt:lpstr>
      <vt:lpstr>PowerPoint Presentation</vt:lpstr>
      <vt:lpstr>“Revolving door” laws</vt:lpstr>
      <vt:lpstr>Prohibitions</vt:lpstr>
      <vt:lpstr>Lobbying ban</vt:lpstr>
      <vt:lpstr> What is “lobbying?” </vt:lpstr>
      <vt:lpstr>Lobbying: the “Ethics Pledge”</vt:lpstr>
      <vt:lpstr>The One-Year “Subject Matter” Ban </vt:lpstr>
      <vt:lpstr> The “Permanent” Ban on City Contracts </vt:lpstr>
      <vt:lpstr>The “Permanent” Ban on Legal or Administrative Proceedings</vt:lpstr>
      <vt:lpstr> Confidential or Non-public Information</vt:lpstr>
      <vt:lpstr>Negotiating Future Employment</vt:lpstr>
      <vt:lpstr>Government-to-Government Exception</vt:lpstr>
      <vt:lpstr> “Matter-based,” NOT “Employer” Based</vt:lpstr>
      <vt:lpstr>“Ethical Screens”</vt:lpstr>
      <vt:lpstr>“Trade-Skill” Exception</vt:lpstr>
      <vt:lpstr>Penalties</vt:lpstr>
      <vt:lpstr>QUESTIONS?</vt:lpstr>
      <vt:lpstr>City of Chicago  Board of Ethics </vt:lpstr>
    </vt:vector>
  </TitlesOfParts>
  <Company>CITY OF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IN CITY GOVERNMENT</dc:title>
  <dc:creator>DC5100-XPPRO</dc:creator>
  <cp:lastModifiedBy>Steve Berlin</cp:lastModifiedBy>
  <cp:revision>326</cp:revision>
  <cp:lastPrinted>2016-03-22T20:44:46Z</cp:lastPrinted>
  <dcterms:created xsi:type="dcterms:W3CDTF">2007-03-01T17:00:44Z</dcterms:created>
  <dcterms:modified xsi:type="dcterms:W3CDTF">2022-04-27T14:17:35Z</dcterms:modified>
</cp:coreProperties>
</file>