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80" r:id="rId5"/>
    <p:sldMasterId id="2147483792" r:id="rId6"/>
    <p:sldMasterId id="2147483703" r:id="rId7"/>
    <p:sldMasterId id="2147483716" r:id="rId8"/>
    <p:sldMasterId id="2147483728" r:id="rId9"/>
    <p:sldMasterId id="2147483740" r:id="rId10"/>
    <p:sldMasterId id="2147483753" r:id="rId11"/>
  </p:sldMasterIdLst>
  <p:notesMasterIdLst>
    <p:notesMasterId r:id="rId63"/>
  </p:notesMasterIdLst>
  <p:handoutMasterIdLst>
    <p:handoutMasterId r:id="rId64"/>
  </p:handoutMasterIdLst>
  <p:sldIdLst>
    <p:sldId id="256" r:id="rId12"/>
    <p:sldId id="459" r:id="rId13"/>
    <p:sldId id="532" r:id="rId14"/>
    <p:sldId id="528" r:id="rId15"/>
    <p:sldId id="440" r:id="rId16"/>
    <p:sldId id="452" r:id="rId17"/>
    <p:sldId id="441" r:id="rId18"/>
    <p:sldId id="480" r:id="rId19"/>
    <p:sldId id="534" r:id="rId20"/>
    <p:sldId id="481" r:id="rId21"/>
    <p:sldId id="535" r:id="rId22"/>
    <p:sldId id="490" r:id="rId23"/>
    <p:sldId id="489" r:id="rId24"/>
    <p:sldId id="513" r:id="rId25"/>
    <p:sldId id="514" r:id="rId26"/>
    <p:sldId id="515" r:id="rId27"/>
    <p:sldId id="457" r:id="rId28"/>
    <p:sldId id="508" r:id="rId29"/>
    <p:sldId id="510" r:id="rId30"/>
    <p:sldId id="512" r:id="rId31"/>
    <p:sldId id="486" r:id="rId32"/>
    <p:sldId id="488" r:id="rId33"/>
    <p:sldId id="445" r:id="rId34"/>
    <p:sldId id="455" r:id="rId35"/>
    <p:sldId id="492" r:id="rId36"/>
    <p:sldId id="446" r:id="rId37"/>
    <p:sldId id="448" r:id="rId38"/>
    <p:sldId id="485" r:id="rId39"/>
    <p:sldId id="516" r:id="rId40"/>
    <p:sldId id="450" r:id="rId41"/>
    <p:sldId id="295" r:id="rId42"/>
    <p:sldId id="461" r:id="rId43"/>
    <p:sldId id="462" r:id="rId44"/>
    <p:sldId id="463" r:id="rId45"/>
    <p:sldId id="464" r:id="rId46"/>
    <p:sldId id="465" r:id="rId47"/>
    <p:sldId id="456" r:id="rId48"/>
    <p:sldId id="466" r:id="rId49"/>
    <p:sldId id="467" r:id="rId50"/>
    <p:sldId id="460" r:id="rId51"/>
    <p:sldId id="470" r:id="rId52"/>
    <p:sldId id="471" r:id="rId53"/>
    <p:sldId id="472" r:id="rId54"/>
    <p:sldId id="473" r:id="rId55"/>
    <p:sldId id="474" r:id="rId56"/>
    <p:sldId id="475" r:id="rId57"/>
    <p:sldId id="476" r:id="rId58"/>
    <p:sldId id="477" r:id="rId59"/>
    <p:sldId id="478" r:id="rId60"/>
    <p:sldId id="479" r:id="rId61"/>
    <p:sldId id="518" r:id="rId62"/>
  </p:sldIdLst>
  <p:sldSz cx="10058400" cy="77724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247E40-9796-409C-BADD-6D869CB84DF7}">
          <p14:sldIdLst>
            <p14:sldId id="256"/>
            <p14:sldId id="459"/>
            <p14:sldId id="532"/>
            <p14:sldId id="528"/>
            <p14:sldId id="440"/>
            <p14:sldId id="452"/>
            <p14:sldId id="441"/>
            <p14:sldId id="480"/>
            <p14:sldId id="534"/>
            <p14:sldId id="481"/>
            <p14:sldId id="535"/>
            <p14:sldId id="490"/>
            <p14:sldId id="489"/>
            <p14:sldId id="513"/>
            <p14:sldId id="514"/>
            <p14:sldId id="515"/>
            <p14:sldId id="457"/>
            <p14:sldId id="508"/>
            <p14:sldId id="510"/>
            <p14:sldId id="512"/>
            <p14:sldId id="486"/>
            <p14:sldId id="488"/>
            <p14:sldId id="445"/>
            <p14:sldId id="455"/>
            <p14:sldId id="492"/>
            <p14:sldId id="446"/>
            <p14:sldId id="448"/>
            <p14:sldId id="485"/>
            <p14:sldId id="516"/>
            <p14:sldId id="450"/>
            <p14:sldId id="295"/>
            <p14:sldId id="461"/>
            <p14:sldId id="462"/>
            <p14:sldId id="463"/>
            <p14:sldId id="464"/>
            <p14:sldId id="465"/>
            <p14:sldId id="456"/>
            <p14:sldId id="466"/>
            <p14:sldId id="467"/>
            <p14:sldId id="460"/>
            <p14:sldId id="470"/>
            <p14:sldId id="471"/>
            <p14:sldId id="472"/>
            <p14:sldId id="473"/>
            <p14:sldId id="474"/>
            <p14:sldId id="475"/>
            <p14:sldId id="476"/>
            <p14:sldId id="477"/>
            <p14:sldId id="478"/>
            <p14:sldId id="479"/>
            <p14:sldId id="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316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A9CC5F-CEB6-5D22-2237-A000D688C9FA}" name="Cesar Garza" initials="CG" userId="S::Cesar.Garza@cityofchicago.org::7e7f3352-edc1-49b5-8ad6-4948e943796e" providerId="AD"/>
  <p188:author id="{C26F1E7E-25B5-F7DD-2697-A8D80C2A2AF2}" name="Maria Guzman-Rocha" initials="MGR" userId="Maria Guzman-Roch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ney, Jessica" initials="LJ" lastIdx="10" clrIdx="0"/>
  <p:cmAuthor id="2" name="Julia Talbot" initials="JT" lastIdx="4" clrIdx="1">
    <p:extLst>
      <p:ext uri="{19B8F6BF-5375-455C-9EA6-DF929625EA0E}">
        <p15:presenceInfo xmlns:p15="http://schemas.microsoft.com/office/powerpoint/2012/main" userId="S::Julia.Talbot@cityofchicago.org::562544b2-6820-4a32-95b3-0a07df5cba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C812B-5B2F-4C70-923A-6268F3CA3AA9}" v="2" dt="2022-07-26T15:04:59.889"/>
    <p1510:client id="{62236A8D-2244-4A79-938D-55C37BBC20BD}" v="157" dt="2022-07-25T19:51:10.502"/>
    <p1510:client id="{7E84A174-D86E-4E50-29B3-92C13EE0DDF6}" v="1" dt="2022-07-26T14:41:38.804"/>
    <p1510:client id="{CF390BFB-F5CF-FC5B-D778-9A40B624AABB}" v="2" dt="2022-07-25T19:38:51.058"/>
    <p1510:client id="{F23A333B-9C77-4DB5-8DF0-74F16904592E}" v="43" dt="2022-07-25T20:56:52.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422" y="72"/>
      </p:cViewPr>
      <p:guideLst>
        <p:guide orient="horz" pos="2160"/>
        <p:guide pos="2880"/>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9" rIns="91438" bIns="45719" rtlCol="0"/>
          <a:lstStyle>
            <a:lvl1pPr algn="r">
              <a:defRPr sz="1200"/>
            </a:lvl1pPr>
          </a:lstStyle>
          <a:p>
            <a:fld id="{91DCF312-9799-4578-999D-3BBCE2BF4B10}" type="datetimeFigureOut">
              <a:rPr lang="en-US" smtClean="0"/>
              <a:pPr/>
              <a:t>7/26/2022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9" rIns="91438" bIns="45719" rtlCol="0" anchor="b"/>
          <a:lstStyle>
            <a:lvl1pPr algn="r">
              <a:defRPr sz="1200"/>
            </a:lvl1pPr>
          </a:lstStyle>
          <a:p>
            <a:fld id="{35482093-C9EF-4F56-AF9C-99CBC4EF0931}" type="slidenum">
              <a:rPr lang="en-US" smtClean="0"/>
              <a:pPr/>
              <a:t>‹#›</a:t>
            </a:fld>
            <a:endParaRPr lang="en-US"/>
          </a:p>
        </p:txBody>
      </p:sp>
    </p:spTree>
    <p:extLst>
      <p:ext uri="{BB962C8B-B14F-4D97-AF65-F5344CB8AC3E}">
        <p14:creationId xmlns:p14="http://schemas.microsoft.com/office/powerpoint/2010/main" val="335064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0" tIns="46245" rIns="92490" bIns="46245" rtlCol="0"/>
          <a:lstStyle>
            <a:lvl1pPr algn="r">
              <a:defRPr sz="1200"/>
            </a:lvl1pPr>
          </a:lstStyle>
          <a:p>
            <a:fld id="{D427C823-7708-402D-A6DC-C15F7E065C4A}" type="datetimeFigureOut">
              <a:rPr lang="en-US" smtClean="0"/>
              <a:pPr/>
              <a:t>7/26/2022</a:t>
            </a:fld>
            <a:endParaRPr lang="en-US"/>
          </a:p>
        </p:txBody>
      </p:sp>
      <p:sp>
        <p:nvSpPr>
          <p:cNvPr id="4" name="Slide Image Placeholder 3"/>
          <p:cNvSpPr>
            <a:spLocks noGrp="1" noRot="1" noChangeAspect="1"/>
          </p:cNvSpPr>
          <p:nvPr>
            <p:ph type="sldImg" idx="2"/>
          </p:nvPr>
        </p:nvSpPr>
        <p:spPr>
          <a:xfrm>
            <a:off x="1457325" y="1154113"/>
            <a:ext cx="4035425" cy="3117850"/>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0" tIns="46245" rIns="92490" bIns="462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0" tIns="46245" rIns="92490" bIns="46245" rtlCol="0" anchor="b"/>
          <a:lstStyle>
            <a:lvl1pPr algn="r">
              <a:defRPr sz="1200"/>
            </a:lvl1pPr>
          </a:lstStyle>
          <a:p>
            <a:fld id="{9E2337D9-B60E-4FEF-8325-431FC8CAD22D}" type="slidenum">
              <a:rPr lang="en-US" smtClean="0"/>
              <a:pPr/>
              <a:t>‹#›</a:t>
            </a:fld>
            <a:endParaRPr lang="en-US"/>
          </a:p>
        </p:txBody>
      </p:sp>
    </p:spTree>
    <p:extLst>
      <p:ext uri="{BB962C8B-B14F-4D97-AF65-F5344CB8AC3E}">
        <p14:creationId xmlns:p14="http://schemas.microsoft.com/office/powerpoint/2010/main" val="2895655243"/>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Julia</a:t>
            </a:r>
          </a:p>
        </p:txBody>
      </p:sp>
      <p:sp>
        <p:nvSpPr>
          <p:cNvPr id="4" name="Slide Number Placeholder 3"/>
          <p:cNvSpPr>
            <a:spLocks noGrp="1"/>
          </p:cNvSpPr>
          <p:nvPr>
            <p:ph type="sldNum" sz="quarter" idx="5"/>
          </p:nvPr>
        </p:nvSpPr>
        <p:spPr/>
        <p:txBody>
          <a:bodyPr/>
          <a:lstStyle/>
          <a:p>
            <a:fld id="{9E2337D9-B60E-4FEF-8325-431FC8CAD22D}" type="slidenum">
              <a:rPr lang="en-US" smtClean="0"/>
              <a:pPr/>
              <a:t>1</a:t>
            </a:fld>
            <a:endParaRPr lang="en-US"/>
          </a:p>
        </p:txBody>
      </p:sp>
    </p:spTree>
    <p:extLst>
      <p:ext uri="{BB962C8B-B14F-4D97-AF65-F5344CB8AC3E}">
        <p14:creationId xmlns:p14="http://schemas.microsoft.com/office/powerpoint/2010/main" val="91124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Ebony- add more information about CHA programming? Funding? Any additional information? </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10</a:t>
            </a:fld>
            <a:endParaRPr lang="en-US"/>
          </a:p>
        </p:txBody>
      </p:sp>
    </p:spTree>
    <p:extLst>
      <p:ext uri="{BB962C8B-B14F-4D97-AF65-F5344CB8AC3E}">
        <p14:creationId xmlns:p14="http://schemas.microsoft.com/office/powerpoint/2010/main" val="393949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MGR</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11</a:t>
            </a:fld>
            <a:endParaRPr lang="en-US"/>
          </a:p>
        </p:txBody>
      </p:sp>
    </p:spTree>
    <p:extLst>
      <p:ext uri="{BB962C8B-B14F-4D97-AF65-F5344CB8AC3E}">
        <p14:creationId xmlns:p14="http://schemas.microsoft.com/office/powerpoint/2010/main" val="367630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MGR</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12</a:t>
            </a:fld>
            <a:endParaRPr lang="en-US"/>
          </a:p>
        </p:txBody>
      </p:sp>
    </p:spTree>
    <p:extLst>
      <p:ext uri="{BB962C8B-B14F-4D97-AF65-F5344CB8AC3E}">
        <p14:creationId xmlns:p14="http://schemas.microsoft.com/office/powerpoint/2010/main" val="50491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MGR</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13</a:t>
            </a:fld>
            <a:endParaRPr lang="en-US"/>
          </a:p>
        </p:txBody>
      </p:sp>
    </p:spTree>
    <p:extLst>
      <p:ext uri="{BB962C8B-B14F-4D97-AF65-F5344CB8AC3E}">
        <p14:creationId xmlns:p14="http://schemas.microsoft.com/office/powerpoint/2010/main" val="80352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CG</a:t>
            </a:r>
          </a:p>
        </p:txBody>
      </p:sp>
      <p:sp>
        <p:nvSpPr>
          <p:cNvPr id="4" name="Slide Number Placeholder 3"/>
          <p:cNvSpPr>
            <a:spLocks noGrp="1"/>
          </p:cNvSpPr>
          <p:nvPr>
            <p:ph type="sldNum" sz="quarter" idx="5"/>
          </p:nvPr>
        </p:nvSpPr>
        <p:spPr/>
        <p:txBody>
          <a:bodyPr/>
          <a:lstStyle/>
          <a:p>
            <a:fld id="{9E2337D9-B60E-4FEF-8325-431FC8CAD22D}" type="slidenum">
              <a:rPr lang="en-US" smtClean="0"/>
              <a:pPr/>
              <a:t>14</a:t>
            </a:fld>
            <a:endParaRPr lang="en-US"/>
          </a:p>
        </p:txBody>
      </p:sp>
    </p:spTree>
    <p:extLst>
      <p:ext uri="{BB962C8B-B14F-4D97-AF65-F5344CB8AC3E}">
        <p14:creationId xmlns:p14="http://schemas.microsoft.com/office/powerpoint/2010/main" val="252742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CG</a:t>
            </a:r>
          </a:p>
        </p:txBody>
      </p:sp>
      <p:sp>
        <p:nvSpPr>
          <p:cNvPr id="4" name="Slide Number Placeholder 3"/>
          <p:cNvSpPr>
            <a:spLocks noGrp="1"/>
          </p:cNvSpPr>
          <p:nvPr>
            <p:ph type="sldNum" sz="quarter" idx="5"/>
          </p:nvPr>
        </p:nvSpPr>
        <p:spPr/>
        <p:txBody>
          <a:bodyPr/>
          <a:lstStyle/>
          <a:p>
            <a:fld id="{9E2337D9-B60E-4FEF-8325-431FC8CAD22D}" type="slidenum">
              <a:rPr lang="en-US" smtClean="0"/>
              <a:pPr/>
              <a:t>15</a:t>
            </a:fld>
            <a:endParaRPr lang="en-US"/>
          </a:p>
        </p:txBody>
      </p:sp>
    </p:spTree>
    <p:extLst>
      <p:ext uri="{BB962C8B-B14F-4D97-AF65-F5344CB8AC3E}">
        <p14:creationId xmlns:p14="http://schemas.microsoft.com/office/powerpoint/2010/main" val="241703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CG</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16</a:t>
            </a:fld>
            <a:endParaRPr lang="en-US"/>
          </a:p>
        </p:txBody>
      </p:sp>
    </p:spTree>
    <p:extLst>
      <p:ext uri="{BB962C8B-B14F-4D97-AF65-F5344CB8AC3E}">
        <p14:creationId xmlns:p14="http://schemas.microsoft.com/office/powerpoint/2010/main" val="372865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CG</a:t>
            </a:r>
          </a:p>
          <a:p>
            <a:r>
              <a:rPr lang="en-US"/>
              <a:t>Respondents are welcome to add their own performance measures to their application</a:t>
            </a:r>
          </a:p>
        </p:txBody>
      </p:sp>
      <p:sp>
        <p:nvSpPr>
          <p:cNvPr id="4" name="Slide Number Placeholder 3"/>
          <p:cNvSpPr>
            <a:spLocks noGrp="1"/>
          </p:cNvSpPr>
          <p:nvPr>
            <p:ph type="sldNum" sz="quarter" idx="5"/>
          </p:nvPr>
        </p:nvSpPr>
        <p:spPr/>
        <p:txBody>
          <a:bodyPr/>
          <a:lstStyle/>
          <a:p>
            <a:fld id="{9E2337D9-B60E-4FEF-8325-431FC8CAD22D}" type="slidenum">
              <a:rPr lang="en-US" smtClean="0"/>
              <a:pPr/>
              <a:t>17</a:t>
            </a:fld>
            <a:endParaRPr lang="en-US"/>
          </a:p>
        </p:txBody>
      </p:sp>
    </p:spTree>
    <p:extLst>
      <p:ext uri="{BB962C8B-B14F-4D97-AF65-F5344CB8AC3E}">
        <p14:creationId xmlns:p14="http://schemas.microsoft.com/office/powerpoint/2010/main" val="66546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t>CG</a:t>
            </a:r>
          </a:p>
          <a:p>
            <a:r>
              <a:rPr lang="en-US" sz="1200"/>
              <a:t>See Section 2, A. Eligible Respondents for more information. </a:t>
            </a:r>
            <a:endParaRPr lang="en-US" sz="1400"/>
          </a:p>
          <a:p>
            <a:endParaRPr lang="en-US" sz="1200"/>
          </a:p>
          <a:p>
            <a:r>
              <a:rPr lang="en-US" sz="1200"/>
              <a:t>Give example if applying for more than one community area (Roseland &amp; West Side) you will submit 2 separate applications.  </a:t>
            </a:r>
          </a:p>
          <a:p>
            <a:endParaRPr lang="en-US" sz="1200"/>
          </a:p>
          <a:p>
            <a:r>
              <a:rPr lang="en-US" sz="1200"/>
              <a:t>If you apply for more than one community area you will need multiple </a:t>
            </a:r>
            <a:r>
              <a:rPr lang="en-US" sz="1200" err="1"/>
              <a:t>iSupplier</a:t>
            </a:r>
            <a:r>
              <a:rPr lang="en-US" sz="1200"/>
              <a:t> accounts which means you must use a separate email address for each submittal proposal.  We will go over this later in the presentation. (check w/Julia)</a:t>
            </a:r>
          </a:p>
          <a:p>
            <a:endParaRPr lang="en-US" sz="1200"/>
          </a:p>
        </p:txBody>
      </p:sp>
      <p:sp>
        <p:nvSpPr>
          <p:cNvPr id="4" name="Slide Number Placeholder 3"/>
          <p:cNvSpPr>
            <a:spLocks noGrp="1"/>
          </p:cNvSpPr>
          <p:nvPr>
            <p:ph type="sldNum" sz="quarter" idx="10"/>
          </p:nvPr>
        </p:nvSpPr>
        <p:spPr/>
        <p:txBody>
          <a:bodyPr/>
          <a:lstStyle/>
          <a:p>
            <a:fld id="{9E2337D9-B60E-4FEF-8325-431FC8CAD22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CG</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19</a:t>
            </a:fld>
            <a:endParaRPr lang="en-US"/>
          </a:p>
        </p:txBody>
      </p:sp>
    </p:spTree>
    <p:extLst>
      <p:ext uri="{BB962C8B-B14F-4D97-AF65-F5344CB8AC3E}">
        <p14:creationId xmlns:p14="http://schemas.microsoft.com/office/powerpoint/2010/main" val="62222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Julia</a:t>
            </a:r>
          </a:p>
        </p:txBody>
      </p:sp>
      <p:sp>
        <p:nvSpPr>
          <p:cNvPr id="4" name="Slide Number Placeholder 3"/>
          <p:cNvSpPr>
            <a:spLocks noGrp="1"/>
          </p:cNvSpPr>
          <p:nvPr>
            <p:ph type="sldNum" sz="quarter" idx="5"/>
          </p:nvPr>
        </p:nvSpPr>
        <p:spPr/>
        <p:txBody>
          <a:bodyPr/>
          <a:lstStyle/>
          <a:p>
            <a:fld id="{9E2337D9-B60E-4FEF-8325-431FC8CAD22D}" type="slidenum">
              <a:rPr lang="en-US" smtClean="0"/>
              <a:pPr/>
              <a:t>2</a:t>
            </a:fld>
            <a:endParaRPr lang="en-US"/>
          </a:p>
        </p:txBody>
      </p:sp>
    </p:spTree>
    <p:extLst>
      <p:ext uri="{BB962C8B-B14F-4D97-AF65-F5344CB8AC3E}">
        <p14:creationId xmlns:p14="http://schemas.microsoft.com/office/powerpoint/2010/main" val="3551194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t>CG</a:t>
            </a:r>
            <a:endParaRPr lang="en-US"/>
          </a:p>
          <a:p>
            <a:pPr marL="0" marR="0" lvl="0" indent="0" algn="l" defTabSz="1018824">
              <a:lnSpc>
                <a:spcPct val="100000"/>
              </a:lnSpc>
              <a:spcBef>
                <a:spcPts val="0"/>
              </a:spcBef>
              <a:spcAft>
                <a:spcPts val="0"/>
              </a:spcAft>
              <a:buClrTx/>
              <a:buSzTx/>
              <a:buFontTx/>
              <a:buNone/>
              <a:tabLst/>
              <a:defRPr/>
            </a:pPr>
            <a:r>
              <a:rPr lang="en-US" altLang="en-US" sz="1400"/>
              <a:t>The</a:t>
            </a:r>
            <a:r>
              <a:rPr lang="en-US" altLang="en-US" sz="1400">
                <a:latin typeface="Calibri"/>
                <a:ea typeface="Calibri" panose="020F0502020204030204" pitchFamily="34" charset="0"/>
                <a:cs typeface="Calibri"/>
              </a:rPr>
              <a:t> budget provided below is an example for Respondents on expected budget expenditures for a program serving a minimum of 20 youth.</a:t>
            </a:r>
            <a:endParaRPr lang="en-US"/>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20</a:t>
            </a:fld>
            <a:endParaRPr lang="en-US"/>
          </a:p>
        </p:txBody>
      </p:sp>
    </p:spTree>
    <p:extLst>
      <p:ext uri="{BB962C8B-B14F-4D97-AF65-F5344CB8AC3E}">
        <p14:creationId xmlns:p14="http://schemas.microsoft.com/office/powerpoint/2010/main" val="2478923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CG</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21</a:t>
            </a:fld>
            <a:endParaRPr lang="en-US"/>
          </a:p>
        </p:txBody>
      </p:sp>
    </p:spTree>
    <p:extLst>
      <p:ext uri="{BB962C8B-B14F-4D97-AF65-F5344CB8AC3E}">
        <p14:creationId xmlns:p14="http://schemas.microsoft.com/office/powerpoint/2010/main" val="4120113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CG</a:t>
            </a:r>
          </a:p>
        </p:txBody>
      </p:sp>
      <p:sp>
        <p:nvSpPr>
          <p:cNvPr id="4" name="Slide Number Placeholder 3"/>
          <p:cNvSpPr>
            <a:spLocks noGrp="1"/>
          </p:cNvSpPr>
          <p:nvPr>
            <p:ph type="sldNum" sz="quarter" idx="5"/>
          </p:nvPr>
        </p:nvSpPr>
        <p:spPr/>
        <p:txBody>
          <a:bodyPr/>
          <a:lstStyle/>
          <a:p>
            <a:fld id="{9E2337D9-B60E-4FEF-8325-431FC8CAD22D}" type="slidenum">
              <a:rPr lang="en-US" smtClean="0"/>
              <a:pPr/>
              <a:t>22</a:t>
            </a:fld>
            <a:endParaRPr lang="en-US"/>
          </a:p>
        </p:txBody>
      </p:sp>
    </p:spTree>
    <p:extLst>
      <p:ext uri="{BB962C8B-B14F-4D97-AF65-F5344CB8AC3E}">
        <p14:creationId xmlns:p14="http://schemas.microsoft.com/office/powerpoint/2010/main" val="62648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t>MGR</a:t>
            </a:r>
          </a:p>
        </p:txBody>
      </p:sp>
      <p:sp>
        <p:nvSpPr>
          <p:cNvPr id="4" name="Slide Number Placeholder 3"/>
          <p:cNvSpPr>
            <a:spLocks noGrp="1"/>
          </p:cNvSpPr>
          <p:nvPr>
            <p:ph type="sldNum" sz="quarter" idx="10"/>
          </p:nvPr>
        </p:nvSpPr>
        <p:spPr/>
        <p:txBody>
          <a:bodyPr/>
          <a:lstStyle/>
          <a:p>
            <a:fld id="{9E2337D9-B60E-4FEF-8325-431FC8CAD22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CG</a:t>
            </a:r>
          </a:p>
        </p:txBody>
      </p:sp>
      <p:sp>
        <p:nvSpPr>
          <p:cNvPr id="4" name="Slide Number Placeholder 3"/>
          <p:cNvSpPr>
            <a:spLocks noGrp="1"/>
          </p:cNvSpPr>
          <p:nvPr>
            <p:ph type="sldNum" sz="quarter" idx="5"/>
          </p:nvPr>
        </p:nvSpPr>
        <p:spPr/>
        <p:txBody>
          <a:bodyPr/>
          <a:lstStyle/>
          <a:p>
            <a:fld id="{9E2337D9-B60E-4FEF-8325-431FC8CAD22D}" type="slidenum">
              <a:rPr lang="en-US" smtClean="0"/>
              <a:pPr/>
              <a:t>24</a:t>
            </a:fld>
            <a:endParaRPr lang="en-US"/>
          </a:p>
        </p:txBody>
      </p:sp>
    </p:spTree>
    <p:extLst>
      <p:ext uri="{BB962C8B-B14F-4D97-AF65-F5344CB8AC3E}">
        <p14:creationId xmlns:p14="http://schemas.microsoft.com/office/powerpoint/2010/main" val="3323538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25</a:t>
            </a:fld>
            <a:endParaRPr lang="en-US"/>
          </a:p>
        </p:txBody>
      </p:sp>
    </p:spTree>
    <p:extLst>
      <p:ext uri="{BB962C8B-B14F-4D97-AF65-F5344CB8AC3E}">
        <p14:creationId xmlns:p14="http://schemas.microsoft.com/office/powerpoint/2010/main" val="578306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CG</a:t>
            </a:r>
          </a:p>
        </p:txBody>
      </p:sp>
      <p:sp>
        <p:nvSpPr>
          <p:cNvPr id="4" name="Slide Number Placeholder 3"/>
          <p:cNvSpPr>
            <a:spLocks noGrp="1"/>
          </p:cNvSpPr>
          <p:nvPr>
            <p:ph type="sldNum" sz="quarter" idx="10"/>
          </p:nvPr>
        </p:nvSpPr>
        <p:spPr/>
        <p:txBody>
          <a:bodyPr/>
          <a:lstStyle/>
          <a:p>
            <a:fld id="{9E2337D9-B60E-4FEF-8325-431FC8CAD22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27</a:t>
            </a:fld>
            <a:endParaRPr lang="en-US"/>
          </a:p>
        </p:txBody>
      </p:sp>
    </p:spTree>
    <p:extLst>
      <p:ext uri="{BB962C8B-B14F-4D97-AF65-F5344CB8AC3E}">
        <p14:creationId xmlns:p14="http://schemas.microsoft.com/office/powerpoint/2010/main" val="1275051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CG</a:t>
            </a:r>
          </a:p>
        </p:txBody>
      </p:sp>
      <p:sp>
        <p:nvSpPr>
          <p:cNvPr id="4" name="Slide Number Placeholder 3"/>
          <p:cNvSpPr>
            <a:spLocks noGrp="1"/>
          </p:cNvSpPr>
          <p:nvPr>
            <p:ph type="sldNum" sz="quarter" idx="10"/>
          </p:nvPr>
        </p:nvSpPr>
        <p:spPr/>
        <p:txBody>
          <a:bodyPr/>
          <a:lstStyle/>
          <a:p>
            <a:fld id="{9E2337D9-B60E-4FEF-8325-431FC8CAD22D}" type="slidenum">
              <a:rPr lang="en-US" smtClean="0"/>
              <a:pPr/>
              <a:t>28</a:t>
            </a:fld>
            <a:endParaRPr lang="en-US"/>
          </a:p>
        </p:txBody>
      </p:sp>
    </p:spTree>
    <p:extLst>
      <p:ext uri="{BB962C8B-B14F-4D97-AF65-F5344CB8AC3E}">
        <p14:creationId xmlns:p14="http://schemas.microsoft.com/office/powerpoint/2010/main" val="566405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MGR</a:t>
            </a:r>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29</a:t>
            </a:fld>
            <a:endParaRPr lang="en-US"/>
          </a:p>
        </p:txBody>
      </p:sp>
    </p:spTree>
    <p:extLst>
      <p:ext uri="{BB962C8B-B14F-4D97-AF65-F5344CB8AC3E}">
        <p14:creationId xmlns:p14="http://schemas.microsoft.com/office/powerpoint/2010/main" val="271046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MGR</a:t>
            </a:r>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E2337D9-B60E-4FEF-8325-431FC8CAD22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537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30</a:t>
            </a:fld>
            <a:endParaRPr lang="en-US"/>
          </a:p>
        </p:txBody>
      </p:sp>
    </p:spTree>
    <p:extLst>
      <p:ext uri="{BB962C8B-B14F-4D97-AF65-F5344CB8AC3E}">
        <p14:creationId xmlns:p14="http://schemas.microsoft.com/office/powerpoint/2010/main" val="1260592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31</a:t>
            </a:fld>
            <a:endParaRPr lang="en-US"/>
          </a:p>
        </p:txBody>
      </p:sp>
    </p:spTree>
    <p:extLst>
      <p:ext uri="{BB962C8B-B14F-4D97-AF65-F5344CB8AC3E}">
        <p14:creationId xmlns:p14="http://schemas.microsoft.com/office/powerpoint/2010/main" val="711012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89BE0C4-4416-45B1-A766-3F774AD41399}"/>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C7D12DC-57F9-42AF-BB61-1C78660AF1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Julia slides 30-50</a:t>
            </a:r>
          </a:p>
        </p:txBody>
      </p:sp>
      <p:sp>
        <p:nvSpPr>
          <p:cNvPr id="57348" name="Slide Number Placeholder 3">
            <a:extLst>
              <a:ext uri="{FF2B5EF4-FFF2-40B4-BE49-F238E27FC236}">
                <a16:creationId xmlns:a16="http://schemas.microsoft.com/office/drawing/2014/main" id="{ED5AB38E-B78E-4E2F-8B0B-FC9C6BA3F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993E86-1332-4FEF-9ABC-A0E32ECDCF28}" type="slidenum">
              <a:rPr lang="en-US" altLang="en-US" smtClean="0"/>
              <a:pPr/>
              <a:t>32</a:t>
            </a:fld>
            <a:endParaRPr lang="en-US" altLang="en-US"/>
          </a:p>
        </p:txBody>
      </p:sp>
    </p:spTree>
    <p:extLst>
      <p:ext uri="{BB962C8B-B14F-4D97-AF65-F5344CB8AC3E}">
        <p14:creationId xmlns:p14="http://schemas.microsoft.com/office/powerpoint/2010/main" val="714194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5689B77-FC8E-423E-9017-155168613840}"/>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EE1CB6E-F51D-4A91-A665-B8FF176B0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8D0F8A39-EC39-4A7D-A241-960B5CAA61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F75A61-11AE-4F8A-8614-ED077C6CB4E4}" type="slidenum">
              <a:rPr lang="en-US" altLang="en-US" smtClean="0"/>
              <a:pPr/>
              <a:t>33</a:t>
            </a:fld>
            <a:endParaRPr lang="en-US" altLang="en-US"/>
          </a:p>
        </p:txBody>
      </p:sp>
    </p:spTree>
    <p:extLst>
      <p:ext uri="{BB962C8B-B14F-4D97-AF65-F5344CB8AC3E}">
        <p14:creationId xmlns:p14="http://schemas.microsoft.com/office/powerpoint/2010/main" val="2165948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021F443-95F1-4644-BD34-1FB0DD7E409F}"/>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74F3B3C-E88C-4443-868E-469CCC730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848EC30C-1BC2-4DCB-9FAC-9CF1733928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AB32E5-0A50-4ADB-AE63-CA06ED0629C3}" type="slidenum">
              <a:rPr lang="en-US" altLang="en-US" smtClean="0"/>
              <a:pPr/>
              <a:t>48</a:t>
            </a:fld>
            <a:endParaRPr lang="en-US" altLang="en-US"/>
          </a:p>
        </p:txBody>
      </p:sp>
    </p:spTree>
    <p:extLst>
      <p:ext uri="{BB962C8B-B14F-4D97-AF65-F5344CB8AC3E}">
        <p14:creationId xmlns:p14="http://schemas.microsoft.com/office/powerpoint/2010/main" val="116964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4</a:t>
            </a:fld>
            <a:endParaRPr lang="en-US"/>
          </a:p>
        </p:txBody>
      </p:sp>
    </p:spTree>
    <p:extLst>
      <p:ext uri="{BB962C8B-B14F-4D97-AF65-F5344CB8AC3E}">
        <p14:creationId xmlns:p14="http://schemas.microsoft.com/office/powerpoint/2010/main" val="256614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MGR</a:t>
            </a:r>
          </a:p>
        </p:txBody>
      </p:sp>
      <p:sp>
        <p:nvSpPr>
          <p:cNvPr id="4" name="Slide Number Placeholder 3"/>
          <p:cNvSpPr>
            <a:spLocks noGrp="1"/>
          </p:cNvSpPr>
          <p:nvPr>
            <p:ph type="sldNum" sz="quarter" idx="10"/>
          </p:nvPr>
        </p:nvSpPr>
        <p:spPr/>
        <p:txBody>
          <a:bodyPr/>
          <a:lstStyle/>
          <a:p>
            <a:fld id="{9E2337D9-B60E-4FEF-8325-431FC8CAD2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MGR</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6</a:t>
            </a:fld>
            <a:endParaRPr lang="en-US"/>
          </a:p>
        </p:txBody>
      </p:sp>
    </p:spTree>
    <p:extLst>
      <p:ext uri="{BB962C8B-B14F-4D97-AF65-F5344CB8AC3E}">
        <p14:creationId xmlns:p14="http://schemas.microsoft.com/office/powerpoint/2010/main" val="359252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MGR</a:t>
            </a:r>
          </a:p>
          <a:p>
            <a:endParaRPr lang="en-US"/>
          </a:p>
        </p:txBody>
      </p:sp>
      <p:sp>
        <p:nvSpPr>
          <p:cNvPr id="4" name="Slide Number Placeholder 3"/>
          <p:cNvSpPr>
            <a:spLocks noGrp="1"/>
          </p:cNvSpPr>
          <p:nvPr>
            <p:ph type="sldNum" sz="quarter" idx="10"/>
          </p:nvPr>
        </p:nvSpPr>
        <p:spPr/>
        <p:txBody>
          <a:bodyPr/>
          <a:lstStyle/>
          <a:p>
            <a:fld id="{9E2337D9-B60E-4FEF-8325-431FC8CAD2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MGR</a:t>
            </a:r>
          </a:p>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8</a:t>
            </a:fld>
            <a:endParaRPr lang="en-US"/>
          </a:p>
        </p:txBody>
      </p:sp>
    </p:spTree>
    <p:extLst>
      <p:ext uri="{BB962C8B-B14F-4D97-AF65-F5344CB8AC3E}">
        <p14:creationId xmlns:p14="http://schemas.microsoft.com/office/powerpoint/2010/main" val="355470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a:t>Ebony</a:t>
            </a:r>
          </a:p>
        </p:txBody>
      </p:sp>
      <p:sp>
        <p:nvSpPr>
          <p:cNvPr id="4" name="Slide Number Placeholder 3"/>
          <p:cNvSpPr>
            <a:spLocks noGrp="1"/>
          </p:cNvSpPr>
          <p:nvPr>
            <p:ph type="sldNum" sz="quarter" idx="5"/>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E2337D9-B60E-4FEF-8325-431FC8CAD22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82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5007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24201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2824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0B6022-593D-49B5-AECD-C36C85C3524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B6022-593D-49B5-AECD-C36C85C3524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0B6022-593D-49B5-AECD-C36C85C3524A}"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0B6022-593D-49B5-AECD-C36C85C3524A}" type="datetimeFigureOut">
              <a:rPr lang="en-US" smtClean="0"/>
              <a:pPr/>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0B6022-593D-49B5-AECD-C36C85C3524A}" type="datetimeFigureOut">
              <a:rPr lang="en-US" smtClean="0"/>
              <a:pPr/>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6022-593D-49B5-AECD-C36C85C3524A}" type="datetimeFigureOut">
              <a:rPr lang="en-US" smtClean="0"/>
              <a:pPr/>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1243012" y="1300164"/>
            <a:ext cx="8312467" cy="558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3024655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CDA59-4584-4BE5-A2F7-C75767DDDA1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CDA59-4584-4BE5-A2F7-C75767DDDA1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CDA59-4584-4BE5-A2F7-C75767DDDA1A}"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CDA59-4584-4BE5-A2F7-C75767DDDA1A}" type="datetimeFigureOut">
              <a:rPr lang="en-US" smtClean="0"/>
              <a:pPr/>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CDA59-4584-4BE5-A2F7-C75767DDDA1A}" type="datetimeFigureOut">
              <a:rPr lang="en-US" smtClean="0"/>
              <a:pPr/>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CDA59-4584-4BE5-A2F7-C75767DDDA1A}" type="datetimeFigureOut">
              <a:rPr lang="en-US" smtClean="0"/>
              <a:pPr/>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245927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lIns="101882" tIns="50941" rIns="101882" bIns="50941"/>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E62CC57-0B5E-41E0-B27B-F78FB5017F27}"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54726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0AF4EAD-D9E0-4FD4-84D9-8B15125BFFCC}"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425050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a:prstGeom prst="rect">
            <a:avLst/>
          </a:prstGeom>
        </p:spPr>
        <p:txBody>
          <a:bodyPr lIns="101882" tIns="50941" rIns="101882" bIns="50941"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7D110BBC-E6F6-45B9-83D7-BD321160719C}"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4016084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C6BD40A-06DB-42BD-A33C-53B2D834536A}"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51743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19C0A84F-5765-4048-8B57-966D0175A5F0}" type="datetime1">
              <a:rPr lang="en-US" smtClean="0"/>
              <a:pPr/>
              <a:t>7/26/2022</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43149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916D03CA-EDE8-46BA-8CEB-D786714A3E6E}" type="datetime1">
              <a:rPr lang="en-US" smtClean="0"/>
              <a:pPr/>
              <a:t>7/26/2022</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17787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38739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F3A9B419-8798-4630-AEB1-ED58D50CAA45}" type="datetime1">
              <a:rPr lang="en-US" smtClean="0"/>
              <a:pPr/>
              <a:t>7/26/2022</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13475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a:prstGeom prst="rect">
            <a:avLst/>
          </a:prstGeom>
        </p:spPr>
        <p:txBody>
          <a:bodyPr lIns="101882" tIns="50941" rIns="101882" bIns="50941"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894C6F22-F1EF-49C5-9565-697E5577148D}"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94183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D4D25A1-0F6A-46E3-805C-17D56641EEE7}"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518164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B81274A7-1E9A-4649-8257-87CFE75AA885}"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750161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82" tIns="50941" rIns="101882" bIns="50941"/>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44130CA-A039-4C0D-AEC0-F136B5C77D01}"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760208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hidden="1"/>
          <p:cNvGraphicFramePr>
            <a:graphicFrameLocks noChangeAspect="1"/>
          </p:cNvGraphicFramePr>
          <p:nvPr>
            <p:custDataLst>
              <p:tags r:id="rId2"/>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172720"/>
            <a:ext cx="8549640" cy="1295400"/>
          </a:xfrm>
          <a:prstGeom prst="rect">
            <a:avLst/>
          </a:prstGeom>
        </p:spPr>
        <p:txBody>
          <a:bodyPr lIns="101882" tIns="50941" rIns="101882" bIns="50941"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lIns="101882" tIns="50941" rIns="101882" bIns="50941"/>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3"/>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8" imgW="360" imgH="360" progId="">
                  <p:embed/>
                </p:oleObj>
              </mc:Choice>
              <mc:Fallback>
                <p:oleObj name="think-cell Slide" r:id="rId8"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9934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687753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ECB71464-C4FE-414E-BBB7-142ECA059830}"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403806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720664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31547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7/26/2022</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275665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7/26/2022</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487996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7/26/2022</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348322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7/26/2022</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6179684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871067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996629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51919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7/26/2022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07010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30C9E-BA7B-4B50-853D-EB3DA8C8F711}"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76287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25420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30C9E-BA7B-4B50-853D-EB3DA8C8F711}"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0279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7/26/2022</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62863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30C9E-BA7B-4B50-853D-EB3DA8C8F711}"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888030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30C9E-BA7B-4B50-853D-EB3DA8C8F711}" type="datetimeFigureOut">
              <a:rPr lang="en-US" smtClean="0"/>
              <a:pPr/>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900967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30C9E-BA7B-4B50-853D-EB3DA8C8F711}" type="datetimeFigureOut">
              <a:rPr lang="en-US" smtClean="0"/>
              <a:pPr/>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450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0C9E-BA7B-4B50-853D-EB3DA8C8F711}" type="datetimeFigureOut">
              <a:rPr lang="en-US" smtClean="0"/>
              <a:pPr/>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13862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911187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951683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2855196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7627478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9BCA-E49A-F648-A7DF-343B30E82FF2}"/>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D210F07E-6A5E-5A4E-84D4-881DA07C3BBC}"/>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BBB2064C-87D0-FA4E-BC7D-C30287286731}"/>
              </a:ext>
            </a:extLst>
          </p:cNvPr>
          <p:cNvSpPr>
            <a:spLocks noGrp="1"/>
          </p:cNvSpPr>
          <p:nvPr>
            <p:ph type="dt" sz="half" idx="10"/>
          </p:nvPr>
        </p:nvSpPr>
        <p:spPr/>
        <p:txBody>
          <a:bodyPr/>
          <a:lstStyle/>
          <a:p>
            <a:fld id="{4E62CC57-0B5E-41E0-B27B-F78FB5017F27}" type="datetime1">
              <a:rPr lang="en-US" smtClean="0"/>
              <a:pPr/>
              <a:t>7/26/2022</a:t>
            </a:fld>
            <a:endParaRPr lang="en-US"/>
          </a:p>
        </p:txBody>
      </p:sp>
      <p:sp>
        <p:nvSpPr>
          <p:cNvPr id="5" name="Footer Placeholder 4">
            <a:extLst>
              <a:ext uri="{FF2B5EF4-FFF2-40B4-BE49-F238E27FC236}">
                <a16:creationId xmlns:a16="http://schemas.microsoft.com/office/drawing/2014/main" id="{70048476-7E75-D04C-AAC6-870ED3005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064AA-6B0C-B540-B150-0706AC0BC2DE}"/>
              </a:ext>
            </a:extLst>
          </p:cNvPr>
          <p:cNvSpPr>
            <a:spLocks noGrp="1"/>
          </p:cNvSpPr>
          <p:nvPr>
            <p:ph type="sldNum" sz="quarter" idx="12"/>
          </p:nvPr>
        </p:nvSpPr>
        <p:spPr/>
        <p:txBody>
          <a:bodyPr/>
          <a:lstStyle/>
          <a:p>
            <a:fld id="{A746B785-CA11-4B71-B5A9-4BD5E8C4B301}" type="slidenum">
              <a:rPr lang="en-US" smtClean="0"/>
              <a:pPr/>
              <a:t>‹#›</a:t>
            </a:fld>
            <a:endParaRPr lang="en-US"/>
          </a:p>
        </p:txBody>
      </p:sp>
      <p:pic>
        <p:nvPicPr>
          <p:cNvPr id="7" name="Picture 2">
            <a:extLst>
              <a:ext uri="{FF2B5EF4-FFF2-40B4-BE49-F238E27FC236}">
                <a16:creationId xmlns:a16="http://schemas.microsoft.com/office/drawing/2014/main" id="{C7E8E102-9BE2-5F45-8188-C81322CE5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48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D997A26-BDF4-9046-AFA7-D5EEAF6A07D6}"/>
              </a:ext>
            </a:extLst>
          </p:cNvPr>
          <p:cNvPicPr>
            <a:picLocks noChangeAspect="1"/>
          </p:cNvPicPr>
          <p:nvPr/>
        </p:nvPicPr>
        <p:blipFill>
          <a:blip r:embed="rId3" cstate="print"/>
          <a:stretch>
            <a:fillRect/>
          </a:stretch>
        </p:blipFill>
        <p:spPr>
          <a:xfrm>
            <a:off x="3186606" y="26988"/>
            <a:ext cx="3320395" cy="1744540"/>
          </a:xfrm>
          <a:prstGeom prst="rect">
            <a:avLst/>
          </a:prstGeom>
        </p:spPr>
      </p:pic>
    </p:spTree>
    <p:extLst>
      <p:ext uri="{BB962C8B-B14F-4D97-AF65-F5344CB8AC3E}">
        <p14:creationId xmlns:p14="http://schemas.microsoft.com/office/powerpoint/2010/main" val="3881514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4276-395B-E74C-9BDA-6FDB9F1FE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71EC9-C9DE-F74E-A5E6-C3BD29B122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8ECE3-8364-114B-9FE0-4642D3B0143C}"/>
              </a:ext>
            </a:extLst>
          </p:cNvPr>
          <p:cNvSpPr>
            <a:spLocks noGrp="1"/>
          </p:cNvSpPr>
          <p:nvPr>
            <p:ph type="dt" sz="half" idx="10"/>
          </p:nvPr>
        </p:nvSpPr>
        <p:spPr/>
        <p:txBody>
          <a:bodyPr/>
          <a:lstStyle/>
          <a:p>
            <a:fld id="{60AF4EAD-D9E0-4FD4-84D9-8B15125BFFCC}" type="datetime1">
              <a:rPr lang="en-US" smtClean="0"/>
              <a:pPr/>
              <a:t>7/26/2022</a:t>
            </a:fld>
            <a:endParaRPr lang="en-US"/>
          </a:p>
        </p:txBody>
      </p:sp>
      <p:sp>
        <p:nvSpPr>
          <p:cNvPr id="5" name="Footer Placeholder 4">
            <a:extLst>
              <a:ext uri="{FF2B5EF4-FFF2-40B4-BE49-F238E27FC236}">
                <a16:creationId xmlns:a16="http://schemas.microsoft.com/office/drawing/2014/main" id="{FAA8DF51-4DAD-0C47-96EC-A7A365835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7AB24-D476-C64E-9C59-FAB7FEC1A71A}"/>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28929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7/26/2022</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141490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DB8C-8EB6-AC48-A0AC-B43B4D116D4F}"/>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77805B7B-F251-5644-9737-0E39204EE061}"/>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7B2CCC-6E29-DD4D-BC8C-348456953CC1}"/>
              </a:ext>
            </a:extLst>
          </p:cNvPr>
          <p:cNvSpPr>
            <a:spLocks noGrp="1"/>
          </p:cNvSpPr>
          <p:nvPr>
            <p:ph type="dt" sz="half" idx="10"/>
          </p:nvPr>
        </p:nvSpPr>
        <p:spPr/>
        <p:txBody>
          <a:bodyPr/>
          <a:lstStyle/>
          <a:p>
            <a:fld id="{7D110BBC-E6F6-45B9-83D7-BD321160719C}" type="datetime1">
              <a:rPr lang="en-US" smtClean="0"/>
              <a:pPr/>
              <a:t>7/26/2022</a:t>
            </a:fld>
            <a:endParaRPr lang="en-US"/>
          </a:p>
        </p:txBody>
      </p:sp>
      <p:sp>
        <p:nvSpPr>
          <p:cNvPr id="5" name="Footer Placeholder 4">
            <a:extLst>
              <a:ext uri="{FF2B5EF4-FFF2-40B4-BE49-F238E27FC236}">
                <a16:creationId xmlns:a16="http://schemas.microsoft.com/office/drawing/2014/main" id="{BBB39C4D-45D9-E649-A84E-AA8774D18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DC4A4-31E6-AF46-BEE6-9A25AB98373D}"/>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4284802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185-F23F-DC4C-8798-FC87669BC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E891E-F8D6-084D-B7C5-64EE2C5170AC}"/>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B9B8A-320F-4A49-AB51-742DC35C80A0}"/>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E1DFC-9BAF-464E-B4EA-4BE3068E79E9}"/>
              </a:ext>
            </a:extLst>
          </p:cNvPr>
          <p:cNvSpPr>
            <a:spLocks noGrp="1"/>
          </p:cNvSpPr>
          <p:nvPr>
            <p:ph type="dt" sz="half" idx="10"/>
          </p:nvPr>
        </p:nvSpPr>
        <p:spPr/>
        <p:txBody>
          <a:bodyPr/>
          <a:lstStyle/>
          <a:p>
            <a:fld id="{5C6BD40A-06DB-42BD-A33C-53B2D834536A}" type="datetime1">
              <a:rPr lang="en-US" smtClean="0"/>
              <a:pPr/>
              <a:t>7/26/2022</a:t>
            </a:fld>
            <a:endParaRPr lang="en-US"/>
          </a:p>
        </p:txBody>
      </p:sp>
      <p:sp>
        <p:nvSpPr>
          <p:cNvPr id="6" name="Footer Placeholder 5">
            <a:extLst>
              <a:ext uri="{FF2B5EF4-FFF2-40B4-BE49-F238E27FC236}">
                <a16:creationId xmlns:a16="http://schemas.microsoft.com/office/drawing/2014/main" id="{953FD520-3B71-A242-A4D2-EE03D1FE4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59847-3ED9-C54A-A61D-C34FBB57300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427417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6595-D3CE-4B48-A906-8B8284AAE02E}"/>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8AAE1-F347-1742-BE95-6349309B3CF3}"/>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795347E7-BD89-724A-AC73-705DD3C378D8}"/>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64FF0-0662-474B-AE0F-C8EEA4B3BAF5}"/>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37E2D9A6-22F1-F445-AE30-59F111B112CB}"/>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F7817-A817-3441-A3E0-1FD47CBA1932}"/>
              </a:ext>
            </a:extLst>
          </p:cNvPr>
          <p:cNvSpPr>
            <a:spLocks noGrp="1"/>
          </p:cNvSpPr>
          <p:nvPr>
            <p:ph type="dt" sz="half" idx="10"/>
          </p:nvPr>
        </p:nvSpPr>
        <p:spPr/>
        <p:txBody>
          <a:bodyPr/>
          <a:lstStyle/>
          <a:p>
            <a:fld id="{19C0A84F-5765-4048-8B57-966D0175A5F0}" type="datetime1">
              <a:rPr lang="en-US" smtClean="0"/>
              <a:pPr/>
              <a:t>7/26/2022</a:t>
            </a:fld>
            <a:endParaRPr lang="en-US"/>
          </a:p>
        </p:txBody>
      </p:sp>
      <p:sp>
        <p:nvSpPr>
          <p:cNvPr id="8" name="Footer Placeholder 7">
            <a:extLst>
              <a:ext uri="{FF2B5EF4-FFF2-40B4-BE49-F238E27FC236}">
                <a16:creationId xmlns:a16="http://schemas.microsoft.com/office/drawing/2014/main" id="{6E5F19A2-F6B6-4646-B9B1-785D0A905D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2A283-46B9-D440-B935-E84A8CD8B37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510199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CECC-5AB5-A347-BEF2-A06404A71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48E65-BCE6-F448-8C68-2B7C04D2EDA6}"/>
              </a:ext>
            </a:extLst>
          </p:cNvPr>
          <p:cNvSpPr>
            <a:spLocks noGrp="1"/>
          </p:cNvSpPr>
          <p:nvPr>
            <p:ph type="dt" sz="half" idx="10"/>
          </p:nvPr>
        </p:nvSpPr>
        <p:spPr/>
        <p:txBody>
          <a:bodyPr/>
          <a:lstStyle/>
          <a:p>
            <a:fld id="{916D03CA-EDE8-46BA-8CEB-D786714A3E6E}" type="datetime1">
              <a:rPr lang="en-US" smtClean="0"/>
              <a:pPr/>
              <a:t>7/26/2022</a:t>
            </a:fld>
            <a:endParaRPr lang="en-US"/>
          </a:p>
        </p:txBody>
      </p:sp>
      <p:sp>
        <p:nvSpPr>
          <p:cNvPr id="4" name="Footer Placeholder 3">
            <a:extLst>
              <a:ext uri="{FF2B5EF4-FFF2-40B4-BE49-F238E27FC236}">
                <a16:creationId xmlns:a16="http://schemas.microsoft.com/office/drawing/2014/main" id="{83A5C38C-A52A-D24B-B38D-A7CF93BF8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55058-7FB0-E84D-8FCF-3FA09C55D83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854093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43247-3ACF-E645-8F62-8A6FC76EE67A}"/>
              </a:ext>
            </a:extLst>
          </p:cNvPr>
          <p:cNvSpPr>
            <a:spLocks noGrp="1"/>
          </p:cNvSpPr>
          <p:nvPr>
            <p:ph type="dt" sz="half" idx="10"/>
          </p:nvPr>
        </p:nvSpPr>
        <p:spPr/>
        <p:txBody>
          <a:bodyPr/>
          <a:lstStyle/>
          <a:p>
            <a:fld id="{F3A9B419-8798-4630-AEB1-ED58D50CAA45}" type="datetime1">
              <a:rPr lang="en-US" smtClean="0"/>
              <a:pPr/>
              <a:t>7/26/2022</a:t>
            </a:fld>
            <a:endParaRPr lang="en-US"/>
          </a:p>
        </p:txBody>
      </p:sp>
      <p:sp>
        <p:nvSpPr>
          <p:cNvPr id="3" name="Footer Placeholder 2">
            <a:extLst>
              <a:ext uri="{FF2B5EF4-FFF2-40B4-BE49-F238E27FC236}">
                <a16:creationId xmlns:a16="http://schemas.microsoft.com/office/drawing/2014/main" id="{0574C7A8-16F1-784D-A217-5FA2F298C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561B15-36FB-F544-8253-53FB24E86B82}"/>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726326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625-824A-4E4D-AA2F-7D3D8D02D82B}"/>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100FA458-F5D9-8240-81B4-5EDF80550378}"/>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4E8B4-6E90-8846-BA2F-EB353F9CC96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47A268F5-4577-C04E-9259-C7D42E2997A3}"/>
              </a:ext>
            </a:extLst>
          </p:cNvPr>
          <p:cNvSpPr>
            <a:spLocks noGrp="1"/>
          </p:cNvSpPr>
          <p:nvPr>
            <p:ph type="dt" sz="half" idx="10"/>
          </p:nvPr>
        </p:nvSpPr>
        <p:spPr/>
        <p:txBody>
          <a:bodyPr/>
          <a:lstStyle/>
          <a:p>
            <a:fld id="{894C6F22-F1EF-49C5-9565-697E5577148D}" type="datetime1">
              <a:rPr lang="en-US" smtClean="0"/>
              <a:pPr/>
              <a:t>7/26/2022</a:t>
            </a:fld>
            <a:endParaRPr lang="en-US"/>
          </a:p>
        </p:txBody>
      </p:sp>
      <p:sp>
        <p:nvSpPr>
          <p:cNvPr id="6" name="Footer Placeholder 5">
            <a:extLst>
              <a:ext uri="{FF2B5EF4-FFF2-40B4-BE49-F238E27FC236}">
                <a16:creationId xmlns:a16="http://schemas.microsoft.com/office/drawing/2014/main" id="{6E73C01D-2F68-A34D-8D41-48BEF4EE0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9C4A0-0694-4F48-A101-109B65FB14CB}"/>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4577244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D1DE-FA27-0147-873E-A8AD929C4302}"/>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2B0AC1BA-45A0-3B42-8BB4-5533FFD176CD}"/>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51454E9A-43BE-A448-BE6E-14C3F6E5804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C1C4A3C5-D93C-6349-9341-0581906DDB74}"/>
              </a:ext>
            </a:extLst>
          </p:cNvPr>
          <p:cNvSpPr>
            <a:spLocks noGrp="1"/>
          </p:cNvSpPr>
          <p:nvPr>
            <p:ph type="dt" sz="half" idx="10"/>
          </p:nvPr>
        </p:nvSpPr>
        <p:spPr/>
        <p:txBody>
          <a:bodyPr/>
          <a:lstStyle/>
          <a:p>
            <a:fld id="{5D4D25A1-0F6A-46E3-805C-17D56641EEE7}" type="datetime1">
              <a:rPr lang="en-US" smtClean="0"/>
              <a:pPr/>
              <a:t>7/26/2022</a:t>
            </a:fld>
            <a:endParaRPr lang="en-US"/>
          </a:p>
        </p:txBody>
      </p:sp>
      <p:sp>
        <p:nvSpPr>
          <p:cNvPr id="6" name="Footer Placeholder 5">
            <a:extLst>
              <a:ext uri="{FF2B5EF4-FFF2-40B4-BE49-F238E27FC236}">
                <a16:creationId xmlns:a16="http://schemas.microsoft.com/office/drawing/2014/main" id="{935B5067-EAD8-CF47-A631-2A0C89B17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42C62-C110-6E4D-A6B9-74A8B9B23FD3}"/>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780580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B173-B0BB-F24A-BB51-BCFE2F927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1DAA7-1ACA-C048-B5A7-890B7FC1C7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40818-A4D6-1446-879B-A78E1146A10F}"/>
              </a:ext>
            </a:extLst>
          </p:cNvPr>
          <p:cNvSpPr>
            <a:spLocks noGrp="1"/>
          </p:cNvSpPr>
          <p:nvPr>
            <p:ph type="dt" sz="half" idx="10"/>
          </p:nvPr>
        </p:nvSpPr>
        <p:spPr/>
        <p:txBody>
          <a:bodyPr/>
          <a:lstStyle/>
          <a:p>
            <a:fld id="{B81274A7-1E9A-4649-8257-87CFE75AA885}" type="datetime1">
              <a:rPr lang="en-US" smtClean="0"/>
              <a:pPr/>
              <a:t>7/26/2022</a:t>
            </a:fld>
            <a:endParaRPr lang="en-US"/>
          </a:p>
        </p:txBody>
      </p:sp>
      <p:sp>
        <p:nvSpPr>
          <p:cNvPr id="5" name="Footer Placeholder 4">
            <a:extLst>
              <a:ext uri="{FF2B5EF4-FFF2-40B4-BE49-F238E27FC236}">
                <a16:creationId xmlns:a16="http://schemas.microsoft.com/office/drawing/2014/main" id="{266D3E18-56CB-C448-B209-1506F7411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29A67-6A7E-7B4A-937D-0AF5C3B99A9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134696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71425-322B-294F-B1A4-DD3BA9F1C1CC}"/>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8AA42-FED7-2A47-9E5E-94C34F99D16D}"/>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A5136-8556-734F-B85E-D3758229A1F6}"/>
              </a:ext>
            </a:extLst>
          </p:cNvPr>
          <p:cNvSpPr>
            <a:spLocks noGrp="1"/>
          </p:cNvSpPr>
          <p:nvPr>
            <p:ph type="dt" sz="half" idx="10"/>
          </p:nvPr>
        </p:nvSpPr>
        <p:spPr/>
        <p:txBody>
          <a:bodyPr/>
          <a:lstStyle/>
          <a:p>
            <a:fld id="{044130CA-A039-4C0D-AEC0-F136B5C77D01}" type="datetime1">
              <a:rPr lang="en-US" smtClean="0"/>
              <a:pPr/>
              <a:t>7/26/2022</a:t>
            </a:fld>
            <a:endParaRPr lang="en-US"/>
          </a:p>
        </p:txBody>
      </p:sp>
      <p:sp>
        <p:nvSpPr>
          <p:cNvPr id="5" name="Footer Placeholder 4">
            <a:extLst>
              <a:ext uri="{FF2B5EF4-FFF2-40B4-BE49-F238E27FC236}">
                <a16:creationId xmlns:a16="http://schemas.microsoft.com/office/drawing/2014/main" id="{C5DFB49B-B207-9947-ABB2-0CC88B516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7D5FB-8397-FA46-810E-C10028372A37}"/>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9086924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720"/>
            <a:ext cx="8549640" cy="1295400"/>
          </a:xfrm>
          <a:prstGeom prst="rect">
            <a:avLst/>
          </a:prstGeom>
        </p:spPr>
        <p:txBody>
          <a:bodyPr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78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166069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7794-FAB6-1C4B-B777-30237FDCC7BD}"/>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C50E7036-0286-3545-809C-CC2BC7513FA8}"/>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31952148-B3C2-8343-9622-390D1D776BF4}"/>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5" name="Footer Placeholder 4">
            <a:extLst>
              <a:ext uri="{FF2B5EF4-FFF2-40B4-BE49-F238E27FC236}">
                <a16:creationId xmlns:a16="http://schemas.microsoft.com/office/drawing/2014/main" id="{BE2CFBA7-DA34-BE4D-B2B5-9453EAA00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C0559-ADF7-6144-A0B4-3369E116B672}"/>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5988765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4FCF-0FA7-DB4B-9E43-BE5596EFB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E25BE-7DD4-6A43-AE97-66E0F914A7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9AF5A-509C-434D-AC27-804512DC0D50}"/>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5" name="Footer Placeholder 4">
            <a:extLst>
              <a:ext uri="{FF2B5EF4-FFF2-40B4-BE49-F238E27FC236}">
                <a16:creationId xmlns:a16="http://schemas.microsoft.com/office/drawing/2014/main" id="{F8899272-3880-2B4D-AB38-0E684ABF9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BD11F-F3F2-D04F-8A06-0CEDE9B2A037}"/>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46835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4450-63DE-2F41-B214-45C86F45FBCA}"/>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337DC1B6-AB3B-D844-A02F-3B77B317F794}"/>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539BF3-E0D2-BF46-8E04-5DDA17C3F9E4}"/>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5" name="Footer Placeholder 4">
            <a:extLst>
              <a:ext uri="{FF2B5EF4-FFF2-40B4-BE49-F238E27FC236}">
                <a16:creationId xmlns:a16="http://schemas.microsoft.com/office/drawing/2014/main" id="{37A1F045-D587-1E46-8793-59664B86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9B67F-D249-7D42-A100-C18C0AE52C74}"/>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463484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D764-56F5-6B44-8EDF-61DA91DA1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FF624-8061-1D4C-B42F-DB4D4FF37DDF}"/>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F58AF-AAF2-774C-BF16-25A9374AD28E}"/>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14C5C-5D7D-C048-9056-3D733297378B}"/>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6" name="Footer Placeholder 5">
            <a:extLst>
              <a:ext uri="{FF2B5EF4-FFF2-40B4-BE49-F238E27FC236}">
                <a16:creationId xmlns:a16="http://schemas.microsoft.com/office/drawing/2014/main" id="{4F36D7AF-428C-DF43-9AA0-6E75F139F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1984B-A911-D44A-8052-5E5A5FBF56D9}"/>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259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FA8-A5B3-9E40-A03F-0BB239B8DFDC}"/>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5632E8-3EC9-1045-AB43-2B7BEBC678CC}"/>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15169112-4B5D-5943-8F95-0B46380F45DD}"/>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14985-5F09-1F4E-877B-3D755FD15CAB}"/>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F0B050EA-AEF2-FD4F-B0BA-242B693A5DEE}"/>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FD93F3-91AF-A443-8A81-EF5C8402C437}"/>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8" name="Footer Placeholder 7">
            <a:extLst>
              <a:ext uri="{FF2B5EF4-FFF2-40B4-BE49-F238E27FC236}">
                <a16:creationId xmlns:a16="http://schemas.microsoft.com/office/drawing/2014/main" id="{310D7F8C-2682-DB46-A145-B637BB5168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010830-810E-014E-8994-72377097693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207605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BEC-3E2A-F24F-8E99-C5A3BBBEB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F4FDF-9A72-6E40-9B29-F78C316CD388}"/>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4" name="Footer Placeholder 3">
            <a:extLst>
              <a:ext uri="{FF2B5EF4-FFF2-40B4-BE49-F238E27FC236}">
                <a16:creationId xmlns:a16="http://schemas.microsoft.com/office/drawing/2014/main" id="{31F0B37B-B5E0-F340-A1E4-DFFE01E01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504F4-B58F-8D4C-8AEA-EE0FDEE7B6DE}"/>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0427851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F12D6-949B-5F43-93F9-CF97C25BABB9}"/>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3" name="Footer Placeholder 2">
            <a:extLst>
              <a:ext uri="{FF2B5EF4-FFF2-40B4-BE49-F238E27FC236}">
                <a16:creationId xmlns:a16="http://schemas.microsoft.com/office/drawing/2014/main" id="{98AD91B9-875B-AE4E-8922-3325AB0A7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C32D07-6F4F-4D4E-8C1D-9E0E5CF82B4F}"/>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22354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5ED8-7093-B64F-85A1-8919311DBD8F}"/>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B2C0F3B3-094C-7342-A1B6-BB12F30437F2}"/>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C9174-FE45-4F48-B503-E15D3B8E99E7}"/>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772C773-CD06-8E4A-9927-E8FECA5C9995}"/>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6" name="Footer Placeholder 5">
            <a:extLst>
              <a:ext uri="{FF2B5EF4-FFF2-40B4-BE49-F238E27FC236}">
                <a16:creationId xmlns:a16="http://schemas.microsoft.com/office/drawing/2014/main" id="{88C13710-EA39-D546-805B-0B047A39C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7CB76-D192-A24D-AB2D-D34115A9584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9149213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513E-914D-D44F-83BC-C8365CEC39C4}"/>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906AF0F2-ADE6-074A-A6E1-5B4EA4C8CE9C}"/>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D3398049-9FE6-3843-8F6B-2B87F795202F}"/>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699B45C7-7341-9D4F-B3E7-317A90D1869E}"/>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6" name="Footer Placeholder 5">
            <a:extLst>
              <a:ext uri="{FF2B5EF4-FFF2-40B4-BE49-F238E27FC236}">
                <a16:creationId xmlns:a16="http://schemas.microsoft.com/office/drawing/2014/main" id="{F3009AA8-2A99-6246-A4EF-43754952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41A91-224A-B64D-BC63-E4EB777EF5B1}"/>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775334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468C-F9D9-0B46-B00C-3434B1EFA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66E14-F9F4-4D46-9220-01DC0FA1DF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DB15-3CE0-C247-9EA3-ACDA402E48DF}"/>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5" name="Footer Placeholder 4">
            <a:extLst>
              <a:ext uri="{FF2B5EF4-FFF2-40B4-BE49-F238E27FC236}">
                <a16:creationId xmlns:a16="http://schemas.microsoft.com/office/drawing/2014/main" id="{DB23D20E-009E-7C49-9879-DF3A0AAAC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F5CF4-908F-394F-A671-F3D3D0C4E7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07549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7/26/2022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787155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CC39A-CE93-114D-A999-7215757DC244}"/>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6C028-5CB5-C14D-8648-F3888C8EE978}"/>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50E8-470D-AF44-A17B-6D44BA4D34A1}"/>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5" name="Footer Placeholder 4">
            <a:extLst>
              <a:ext uri="{FF2B5EF4-FFF2-40B4-BE49-F238E27FC236}">
                <a16:creationId xmlns:a16="http://schemas.microsoft.com/office/drawing/2014/main" id="{9E198F72-6370-A441-B029-DB6998ACC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D98E8-2E20-4244-A821-49BD9AB154A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6975530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8F7-9A84-E74A-9545-2B9C8FEDB1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83BAF-5149-034E-95D8-9AFD54BC1E81}"/>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4" name="Footer Placeholder 3">
            <a:extLst>
              <a:ext uri="{FF2B5EF4-FFF2-40B4-BE49-F238E27FC236}">
                <a16:creationId xmlns:a16="http://schemas.microsoft.com/office/drawing/2014/main" id="{03263419-6862-C241-92C8-8B3923190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22F2F-7BE1-5346-97B3-62D346B9FE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673457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B722-420D-094E-8F1F-BC477EC4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74343B-FD23-DF4B-8EFB-640428FD794E}"/>
              </a:ext>
            </a:extLst>
          </p:cNvPr>
          <p:cNvSpPr>
            <a:spLocks noGrp="1"/>
          </p:cNvSpPr>
          <p:nvPr>
            <p:ph type="dt" sz="half" idx="10"/>
          </p:nvPr>
        </p:nvSpPr>
        <p:spPr/>
        <p:txBody>
          <a:bodyPr/>
          <a:lstStyle/>
          <a:p>
            <a:fld id="{56928B7E-629D-B04C-8756-2A889F532C64}" type="datetimeFigureOut">
              <a:rPr lang="en-US" smtClean="0"/>
              <a:pPr/>
              <a:t>7/26/2022</a:t>
            </a:fld>
            <a:endParaRPr lang="en-US"/>
          </a:p>
        </p:txBody>
      </p:sp>
      <p:sp>
        <p:nvSpPr>
          <p:cNvPr id="4" name="Footer Placeholder 3">
            <a:extLst>
              <a:ext uri="{FF2B5EF4-FFF2-40B4-BE49-F238E27FC236}">
                <a16:creationId xmlns:a16="http://schemas.microsoft.com/office/drawing/2014/main" id="{F25B658E-48E8-174D-AFE8-3049A5FBF1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B394CD-F373-2741-8B28-BEBEA5E2F053}"/>
              </a:ext>
            </a:extLst>
          </p:cNvPr>
          <p:cNvSpPr>
            <a:spLocks noGrp="1"/>
          </p:cNvSpPr>
          <p:nvPr>
            <p:ph type="sldNum" sz="quarter" idx="12"/>
          </p:nvPr>
        </p:nvSpPr>
        <p:spPr/>
        <p:txBody>
          <a:body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BA855AD0-DC65-EF44-B429-2B35DEDD55E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3.jpeg"/><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www.facebook.com/chicagoDFSS" TargetMode="Externa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www.cityofchicago.org/fss"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3.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tif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046AF66D-A036-46FE-8D92-361C514BA647}"/>
              </a:ext>
            </a:extLst>
          </p:cNvPr>
          <p:cNvSpPr>
            <a:spLocks noChangeArrowheads="1"/>
          </p:cNvSpPr>
          <p:nvPr userDrawn="1"/>
        </p:nvSpPr>
        <p:spPr bwMode="auto">
          <a:xfrm>
            <a:off x="498476" y="442918"/>
            <a:ext cx="7718425" cy="560387"/>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 name="Text Placeholder 2"/>
          <p:cNvSpPr>
            <a:spLocks noGrp="1"/>
          </p:cNvSpPr>
          <p:nvPr>
            <p:ph type="body" idx="1"/>
          </p:nvPr>
        </p:nvSpPr>
        <p:spPr>
          <a:xfrm>
            <a:off x="502920" y="1300164"/>
            <a:ext cx="9052560" cy="558641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1" name="Rectangle 10"/>
          <p:cNvSpPr/>
          <p:nvPr userDrawn="1"/>
        </p:nvSpPr>
        <p:spPr>
          <a:xfrm>
            <a:off x="1243013" y="371475"/>
            <a:ext cx="701516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7300" y="468424"/>
            <a:ext cx="8298179" cy="506325"/>
          </a:xfrm>
          <a:prstGeom prst="rect">
            <a:avLst/>
          </a:prstGeom>
        </p:spPr>
        <p:txBody>
          <a:bodyPr vert="horz" lIns="101882" tIns="50941" rIns="101882" bIns="50941" rtlCol="0" anchor="ctr">
            <a:normAutofit/>
          </a:bodyPr>
          <a:lstStyle/>
          <a:p>
            <a:r>
              <a:rPr lang="en-US"/>
              <a:t>Click to edit Master title style</a:t>
            </a:r>
          </a:p>
        </p:txBody>
      </p:sp>
      <p:sp>
        <p:nvSpPr>
          <p:cNvPr id="12" name="Rectangle 11"/>
          <p:cNvSpPr/>
          <p:nvPr userDrawn="1"/>
        </p:nvSpPr>
        <p:spPr>
          <a:xfrm>
            <a:off x="2429724" y="7144589"/>
            <a:ext cx="5198952" cy="307777"/>
          </a:xfrm>
          <a:prstGeom prst="rect">
            <a:avLst/>
          </a:prstGeom>
        </p:spPr>
        <p:txBody>
          <a:bodyPr wrap="square">
            <a:spAutoFit/>
          </a:bodyPr>
          <a:lstStyle/>
          <a:p>
            <a:pPr algn="ctr"/>
            <a:r>
              <a:rPr lang="en-US" sz="1400" b="1" cap="none">
                <a:latin typeface="+mn-lt"/>
              </a:rPr>
              <a:t> NAME OF RFP</a:t>
            </a:r>
            <a:endParaRPr lang="en-US" sz="1400" b="1"/>
          </a:p>
        </p:txBody>
      </p:sp>
      <p:sp>
        <p:nvSpPr>
          <p:cNvPr id="13" name="Slide Number Placeholder 5"/>
          <p:cNvSpPr>
            <a:spLocks noGrp="1"/>
          </p:cNvSpPr>
          <p:nvPr>
            <p:ph type="sldNum" sz="quarter" idx="4"/>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1489306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50B6022-593D-49B5-AECD-C36C85C3524A}" type="datetimeFigureOut">
              <a:rPr lang="en-US" smtClean="0"/>
              <a:pPr/>
              <a:t>7/26/2022</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A8EB90C6-70B9-4707-A5B1-CF57880BACA5}" type="slidenum">
              <a:rPr lang="en-US" smtClean="0"/>
              <a:pPr/>
              <a:t>‹#›</a:t>
            </a:fld>
            <a:endParaRPr lang="en-US"/>
          </a:p>
        </p:txBody>
      </p:sp>
      <p:pic>
        <p:nvPicPr>
          <p:cNvPr id="7"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5A1CDA59-4584-4BE5-A2F7-C75767DDDA1A}" type="datetimeFigureOut">
              <a:rPr lang="en-US" smtClean="0"/>
              <a:pPr/>
              <a:t>7/26/2022</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6096DCE0-D881-4168-8543-6DF93C4148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2159000"/>
            <a:ext cx="9052560" cy="3454401"/>
          </a:xfrm>
          <a:prstGeom prst="rect">
            <a:avLst/>
          </a:prstGeom>
        </p:spPr>
        <p:txBody>
          <a:bodyPr vert="horz" lIns="101882" tIns="50941" rIns="101882" bIns="50941" rtlCol="0">
            <a:normAutofit/>
          </a:bodyPr>
          <a:lstStyle/>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1615 W. Chicago Ave.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Chicago, IL 60622-5127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4"/>
              </a:rPr>
              <a:t>www.cityofchicago.org/fss</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5"/>
              </a:rPr>
              <a:t>www.facebook.com/chicagoDFSS</a:t>
            </a:r>
            <a:endPar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endParaRP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a:t>
            </a:r>
            <a:r>
              <a:rPr kumimoji="0" lang="en-US" altLang="en-US" sz="3100" b="0" i="0" u="none" strike="noStrike" kern="1200" cap="none" spc="0" normalizeH="0" baseline="0" noProof="0" err="1">
                <a:ln>
                  <a:noFill/>
                </a:ln>
                <a:solidFill>
                  <a:prstClr val="black"/>
                </a:solidFill>
                <a:effectLst/>
                <a:uLnTx/>
                <a:uFillTx/>
                <a:latin typeface="Calibri" pitchFamily="34" charset="0"/>
                <a:ea typeface="+mn-ea"/>
                <a:cs typeface="Arial" charset="0"/>
              </a:rPr>
              <a:t>ChiFamSupport</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lvl="0"/>
            <a:endParaRPr lang="en-US"/>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pic>
        <p:nvPicPr>
          <p:cNvPr id="5" name="Picture 2">
            <a:extLst>
              <a:ext uri="{FF2B5EF4-FFF2-40B4-BE49-F238E27FC236}">
                <a16:creationId xmlns:a16="http://schemas.microsoft.com/office/drawing/2014/main" id="{00ABC4F5-995E-2647-9FF6-C174552EEB8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18A3E4E-1119-524D-85EA-2FACD47C4C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2373718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0" marR="0" indent="0" algn="ctr" defTabSz="1018824" rtl="0" eaLnBrk="1" fontAlgn="base" latinLnBrk="0" hangingPunct="1">
        <a:lnSpc>
          <a:spcPct val="100000"/>
        </a:lnSpc>
        <a:spcBef>
          <a:spcPct val="0"/>
        </a:spcBef>
        <a:spcAft>
          <a:spcPct val="0"/>
        </a:spcAft>
        <a:buClrTx/>
        <a:buSzTx/>
        <a:buFontTx/>
        <a:buNone/>
        <a:tabLst/>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5580"/>
          <a:stretch/>
        </p:blipFill>
        <p:spPr bwMode="auto">
          <a:xfrm>
            <a:off x="502920" y="6823562"/>
            <a:ext cx="9052560"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799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A2E30C9E-BA7B-4B50-853D-EB3DA8C8F711}" type="datetimeFigureOut">
              <a:rPr lang="en-US" smtClean="0"/>
              <a:pPr/>
              <a:t>7/26/2022</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85403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94B15-40F1-6E4B-B98C-CAED63EF1817}"/>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2D563-A71F-B74D-9BDE-EFBFE87F9F3A}"/>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A95EE-CC2D-DA41-8395-499DCA3C25CE}"/>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796F2D47-4E89-4349-B6F8-E571A0060F75}" type="datetimeFigureOut">
              <a:rPr lang="en-US" smtClean="0"/>
              <a:pPr/>
              <a:t>7/26/2022</a:t>
            </a:fld>
            <a:endParaRPr lang="en-US"/>
          </a:p>
        </p:txBody>
      </p:sp>
      <p:sp>
        <p:nvSpPr>
          <p:cNvPr id="5" name="Footer Placeholder 4">
            <a:extLst>
              <a:ext uri="{FF2B5EF4-FFF2-40B4-BE49-F238E27FC236}">
                <a16:creationId xmlns:a16="http://schemas.microsoft.com/office/drawing/2014/main" id="{C5FFF9E1-958F-6C45-835B-58EFCD09E39D}"/>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8A0BFE-94B0-D14C-B94A-FAC8F69649AC}"/>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CB899C58-1F56-4E4C-BA5F-E57B99437827}" type="slidenum">
              <a:rPr lang="en-US" smtClean="0"/>
              <a:pPr/>
              <a:t>‹#›</a:t>
            </a:fld>
            <a:endParaRPr lang="en-US"/>
          </a:p>
        </p:txBody>
      </p:sp>
      <p:pic>
        <p:nvPicPr>
          <p:cNvPr id="7" name="Picture 6">
            <a:extLst>
              <a:ext uri="{FF2B5EF4-FFF2-40B4-BE49-F238E27FC236}">
                <a16:creationId xmlns:a16="http://schemas.microsoft.com/office/drawing/2014/main" id="{DE5D7ED2-94EA-AD45-94F9-D14862664E6F}"/>
              </a:ext>
            </a:extLst>
          </p:cNvPr>
          <p:cNvPicPr>
            <a:picLocks noChangeAspect="1"/>
          </p:cNvPicPr>
          <p:nvPr/>
        </p:nvPicPr>
        <p:blipFill>
          <a:blip r:embed="rId14" cstate="print"/>
          <a:stretch>
            <a:fillRect/>
          </a:stretch>
        </p:blipFill>
        <p:spPr>
          <a:xfrm>
            <a:off x="3186606" y="121196"/>
            <a:ext cx="3320395" cy="1744540"/>
          </a:xfrm>
          <a:prstGeom prst="rect">
            <a:avLst/>
          </a:prstGeom>
        </p:spPr>
      </p:pic>
      <p:pic>
        <p:nvPicPr>
          <p:cNvPr id="8" name="Picture 2">
            <a:extLst>
              <a:ext uri="{FF2B5EF4-FFF2-40B4-BE49-F238E27FC236}">
                <a16:creationId xmlns:a16="http://schemas.microsoft.com/office/drawing/2014/main" id="{6EDE0A25-EE76-614C-AC34-3C5DE1F06D9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662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4DC96CFA-CA81-684A-A0DD-66378BBB781E}"/>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7CCE9BB-6B85-FE46-81FB-F6B2E5A59AC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1968352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C562D-45F3-274C-8D62-66986E05668E}"/>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0F03D-2922-A549-89B1-37AA0AD042F7}"/>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8988B-A74A-4E47-893B-9A0CE659BBED}"/>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56928B7E-629D-B04C-8756-2A889F532C64}" type="datetimeFigureOut">
              <a:rPr lang="en-US" smtClean="0"/>
              <a:pPr/>
              <a:t>7/26/2022</a:t>
            </a:fld>
            <a:endParaRPr lang="en-US"/>
          </a:p>
        </p:txBody>
      </p:sp>
      <p:sp>
        <p:nvSpPr>
          <p:cNvPr id="5" name="Footer Placeholder 4">
            <a:extLst>
              <a:ext uri="{FF2B5EF4-FFF2-40B4-BE49-F238E27FC236}">
                <a16:creationId xmlns:a16="http://schemas.microsoft.com/office/drawing/2014/main" id="{29333C9F-BF87-2548-84D2-AB8ECD7E7A90}"/>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887EAA-47E3-FE40-81BA-7AAB49CB7D61}"/>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4D4B2AC9-6982-D24D-9AF6-BB60B6AAE6A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315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ityofchicago.org/city/en/depts/dps/isupplier/online-training-materials.html" TargetMode="External"/><Relationship Id="rId2" Type="http://schemas.openxmlformats.org/officeDocument/2006/relationships/hyperlink" Target="mailto:CustomerSupport@cityofchicago.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Julia.Talbot@cityofchicago.org" TargetMode="External"/><Relationship Id="rId2" Type="http://schemas.openxmlformats.org/officeDocument/2006/relationships/hyperlink" Target="mailto:maria.guzman-rocha@cityofchicago.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462084" y="2293912"/>
            <a:ext cx="9208175" cy="3608596"/>
            <a:chOff x="3568134" y="1083080"/>
            <a:chExt cx="2046261" cy="2882363"/>
          </a:xfrm>
        </p:grpSpPr>
        <p:sp>
          <p:nvSpPr>
            <p:cNvPr id="5" name="Rounded Rectangle 6"/>
            <p:cNvSpPr>
              <a:spLocks noChangeArrowheads="1"/>
            </p:cNvSpPr>
            <p:nvPr/>
          </p:nvSpPr>
          <p:spPr bwMode="auto">
            <a:xfrm>
              <a:off x="3569695" y="1083080"/>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100669" y="2162420"/>
            <a:ext cx="9731228" cy="2141132"/>
          </a:xfrm>
        </p:spPr>
        <p:txBody>
          <a:bodyPr>
            <a:noAutofit/>
          </a:bodyPr>
          <a:lstStyle/>
          <a:p>
            <a:pPr algn="ctr"/>
            <a:br>
              <a:rPr lang="en-US" sz="2000" cap="none">
                <a:latin typeface="+mn-lt"/>
              </a:rPr>
            </a:br>
            <a:r>
              <a:rPr lang="en-US" sz="2800" cap="none">
                <a:latin typeface="+mn-lt"/>
              </a:rPr>
              <a:t>Department of Family and Support Services  Youth Services: </a:t>
            </a:r>
            <a:br>
              <a:rPr lang="en-US" sz="2800" cap="none">
                <a:latin typeface="+mn-lt"/>
              </a:rPr>
            </a:br>
            <a:r>
              <a:rPr lang="en-US" sz="2800" cap="none">
                <a:solidFill>
                  <a:schemeClr val="bg1"/>
                </a:solidFill>
                <a:latin typeface="+mn-lt"/>
              </a:rPr>
              <a:t>Youth Enrichment Chicago Housing Authority (CHA) </a:t>
            </a:r>
            <a:br>
              <a:rPr lang="en-US" sz="2800" cap="none">
                <a:latin typeface="+mn-lt"/>
              </a:rPr>
            </a:br>
            <a:r>
              <a:rPr lang="en-US" sz="2800" cap="none">
                <a:latin typeface="+mn-lt"/>
              </a:rPr>
              <a:t>Year-Round Program RFP</a:t>
            </a:r>
          </a:p>
        </p:txBody>
      </p:sp>
      <p:sp>
        <p:nvSpPr>
          <p:cNvPr id="3" name="Subtitle 2">
            <a:extLst>
              <a:ext uri="{FF2B5EF4-FFF2-40B4-BE49-F238E27FC236}">
                <a16:creationId xmlns:a16="http://schemas.microsoft.com/office/drawing/2014/main" id="{B293A423-F750-634C-AA13-1ADDF7CAADE6}"/>
              </a:ext>
            </a:extLst>
          </p:cNvPr>
          <p:cNvSpPr>
            <a:spLocks noGrp="1"/>
          </p:cNvSpPr>
          <p:nvPr>
            <p:ph type="body" idx="1"/>
          </p:nvPr>
        </p:nvSpPr>
        <p:spPr>
          <a:xfrm>
            <a:off x="795340" y="4736792"/>
            <a:ext cx="8548687" cy="1714347"/>
          </a:xfrm>
        </p:spPr>
        <p:txBody>
          <a:bodyPr>
            <a:normAutofit/>
          </a:bodyPr>
          <a:lstStyle/>
          <a:p>
            <a:pPr algn="ctr">
              <a:spcBef>
                <a:spcPts val="0"/>
              </a:spcBef>
            </a:pPr>
            <a:r>
              <a:rPr lang="en-US" sz="2400" dirty="0">
                <a:solidFill>
                  <a:schemeClr val="tx1"/>
                </a:solidFill>
              </a:rPr>
              <a:t>Release Date: July 12, 2022</a:t>
            </a:r>
          </a:p>
          <a:p>
            <a:pPr algn="ctr">
              <a:spcBef>
                <a:spcPts val="0"/>
              </a:spcBef>
            </a:pPr>
            <a:r>
              <a:rPr lang="en-US" sz="2400" dirty="0">
                <a:solidFill>
                  <a:schemeClr val="tx1"/>
                </a:solidFill>
              </a:rPr>
              <a:t>Due Date: August 25, at 12 pm (noon)</a:t>
            </a:r>
          </a:p>
          <a:p>
            <a:pPr algn="ctr"/>
            <a:endParaRPr lang="en-US" dirty="0"/>
          </a:p>
          <a:p>
            <a:pPr algn="ctr"/>
            <a:endParaRPr lang="en-US" dirty="0"/>
          </a:p>
        </p:txBody>
      </p:sp>
      <p:sp>
        <p:nvSpPr>
          <p:cNvPr id="7" name="TextBox 6"/>
          <p:cNvSpPr txBox="1"/>
          <p:nvPr/>
        </p:nvSpPr>
        <p:spPr>
          <a:xfrm>
            <a:off x="0" y="1243013"/>
            <a:ext cx="10058400" cy="430887"/>
          </a:xfrm>
          <a:prstGeom prst="rect">
            <a:avLst/>
          </a:prstGeom>
          <a:noFill/>
        </p:spPr>
        <p:txBody>
          <a:bodyPr wrap="square" rtlCol="0">
            <a:spAutoFit/>
          </a:bodyPr>
          <a:lstStyle/>
          <a:p>
            <a:pPr algn="ctr"/>
            <a:r>
              <a:rPr lang="en-US" sz="2200" b="1"/>
              <a:t>Please stand by, the webinar will begin shortly.</a:t>
            </a:r>
          </a:p>
        </p:txBody>
      </p:sp>
    </p:spTree>
    <p:extLst>
      <p:ext uri="{BB962C8B-B14F-4D97-AF65-F5344CB8AC3E}">
        <p14:creationId xmlns:p14="http://schemas.microsoft.com/office/powerpoint/2010/main" val="37002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Target Population</a:t>
            </a:r>
          </a:p>
        </p:txBody>
      </p:sp>
      <p:sp>
        <p:nvSpPr>
          <p:cNvPr id="3" name="Content Placeholder 2">
            <a:extLst>
              <a:ext uri="{FF2B5EF4-FFF2-40B4-BE49-F238E27FC236}">
                <a16:creationId xmlns:a16="http://schemas.microsoft.com/office/drawing/2014/main" id="{8269E363-4311-4849-A882-80DD9B8CE6DB}"/>
              </a:ext>
            </a:extLst>
          </p:cNvPr>
          <p:cNvSpPr>
            <a:spLocks noGrp="1"/>
          </p:cNvSpPr>
          <p:nvPr>
            <p:ph idx="1"/>
          </p:nvPr>
        </p:nvSpPr>
        <p:spPr>
          <a:xfrm>
            <a:off x="571500" y="1300164"/>
            <a:ext cx="8983979" cy="5586411"/>
          </a:xfrm>
        </p:spPr>
        <p:txBody>
          <a:bodyPr>
            <a:normAutofit/>
          </a:bodyPr>
          <a:lstStyle/>
          <a:p>
            <a:r>
              <a:rPr lang="en-US" sz="2000"/>
              <a:t>The Enrichment CHA Year-Round program intends to serve </a:t>
            </a:r>
            <a:r>
              <a:rPr lang="en-US" sz="2000" b="1"/>
              <a:t>120</a:t>
            </a:r>
            <a:r>
              <a:rPr lang="en-US" sz="2000"/>
              <a:t> CHA youth</a:t>
            </a:r>
          </a:p>
          <a:p>
            <a:r>
              <a:rPr lang="en-US" sz="2000"/>
              <a:t>Priority community areas are Douglas, Grand Boulevard, Near West Side, Riverdale, Roseland, and Washington Park</a:t>
            </a:r>
          </a:p>
          <a:p>
            <a:r>
              <a:rPr lang="en-US" sz="2000"/>
              <a:t>Eligibility for this program is restricted to youth who are current residents of CHA (as demonstrated by a CHA Client ID number), who are between the ages of 6 and 21</a:t>
            </a:r>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10</a:t>
            </a:fld>
            <a:endParaRPr lang="en-US"/>
          </a:p>
        </p:txBody>
      </p:sp>
      <p:sp>
        <p:nvSpPr>
          <p:cNvPr id="5" name="Rectangle 4">
            <a:extLst>
              <a:ext uri="{FF2B5EF4-FFF2-40B4-BE49-F238E27FC236}">
                <a16:creationId xmlns:a16="http://schemas.microsoft.com/office/drawing/2014/main" id="{4419B1DC-5D42-9E5D-F5AD-FAC585B173CD}"/>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7C16C66D-9F8F-EFA0-2527-8CDD5FE3A96C}"/>
              </a:ext>
            </a:extLst>
          </p:cNvPr>
          <p:cNvSpPr txBox="1"/>
          <p:nvPr/>
        </p:nvSpPr>
        <p:spPr>
          <a:xfrm>
            <a:off x="7949045" y="485715"/>
            <a:ext cx="2109355"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9</a:t>
            </a:r>
          </a:p>
        </p:txBody>
      </p:sp>
    </p:spTree>
    <p:extLst>
      <p:ext uri="{BB962C8B-B14F-4D97-AF65-F5344CB8AC3E}">
        <p14:creationId xmlns:p14="http://schemas.microsoft.com/office/powerpoint/2010/main" val="215901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Target Population</a:t>
            </a:r>
          </a:p>
        </p:txBody>
      </p:sp>
      <p:sp>
        <p:nvSpPr>
          <p:cNvPr id="3" name="Content Placeholder 2">
            <a:extLst>
              <a:ext uri="{FF2B5EF4-FFF2-40B4-BE49-F238E27FC236}">
                <a16:creationId xmlns:a16="http://schemas.microsoft.com/office/drawing/2014/main" id="{8269E363-4311-4849-A882-80DD9B8CE6DB}"/>
              </a:ext>
            </a:extLst>
          </p:cNvPr>
          <p:cNvSpPr>
            <a:spLocks noGrp="1"/>
          </p:cNvSpPr>
          <p:nvPr>
            <p:ph idx="1"/>
          </p:nvPr>
        </p:nvSpPr>
        <p:spPr>
          <a:xfrm>
            <a:off x="571500" y="1300164"/>
            <a:ext cx="8983979" cy="5586411"/>
          </a:xfrm>
        </p:spPr>
        <p:txBody>
          <a:bodyPr>
            <a:normAutofit/>
          </a:bodyPr>
          <a:lstStyle/>
          <a:p>
            <a:r>
              <a:rPr lang="en-US" sz="2000"/>
              <a:t>DFSS is seeking respondents with a proven track record in implementing out-of-school time programs tailored to serve CHA youth residents in Chicago</a:t>
            </a:r>
          </a:p>
          <a:p>
            <a:r>
              <a:rPr lang="en-US" sz="2000"/>
              <a:t>DFSS asks respondents to design and deliver a high-quality out-of-school time program that meets the needs of children and youth through safe, supportive, interactive, and engaging youth activities, especially those who are in community areas where youth have had adverse experiences and have fewer opportunities to participate in activities</a:t>
            </a:r>
          </a:p>
          <a:p>
            <a:r>
              <a:rPr lang="en-US" sz="2000"/>
              <a:t>Programs must use a positive youth development framework that promotes learning, leadership, and positive peer-to-peer social connections</a:t>
            </a:r>
          </a:p>
          <a:p>
            <a:pPr marL="0" indent="0">
              <a:buNone/>
            </a:pPr>
            <a:endParaRPr lang="en-US"/>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11</a:t>
            </a:fld>
            <a:endParaRPr lang="en-US"/>
          </a:p>
        </p:txBody>
      </p:sp>
      <p:sp>
        <p:nvSpPr>
          <p:cNvPr id="5" name="Rectangle 4">
            <a:extLst>
              <a:ext uri="{FF2B5EF4-FFF2-40B4-BE49-F238E27FC236}">
                <a16:creationId xmlns:a16="http://schemas.microsoft.com/office/drawing/2014/main" id="{4419B1DC-5D42-9E5D-F5AD-FAC585B173CD}"/>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7C16C66D-9F8F-EFA0-2527-8CDD5FE3A96C}"/>
              </a:ext>
            </a:extLst>
          </p:cNvPr>
          <p:cNvSpPr txBox="1"/>
          <p:nvPr/>
        </p:nvSpPr>
        <p:spPr>
          <a:xfrm>
            <a:off x="7949045" y="485715"/>
            <a:ext cx="2109355"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9-10</a:t>
            </a:r>
          </a:p>
        </p:txBody>
      </p:sp>
    </p:spTree>
    <p:extLst>
      <p:ext uri="{BB962C8B-B14F-4D97-AF65-F5344CB8AC3E}">
        <p14:creationId xmlns:p14="http://schemas.microsoft.com/office/powerpoint/2010/main" val="11807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9571-3CE2-40B7-8FDD-71C899C0B025}"/>
              </a:ext>
            </a:extLst>
          </p:cNvPr>
          <p:cNvSpPr>
            <a:spLocks noGrp="1"/>
          </p:cNvSpPr>
          <p:nvPr>
            <p:ph type="title"/>
          </p:nvPr>
        </p:nvSpPr>
        <p:spPr/>
        <p:txBody>
          <a:bodyPr>
            <a:normAutofit fontScale="90000"/>
          </a:bodyPr>
          <a:lstStyle/>
          <a:p>
            <a:r>
              <a:rPr lang="en-US"/>
              <a:t>Program Requirements</a:t>
            </a:r>
          </a:p>
        </p:txBody>
      </p:sp>
      <p:sp>
        <p:nvSpPr>
          <p:cNvPr id="4" name="Slide Number Placeholder 3">
            <a:extLst>
              <a:ext uri="{FF2B5EF4-FFF2-40B4-BE49-F238E27FC236}">
                <a16:creationId xmlns:a16="http://schemas.microsoft.com/office/drawing/2014/main" id="{B46A2F21-81D5-4B2E-8D2B-1AF6989F0451}"/>
              </a:ext>
            </a:extLst>
          </p:cNvPr>
          <p:cNvSpPr>
            <a:spLocks noGrp="1"/>
          </p:cNvSpPr>
          <p:nvPr>
            <p:ph type="sldNum" sz="quarter" idx="12"/>
          </p:nvPr>
        </p:nvSpPr>
        <p:spPr/>
        <p:txBody>
          <a:bodyPr/>
          <a:lstStyle/>
          <a:p>
            <a:r>
              <a:rPr lang="en-US"/>
              <a:t>Page </a:t>
            </a:r>
            <a:fld id="{6B1E0480-57EA-4B4D-8E64-F548A057966E}" type="slidenum">
              <a:rPr lang="en-US" smtClean="0"/>
              <a:pPr/>
              <a:t>12</a:t>
            </a:fld>
            <a:endParaRPr lang="en-US"/>
          </a:p>
        </p:txBody>
      </p:sp>
      <p:sp>
        <p:nvSpPr>
          <p:cNvPr id="5" name="Rectangle 4">
            <a:extLst>
              <a:ext uri="{FF2B5EF4-FFF2-40B4-BE49-F238E27FC236}">
                <a16:creationId xmlns:a16="http://schemas.microsoft.com/office/drawing/2014/main" id="{0EBF74C6-A213-04A2-D5AE-F8578381E03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graphicFrame>
        <p:nvGraphicFramePr>
          <p:cNvPr id="10" name="Content Placeholder 9">
            <a:extLst>
              <a:ext uri="{FF2B5EF4-FFF2-40B4-BE49-F238E27FC236}">
                <a16:creationId xmlns:a16="http://schemas.microsoft.com/office/drawing/2014/main" id="{299529CA-234A-5844-8CF4-F97575C225EF}"/>
              </a:ext>
            </a:extLst>
          </p:cNvPr>
          <p:cNvGraphicFramePr>
            <a:graphicFrameLocks noGrp="1"/>
          </p:cNvGraphicFramePr>
          <p:nvPr>
            <p:ph idx="1"/>
            <p:extLst>
              <p:ext uri="{D42A27DB-BD31-4B8C-83A1-F6EECF244321}">
                <p14:modId xmlns:p14="http://schemas.microsoft.com/office/powerpoint/2010/main" val="2631846020"/>
              </p:ext>
            </p:extLst>
          </p:nvPr>
        </p:nvGraphicFramePr>
        <p:xfrm>
          <a:off x="890462" y="3194151"/>
          <a:ext cx="8482137" cy="3593144"/>
        </p:xfrm>
        <a:graphic>
          <a:graphicData uri="http://schemas.openxmlformats.org/drawingml/2006/table">
            <a:tbl>
              <a:tblPr firstRow="1" firstCol="1" bandRow="1"/>
              <a:tblGrid>
                <a:gridCol w="2383090">
                  <a:extLst>
                    <a:ext uri="{9D8B030D-6E8A-4147-A177-3AD203B41FA5}">
                      <a16:colId xmlns:a16="http://schemas.microsoft.com/office/drawing/2014/main" val="3180048719"/>
                    </a:ext>
                  </a:extLst>
                </a:gridCol>
                <a:gridCol w="6099047">
                  <a:extLst>
                    <a:ext uri="{9D8B030D-6E8A-4147-A177-3AD203B41FA5}">
                      <a16:colId xmlns:a16="http://schemas.microsoft.com/office/drawing/2014/main" val="4225792152"/>
                    </a:ext>
                  </a:extLst>
                </a:gridCol>
              </a:tblGrid>
              <a:tr h="372009">
                <a:tc>
                  <a:txBody>
                    <a:bodyPr/>
                    <a:lstStyle/>
                    <a:p>
                      <a:pPr marL="0" marR="0">
                        <a:lnSpc>
                          <a:spcPct val="115000"/>
                        </a:lnSpc>
                        <a:spcBef>
                          <a:spcPts val="0"/>
                        </a:spcBef>
                        <a:spcAft>
                          <a:spcPts val="0"/>
                        </a:spcAft>
                      </a:pPr>
                      <a:r>
                        <a:rPr lang="en-US" sz="1600" b="1">
                          <a:solidFill>
                            <a:schemeClr val="bg1"/>
                          </a:solidFill>
                          <a:effectLst/>
                          <a:latin typeface="Calibri" panose="020F0502020204030204" pitchFamily="34" charset="0"/>
                          <a:ea typeface="Calibri" panose="020F0502020204030204" pitchFamily="34" charset="0"/>
                          <a:cs typeface="Arial" panose="020B0604020202020204" pitchFamily="34" charset="0"/>
                        </a:rPr>
                        <a:t>Name of Program Model</a:t>
                      </a:r>
                      <a:endParaRPr lang="en-US"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2792" marR="6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r>
                        <a:rPr lang="en-US" sz="1600" b="1">
                          <a:solidFill>
                            <a:schemeClr val="bg1"/>
                          </a:solidFill>
                          <a:effectLst/>
                          <a:latin typeface="Calibri" panose="020F0502020204030204" pitchFamily="34" charset="0"/>
                          <a:ea typeface="Calibri" panose="020F0502020204030204" pitchFamily="34" charset="0"/>
                          <a:cs typeface="Arial" panose="020B0604020202020204" pitchFamily="34" charset="0"/>
                        </a:rPr>
                        <a:t>Enrichment CHA Year-Round Program</a:t>
                      </a:r>
                      <a:endParaRPr lang="en-US"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154099799"/>
                  </a:ext>
                </a:extLst>
              </a:tr>
              <a:tr h="266543">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Rate per Youth Slot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792" marR="6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$1,800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944823"/>
                  </a:ext>
                </a:extLst>
              </a:tr>
              <a:tr h="266543">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Youth Slots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792" marR="6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2:20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602792"/>
                  </a:ext>
                </a:extLst>
              </a:tr>
              <a:tr h="500379">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Staff: Youth Ratio</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792" marR="6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2:20 ratio for base cohort with additional cohorts added at a ratio of 1:10 increments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0156324"/>
                  </a:ext>
                </a:extLst>
              </a:tr>
              <a:tr h="1273714">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Dosage &amp; Frequency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792" marR="6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Programs must offer a minimum of </a:t>
                      </a: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360</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 hours of programming a calendar year (approximately 8 hours a week for </a:t>
                      </a: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45</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 weeks)</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Year-round programs </a:t>
                      </a: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must offer programming during school breaks</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 such as spring break and winter break, and during summer</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Hours may include evenings and weekends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6827518"/>
                  </a:ext>
                </a:extLst>
              </a:tr>
              <a:tr h="758157">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Completion Goal (80% of Program Dosage)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792" marR="6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Youth need to participate at least </a:t>
                      </a: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288</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 hours a calendar year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6503020"/>
                  </a:ext>
                </a:extLst>
              </a:tr>
            </a:tbl>
          </a:graphicData>
        </a:graphic>
      </p:graphicFrame>
      <p:sp>
        <p:nvSpPr>
          <p:cNvPr id="12" name="TextBox 11">
            <a:extLst>
              <a:ext uri="{FF2B5EF4-FFF2-40B4-BE49-F238E27FC236}">
                <a16:creationId xmlns:a16="http://schemas.microsoft.com/office/drawing/2014/main" id="{44CD521A-26B7-6A5B-B7BD-808693F78EA8}"/>
              </a:ext>
            </a:extLst>
          </p:cNvPr>
          <p:cNvSpPr txBox="1"/>
          <p:nvPr/>
        </p:nvSpPr>
        <p:spPr>
          <a:xfrm>
            <a:off x="779318" y="1180818"/>
            <a:ext cx="8593281" cy="1938992"/>
          </a:xfrm>
          <a:prstGeom prst="rect">
            <a:avLst/>
          </a:prstGeom>
          <a:noFill/>
        </p:spPr>
        <p:txBody>
          <a:bodyPr wrap="square">
            <a:spAutoFit/>
          </a:bodyPr>
          <a:lstStyle/>
          <a:p>
            <a:pPr marL="285750" indent="-285750">
              <a:buClr>
                <a:srgbClr val="00B0F0"/>
              </a:buClr>
              <a:buFont typeface="Wingdings" panose="05000000000000000000" pitchFamily="2" charset="2"/>
              <a:buChar char="Ø"/>
            </a:pPr>
            <a:r>
              <a:rPr lang="en-US"/>
              <a:t>All Enrichment CHA programs will provide children and youth with access to asset-based, positive youth development programs that recognize, utilize, and enhance youth’s strengths and promote positive outcomes for young people. The program must offer youth opportunities for new experiences to foster positive relationships including connections to caring adults, and to support enriching activities and safe spaces in community settings</a:t>
            </a:r>
          </a:p>
        </p:txBody>
      </p:sp>
      <p:sp>
        <p:nvSpPr>
          <p:cNvPr id="13" name="TextBox 12">
            <a:extLst>
              <a:ext uri="{FF2B5EF4-FFF2-40B4-BE49-F238E27FC236}">
                <a16:creationId xmlns:a16="http://schemas.microsoft.com/office/drawing/2014/main" id="{8326272A-0BE5-C6D6-767B-9605F83BB867}"/>
              </a:ext>
            </a:extLst>
          </p:cNvPr>
          <p:cNvSpPr txBox="1"/>
          <p:nvPr/>
        </p:nvSpPr>
        <p:spPr>
          <a:xfrm>
            <a:off x="7876309" y="468424"/>
            <a:ext cx="2109355"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5</a:t>
            </a:r>
          </a:p>
        </p:txBody>
      </p:sp>
    </p:spTree>
    <p:extLst>
      <p:ext uri="{BB962C8B-B14F-4D97-AF65-F5344CB8AC3E}">
        <p14:creationId xmlns:p14="http://schemas.microsoft.com/office/powerpoint/2010/main" val="275164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445A3-FDDE-4178-9C08-ED08E061CEE9}"/>
              </a:ext>
            </a:extLst>
          </p:cNvPr>
          <p:cNvSpPr>
            <a:spLocks noGrp="1"/>
          </p:cNvSpPr>
          <p:nvPr>
            <p:ph type="sldNum" sz="quarter" idx="12"/>
          </p:nvPr>
        </p:nvSpPr>
        <p:spPr/>
        <p:txBody>
          <a:bodyPr/>
          <a:lstStyle/>
          <a:p>
            <a:r>
              <a:rPr lang="en-US"/>
              <a:t>Page </a:t>
            </a:r>
            <a:fld id="{36BC1FD9-B118-4A5C-926F-A8A3F4A4D49D}" type="slidenum">
              <a:rPr lang="en-US" smtClean="0"/>
              <a:pPr/>
              <a:t>13</a:t>
            </a:fld>
            <a:endParaRPr lang="en-US"/>
          </a:p>
        </p:txBody>
      </p:sp>
      <p:sp>
        <p:nvSpPr>
          <p:cNvPr id="3" name="Title 1">
            <a:extLst>
              <a:ext uri="{FF2B5EF4-FFF2-40B4-BE49-F238E27FC236}">
                <a16:creationId xmlns:a16="http://schemas.microsoft.com/office/drawing/2014/main" id="{566061F9-CDD3-4FAA-8949-C65E32532CE6}"/>
              </a:ext>
            </a:extLst>
          </p:cNvPr>
          <p:cNvSpPr txBox="1">
            <a:spLocks/>
          </p:cNvSpPr>
          <p:nvPr/>
        </p:nvSpPr>
        <p:spPr>
          <a:xfrm>
            <a:off x="1257300" y="468424"/>
            <a:ext cx="8298179" cy="506325"/>
          </a:xfrm>
          <a:prstGeom prst="rect">
            <a:avLst/>
          </a:prstGeom>
        </p:spPr>
        <p:txBody>
          <a:bodyPr>
            <a:normAutofit fontScale="90000" lnSpcReduction="10000"/>
          </a:bodyPr>
          <a:lstStyle>
            <a:lvl1pPr algn="l" defTabSz="1018824" rtl="0" eaLnBrk="1" latinLnBrk="0" hangingPunct="1">
              <a:spcBef>
                <a:spcPct val="0"/>
              </a:spcBef>
              <a:buNone/>
              <a:defRPr sz="3100" b="1" kern="1200">
                <a:solidFill>
                  <a:schemeClr val="tx1"/>
                </a:solidFill>
                <a:latin typeface="+mj-lt"/>
                <a:ea typeface="+mj-ea"/>
                <a:cs typeface="+mj-cs"/>
              </a:defRPr>
            </a:lvl1pPr>
          </a:lstStyle>
          <a:p>
            <a:r>
              <a:rPr lang="en-US"/>
              <a:t>Program Requirements</a:t>
            </a:r>
          </a:p>
        </p:txBody>
      </p:sp>
      <p:sp>
        <p:nvSpPr>
          <p:cNvPr id="6" name="Rectangle 5">
            <a:extLst>
              <a:ext uri="{FF2B5EF4-FFF2-40B4-BE49-F238E27FC236}">
                <a16:creationId xmlns:a16="http://schemas.microsoft.com/office/drawing/2014/main" id="{976056BF-5983-6017-100D-56F0EE6880E9}"/>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graphicFrame>
        <p:nvGraphicFramePr>
          <p:cNvPr id="7" name="Table 6">
            <a:extLst>
              <a:ext uri="{FF2B5EF4-FFF2-40B4-BE49-F238E27FC236}">
                <a16:creationId xmlns:a16="http://schemas.microsoft.com/office/drawing/2014/main" id="{FAC9F777-2700-D903-E6DC-3CA5D19BAC57}"/>
              </a:ext>
            </a:extLst>
          </p:cNvPr>
          <p:cNvGraphicFramePr>
            <a:graphicFrameLocks noGrp="1"/>
          </p:cNvGraphicFramePr>
          <p:nvPr>
            <p:extLst>
              <p:ext uri="{D42A27DB-BD31-4B8C-83A1-F6EECF244321}">
                <p14:modId xmlns:p14="http://schemas.microsoft.com/office/powerpoint/2010/main" val="3460959864"/>
              </p:ext>
            </p:extLst>
          </p:nvPr>
        </p:nvGraphicFramePr>
        <p:xfrm>
          <a:off x="1129977" y="1086904"/>
          <a:ext cx="8298179" cy="6004805"/>
        </p:xfrm>
        <a:graphic>
          <a:graphicData uri="http://schemas.openxmlformats.org/drawingml/2006/table">
            <a:tbl>
              <a:tblPr firstRow="1" firstCol="1" bandRow="1"/>
              <a:tblGrid>
                <a:gridCol w="1573963">
                  <a:extLst>
                    <a:ext uri="{9D8B030D-6E8A-4147-A177-3AD203B41FA5}">
                      <a16:colId xmlns:a16="http://schemas.microsoft.com/office/drawing/2014/main" val="569600222"/>
                    </a:ext>
                  </a:extLst>
                </a:gridCol>
                <a:gridCol w="6724216">
                  <a:extLst>
                    <a:ext uri="{9D8B030D-6E8A-4147-A177-3AD203B41FA5}">
                      <a16:colId xmlns:a16="http://schemas.microsoft.com/office/drawing/2014/main" val="3504858523"/>
                    </a:ext>
                  </a:extLst>
                </a:gridCol>
              </a:tblGrid>
              <a:tr h="280182">
                <a:tc gridSpan="2">
                  <a:txBody>
                    <a:bodyPr/>
                    <a:lstStyle/>
                    <a:p>
                      <a:pPr marL="0" marR="0">
                        <a:lnSpc>
                          <a:spcPct val="115000"/>
                        </a:lnSpc>
                        <a:spcBef>
                          <a:spcPts val="0"/>
                        </a:spcBef>
                        <a:spcAft>
                          <a:spcPts val="0"/>
                        </a:spcAft>
                      </a:pPr>
                      <a:r>
                        <a:rPr lang="en-US" sz="1300" b="1">
                          <a:solidFill>
                            <a:schemeClr val="bg1"/>
                          </a:solidFill>
                          <a:effectLst/>
                          <a:latin typeface="Calibri" panose="020F0502020204030204" pitchFamily="34" charset="0"/>
                          <a:ea typeface="Calibri" panose="020F0502020204030204" pitchFamily="34" charset="0"/>
                          <a:cs typeface="Arial" panose="020B0604020202020204" pitchFamily="34" charset="0"/>
                        </a:rPr>
                        <a:t>Enrichment CHA Program Requirements (Year-Round &amp; Summer)</a:t>
                      </a:r>
                      <a:endParaRPr lang="en-US" sz="13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424242634"/>
                  </a:ext>
                </a:extLst>
              </a:tr>
              <a:tr h="1076787">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Age Groups  </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Arial" panose="020B0604020202020204" pitchFamily="34" charset="0"/>
                        </a:rPr>
                        <a:t>6-10 years</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Arial" panose="020B0604020202020204" pitchFamily="34" charset="0"/>
                        </a:rPr>
                        <a:t>11-13 years</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Arial" panose="020B0604020202020204" pitchFamily="34" charset="0"/>
                        </a:rPr>
                        <a:t>14-17 years</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Arial" panose="020B0604020202020204" pitchFamily="34" charset="0"/>
                        </a:rPr>
                        <a:t>18-21 years</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Arial" panose="020B0604020202020204" pitchFamily="34" charset="0"/>
                        </a:rPr>
                        <a:t>Respondents may select multiple age groups</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0999637"/>
                  </a:ext>
                </a:extLst>
              </a:tr>
              <a:tr h="310103">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Staff: Youth Ratio</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Arial" panose="020B0604020202020204" pitchFamily="34" charset="0"/>
                        </a:rPr>
                        <a:t>2:20 ratio for base cohort with additional cohorts added at a ratio of 1:10 increments</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5773686"/>
                  </a:ext>
                </a:extLst>
              </a:tr>
              <a:tr h="640967">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Recruitment</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CHA youth residents from the following priority community areas: Douglas, Grand Boulevard, Near West Side, Riverdale, Roseland, and Washington Park.  Eligibility for this program is restricted to youth who are between the ages of 6 and 21</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8205473"/>
                  </a:ext>
                </a:extLst>
              </a:tr>
              <a:tr h="1948428">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Specialty Areas</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Arts, Culture &amp; Music (e.g., band, choir, music theory, dance, theatre, performance poetry, spoken word, drama, creative writing, filmmaking, etc.)</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Science, Technology, Engineering, &amp; Math (e.g., STEM, coding programs, robotics, digital literacy/digital learning, etc.)</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&amp; Wellness (e.g., sports, fitness, nutrition, wellness, etc.)</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 tutoring &amp; support (e.g., grade promotion support, academic recovery, large and small group tutoring, reading intervention programs, etc.)</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College &amp; career/job readiness (e.g., career advising/coaching, college preparation, career and technical education, etc.)</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3003545"/>
                  </a:ext>
                </a:extLst>
              </a:tr>
              <a:tr h="137160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Components</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Create safe and supportive spaces for youth</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Foster positive connections with caring adults</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Foster youth voice and agency in program decision-making</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Activities designed and implemented using </a:t>
                      </a: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equenced, </a:t>
                      </a: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ctive, </a:t>
                      </a: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ocused, </a:t>
                      </a:r>
                      <a:r>
                        <a:rPr lang="en-US" sz="1300" b="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xplicit (S.A.F.E.) elements</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Consistent and intentional staff onboarding and training opportunities</a:t>
                      </a:r>
                      <a:endParaRPr lang="en-US" sz="1300">
                        <a:effectLst/>
                        <a:latin typeface="Calibri" panose="020F0502020204030204" pitchFamily="34" charset="0"/>
                        <a:ea typeface="Calibri" panose="020F0502020204030204" pitchFamily="34" charset="0"/>
                        <a:cs typeface="Arial" panose="020B0604020202020204" pitchFamily="34" charset="0"/>
                      </a:endParaRPr>
                    </a:p>
                    <a:p>
                      <a:pPr marL="342900" marR="45720" lvl="0" indent="-342900">
                        <a:lnSpc>
                          <a:spcPct val="115000"/>
                        </a:lnSpc>
                        <a:spcBef>
                          <a:spcPts val="0"/>
                        </a:spcBef>
                        <a:spcAft>
                          <a:spcPts val="0"/>
                        </a:spcAft>
                        <a:buFont typeface="Symbol" panose="05050102010706020507" pitchFamily="18" charset="2"/>
                        <a:buChar char=""/>
                      </a:pPr>
                      <a:r>
                        <a:rPr lang="en-US" sz="1300">
                          <a:solidFill>
                            <a:srgbClr val="000000"/>
                          </a:solidFill>
                          <a:effectLst/>
                          <a:latin typeface="Calibri" panose="020F0502020204030204" pitchFamily="34" charset="0"/>
                          <a:ea typeface="Calibri" panose="020F0502020204030204" pitchFamily="34" charset="0"/>
                          <a:cs typeface="Calibri" panose="020F0502020204030204" pitchFamily="34" charset="0"/>
                        </a:rPr>
                        <a:t>Consistent and intentional opportunities for parent/family and community engagement  </a:t>
                      </a:r>
                      <a:endParaRPr lang="en-US" sz="1300">
                        <a:effectLst/>
                        <a:latin typeface="Calibri" panose="020F0502020204030204" pitchFamily="34" charset="0"/>
                        <a:ea typeface="Calibri" panose="020F0502020204030204" pitchFamily="34" charset="0"/>
                        <a:cs typeface="Arial" panose="020B0604020202020204" pitchFamily="34" charset="0"/>
                      </a:endParaRPr>
                    </a:p>
                  </a:txBody>
                  <a:tcPr marL="67028" marR="670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7546481"/>
                  </a:ext>
                </a:extLst>
              </a:tr>
            </a:tbl>
          </a:graphicData>
        </a:graphic>
      </p:graphicFrame>
      <p:sp>
        <p:nvSpPr>
          <p:cNvPr id="8" name="TextBox 7">
            <a:extLst>
              <a:ext uri="{FF2B5EF4-FFF2-40B4-BE49-F238E27FC236}">
                <a16:creationId xmlns:a16="http://schemas.microsoft.com/office/drawing/2014/main" id="{B4BDCA6E-690E-6287-68EB-648EF3455C37}"/>
              </a:ext>
            </a:extLst>
          </p:cNvPr>
          <p:cNvSpPr txBox="1"/>
          <p:nvPr/>
        </p:nvSpPr>
        <p:spPr>
          <a:xfrm>
            <a:off x="7574974" y="329840"/>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10</a:t>
            </a:r>
          </a:p>
        </p:txBody>
      </p:sp>
    </p:spTree>
    <p:extLst>
      <p:ext uri="{BB962C8B-B14F-4D97-AF65-F5344CB8AC3E}">
        <p14:creationId xmlns:p14="http://schemas.microsoft.com/office/powerpoint/2010/main" val="201647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8269E363-4311-4849-A882-80DD9B8CE6DB}"/>
              </a:ext>
            </a:extLst>
          </p:cNvPr>
          <p:cNvSpPr>
            <a:spLocks noGrp="1"/>
          </p:cNvSpPr>
          <p:nvPr>
            <p:ph idx="1"/>
          </p:nvPr>
        </p:nvSpPr>
        <p:spPr>
          <a:xfrm>
            <a:off x="891251" y="1300165"/>
            <a:ext cx="8664228" cy="4730246"/>
          </a:xfrm>
        </p:spPr>
        <p:txBody>
          <a:bodyPr>
            <a:normAutofit/>
          </a:bodyPr>
          <a:lstStyle/>
          <a:p>
            <a:r>
              <a:rPr lang="en-US" sz="2000"/>
              <a:t>Respondents will recruit, hire, and manage program staff, using a 2:20 staff to youth ratio</a:t>
            </a:r>
          </a:p>
          <a:p>
            <a:r>
              <a:rPr lang="en-US" sz="2000"/>
              <a:t>Program staff should be positive, enthusiastic, civic minded individuals with connections to both their community and the world outside their community </a:t>
            </a:r>
          </a:p>
          <a:p>
            <a:r>
              <a:rPr lang="en-US" sz="2000"/>
              <a:t>Program staff will ensure program objectives are met for the overall program while also providing individual and group support, instruction, and coaching to youth participants in a culturally competent environment</a:t>
            </a:r>
          </a:p>
          <a:p>
            <a:r>
              <a:rPr lang="en-US" sz="2000"/>
              <a:t>Duties may also include administrative functions, such as data entry and data collection</a:t>
            </a:r>
          </a:p>
          <a:p>
            <a:r>
              <a:rPr lang="en-US" sz="2000"/>
              <a:t>Preference will be given to agencies who hire program staff with experience in youth development, youth education, and/or out-of-school time, and those who come from the communities in which the program is located</a:t>
            </a:r>
          </a:p>
          <a:p>
            <a:r>
              <a:rPr lang="en-US" sz="2000" i="1"/>
              <a:t>See RFP page 12 for examples of roles and responsibilities for program staff </a:t>
            </a:r>
            <a:endParaRPr lang="en-US" sz="2800" i="1"/>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14</a:t>
            </a:fld>
            <a:endParaRPr lang="en-US"/>
          </a:p>
        </p:txBody>
      </p:sp>
      <p:sp>
        <p:nvSpPr>
          <p:cNvPr id="5" name="Rectangle 4">
            <a:extLst>
              <a:ext uri="{FF2B5EF4-FFF2-40B4-BE49-F238E27FC236}">
                <a16:creationId xmlns:a16="http://schemas.microsoft.com/office/drawing/2014/main" id="{4419B1DC-5D42-9E5D-F5AD-FAC585B173CD}"/>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7C16C66D-9F8F-EFA0-2527-8CDD5FE3A96C}"/>
              </a:ext>
            </a:extLst>
          </p:cNvPr>
          <p:cNvSpPr txBox="1"/>
          <p:nvPr/>
        </p:nvSpPr>
        <p:spPr>
          <a:xfrm>
            <a:off x="7523019" y="485715"/>
            <a:ext cx="2535382"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10-13</a:t>
            </a:r>
          </a:p>
        </p:txBody>
      </p:sp>
    </p:spTree>
    <p:extLst>
      <p:ext uri="{BB962C8B-B14F-4D97-AF65-F5344CB8AC3E}">
        <p14:creationId xmlns:p14="http://schemas.microsoft.com/office/powerpoint/2010/main" val="292477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8269E363-4311-4849-A882-80DD9B8CE6DB}"/>
              </a:ext>
            </a:extLst>
          </p:cNvPr>
          <p:cNvSpPr>
            <a:spLocks noGrp="1"/>
          </p:cNvSpPr>
          <p:nvPr>
            <p:ph idx="1"/>
          </p:nvPr>
        </p:nvSpPr>
        <p:spPr>
          <a:xfrm>
            <a:off x="571500" y="1300164"/>
            <a:ext cx="8983979" cy="5586411"/>
          </a:xfrm>
        </p:spPr>
        <p:txBody>
          <a:bodyPr>
            <a:normAutofit/>
          </a:bodyPr>
          <a:lstStyle/>
          <a:p>
            <a:r>
              <a:rPr lang="en-US" sz="1800"/>
              <a:t>Prior to the program start date, staff must have: </a:t>
            </a:r>
          </a:p>
          <a:p>
            <a:pPr lvl="1"/>
            <a:r>
              <a:rPr lang="en-US" sz="1400"/>
              <a:t>Federal Fingerprint Background check (required every five years from date of initial check) </a:t>
            </a:r>
          </a:p>
          <a:p>
            <a:pPr lvl="1"/>
            <a:r>
              <a:rPr lang="en-US" sz="1400"/>
              <a:t>Illinois Mandated Reporter Training, Certificate, &amp; Acknowledgment of Mandated Reporter Status Form (annual) </a:t>
            </a:r>
          </a:p>
          <a:p>
            <a:pPr lvl="1"/>
            <a:r>
              <a:rPr lang="en-US" sz="1400"/>
              <a:t>Cardiopulmonary resuscitation (CPR) and First Aid Certification (every two years) </a:t>
            </a:r>
          </a:p>
          <a:p>
            <a:r>
              <a:rPr lang="en-US" sz="1800"/>
              <a:t>All documentation must be current and entered in the database system for verification prior to the program start date. Staff/volunteers cannot work with youth until background checks are completed. Staff and volunteers can only work with youth in the presence of a staff person who has a cleared Federal Fingerprint Background check. </a:t>
            </a:r>
          </a:p>
          <a:p>
            <a:r>
              <a:rPr lang="en-US" sz="1800"/>
              <a:t>Program staff will be required to participate in DFSS-sponsored professional learning meetings and deliver all necessary training to staff who interface directly with youth. Learning meetings will provide delegate agencies with a shared learning experience that features discussions of:</a:t>
            </a:r>
          </a:p>
          <a:p>
            <a:pPr lvl="1"/>
            <a:r>
              <a:rPr lang="en-US" sz="1400"/>
              <a:t>Pertinent youth development issues/challenges</a:t>
            </a:r>
          </a:p>
          <a:p>
            <a:pPr lvl="1"/>
            <a:r>
              <a:rPr lang="en-US" sz="1400"/>
              <a:t>Best practices in the youth development and out of school time fields</a:t>
            </a:r>
          </a:p>
          <a:p>
            <a:pPr lvl="1"/>
            <a:r>
              <a:rPr lang="en-US" sz="1400"/>
              <a:t>Staff professional development</a:t>
            </a:r>
          </a:p>
          <a:p>
            <a:pPr lvl="1"/>
            <a:r>
              <a:rPr lang="en-US" sz="1400"/>
              <a:t>Support around data use and analysis</a:t>
            </a:r>
          </a:p>
          <a:p>
            <a:pPr lvl="1"/>
            <a:r>
              <a:rPr lang="en-US" sz="1400"/>
              <a:t>Cultivation of professional and personal networks</a:t>
            </a:r>
          </a:p>
          <a:p>
            <a:pPr lvl="1"/>
            <a:r>
              <a:rPr lang="en-US" sz="1400"/>
              <a:t>Training on City of Chicago processes and procedures</a:t>
            </a:r>
            <a:endParaRPr lang="en-US" sz="2800" i="1"/>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15</a:t>
            </a:fld>
            <a:endParaRPr lang="en-US"/>
          </a:p>
        </p:txBody>
      </p:sp>
      <p:sp>
        <p:nvSpPr>
          <p:cNvPr id="5" name="Rectangle 4">
            <a:extLst>
              <a:ext uri="{FF2B5EF4-FFF2-40B4-BE49-F238E27FC236}">
                <a16:creationId xmlns:a16="http://schemas.microsoft.com/office/drawing/2014/main" id="{4419B1DC-5D42-9E5D-F5AD-FAC585B173CD}"/>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7C16C66D-9F8F-EFA0-2527-8CDD5FE3A96C}"/>
              </a:ext>
            </a:extLst>
          </p:cNvPr>
          <p:cNvSpPr txBox="1"/>
          <p:nvPr/>
        </p:nvSpPr>
        <p:spPr>
          <a:xfrm>
            <a:off x="7523019" y="485715"/>
            <a:ext cx="2535382"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13</a:t>
            </a:r>
          </a:p>
        </p:txBody>
      </p:sp>
    </p:spTree>
    <p:extLst>
      <p:ext uri="{BB962C8B-B14F-4D97-AF65-F5344CB8AC3E}">
        <p14:creationId xmlns:p14="http://schemas.microsoft.com/office/powerpoint/2010/main" val="42694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8269E363-4311-4849-A882-80DD9B8CE6DB}"/>
              </a:ext>
            </a:extLst>
          </p:cNvPr>
          <p:cNvSpPr>
            <a:spLocks noGrp="1"/>
          </p:cNvSpPr>
          <p:nvPr>
            <p:ph idx="1"/>
          </p:nvPr>
        </p:nvSpPr>
        <p:spPr>
          <a:xfrm>
            <a:off x="571500" y="1300164"/>
            <a:ext cx="8983979" cy="5586411"/>
          </a:xfrm>
        </p:spPr>
        <p:txBody>
          <a:bodyPr>
            <a:normAutofit/>
          </a:bodyPr>
          <a:lstStyle/>
          <a:p>
            <a:r>
              <a:rPr lang="en-US" sz="2400"/>
              <a:t>Enrichment Program Procedure Requirements </a:t>
            </a:r>
          </a:p>
          <a:p>
            <a:pPr lvl="1"/>
            <a:r>
              <a:rPr lang="en-US" b="1"/>
              <a:t>Programmatic Changes: </a:t>
            </a:r>
            <a:r>
              <a:rPr lang="en-US"/>
              <a:t>Agencies are required to notify the DFSS Enrichment Youth Services Coordinator and the Director of the Youth Services Enrichment Portfolio of any changes to staff, facility, facility location, or work plan in writing within seven (7) business days of the change. These changes must be updated in your work plan in the system database within thirty (30) days of the change</a:t>
            </a:r>
          </a:p>
          <a:p>
            <a:pPr lvl="1"/>
            <a:r>
              <a:rPr lang="en-US" b="1"/>
              <a:t>Program Written Procedures: </a:t>
            </a:r>
            <a:r>
              <a:rPr lang="en-US"/>
              <a:t>Agencies are required to have a written procedure for identifying and reporting suspected child abuse or neglect. Agencies are also required to have written emergency procedures for a lost child and major/minor injuries and written safety/facility evaluation procedures. Staff should be trained on these procedures</a:t>
            </a:r>
          </a:p>
          <a:p>
            <a:pPr lvl="1"/>
            <a:r>
              <a:rPr lang="en-US" b="1"/>
              <a:t>Program Close-Out Procedures</a:t>
            </a:r>
            <a:r>
              <a:rPr lang="en-US"/>
              <a:t>: DFSS Close-Out Procedures must be followed if a DFSS-funded agency program is closing for any reason</a:t>
            </a:r>
            <a:endParaRPr lang="en-US" sz="4800" i="1"/>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16</a:t>
            </a:fld>
            <a:endParaRPr lang="en-US"/>
          </a:p>
        </p:txBody>
      </p:sp>
      <p:sp>
        <p:nvSpPr>
          <p:cNvPr id="5" name="Rectangle 4">
            <a:extLst>
              <a:ext uri="{FF2B5EF4-FFF2-40B4-BE49-F238E27FC236}">
                <a16:creationId xmlns:a16="http://schemas.microsoft.com/office/drawing/2014/main" id="{4419B1DC-5D42-9E5D-F5AD-FAC585B173CD}"/>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7C16C66D-9F8F-EFA0-2527-8CDD5FE3A96C}"/>
              </a:ext>
            </a:extLst>
          </p:cNvPr>
          <p:cNvSpPr txBox="1"/>
          <p:nvPr/>
        </p:nvSpPr>
        <p:spPr>
          <a:xfrm>
            <a:off x="7523019" y="485715"/>
            <a:ext cx="2535382"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14</a:t>
            </a:r>
          </a:p>
        </p:txBody>
      </p:sp>
    </p:spTree>
    <p:extLst>
      <p:ext uri="{BB962C8B-B14F-4D97-AF65-F5344CB8AC3E}">
        <p14:creationId xmlns:p14="http://schemas.microsoft.com/office/powerpoint/2010/main" val="217607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p:txBody>
          <a:bodyPr>
            <a:normAutofit fontScale="90000"/>
          </a:bodyPr>
          <a:lstStyle/>
          <a:p>
            <a:r>
              <a:rPr lang="en-US"/>
              <a:t>Performance Goals and Outcomes</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488374" y="1166882"/>
            <a:ext cx="9067106" cy="5719693"/>
          </a:xfrm>
        </p:spPr>
        <p:txBody>
          <a:bodyPr>
            <a:normAutofit fontScale="92500"/>
          </a:bodyPr>
          <a:lstStyle/>
          <a:p>
            <a:pPr marL="0" indent="0" eaLnBrk="0">
              <a:buNone/>
            </a:pPr>
            <a:r>
              <a:rPr lang="en-US" sz="700"/>
              <a:t> </a:t>
            </a:r>
          </a:p>
          <a:p>
            <a:pPr eaLnBrk="0"/>
            <a:r>
              <a:rPr lang="en-US" sz="1800"/>
              <a:t>To track progress toward achieving the outcome goals of this program and assess success, DFSS will monitor a set of performance indicators. We will monitor the outcomes below through data collection from youth, parent/guardian, and staff at the beginning, middle and end of the year:</a:t>
            </a:r>
          </a:p>
          <a:p>
            <a:pPr lvl="1" eaLnBrk="0"/>
            <a:r>
              <a:rPr lang="en-US"/>
              <a:t>85% of youth will report feeling safe and supported after their program experiences</a:t>
            </a:r>
          </a:p>
          <a:p>
            <a:pPr lvl="1" eaLnBrk="0"/>
            <a:r>
              <a:rPr lang="en-US"/>
              <a:t>85% of youth will report learning a new skill or an increase in their skills after their program experience</a:t>
            </a:r>
          </a:p>
          <a:p>
            <a:pPr lvl="1" eaLnBrk="0"/>
            <a:r>
              <a:rPr lang="en-US"/>
              <a:t>85% of youth will report positive relationships with adult(s) and peers after their program experience</a:t>
            </a:r>
          </a:p>
          <a:p>
            <a:pPr lvl="1" eaLnBrk="0"/>
            <a:r>
              <a:rPr lang="en-US"/>
              <a:t>85% of youth will report feeling a sense of connectedness and belonging after their program experience</a:t>
            </a:r>
          </a:p>
          <a:p>
            <a:pPr marL="0" indent="0" eaLnBrk="0">
              <a:buNone/>
            </a:pPr>
            <a:endParaRPr lang="en-US" sz="1800"/>
          </a:p>
          <a:p>
            <a:pPr eaLnBrk="0"/>
            <a:r>
              <a:rPr lang="en-US" sz="1800"/>
              <a:t>To monitor and recognize intermediate progress toward the above performance indicators, DFSS also intends to track monthly output metrics from delegate agencies that may include, but are not limited to:</a:t>
            </a:r>
          </a:p>
          <a:p>
            <a:pPr lvl="1" eaLnBrk="0"/>
            <a:r>
              <a:rPr lang="en-US"/>
              <a:t>90% of youth slots will be filled at any given time</a:t>
            </a:r>
          </a:p>
          <a:p>
            <a:pPr lvl="1" eaLnBrk="0"/>
            <a:r>
              <a:rPr lang="en-US"/>
              <a:t>50% of youth will meet the target population criteria</a:t>
            </a:r>
          </a:p>
          <a:p>
            <a:pPr lvl="1" eaLnBrk="0"/>
            <a:r>
              <a:rPr lang="en-US"/>
              <a:t>80% average daily program attendance</a:t>
            </a:r>
          </a:p>
          <a:p>
            <a:pPr lvl="1" eaLnBrk="0"/>
            <a:r>
              <a:rPr lang="en-US"/>
              <a:t>85% of youth will complete the year-round program (i.e., attend at least </a:t>
            </a:r>
            <a:r>
              <a:rPr lang="en-US" b="1"/>
              <a:t>288</a:t>
            </a:r>
            <a:r>
              <a:rPr lang="en-US"/>
              <a:t> hours a year)</a:t>
            </a:r>
          </a:p>
          <a:p>
            <a:pPr eaLnBrk="0"/>
            <a:endParaRPr lang="en-US" sz="800"/>
          </a:p>
          <a:p>
            <a:pPr eaLnBrk="0"/>
            <a:endParaRPr lang="en-US" sz="700"/>
          </a:p>
          <a:p>
            <a:endParaRPr lang="en-US" sz="700"/>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17</a:t>
            </a:fld>
            <a:endParaRPr lang="en-US"/>
          </a:p>
        </p:txBody>
      </p:sp>
      <p:sp>
        <p:nvSpPr>
          <p:cNvPr id="5" name="Rectangle 4">
            <a:extLst>
              <a:ext uri="{FF2B5EF4-FFF2-40B4-BE49-F238E27FC236}">
                <a16:creationId xmlns:a16="http://schemas.microsoft.com/office/drawing/2014/main" id="{7F2C6DDE-6FB5-5818-E38F-11F6F8C28ED9}"/>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87542230-8DBA-D9DC-5C16-9F4655802B30}"/>
              </a:ext>
            </a:extLst>
          </p:cNvPr>
          <p:cNvSpPr txBox="1"/>
          <p:nvPr/>
        </p:nvSpPr>
        <p:spPr>
          <a:xfrm>
            <a:off x="7523019" y="485715"/>
            <a:ext cx="2535382"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14-15</a:t>
            </a:r>
          </a:p>
        </p:txBody>
      </p:sp>
    </p:spTree>
    <p:extLst>
      <p:ext uri="{BB962C8B-B14F-4D97-AF65-F5344CB8AC3E}">
        <p14:creationId xmlns:p14="http://schemas.microsoft.com/office/powerpoint/2010/main" val="105721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Guidance for Respondents</a:t>
            </a:r>
          </a:p>
        </p:txBody>
      </p:sp>
      <p:sp>
        <p:nvSpPr>
          <p:cNvPr id="3" name="Content Placeholder 2"/>
          <p:cNvSpPr>
            <a:spLocks noGrp="1"/>
          </p:cNvSpPr>
          <p:nvPr>
            <p:ph idx="1"/>
          </p:nvPr>
        </p:nvSpPr>
        <p:spPr>
          <a:xfrm>
            <a:off x="509155" y="1300164"/>
            <a:ext cx="9046324" cy="5586411"/>
          </a:xfrm>
        </p:spPr>
        <p:txBody>
          <a:bodyPr vert="horz" lIns="101882" tIns="50941" rIns="101882" bIns="50941" rtlCol="0" anchor="t">
            <a:normAutofit/>
          </a:bodyPr>
          <a:lstStyle/>
          <a:p>
            <a:pPr marL="0" indent="0">
              <a:buNone/>
            </a:pPr>
            <a:r>
              <a:rPr lang="en-US" sz="2400">
                <a:effectLst/>
                <a:latin typeface="Calibri" panose="020F0502020204030204" pitchFamily="34" charset="0"/>
                <a:ea typeface="Calibri" panose="020F0502020204030204" pitchFamily="34" charset="0"/>
                <a:cs typeface="Arial" panose="020B0604020202020204" pitchFamily="34" charset="0"/>
              </a:rPr>
              <a:t>This RFP seeks respondents that can serve targeted community areas: Douglas, Grand Boulevard, Near West Side, Riverdale, Roseland, and Washington Park; collaborative applications are strongly encouraged. </a:t>
            </a:r>
          </a:p>
          <a:p>
            <a:endParaRPr lang="en-US" sz="800"/>
          </a:p>
          <a:p>
            <a:r>
              <a:rPr lang="en-US" sz="2000">
                <a:effectLst/>
                <a:latin typeface="Calibri" panose="020F0502020204030204" pitchFamily="34" charset="0"/>
                <a:ea typeface="Calibri" panose="020F0502020204030204" pitchFamily="34" charset="0"/>
                <a:cs typeface="Arial" panose="020B0604020202020204" pitchFamily="34" charset="0"/>
              </a:rPr>
              <a:t>Awards will be made by community area. </a:t>
            </a:r>
            <a:endParaRPr lang="en-US" sz="2000">
              <a:effectLst/>
              <a:ea typeface="Calibri" panose="020F0502020204030204" pitchFamily="34" charset="0"/>
              <a:cs typeface="Arial" panose="020B0604020202020204" pitchFamily="34" charset="0"/>
            </a:endParaRPr>
          </a:p>
          <a:p>
            <a:r>
              <a:rPr lang="en-US" sz="2000">
                <a:effectLst/>
                <a:ea typeface="Calibri" panose="020F0502020204030204" pitchFamily="34" charset="0"/>
                <a:cs typeface="Arial" panose="020B0604020202020204" pitchFamily="34" charset="0"/>
              </a:rPr>
              <a:t>Respondents seeking funding for multiple sites in different community areas are required to apply for each community area separately. </a:t>
            </a:r>
          </a:p>
          <a:p>
            <a:r>
              <a:rPr lang="en-US" sz="2000" err="1">
                <a:effectLst/>
                <a:ea typeface="Calibri" panose="020F0502020204030204" pitchFamily="34" charset="0"/>
                <a:cs typeface="Arial" panose="020B0604020202020204" pitchFamily="34" charset="0"/>
              </a:rPr>
              <a:t>DFSS</a:t>
            </a:r>
            <a:r>
              <a:rPr lang="en-US" sz="2000">
                <a:effectLst/>
                <a:ea typeface="Calibri" panose="020F0502020204030204" pitchFamily="34" charset="0"/>
                <a:cs typeface="Arial" panose="020B0604020202020204" pitchFamily="34" charset="0"/>
              </a:rPr>
              <a:t> will make recommendations for contract awards by community area balancing program location, target population, age group, and program specialty area.</a:t>
            </a:r>
          </a:p>
          <a:p>
            <a:r>
              <a:rPr lang="en-US" sz="2000">
                <a:effectLst/>
                <a:ea typeface="Calibri" panose="020F0502020204030204" pitchFamily="34" charset="0"/>
                <a:cs typeface="Arial" panose="020B0604020202020204" pitchFamily="34" charset="0"/>
              </a:rPr>
              <a:t>Respondents can only apply for a community area in which they can demonstrate a physical address. </a:t>
            </a:r>
          </a:p>
          <a:p>
            <a:r>
              <a:rPr lang="en-US" sz="2000" err="1">
                <a:effectLst/>
                <a:ea typeface="Calibri" panose="020F0502020204030204" pitchFamily="34" charset="0"/>
                <a:cs typeface="Arial" panose="020B0604020202020204" pitchFamily="34" charset="0"/>
              </a:rPr>
              <a:t>DFSS</a:t>
            </a:r>
            <a:r>
              <a:rPr lang="en-US" sz="2000">
                <a:effectLst/>
                <a:ea typeface="Calibri" panose="020F0502020204030204" pitchFamily="34" charset="0"/>
                <a:cs typeface="Arial" panose="020B0604020202020204" pitchFamily="34" charset="0"/>
              </a:rPr>
              <a:t> intends to award up to 6 agencies, each receiving 20 slots per contract. </a:t>
            </a:r>
          </a:p>
          <a:p>
            <a:endParaRPr lang="en-US" sz="80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18</a:t>
            </a:fld>
            <a:endParaRPr lang="en-US"/>
          </a:p>
        </p:txBody>
      </p:sp>
      <p:sp>
        <p:nvSpPr>
          <p:cNvPr id="6" name="Rectangle 5">
            <a:extLst>
              <a:ext uri="{FF2B5EF4-FFF2-40B4-BE49-F238E27FC236}">
                <a16:creationId xmlns:a16="http://schemas.microsoft.com/office/drawing/2014/main" id="{47725EEE-770B-09AB-D7A8-07765B653B0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7" name="TextBox 6">
            <a:extLst>
              <a:ext uri="{FF2B5EF4-FFF2-40B4-BE49-F238E27FC236}">
                <a16:creationId xmlns:a16="http://schemas.microsoft.com/office/drawing/2014/main" id="{100EE320-0BF6-4BC8-6B4A-B2C39AF645DD}"/>
              </a:ext>
            </a:extLst>
          </p:cNvPr>
          <p:cNvSpPr txBox="1"/>
          <p:nvPr/>
        </p:nvSpPr>
        <p:spPr>
          <a:xfrm>
            <a:off x="7574974" y="329840"/>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16-17</a:t>
            </a:r>
          </a:p>
        </p:txBody>
      </p:sp>
      <p:sp>
        <p:nvSpPr>
          <p:cNvPr id="16" name="Rectangle 4">
            <a:extLst>
              <a:ext uri="{FF2B5EF4-FFF2-40B4-BE49-F238E27FC236}">
                <a16:creationId xmlns:a16="http://schemas.microsoft.com/office/drawing/2014/main" id="{DAF57178-53CC-4264-878D-5B0736AC0518}"/>
              </a:ext>
            </a:extLst>
          </p:cNvPr>
          <p:cNvSpPr>
            <a:spLocks noChangeArrowheads="1"/>
          </p:cNvSpPr>
          <p:nvPr/>
        </p:nvSpPr>
        <p:spPr bwMode="auto">
          <a:xfrm>
            <a:off x="-145525" y="4923881"/>
            <a:ext cx="142266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286F-7768-4043-94FD-CD4706E817EE}"/>
              </a:ext>
            </a:extLst>
          </p:cNvPr>
          <p:cNvSpPr>
            <a:spLocks noGrp="1"/>
          </p:cNvSpPr>
          <p:nvPr>
            <p:ph type="title"/>
          </p:nvPr>
        </p:nvSpPr>
        <p:spPr/>
        <p:txBody>
          <a:bodyPr>
            <a:normAutofit fontScale="90000"/>
          </a:bodyPr>
          <a:lstStyle/>
          <a:p>
            <a:r>
              <a:rPr lang="en-US">
                <a:cs typeface="Calibri"/>
              </a:rPr>
              <a:t>Guidance for Respondents</a:t>
            </a:r>
            <a:endParaRPr lang="en-US"/>
          </a:p>
        </p:txBody>
      </p:sp>
      <p:sp>
        <p:nvSpPr>
          <p:cNvPr id="4" name="Slide Number Placeholder 3">
            <a:extLst>
              <a:ext uri="{FF2B5EF4-FFF2-40B4-BE49-F238E27FC236}">
                <a16:creationId xmlns:a16="http://schemas.microsoft.com/office/drawing/2014/main" id="{F78F9D22-D6EE-4C01-8D74-28052FC1C626}"/>
              </a:ext>
            </a:extLst>
          </p:cNvPr>
          <p:cNvSpPr>
            <a:spLocks noGrp="1"/>
          </p:cNvSpPr>
          <p:nvPr>
            <p:ph type="sldNum" sz="quarter" idx="12"/>
          </p:nvPr>
        </p:nvSpPr>
        <p:spPr/>
        <p:txBody>
          <a:bodyPr/>
          <a:lstStyle/>
          <a:p>
            <a:r>
              <a:rPr lang="en-US"/>
              <a:t>Page </a:t>
            </a:r>
            <a:fld id="{6B1E0480-57EA-4B4D-8E64-F548A057966E}" type="slidenum">
              <a:rPr lang="en-US" smtClean="0"/>
              <a:pPr/>
              <a:t>19</a:t>
            </a:fld>
            <a:endParaRPr lang="en-US"/>
          </a:p>
        </p:txBody>
      </p:sp>
      <p:sp>
        <p:nvSpPr>
          <p:cNvPr id="7" name="TextBox 6">
            <a:extLst>
              <a:ext uri="{FF2B5EF4-FFF2-40B4-BE49-F238E27FC236}">
                <a16:creationId xmlns:a16="http://schemas.microsoft.com/office/drawing/2014/main" id="{83E5173E-5951-4D7D-B301-8852DFCAFFEF}"/>
              </a:ext>
            </a:extLst>
          </p:cNvPr>
          <p:cNvSpPr txBox="1"/>
          <p:nvPr/>
        </p:nvSpPr>
        <p:spPr>
          <a:xfrm>
            <a:off x="3042377" y="347207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FA1AC57D-B08D-49B2-991B-F42750B15DAD}"/>
              </a:ext>
            </a:extLst>
          </p:cNvPr>
          <p:cNvSpPr txBox="1"/>
          <p:nvPr/>
        </p:nvSpPr>
        <p:spPr>
          <a:xfrm>
            <a:off x="416379" y="3900213"/>
            <a:ext cx="913377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1018824" rtl="0" eaLnBrk="1" fontAlgn="auto" latinLnBrk="0" hangingPunct="1">
              <a:lnSpc>
                <a:spcPct val="100000"/>
              </a:lnSpc>
              <a:spcBef>
                <a:spcPts val="600"/>
              </a:spcBef>
              <a:spcAft>
                <a:spcPts val="0"/>
              </a:spcAft>
              <a:buClr>
                <a:srgbClr val="00B0F0"/>
              </a:buClr>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Enrichment Year-Round CHA RFP Anticipated Awards by community area</a:t>
            </a:r>
          </a:p>
          <a:p>
            <a:pPr marL="342900" indent="-342900">
              <a:buClr>
                <a:srgbClr val="00B0F0"/>
              </a:buClr>
              <a:buFont typeface="Wingdings" panose="05000000000000000000" pitchFamily="2" charset="2"/>
              <a:buChar char="Ø"/>
            </a:pPr>
            <a:r>
              <a:rPr lang="en-US">
                <a:cs typeface="Calibri"/>
              </a:rPr>
              <a:t>Respondents are encouraged to collaborate in order to allow agencies to sub-contract and expand an organization’s network to deliver programming</a:t>
            </a:r>
            <a:endParaRPr lang="en-US" b="1"/>
          </a:p>
        </p:txBody>
      </p:sp>
      <p:sp>
        <p:nvSpPr>
          <p:cNvPr id="8" name="Rectangle 7">
            <a:extLst>
              <a:ext uri="{FF2B5EF4-FFF2-40B4-BE49-F238E27FC236}">
                <a16:creationId xmlns:a16="http://schemas.microsoft.com/office/drawing/2014/main" id="{E968B1E5-55FC-3B75-23BB-ADB4589CA1C2}"/>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12" name="TextBox 11">
            <a:extLst>
              <a:ext uri="{FF2B5EF4-FFF2-40B4-BE49-F238E27FC236}">
                <a16:creationId xmlns:a16="http://schemas.microsoft.com/office/drawing/2014/main" id="{48768453-FF6B-7DF0-83E6-98FDF08D0ACA}"/>
              </a:ext>
            </a:extLst>
          </p:cNvPr>
          <p:cNvSpPr txBox="1"/>
          <p:nvPr/>
        </p:nvSpPr>
        <p:spPr>
          <a:xfrm>
            <a:off x="7574974" y="329840"/>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16</a:t>
            </a:r>
          </a:p>
        </p:txBody>
      </p:sp>
      <p:pic>
        <p:nvPicPr>
          <p:cNvPr id="6" name="Picture 5">
            <a:extLst>
              <a:ext uri="{FF2B5EF4-FFF2-40B4-BE49-F238E27FC236}">
                <a16:creationId xmlns:a16="http://schemas.microsoft.com/office/drawing/2014/main" id="{0E49FC81-F11C-481F-A785-E9D24C12F56A}"/>
              </a:ext>
            </a:extLst>
          </p:cNvPr>
          <p:cNvPicPr>
            <a:picLocks noChangeAspect="1"/>
          </p:cNvPicPr>
          <p:nvPr/>
        </p:nvPicPr>
        <p:blipFill>
          <a:blip r:embed="rId3"/>
          <a:stretch>
            <a:fillRect/>
          </a:stretch>
        </p:blipFill>
        <p:spPr>
          <a:xfrm>
            <a:off x="281377" y="2304384"/>
            <a:ext cx="9495644" cy="1229080"/>
          </a:xfrm>
          <a:prstGeom prst="rect">
            <a:avLst/>
          </a:prstGeom>
        </p:spPr>
      </p:pic>
    </p:spTree>
    <p:extLst>
      <p:ext uri="{BB962C8B-B14F-4D97-AF65-F5344CB8AC3E}">
        <p14:creationId xmlns:p14="http://schemas.microsoft.com/office/powerpoint/2010/main" val="104370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House Keeping</a:t>
            </a:r>
          </a:p>
        </p:txBody>
      </p:sp>
      <p:sp>
        <p:nvSpPr>
          <p:cNvPr id="5" name="Content Placeholder 4"/>
          <p:cNvSpPr>
            <a:spLocks noGrp="1"/>
          </p:cNvSpPr>
          <p:nvPr>
            <p:ph idx="1"/>
          </p:nvPr>
        </p:nvSpPr>
        <p:spPr/>
        <p:txBody>
          <a:bodyPr vert="horz" lIns="101882" tIns="50941" rIns="101882" bIns="50941" rtlCol="0" anchor="t">
            <a:normAutofit/>
          </a:bodyPr>
          <a:lstStyle/>
          <a:p>
            <a:pPr marL="381635" indent="-381635"/>
            <a:r>
              <a:rPr lang="en-US">
                <a:ea typeface="+mn-lt"/>
                <a:cs typeface="+mn-lt"/>
              </a:rPr>
              <a:t>Due to the volume of participants, everyone has been placed on mute.</a:t>
            </a:r>
            <a:endParaRPr lang="en-US"/>
          </a:p>
          <a:p>
            <a:pPr marL="381635" indent="-381635"/>
            <a:r>
              <a:rPr lang="en-US">
                <a:ea typeface="+mn-lt"/>
                <a:cs typeface="+mn-lt"/>
              </a:rPr>
              <a:t>Please submit questions via the question box and we will respond to questions after going through the slides. </a:t>
            </a:r>
            <a:endParaRPr lang="en-US"/>
          </a:p>
          <a:p>
            <a:pPr marL="381635" indent="-381635"/>
            <a:r>
              <a:rPr lang="en-US">
                <a:ea typeface="+mn-lt"/>
                <a:cs typeface="+mn-lt"/>
              </a:rPr>
              <a:t>Please use the question box to notify us of any technical issues.</a:t>
            </a:r>
            <a:endParaRPr lang="en-US"/>
          </a:p>
          <a:p>
            <a:pPr marL="381635" indent="-381635"/>
            <a:endParaRPr lang="en-US">
              <a:cs typeface="Calibri"/>
            </a:endParaRP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2</a:t>
            </a:fld>
            <a:endParaRPr lang="en-US"/>
          </a:p>
        </p:txBody>
      </p:sp>
      <p:sp>
        <p:nvSpPr>
          <p:cNvPr id="2" name="Rectangle 1">
            <a:extLst>
              <a:ext uri="{FF2B5EF4-FFF2-40B4-BE49-F238E27FC236}">
                <a16:creationId xmlns:a16="http://schemas.microsoft.com/office/drawing/2014/main" id="{D2AA3720-5590-18C6-45CD-2D5C6DAE698B}"/>
              </a:ext>
            </a:extLst>
          </p:cNvPr>
          <p:cNvSpPr/>
          <p:nvPr/>
        </p:nvSpPr>
        <p:spPr>
          <a:xfrm>
            <a:off x="1745673" y="7033183"/>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89160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445A3-FDDE-4178-9C08-ED08E061CEE9}"/>
              </a:ext>
            </a:extLst>
          </p:cNvPr>
          <p:cNvSpPr>
            <a:spLocks noGrp="1"/>
          </p:cNvSpPr>
          <p:nvPr>
            <p:ph type="sldNum" sz="quarter" idx="12"/>
          </p:nvPr>
        </p:nvSpPr>
        <p:spPr/>
        <p:txBody>
          <a:bodyPr/>
          <a:lstStyle/>
          <a:p>
            <a:r>
              <a:rPr lang="en-US"/>
              <a:t>Page </a:t>
            </a:r>
            <a:fld id="{36BC1FD9-B118-4A5C-926F-A8A3F4A4D49D}" type="slidenum">
              <a:rPr lang="en-US" smtClean="0"/>
              <a:pPr/>
              <a:t>20</a:t>
            </a:fld>
            <a:endParaRPr lang="en-US"/>
          </a:p>
        </p:txBody>
      </p:sp>
      <p:sp>
        <p:nvSpPr>
          <p:cNvPr id="3" name="Title 1">
            <a:extLst>
              <a:ext uri="{FF2B5EF4-FFF2-40B4-BE49-F238E27FC236}">
                <a16:creationId xmlns:a16="http://schemas.microsoft.com/office/drawing/2014/main" id="{566061F9-CDD3-4FAA-8949-C65E32532CE6}"/>
              </a:ext>
            </a:extLst>
          </p:cNvPr>
          <p:cNvSpPr txBox="1">
            <a:spLocks/>
          </p:cNvSpPr>
          <p:nvPr/>
        </p:nvSpPr>
        <p:spPr>
          <a:xfrm>
            <a:off x="1257300" y="468424"/>
            <a:ext cx="8298179" cy="506325"/>
          </a:xfrm>
          <a:prstGeom prst="rect">
            <a:avLst/>
          </a:prstGeom>
        </p:spPr>
        <p:txBody>
          <a:bodyPr>
            <a:normAutofit fontScale="90000" lnSpcReduction="10000"/>
          </a:bodyPr>
          <a:lstStyle>
            <a:lvl1pPr algn="l" defTabSz="1018824" rtl="0" eaLnBrk="1" latinLnBrk="0" hangingPunct="1">
              <a:spcBef>
                <a:spcPct val="0"/>
              </a:spcBef>
              <a:buNone/>
              <a:defRPr sz="3100" b="1" kern="1200">
                <a:solidFill>
                  <a:schemeClr val="tx1"/>
                </a:solidFill>
                <a:latin typeface="+mj-lt"/>
                <a:ea typeface="+mj-ea"/>
                <a:cs typeface="+mj-cs"/>
              </a:defRPr>
            </a:lvl1pPr>
          </a:lstStyle>
          <a:p>
            <a:r>
              <a:rPr lang="en-US"/>
              <a:t>Budget Proposal</a:t>
            </a:r>
          </a:p>
        </p:txBody>
      </p:sp>
      <p:sp>
        <p:nvSpPr>
          <p:cNvPr id="6" name="Rectangle 5">
            <a:extLst>
              <a:ext uri="{FF2B5EF4-FFF2-40B4-BE49-F238E27FC236}">
                <a16:creationId xmlns:a16="http://schemas.microsoft.com/office/drawing/2014/main" id="{976056BF-5983-6017-100D-56F0EE6880E9}"/>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8" name="TextBox 7">
            <a:extLst>
              <a:ext uri="{FF2B5EF4-FFF2-40B4-BE49-F238E27FC236}">
                <a16:creationId xmlns:a16="http://schemas.microsoft.com/office/drawing/2014/main" id="{B4BDCA6E-690E-6287-68EB-648EF3455C37}"/>
              </a:ext>
            </a:extLst>
          </p:cNvPr>
          <p:cNvSpPr txBox="1"/>
          <p:nvPr/>
        </p:nvSpPr>
        <p:spPr>
          <a:xfrm>
            <a:off x="7574974" y="329840"/>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12</a:t>
            </a:r>
          </a:p>
        </p:txBody>
      </p:sp>
      <p:graphicFrame>
        <p:nvGraphicFramePr>
          <p:cNvPr id="9" name="Table 8">
            <a:extLst>
              <a:ext uri="{FF2B5EF4-FFF2-40B4-BE49-F238E27FC236}">
                <a16:creationId xmlns:a16="http://schemas.microsoft.com/office/drawing/2014/main" id="{04038EEE-CB86-8075-4CC9-D3E5718A51F0}"/>
              </a:ext>
            </a:extLst>
          </p:cNvPr>
          <p:cNvGraphicFramePr>
            <a:graphicFrameLocks noGrp="1"/>
          </p:cNvGraphicFramePr>
          <p:nvPr>
            <p:extLst>
              <p:ext uri="{D42A27DB-BD31-4B8C-83A1-F6EECF244321}">
                <p14:modId xmlns:p14="http://schemas.microsoft.com/office/powerpoint/2010/main" val="888990544"/>
              </p:ext>
            </p:extLst>
          </p:nvPr>
        </p:nvGraphicFramePr>
        <p:xfrm>
          <a:off x="1090179" y="3336795"/>
          <a:ext cx="7878040" cy="3672619"/>
        </p:xfrm>
        <a:graphic>
          <a:graphicData uri="http://schemas.openxmlformats.org/drawingml/2006/table">
            <a:tbl>
              <a:tblPr firstRow="1" firstCol="1" bandRow="1"/>
              <a:tblGrid>
                <a:gridCol w="1902969">
                  <a:extLst>
                    <a:ext uri="{9D8B030D-6E8A-4147-A177-3AD203B41FA5}">
                      <a16:colId xmlns:a16="http://schemas.microsoft.com/office/drawing/2014/main" val="957517571"/>
                    </a:ext>
                  </a:extLst>
                </a:gridCol>
                <a:gridCol w="4424722">
                  <a:extLst>
                    <a:ext uri="{9D8B030D-6E8A-4147-A177-3AD203B41FA5}">
                      <a16:colId xmlns:a16="http://schemas.microsoft.com/office/drawing/2014/main" val="3061677682"/>
                    </a:ext>
                  </a:extLst>
                </a:gridCol>
                <a:gridCol w="1550349">
                  <a:extLst>
                    <a:ext uri="{9D8B030D-6E8A-4147-A177-3AD203B41FA5}">
                      <a16:colId xmlns:a16="http://schemas.microsoft.com/office/drawing/2014/main" val="4074517409"/>
                    </a:ext>
                  </a:extLst>
                </a:gridCol>
              </a:tblGrid>
              <a:tr h="390955">
                <a:tc>
                  <a:txBody>
                    <a:bodyPr/>
                    <a:lstStyle/>
                    <a:p>
                      <a:pPr marL="0" marR="394970">
                        <a:lnSpc>
                          <a:spcPct val="100000"/>
                        </a:lnSpc>
                        <a:spcBef>
                          <a:spcPts val="55"/>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Number of Youth</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394970">
                        <a:lnSpc>
                          <a:spcPct val="100000"/>
                        </a:lnSpc>
                        <a:spcBef>
                          <a:spcPts val="55"/>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Rate per Slot</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394970">
                        <a:lnSpc>
                          <a:spcPct val="100000"/>
                        </a:lnSpc>
                        <a:spcBef>
                          <a:spcPts val="55"/>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TOTAL</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581255305"/>
                  </a:ext>
                </a:extLst>
              </a:tr>
              <a:tr h="287016">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$1,800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$36,000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860102"/>
                  </a:ext>
                </a:extLst>
              </a:tr>
              <a:tr h="287016">
                <a:tc gridSpan="3">
                  <a:txBody>
                    <a:bodyPr/>
                    <a:lstStyle/>
                    <a:p>
                      <a:pPr marL="0" marR="394970">
                        <a:lnSpc>
                          <a:spcPct val="100000"/>
                        </a:lnSpc>
                        <a:spcBef>
                          <a:spcPts val="55"/>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Year-Round Program Sample Budget Breakdown</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4924282"/>
                  </a:ext>
                </a:extLst>
              </a:tr>
              <a:tr h="422128">
                <a:tc>
                  <a:txBody>
                    <a:bodyPr/>
                    <a:lstStyle/>
                    <a:p>
                      <a:pPr marL="0" marR="394970">
                        <a:lnSpc>
                          <a:spcPct val="100000"/>
                        </a:lnSpc>
                        <a:spcBef>
                          <a:spcPts val="55"/>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Category</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394970">
                        <a:lnSpc>
                          <a:spcPct val="100000"/>
                        </a:lnSpc>
                        <a:spcBef>
                          <a:spcPts val="55"/>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394970">
                        <a:lnSpc>
                          <a:spcPct val="100000"/>
                        </a:lnSpc>
                        <a:spcBef>
                          <a:spcPts val="55"/>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Sample Allocation</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08187629"/>
                  </a:ext>
                </a:extLst>
              </a:tr>
              <a:tr h="287016">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Personnel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Salaries, overtime, salary adjustments, etc.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$24,000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710639"/>
                  </a:ext>
                </a:extLst>
              </a:tr>
              <a:tr h="422128">
                <a:tc>
                  <a:txBody>
                    <a:bodyPr/>
                    <a:lstStyle/>
                    <a:p>
                      <a:pPr marL="0" marR="102235">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Professional and Technical Services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Consultants, speakers, trainings, etc.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$3,400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374812"/>
                  </a:ext>
                </a:extLst>
              </a:tr>
              <a:tr h="422128">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Materials and Supplies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Office supplies, snacks, books, training materials, etc.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$2,500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514818"/>
                  </a:ext>
                </a:extLst>
              </a:tr>
              <a:tr h="422128">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Travel/ Transportation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Bus cards, mileage, parking, etc.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$2,500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640024"/>
                  </a:ext>
                </a:extLst>
              </a:tr>
              <a:tr h="287016">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Indirect Cost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Administration cost (15% cap)</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$3,600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26354"/>
                  </a:ext>
                </a:extLst>
              </a:tr>
              <a:tr h="422128">
                <a:tc>
                  <a:txBody>
                    <a:bodyPr/>
                    <a:lstStyle/>
                    <a:p>
                      <a:pPr marL="0" marR="114300">
                        <a:lnSpc>
                          <a:spcPct val="100000"/>
                        </a:lnSpc>
                        <a:spcBef>
                          <a:spcPts val="55"/>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Total Budget for 20 Youth</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4970">
                        <a:lnSpc>
                          <a:spcPct val="100000"/>
                        </a:lnSpc>
                        <a:spcBef>
                          <a:spcPts val="55"/>
                        </a:spcBef>
                        <a:spcAft>
                          <a:spcPts val="0"/>
                        </a:spcAft>
                      </a:pPr>
                      <a:r>
                        <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rPr>
                        <a:t>$36,000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785124"/>
                  </a:ext>
                </a:extLst>
              </a:tr>
            </a:tbl>
          </a:graphicData>
        </a:graphic>
      </p:graphicFrame>
      <p:sp>
        <p:nvSpPr>
          <p:cNvPr id="10" name="Rectangle 2">
            <a:extLst>
              <a:ext uri="{FF2B5EF4-FFF2-40B4-BE49-F238E27FC236}">
                <a16:creationId xmlns:a16="http://schemas.microsoft.com/office/drawing/2014/main" id="{E770DA5C-0D4A-2A4B-0BDE-263287495D5B}"/>
              </a:ext>
            </a:extLst>
          </p:cNvPr>
          <p:cNvSpPr>
            <a:spLocks noChangeArrowheads="1"/>
          </p:cNvSpPr>
          <p:nvPr/>
        </p:nvSpPr>
        <p:spPr bwMode="auto">
          <a:xfrm>
            <a:off x="633845" y="1248895"/>
            <a:ext cx="9102437" cy="17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fontAlgn="base" hangingPunct="0">
              <a:spcBef>
                <a:spcPct val="0"/>
              </a:spcBef>
              <a:spcAft>
                <a:spcPct val="0"/>
              </a:spcAft>
              <a:buClr>
                <a:srgbClr val="00B0F0"/>
              </a:buClr>
              <a:buFont typeface="Wingdings" panose="05000000000000000000" pitchFamily="2" charset="2"/>
              <a:buChar char="Ø"/>
            </a:pPr>
            <a:r>
              <a:rPr lang="en-US" altLang="en-US" sz="1600">
                <a:latin typeface="Calibri" panose="020F0502020204030204" pitchFamily="34" charset="0"/>
                <a:ea typeface="Calibri" panose="020F0502020204030204" pitchFamily="34" charset="0"/>
                <a:cs typeface="Arial" panose="020B0604020202020204" pitchFamily="34" charset="0"/>
              </a:rPr>
              <a:t>Respondents applying for the Year-Round Enrichment CHA program RFP will budget for a rate of </a:t>
            </a:r>
            <a:r>
              <a:rPr lang="en-US" altLang="en-US" sz="1600" b="1">
                <a:latin typeface="Calibri" panose="020F0502020204030204" pitchFamily="34" charset="0"/>
                <a:ea typeface="Calibri" panose="020F0502020204030204" pitchFamily="34" charset="0"/>
                <a:cs typeface="Arial" panose="020B0604020202020204" pitchFamily="34" charset="0"/>
              </a:rPr>
              <a:t>$1,800 per youth</a:t>
            </a:r>
            <a:r>
              <a:rPr lang="en-US" altLang="en-US" sz="1600">
                <a:latin typeface="Calibri" panose="020F0502020204030204" pitchFamily="34" charset="0"/>
                <a:ea typeface="Calibri" panose="020F0502020204030204" pitchFamily="34" charset="0"/>
                <a:cs typeface="Arial" panose="020B0604020202020204" pitchFamily="34" charset="0"/>
              </a:rPr>
              <a:t>, with a minimum of </a:t>
            </a:r>
            <a:r>
              <a:rPr lang="en-US" altLang="en-US" sz="1600" b="1">
                <a:latin typeface="Calibri" panose="020F0502020204030204" pitchFamily="34" charset="0"/>
                <a:ea typeface="Calibri" panose="020F0502020204030204" pitchFamily="34" charset="0"/>
                <a:cs typeface="Arial" panose="020B0604020202020204" pitchFamily="34" charset="0"/>
              </a:rPr>
              <a:t>20 youth </a:t>
            </a:r>
            <a:r>
              <a:rPr lang="en-US" altLang="en-US" sz="1600">
                <a:latin typeface="Calibri" panose="020F0502020204030204" pitchFamily="34" charset="0"/>
                <a:ea typeface="Calibri" panose="020F0502020204030204" pitchFamily="34" charset="0"/>
                <a:cs typeface="Arial" panose="020B0604020202020204" pitchFamily="34" charset="0"/>
              </a:rPr>
              <a:t>per program and additional increments of </a:t>
            </a:r>
            <a:r>
              <a:rPr lang="en-US" altLang="en-US" sz="1600" b="1">
                <a:latin typeface="Calibri" panose="020F0502020204030204" pitchFamily="34" charset="0"/>
                <a:ea typeface="Calibri" panose="020F0502020204030204" pitchFamily="34" charset="0"/>
                <a:cs typeface="Arial" panose="020B0604020202020204" pitchFamily="34" charset="0"/>
              </a:rPr>
              <a:t>10 youth</a:t>
            </a:r>
          </a:p>
          <a:p>
            <a:pPr marL="285750" lvl="0" indent="-285750" defTabSz="914400" eaLnBrk="0" fontAlgn="base" hangingPunct="0">
              <a:lnSpc>
                <a:spcPct val="150000"/>
              </a:lnSpc>
              <a:spcBef>
                <a:spcPct val="0"/>
              </a:spcBef>
              <a:spcAft>
                <a:spcPct val="0"/>
              </a:spcAft>
              <a:buClr>
                <a:srgbClr val="00B0F0"/>
              </a:buClr>
              <a:buFont typeface="Wingdings" panose="05000000000000000000" pitchFamily="2" charset="2"/>
              <a:buChar char="Ø"/>
            </a:pPr>
            <a:r>
              <a:rPr lang="en-US" altLang="en-US" sz="1600">
                <a:latin typeface="Calibri" panose="020F0502020204030204" pitchFamily="34" charset="0"/>
                <a:ea typeface="Calibri" panose="020F0502020204030204" pitchFamily="34" charset="0"/>
                <a:cs typeface="Arial" panose="020B0604020202020204" pitchFamily="34" charset="0"/>
              </a:rPr>
              <a:t>The anticipated cost of a year-round program for the minimum number of 20 youth is $36,000</a:t>
            </a:r>
          </a:p>
          <a:p>
            <a:pPr marL="285750" lvl="0" indent="-285750" defTabSz="914400" eaLnBrk="0" fontAlgn="base" hangingPunct="0">
              <a:spcBef>
                <a:spcPct val="0"/>
              </a:spcBef>
              <a:spcAft>
                <a:spcPct val="0"/>
              </a:spcAft>
              <a:buClr>
                <a:srgbClr val="00B0F0"/>
              </a:buClr>
              <a:buFont typeface="Wingdings" panose="05000000000000000000" pitchFamily="2" charset="2"/>
              <a:buChar char="Ø"/>
            </a:pPr>
            <a:r>
              <a:rPr lang="en-US" altLang="en-US" sz="1600">
                <a:latin typeface="Calibri" panose="020F0502020204030204" pitchFamily="34" charset="0"/>
                <a:ea typeface="Calibri" panose="020F0502020204030204" pitchFamily="34" charset="0"/>
                <a:cs typeface="Arial" panose="020B0604020202020204" pitchFamily="34" charset="0"/>
              </a:rPr>
              <a:t>Should Respondents apply for more than the minimum 20 youth, they can plan to increase their budget by $18,000 for each additional increment of 10 youth </a:t>
            </a:r>
          </a:p>
          <a:p>
            <a:pPr marL="285750" lvl="0" indent="-285750" defTabSz="914400" eaLnBrk="0" fontAlgn="base" hangingPunct="0">
              <a:lnSpc>
                <a:spcPct val="150000"/>
              </a:lnSpc>
              <a:spcBef>
                <a:spcPct val="0"/>
              </a:spcBef>
              <a:spcAft>
                <a:spcPct val="0"/>
              </a:spcAft>
              <a:buClr>
                <a:srgbClr val="00B0F0"/>
              </a:buClr>
              <a:buFont typeface="Wingdings" panose="05000000000000000000" pitchFamily="2" charset="2"/>
              <a:buChar char="Ø"/>
            </a:pPr>
            <a:r>
              <a:rPr kumimoji="0" lang="en-US" altLang="en-US" sz="1600" i="1" u="none" strike="noStrike" cap="none" normalizeH="0" baseline="0">
                <a:ln>
                  <a:noFill/>
                </a:ln>
                <a:solidFill>
                  <a:schemeClr val="tx1"/>
                </a:solidFill>
                <a:effectLst/>
                <a:latin typeface="Calibri" panose="020F0502020204030204" pitchFamily="34" charset="0"/>
                <a:cs typeface="Arial" panose="020B0604020202020204" pitchFamily="34" charset="0"/>
              </a:rPr>
              <a:t>See RFP page </a:t>
            </a:r>
            <a:r>
              <a:rPr lang="en-US" altLang="en-US" sz="1600" i="1">
                <a:latin typeface="Calibri" panose="020F0502020204030204" pitchFamily="34" charset="0"/>
                <a:cs typeface="Arial" panose="020B0604020202020204" pitchFamily="34" charset="0"/>
              </a:rPr>
              <a:t>12 for additional information about budget categories</a:t>
            </a:r>
            <a:endParaRPr kumimoji="0" lang="en-US" altLang="en-US" sz="1600" i="1"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37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C111-1750-4EB0-B491-E3DCE7298277}"/>
              </a:ext>
            </a:extLst>
          </p:cNvPr>
          <p:cNvSpPr>
            <a:spLocks noGrp="1"/>
          </p:cNvSpPr>
          <p:nvPr>
            <p:ph type="title"/>
          </p:nvPr>
        </p:nvSpPr>
        <p:spPr/>
        <p:txBody>
          <a:bodyPr>
            <a:normAutofit fontScale="90000"/>
          </a:bodyPr>
          <a:lstStyle/>
          <a:p>
            <a:r>
              <a:rPr lang="en-US"/>
              <a:t>Budgets or Cost Proposals</a:t>
            </a:r>
          </a:p>
        </p:txBody>
      </p:sp>
      <p:sp>
        <p:nvSpPr>
          <p:cNvPr id="8" name="Content Placeholder 7">
            <a:extLst>
              <a:ext uri="{FF2B5EF4-FFF2-40B4-BE49-F238E27FC236}">
                <a16:creationId xmlns:a16="http://schemas.microsoft.com/office/drawing/2014/main" id="{289DA734-2D72-4AB1-96E4-A0BF47057531}"/>
              </a:ext>
            </a:extLst>
          </p:cNvPr>
          <p:cNvSpPr>
            <a:spLocks noGrp="1"/>
          </p:cNvSpPr>
          <p:nvPr>
            <p:ph idx="1"/>
          </p:nvPr>
        </p:nvSpPr>
        <p:spPr>
          <a:xfrm>
            <a:off x="821804" y="1300164"/>
            <a:ext cx="8733676" cy="5586411"/>
          </a:xfrm>
        </p:spPr>
        <p:txBody>
          <a:bodyPr>
            <a:normAutofit/>
          </a:bodyPr>
          <a:lstStyle/>
          <a:p>
            <a:r>
              <a:rPr lang="en-US"/>
              <a:t>The term of contract(s) executed under this RFP will be from January 1, 2023, through December 31, 2024</a:t>
            </a:r>
          </a:p>
          <a:p>
            <a:r>
              <a:rPr lang="en-US"/>
              <a:t>Administrative costs will be capped at 15% percent per application</a:t>
            </a:r>
          </a:p>
          <a:p>
            <a:r>
              <a:rPr lang="en-US"/>
              <a:t>All respondents must be able to demonstrate a minimum 15% percent in-kind match</a:t>
            </a:r>
          </a:p>
          <a:p>
            <a:r>
              <a:rPr lang="en-US"/>
              <a:t>Please submit a budget for ONE year (12 months) of services</a:t>
            </a:r>
          </a:p>
          <a:p>
            <a:r>
              <a:rPr lang="en-US"/>
              <a:t>Cost category definitions are attached as Budget instructions in every RFP  </a:t>
            </a:r>
          </a:p>
          <a:p>
            <a:r>
              <a:rPr lang="en-US"/>
              <a:t>Be thoughtful and inclusive when developing your budget. Apply for your program’s actual costs</a:t>
            </a:r>
          </a:p>
          <a:p>
            <a:r>
              <a:rPr lang="en-US"/>
              <a:t>Use the reasonable costs question on the application to discuss how you determined the costs reflected in the budget</a:t>
            </a:r>
          </a:p>
        </p:txBody>
      </p:sp>
      <p:sp>
        <p:nvSpPr>
          <p:cNvPr id="7" name="Slide Number Placeholder 6">
            <a:extLst>
              <a:ext uri="{FF2B5EF4-FFF2-40B4-BE49-F238E27FC236}">
                <a16:creationId xmlns:a16="http://schemas.microsoft.com/office/drawing/2014/main" id="{B5175FA5-FE1A-4758-9585-44CE135C7DA3}"/>
              </a:ext>
            </a:extLst>
          </p:cNvPr>
          <p:cNvSpPr>
            <a:spLocks noGrp="1"/>
          </p:cNvSpPr>
          <p:nvPr>
            <p:ph type="sldNum" sz="quarter" idx="12"/>
          </p:nvPr>
        </p:nvSpPr>
        <p:spPr/>
        <p:txBody>
          <a:bodyPr/>
          <a:lstStyle/>
          <a:p>
            <a:r>
              <a:rPr lang="en-US"/>
              <a:t>Page </a:t>
            </a:r>
            <a:fld id="{36BC1FD9-B118-4A5C-926F-A8A3F4A4D49D}" type="slidenum">
              <a:rPr lang="en-US" smtClean="0"/>
              <a:pPr/>
              <a:t>21</a:t>
            </a:fld>
            <a:endParaRPr lang="en-US"/>
          </a:p>
        </p:txBody>
      </p:sp>
      <p:sp>
        <p:nvSpPr>
          <p:cNvPr id="5" name="Rectangle 4">
            <a:extLst>
              <a:ext uri="{FF2B5EF4-FFF2-40B4-BE49-F238E27FC236}">
                <a16:creationId xmlns:a16="http://schemas.microsoft.com/office/drawing/2014/main" id="{EFD9EC36-2D75-94ED-E36B-84B0866048E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125369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C111-1750-4EB0-B491-E3DCE7298277}"/>
              </a:ext>
            </a:extLst>
          </p:cNvPr>
          <p:cNvSpPr>
            <a:spLocks noGrp="1"/>
          </p:cNvSpPr>
          <p:nvPr>
            <p:ph type="title"/>
          </p:nvPr>
        </p:nvSpPr>
        <p:spPr/>
        <p:txBody>
          <a:bodyPr>
            <a:normAutofit fontScale="90000"/>
          </a:bodyPr>
          <a:lstStyle/>
          <a:p>
            <a:r>
              <a:rPr lang="en-US"/>
              <a:t>Budgets or Cost Proposals – Common Errors</a:t>
            </a:r>
          </a:p>
        </p:txBody>
      </p:sp>
      <p:sp>
        <p:nvSpPr>
          <p:cNvPr id="8" name="Content Placeholder 7">
            <a:extLst>
              <a:ext uri="{FF2B5EF4-FFF2-40B4-BE49-F238E27FC236}">
                <a16:creationId xmlns:a16="http://schemas.microsoft.com/office/drawing/2014/main" id="{289DA734-2D72-4AB1-96E4-A0BF47057531}"/>
              </a:ext>
            </a:extLst>
          </p:cNvPr>
          <p:cNvSpPr>
            <a:spLocks noGrp="1"/>
          </p:cNvSpPr>
          <p:nvPr>
            <p:ph idx="1"/>
          </p:nvPr>
        </p:nvSpPr>
        <p:spPr/>
        <p:txBody>
          <a:bodyPr>
            <a:normAutofit/>
          </a:bodyPr>
          <a:lstStyle/>
          <a:p>
            <a:pPr marL="0" indent="0">
              <a:buNone/>
            </a:pPr>
            <a:r>
              <a:rPr lang="en-US"/>
              <a:t>Common mistakes we see on budgets are:</a:t>
            </a:r>
          </a:p>
          <a:p>
            <a:r>
              <a:rPr lang="en-US"/>
              <a:t>Fringes – check your calculations</a:t>
            </a:r>
          </a:p>
          <a:p>
            <a:r>
              <a:rPr lang="en-US"/>
              <a:t>Supplies – these are frequently under or over budgeted</a:t>
            </a:r>
          </a:p>
          <a:p>
            <a:r>
              <a:rPr lang="en-US"/>
              <a:t>Make sure your job description titles and your job description uploads have the same title. Also put a brief description of the job in the budget document itself, if you have not discussed it specifically in your application</a:t>
            </a:r>
          </a:p>
          <a:p>
            <a:r>
              <a:rPr lang="en-US"/>
              <a:t>Put your budget in the appropriate column</a:t>
            </a:r>
          </a:p>
          <a:p>
            <a:r>
              <a:rPr lang="en-US"/>
              <a:t>Show your match</a:t>
            </a:r>
          </a:p>
          <a:p>
            <a:r>
              <a:rPr lang="en-US"/>
              <a:t>Read budget instructions carefully!</a:t>
            </a:r>
          </a:p>
        </p:txBody>
      </p:sp>
      <p:sp>
        <p:nvSpPr>
          <p:cNvPr id="7" name="Slide Number Placeholder 6">
            <a:extLst>
              <a:ext uri="{FF2B5EF4-FFF2-40B4-BE49-F238E27FC236}">
                <a16:creationId xmlns:a16="http://schemas.microsoft.com/office/drawing/2014/main" id="{B5175FA5-FE1A-4758-9585-44CE135C7DA3}"/>
              </a:ext>
            </a:extLst>
          </p:cNvPr>
          <p:cNvSpPr>
            <a:spLocks noGrp="1"/>
          </p:cNvSpPr>
          <p:nvPr>
            <p:ph type="sldNum" sz="quarter" idx="12"/>
          </p:nvPr>
        </p:nvSpPr>
        <p:spPr/>
        <p:txBody>
          <a:bodyPr/>
          <a:lstStyle/>
          <a:p>
            <a:r>
              <a:rPr lang="en-US"/>
              <a:t>Page </a:t>
            </a:r>
            <a:fld id="{36BC1FD9-B118-4A5C-926F-A8A3F4A4D49D}" type="slidenum">
              <a:rPr lang="en-US" smtClean="0"/>
              <a:pPr/>
              <a:t>22</a:t>
            </a:fld>
            <a:endParaRPr lang="en-US"/>
          </a:p>
        </p:txBody>
      </p:sp>
      <p:sp>
        <p:nvSpPr>
          <p:cNvPr id="5" name="Rectangle 4">
            <a:extLst>
              <a:ext uri="{FF2B5EF4-FFF2-40B4-BE49-F238E27FC236}">
                <a16:creationId xmlns:a16="http://schemas.microsoft.com/office/drawing/2014/main" id="{F1482E8E-7461-3912-6105-1824A07C2F2E}"/>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1290982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Community Involvement</a:t>
            </a:r>
          </a:p>
        </p:txBody>
      </p:sp>
      <p:sp>
        <p:nvSpPr>
          <p:cNvPr id="3" name="Content Placeholder 2"/>
          <p:cNvSpPr>
            <a:spLocks noGrp="1"/>
          </p:cNvSpPr>
          <p:nvPr>
            <p:ph idx="1"/>
          </p:nvPr>
        </p:nvSpPr>
        <p:spPr>
          <a:xfrm>
            <a:off x="960121" y="1296101"/>
            <a:ext cx="8298179" cy="5586411"/>
          </a:xfrm>
        </p:spPr>
        <p:txBody>
          <a:bodyPr>
            <a:normAutofit/>
          </a:bodyPr>
          <a:lstStyle/>
          <a:p>
            <a:pPr marL="0" marR="0" lvl="0" indent="0">
              <a:spcBef>
                <a:spcPts val="0"/>
              </a:spcBef>
              <a:spcAft>
                <a:spcPts val="0"/>
              </a:spcAft>
              <a:buNone/>
            </a:pPr>
            <a:r>
              <a:rPr lang="en-US" sz="2400">
                <a:solidFill>
                  <a:srgbClr val="000000"/>
                </a:solidFill>
                <a:latin typeface="Calibri" panose="020F0502020204030204" pitchFamily="34" charset="0"/>
                <a:ea typeface="Calibri" panose="020F0502020204030204" pitchFamily="34" charset="0"/>
              </a:rPr>
              <a:t>The Respondent:</a:t>
            </a:r>
            <a:endParaRPr lang="en-US" sz="2400">
              <a:solidFill>
                <a:srgbClr val="000000"/>
              </a:solidFill>
              <a:effectLst/>
              <a:latin typeface="Calibri" panose="020F0502020204030204" pitchFamily="34" charset="0"/>
              <a:ea typeface="Calibri" panose="020F0502020204030204" pitchFamily="34" charset="0"/>
            </a:endParaRPr>
          </a:p>
          <a:p>
            <a:pPr marR="0" lvl="0">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rPr>
              <a:t>Demonstrates a clear understanding of the youth in the community area in which they are proposing their program location, including their needs and challenges as well as their strengths and opportunities</a:t>
            </a:r>
          </a:p>
          <a:p>
            <a:pPr marR="0" lvl="0">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rPr>
              <a:t>Has the relevant competencies, capabilities, and/or infrastructure needed to provide appropriate services to young people in the proposed </a:t>
            </a:r>
            <a:r>
              <a:rPr lang="en-US" sz="2400">
                <a:solidFill>
                  <a:srgbClr val="000000"/>
                </a:solidFill>
                <a:latin typeface="Calibri" panose="020F0502020204030204" pitchFamily="34" charset="0"/>
                <a:ea typeface="Calibri" panose="020F0502020204030204" pitchFamily="34" charset="0"/>
              </a:rPr>
              <a:t>community area</a:t>
            </a:r>
            <a:endParaRPr lang="en-US" sz="2400">
              <a:solidFill>
                <a:srgbClr val="000000"/>
              </a:solidFill>
              <a:effectLst/>
              <a:highlight>
                <a:srgbClr val="FFFF00"/>
              </a:highlight>
              <a:latin typeface="Calibri" panose="020F0502020204030204" pitchFamily="34" charset="0"/>
              <a:ea typeface="Calibri" panose="020F0502020204030204" pitchFamily="34" charset="0"/>
            </a:endParaRPr>
          </a:p>
          <a:p>
            <a:pPr marR="0" lvl="0">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rPr>
              <a:t>Describes how the agency is seeking to be more inclusive in their internal operations</a:t>
            </a:r>
          </a:p>
          <a:p>
            <a:r>
              <a:rPr lang="en-US" sz="2400">
                <a:effectLst/>
                <a:latin typeface="Calibri" panose="020F0502020204030204" pitchFamily="34" charset="0"/>
                <a:ea typeface="Calibri" panose="020F0502020204030204" pitchFamily="34" charset="0"/>
                <a:cs typeface="Arial" panose="020B0604020202020204" pitchFamily="34" charset="0"/>
              </a:rPr>
              <a:t>As organization and with its Board reflects and engages the diverse people of the communities it serves</a:t>
            </a:r>
            <a:endParaRPr lang="en-US" sz="2400"/>
          </a:p>
          <a:p>
            <a:pPr lvl="0"/>
            <a:endParaRPr lang="en-US">
              <a:highlight>
                <a:srgbClr val="FFFF00"/>
              </a:highlight>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23</a:t>
            </a:fld>
            <a:endParaRPr lang="en-US"/>
          </a:p>
        </p:txBody>
      </p:sp>
      <p:sp>
        <p:nvSpPr>
          <p:cNvPr id="5" name="Rectangle 4">
            <a:extLst>
              <a:ext uri="{FF2B5EF4-FFF2-40B4-BE49-F238E27FC236}">
                <a16:creationId xmlns:a16="http://schemas.microsoft.com/office/drawing/2014/main" id="{7548CD50-9526-D553-DA1B-75450F7142E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D85BC273-2859-D9F6-293E-A2BE390618FA}"/>
              </a:ext>
            </a:extLst>
          </p:cNvPr>
          <p:cNvSpPr txBox="1"/>
          <p:nvPr/>
        </p:nvSpPr>
        <p:spPr>
          <a:xfrm>
            <a:off x="7491845" y="154728"/>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18-19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Organizational Capacity</a:t>
            </a:r>
          </a:p>
        </p:txBody>
      </p:sp>
      <p:sp>
        <p:nvSpPr>
          <p:cNvPr id="3" name="Content Placeholder 2"/>
          <p:cNvSpPr>
            <a:spLocks noGrp="1"/>
          </p:cNvSpPr>
          <p:nvPr>
            <p:ph idx="1"/>
          </p:nvPr>
        </p:nvSpPr>
        <p:spPr/>
        <p:txBody>
          <a:bodyPr>
            <a:normAutofit/>
          </a:bodyPr>
          <a:lstStyle/>
          <a:p>
            <a:pPr marL="0" indent="0">
              <a:buNone/>
            </a:pPr>
            <a:r>
              <a:rPr lang="en-US" sz="2800"/>
              <a:t>The Respondent: </a:t>
            </a:r>
          </a:p>
          <a:p>
            <a:r>
              <a:rPr lang="en-US" sz="2800"/>
              <a:t>Demonstrates that program staffing is sufficient for the level of services proposed, staff are qualified, culturally competent and/or reflective of the communities to be served</a:t>
            </a:r>
          </a:p>
          <a:p>
            <a:r>
              <a:rPr lang="en-US" sz="2800"/>
              <a:t>Has adequate systems and processes to support monitoring program expenditures and fiscal controls</a:t>
            </a:r>
          </a:p>
          <a:p>
            <a:r>
              <a:rPr lang="en-US" sz="2800"/>
              <a:t>Has adequate Human Resources capacity to hire and manage staff</a:t>
            </a:r>
          </a:p>
          <a:p>
            <a:pPr lvl="0"/>
            <a:endParaRPr lang="en-US"/>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24</a:t>
            </a:fld>
            <a:endParaRPr lang="en-US"/>
          </a:p>
        </p:txBody>
      </p:sp>
      <p:sp>
        <p:nvSpPr>
          <p:cNvPr id="5" name="Rectangle 4">
            <a:extLst>
              <a:ext uri="{FF2B5EF4-FFF2-40B4-BE49-F238E27FC236}">
                <a16:creationId xmlns:a16="http://schemas.microsoft.com/office/drawing/2014/main" id="{1BF442BE-73FE-D33B-4C25-D3D3AC9024A7}"/>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4FDCA903-3BCD-782D-74B0-EB854C834B90}"/>
              </a:ext>
            </a:extLst>
          </p:cNvPr>
          <p:cNvSpPr txBox="1"/>
          <p:nvPr/>
        </p:nvSpPr>
        <p:spPr>
          <a:xfrm>
            <a:off x="7491845" y="154728"/>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761396-6042-62FD-B24F-A102DCF03E58}"/>
              </a:ext>
            </a:extLst>
          </p:cNvPr>
          <p:cNvSpPr>
            <a:spLocks noGrp="1"/>
          </p:cNvSpPr>
          <p:nvPr>
            <p:ph type="title"/>
          </p:nvPr>
        </p:nvSpPr>
        <p:spPr>
          <a:xfrm>
            <a:off x="1257300" y="468424"/>
            <a:ext cx="8298179" cy="506325"/>
          </a:xfrm>
        </p:spPr>
        <p:txBody>
          <a:bodyPr>
            <a:normAutofit fontScale="90000"/>
          </a:bodyPr>
          <a:lstStyle/>
          <a:p>
            <a:r>
              <a:rPr lang="en-US"/>
              <a:t>Selection Criteria – Strength of Proposed Program</a:t>
            </a:r>
          </a:p>
        </p:txBody>
      </p:sp>
      <p:sp>
        <p:nvSpPr>
          <p:cNvPr id="9" name="Content Placeholder 2">
            <a:extLst>
              <a:ext uri="{FF2B5EF4-FFF2-40B4-BE49-F238E27FC236}">
                <a16:creationId xmlns:a16="http://schemas.microsoft.com/office/drawing/2014/main" id="{E5197EDB-2E56-AD23-BBC1-99167D268AB2}"/>
              </a:ext>
            </a:extLst>
          </p:cNvPr>
          <p:cNvSpPr>
            <a:spLocks noGrp="1"/>
          </p:cNvSpPr>
          <p:nvPr>
            <p:ph idx="1"/>
          </p:nvPr>
        </p:nvSpPr>
        <p:spPr>
          <a:xfrm>
            <a:off x="1243012" y="1300164"/>
            <a:ext cx="8312467" cy="5586411"/>
          </a:xfrm>
        </p:spPr>
        <p:txBody>
          <a:bodyPr>
            <a:normAutofit/>
          </a:bodyPr>
          <a:lstStyle/>
          <a:p>
            <a:pPr marL="0" marR="0" lvl="0" indent="0">
              <a:spcBef>
                <a:spcPts val="0"/>
              </a:spcBef>
              <a:spcAft>
                <a:spcPts val="0"/>
              </a:spcAft>
              <a:buNone/>
            </a:pPr>
            <a:r>
              <a:rPr lang="en-US" sz="2000">
                <a:solidFill>
                  <a:srgbClr val="000000"/>
                </a:solidFill>
                <a:effectLst/>
                <a:latin typeface="Calibri" panose="020F0502020204030204" pitchFamily="34" charset="0"/>
                <a:ea typeface="Calibri" panose="020F0502020204030204" pitchFamily="34" charset="0"/>
              </a:rPr>
              <a:t>The Respondent: </a:t>
            </a:r>
          </a:p>
          <a:p>
            <a:pPr marR="0" lvl="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Provides a clear connection between their proposed program activities and the outcome goals of the RFP</a:t>
            </a:r>
          </a:p>
          <a:p>
            <a:pPr marR="0" lvl="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Provides a clear and specific description of how the program will incorporate each of the Program Components as outlined in the RFP</a:t>
            </a:r>
          </a:p>
          <a:p>
            <a:pPr marR="0" lvl="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Clearly describes how they will ensure that program activities are developmentally appropriate for the age groups the program proposes to serve</a:t>
            </a:r>
          </a:p>
          <a:p>
            <a:pPr marR="0" lvl="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Clearly outlines how the proposed program will identify, recruit, and retain the youth they are proposing to serve, including ensuring the program will reach underserved youth</a:t>
            </a:r>
          </a:p>
          <a:p>
            <a:pPr marR="0" lvl="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Provides a detailed description of how the proposed program will collaborate with other entities to provide comprehensive services to the youth they serve</a:t>
            </a:r>
          </a:p>
          <a:p>
            <a:r>
              <a:rPr lang="en-US" sz="2000">
                <a:effectLst/>
                <a:latin typeface="Calibri" panose="020F0502020204030204" pitchFamily="34" charset="0"/>
                <a:ea typeface="Calibri" panose="020F0502020204030204" pitchFamily="34" charset="0"/>
                <a:cs typeface="Arial" panose="020B0604020202020204" pitchFamily="34" charset="0"/>
              </a:rPr>
              <a:t>Provides a detailed description of how they will gather youth feedback and how they will incorporate it into improving the program</a:t>
            </a:r>
            <a:endParaRPr lang="en-US" sz="2000"/>
          </a:p>
        </p:txBody>
      </p:sp>
      <p:sp>
        <p:nvSpPr>
          <p:cNvPr id="2" name="Slide Number Placeholder 1">
            <a:extLst>
              <a:ext uri="{FF2B5EF4-FFF2-40B4-BE49-F238E27FC236}">
                <a16:creationId xmlns:a16="http://schemas.microsoft.com/office/drawing/2014/main" id="{170E6F63-14C7-40D5-9CE3-4FBE47148864}"/>
              </a:ext>
            </a:extLst>
          </p:cNvPr>
          <p:cNvSpPr>
            <a:spLocks noGrp="1"/>
          </p:cNvSpPr>
          <p:nvPr>
            <p:ph type="sldNum" sz="quarter" idx="12"/>
          </p:nvPr>
        </p:nvSpPr>
        <p:spPr>
          <a:xfrm>
            <a:off x="7208520" y="7203864"/>
            <a:ext cx="2346960" cy="413808"/>
          </a:xfrm>
        </p:spPr>
        <p:txBody>
          <a:bodyPr>
            <a:normAutofit/>
          </a:bodyPr>
          <a:lstStyle/>
          <a:p>
            <a:pPr>
              <a:spcAft>
                <a:spcPts val="600"/>
              </a:spcAft>
            </a:pPr>
            <a:r>
              <a:rPr lang="en-US"/>
              <a:t>Page </a:t>
            </a:r>
            <a:fld id="{36BC1FD9-B118-4A5C-926F-A8A3F4A4D49D}" type="slidenum">
              <a:rPr lang="en-US" smtClean="0"/>
              <a:pPr>
                <a:spcAft>
                  <a:spcPts val="600"/>
                </a:spcAft>
              </a:pPr>
              <a:t>25</a:t>
            </a:fld>
            <a:endParaRPr lang="en-US"/>
          </a:p>
        </p:txBody>
      </p:sp>
      <p:sp>
        <p:nvSpPr>
          <p:cNvPr id="5" name="Rectangle 4">
            <a:extLst>
              <a:ext uri="{FF2B5EF4-FFF2-40B4-BE49-F238E27FC236}">
                <a16:creationId xmlns:a16="http://schemas.microsoft.com/office/drawing/2014/main" id="{5CFCC227-A586-CA39-5A06-F91FABA9743A}"/>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24B506C7-1B47-BD05-C5F3-6AC465EBD18E}"/>
              </a:ext>
            </a:extLst>
          </p:cNvPr>
          <p:cNvSpPr txBox="1"/>
          <p:nvPr/>
        </p:nvSpPr>
        <p:spPr>
          <a:xfrm>
            <a:off x="7491845" y="129761"/>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19</a:t>
            </a:r>
          </a:p>
        </p:txBody>
      </p:sp>
    </p:spTree>
    <p:extLst>
      <p:ext uri="{BB962C8B-B14F-4D97-AF65-F5344CB8AC3E}">
        <p14:creationId xmlns:p14="http://schemas.microsoft.com/office/powerpoint/2010/main" val="336317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68424"/>
            <a:ext cx="8298179" cy="831740"/>
          </a:xfrm>
        </p:spPr>
        <p:txBody>
          <a:bodyPr>
            <a:normAutofit fontScale="90000"/>
          </a:bodyPr>
          <a:lstStyle/>
          <a:p>
            <a:r>
              <a:rPr lang="en-US"/>
              <a:t>Selection Criteria – Performance Management, and Outcomes</a:t>
            </a:r>
          </a:p>
        </p:txBody>
      </p:sp>
      <p:sp>
        <p:nvSpPr>
          <p:cNvPr id="3" name="Content Placeholder 2"/>
          <p:cNvSpPr>
            <a:spLocks noGrp="1"/>
          </p:cNvSpPr>
          <p:nvPr>
            <p:ph idx="1"/>
          </p:nvPr>
        </p:nvSpPr>
        <p:spPr>
          <a:xfrm>
            <a:off x="1243012" y="1488312"/>
            <a:ext cx="8312467" cy="5586411"/>
          </a:xfrm>
        </p:spPr>
        <p:txBody>
          <a:bodyPr>
            <a:normAutofit/>
          </a:bodyPr>
          <a:lstStyle/>
          <a:p>
            <a:pPr marL="0" indent="0">
              <a:buNone/>
            </a:pPr>
            <a:r>
              <a:rPr lang="en-US" sz="2400"/>
              <a:t>The Respondent:</a:t>
            </a:r>
          </a:p>
          <a:p>
            <a:r>
              <a:rPr lang="en-US" sz="2400"/>
              <a:t>Demonstrates evidence of strong past performance in the same or similar out-of-school time programs against desired outcome goals and performance metrics and/or other notable accomplishments in providing services to youth ages 6 to 21</a:t>
            </a:r>
          </a:p>
          <a:p>
            <a:r>
              <a:rPr lang="en-US" sz="2400"/>
              <a:t>Has the relevant systems and processes needed to track and report performance on program outcomes</a:t>
            </a:r>
          </a:p>
          <a:p>
            <a:r>
              <a:rPr lang="en-US" sz="2400"/>
              <a:t>Has experience using data to inform/improve its services or practices and describes a strong desire to engage in continuous improvement processes</a:t>
            </a:r>
          </a:p>
          <a:p>
            <a:r>
              <a:rPr lang="en-US" sz="2400"/>
              <a:t>Has the relevant systems and practices needed to collect and store key participant and performance data</a:t>
            </a:r>
          </a:p>
          <a:p>
            <a:pPr lvl="0"/>
            <a:endParaRPr lang="en-US">
              <a:highlight>
                <a:srgbClr val="FFFF00"/>
              </a:highlight>
            </a:endParaRPr>
          </a:p>
          <a:p>
            <a:pPr lvl="0"/>
            <a:endParaRPr lang="en-US">
              <a:highlight>
                <a:srgbClr val="FFFF00"/>
              </a:highlight>
            </a:endParaRPr>
          </a:p>
          <a:p>
            <a:pPr lvl="0"/>
            <a:endParaRPr lang="en-US"/>
          </a:p>
          <a:p>
            <a:pPr marL="0" indent="0" eaLnBrk="0">
              <a:buNone/>
            </a:pPr>
            <a:endParaRPr lang="en-US">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26</a:t>
            </a:fld>
            <a:endParaRPr lang="en-US"/>
          </a:p>
        </p:txBody>
      </p:sp>
      <p:sp>
        <p:nvSpPr>
          <p:cNvPr id="5" name="Rectangle 4">
            <a:extLst>
              <a:ext uri="{FF2B5EF4-FFF2-40B4-BE49-F238E27FC236}">
                <a16:creationId xmlns:a16="http://schemas.microsoft.com/office/drawing/2014/main" id="{8BC03738-484A-4B9A-829E-FB4792DA20E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60874C81-1834-4025-4DF8-18610DE98239}"/>
              </a:ext>
            </a:extLst>
          </p:cNvPr>
          <p:cNvSpPr txBox="1"/>
          <p:nvPr/>
        </p:nvSpPr>
        <p:spPr>
          <a:xfrm>
            <a:off x="7658099" y="80221"/>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90500"/>
            <a:ext cx="8298179" cy="1225761"/>
          </a:xfrm>
        </p:spPr>
        <p:txBody>
          <a:bodyPr>
            <a:normAutofit fontScale="90000"/>
          </a:bodyPr>
          <a:lstStyle/>
          <a:p>
            <a:br>
              <a:rPr lang="en-US"/>
            </a:br>
            <a:r>
              <a:rPr lang="en-US"/>
              <a:t>Selection Criteria – Reasonable Costs, Budget Justification, and Leverage of Funds </a:t>
            </a:r>
            <a:br>
              <a:rPr lang="en-US"/>
            </a:br>
            <a:endParaRPr lang="en-US"/>
          </a:p>
        </p:txBody>
      </p:sp>
      <p:sp>
        <p:nvSpPr>
          <p:cNvPr id="3" name="Content Placeholder 2"/>
          <p:cNvSpPr>
            <a:spLocks noGrp="1"/>
          </p:cNvSpPr>
          <p:nvPr>
            <p:ph idx="1"/>
          </p:nvPr>
        </p:nvSpPr>
        <p:spPr>
          <a:xfrm>
            <a:off x="1243012" y="1562100"/>
            <a:ext cx="8312467" cy="5324475"/>
          </a:xfrm>
        </p:spPr>
        <p:txBody>
          <a:bodyPr>
            <a:normAutofit/>
          </a:bodyPr>
          <a:lstStyle/>
          <a:p>
            <a:pPr marL="0" indent="0">
              <a:buNone/>
            </a:pPr>
            <a:r>
              <a:rPr lang="en-US" sz="2400"/>
              <a:t>The Respondent</a:t>
            </a:r>
          </a:p>
          <a:p>
            <a:r>
              <a:rPr lang="en-US" sz="2400"/>
              <a:t>Demonstrates reasonable implementation costs and funding requests relative to its financial and human resources. The proposed budget supports the proposed scope of work or work plan</a:t>
            </a:r>
          </a:p>
          <a:p>
            <a:r>
              <a:rPr lang="en-US" sz="2400"/>
              <a:t>Has the fiscal capacity, as demonstrated by its auditing process, to implement the proposed program</a:t>
            </a:r>
          </a:p>
          <a:p>
            <a:r>
              <a:rPr lang="en-US" sz="2400"/>
              <a:t>Leverages other funds and in-kind contributions to support total program and administrative cost (e.g., state, federal, foundation, corporate, individual donations)</a:t>
            </a:r>
          </a:p>
          <a:p>
            <a:endParaRPr lang="en-US">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27</a:t>
            </a:fld>
            <a:endParaRPr lang="en-US"/>
          </a:p>
        </p:txBody>
      </p:sp>
      <p:sp>
        <p:nvSpPr>
          <p:cNvPr id="5" name="Rectangle 4">
            <a:extLst>
              <a:ext uri="{FF2B5EF4-FFF2-40B4-BE49-F238E27FC236}">
                <a16:creationId xmlns:a16="http://schemas.microsoft.com/office/drawing/2014/main" id="{06080329-274B-2398-A6D2-7F592CCBC1EE}"/>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13B4C3C3-93EC-E9F4-7C23-C6C26DE0D5B9}"/>
              </a:ext>
            </a:extLst>
          </p:cNvPr>
          <p:cNvSpPr txBox="1"/>
          <p:nvPr/>
        </p:nvSpPr>
        <p:spPr>
          <a:xfrm>
            <a:off x="7491845" y="154728"/>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pages 19-20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Attachments</a:t>
            </a:r>
          </a:p>
        </p:txBody>
      </p:sp>
      <p:sp>
        <p:nvSpPr>
          <p:cNvPr id="3" name="Content Placeholder 2"/>
          <p:cNvSpPr>
            <a:spLocks noGrp="1"/>
          </p:cNvSpPr>
          <p:nvPr>
            <p:ph idx="1"/>
          </p:nvPr>
        </p:nvSpPr>
        <p:spPr>
          <a:xfrm>
            <a:off x="1243012" y="1103972"/>
            <a:ext cx="8312467" cy="5782604"/>
          </a:xfrm>
        </p:spPr>
        <p:txBody>
          <a:bodyPr>
            <a:normAutofit lnSpcReduction="10000"/>
          </a:bodyPr>
          <a:lstStyle/>
          <a:p>
            <a:pPr marL="381635" indent="-381635"/>
            <a:r>
              <a:rPr kumimoji="0" lang="en-US" sz="1800" b="0" i="0" u="none" strike="noStrike" kern="1200" cap="none" spc="0" normalizeH="0" baseline="0" noProof="0" dirty="0">
                <a:ln>
                  <a:noFill/>
                </a:ln>
                <a:solidFill>
                  <a:prstClr val="black"/>
                </a:solidFill>
                <a:effectLst/>
                <a:uLnTx/>
                <a:uFillTx/>
                <a:latin typeface="Calibri"/>
                <a:ea typeface="+mn-ea"/>
                <a:cs typeface="Calibri"/>
              </a:rPr>
              <a:t>Please upload the following documents:</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Liability Insurance</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Board Member Identification</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SAM Certification</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Certificate of Good Standing</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By Laws and Articles of Incorporation</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Financial Statement or 990 Form</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IRS Determination Letter</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Program Budget Forms</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City of Chicago Compliance Acknowledgement</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Conflict of Interest </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Memorandum of Understanding or Linkage Agreements</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Youth Coordinator or Program Leader Job Description</a:t>
            </a:r>
          </a:p>
          <a:p>
            <a:pPr marL="795020" marR="0" lvl="1" indent="-285750" algn="l" defTabSz="1018824"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Calibri"/>
              </a:rPr>
              <a:t>CPS Vendor Confirmation or Letter of Intent from School Principal </a:t>
            </a:r>
            <a:r>
              <a:rPr kumimoji="0" lang="en-US" b="1" i="0" u="none" strike="noStrike" kern="1200" cap="none" spc="0" normalizeH="0" baseline="0" noProof="0" dirty="0">
                <a:ln>
                  <a:noFill/>
                </a:ln>
                <a:solidFill>
                  <a:prstClr val="black"/>
                </a:solidFill>
                <a:effectLst/>
                <a:uLnTx/>
                <a:uFillTx/>
                <a:latin typeface="Calibri"/>
                <a:ea typeface="+mn-ea"/>
                <a:cs typeface="Calibri"/>
              </a:rPr>
              <a:t>if </a:t>
            </a:r>
            <a:r>
              <a:rPr kumimoji="0" lang="en-US" b="0" i="0" u="none" strike="noStrike" kern="1200" cap="none" spc="0" normalizeH="0" baseline="0" noProof="0" dirty="0">
                <a:ln>
                  <a:noFill/>
                </a:ln>
                <a:solidFill>
                  <a:prstClr val="black"/>
                </a:solidFill>
                <a:effectLst/>
                <a:uLnTx/>
                <a:uFillTx/>
                <a:latin typeface="Calibri"/>
                <a:ea typeface="+mn-ea"/>
                <a:cs typeface="Calibri"/>
              </a:rPr>
              <a:t>program located in a school</a:t>
            </a:r>
          </a:p>
          <a:p>
            <a:pPr marL="381635" indent="-381635"/>
            <a:r>
              <a:rPr lang="en-US" sz="1800" dirty="0"/>
              <a:t>Be sure to attach </a:t>
            </a:r>
            <a:r>
              <a:rPr lang="en-US" sz="1800" b="1" dirty="0"/>
              <a:t>reports, studies or other documentation that show performance</a:t>
            </a:r>
            <a:r>
              <a:rPr lang="en-US" sz="1800" dirty="0"/>
              <a:t> toward reaching the program goals, demonstrate results and accomplishments</a:t>
            </a:r>
            <a:endParaRPr lang="en-US" sz="1800" dirty="0">
              <a:cs typeface="Calibri"/>
            </a:endParaRPr>
          </a:p>
          <a:p>
            <a:pPr marL="381635" indent="-381635"/>
            <a:r>
              <a:rPr lang="en-US" sz="1800" dirty="0">
                <a:ea typeface="+mn-lt"/>
                <a:cs typeface="+mn-lt"/>
              </a:rPr>
              <a:t>Be sure to</a:t>
            </a:r>
            <a:r>
              <a:rPr lang="en-US" sz="1800" dirty="0"/>
              <a:t> attach the </a:t>
            </a:r>
            <a:r>
              <a:rPr lang="en-US" sz="1800" b="1" dirty="0"/>
              <a:t>resumes for key staff</a:t>
            </a:r>
            <a:r>
              <a:rPr lang="en-US" sz="1800" dirty="0"/>
              <a:t> that are overseeing the program</a:t>
            </a:r>
            <a:endParaRPr lang="en-US" sz="1800" dirty="0">
              <a:cs typeface="Calibri"/>
            </a:endParaRPr>
          </a:p>
          <a:p>
            <a:pPr marL="509412" lvl="1" indent="0">
              <a:buNone/>
            </a:pPr>
            <a:endParaRPr lang="en-US" dirty="0"/>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28</a:t>
            </a:fld>
            <a:endParaRPr lang="en-US"/>
          </a:p>
        </p:txBody>
      </p:sp>
      <p:sp>
        <p:nvSpPr>
          <p:cNvPr id="5" name="Rectangle 4">
            <a:extLst>
              <a:ext uri="{FF2B5EF4-FFF2-40B4-BE49-F238E27FC236}">
                <a16:creationId xmlns:a16="http://schemas.microsoft.com/office/drawing/2014/main" id="{255E9740-5048-5611-A7CC-4672F1BD34DE}"/>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141619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90500"/>
            <a:ext cx="8298179" cy="1225761"/>
          </a:xfrm>
        </p:spPr>
        <p:txBody>
          <a:bodyPr>
            <a:normAutofit fontScale="90000"/>
          </a:bodyPr>
          <a:lstStyle/>
          <a:p>
            <a:br>
              <a:rPr lang="en-US"/>
            </a:br>
            <a:r>
              <a:rPr lang="en-US"/>
              <a:t>Basis of Award</a:t>
            </a:r>
            <a:br>
              <a:rPr lang="en-US"/>
            </a:br>
            <a:endParaRPr lang="en-US"/>
          </a:p>
        </p:txBody>
      </p:sp>
      <p:sp>
        <p:nvSpPr>
          <p:cNvPr id="3" name="Content Placeholder 2"/>
          <p:cNvSpPr>
            <a:spLocks noGrp="1"/>
          </p:cNvSpPr>
          <p:nvPr>
            <p:ph idx="1"/>
          </p:nvPr>
        </p:nvSpPr>
        <p:spPr>
          <a:xfrm>
            <a:off x="1243012" y="1562100"/>
            <a:ext cx="8312467" cy="5324475"/>
          </a:xfrm>
        </p:spPr>
        <p:txBody>
          <a:bodyPr>
            <a:normAutofit/>
          </a:bodyPr>
          <a:lstStyle/>
          <a:p>
            <a:r>
              <a:rPr lang="en-US" sz="2400" err="1"/>
              <a:t>DFSS</a:t>
            </a:r>
            <a:r>
              <a:rPr lang="en-US" sz="2400"/>
              <a:t> may consider additional factors in selection to ensure systems-level needs are met; geography, program specialty area, and ability to serve specific sub-populations</a:t>
            </a:r>
          </a:p>
          <a:p>
            <a:r>
              <a:rPr lang="en-US" sz="2400" err="1"/>
              <a:t>DFSS</a:t>
            </a:r>
            <a:r>
              <a:rPr lang="en-US" sz="2400"/>
              <a:t> will make recommendations for contract awards within Community Areas balancing program location, target population, age group, and program specialty area</a:t>
            </a:r>
            <a:endParaRPr lang="en-US" sz="2400">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29</a:t>
            </a:fld>
            <a:endParaRPr lang="en-US"/>
          </a:p>
        </p:txBody>
      </p:sp>
      <p:sp>
        <p:nvSpPr>
          <p:cNvPr id="5" name="Rectangle 4">
            <a:extLst>
              <a:ext uri="{FF2B5EF4-FFF2-40B4-BE49-F238E27FC236}">
                <a16:creationId xmlns:a16="http://schemas.microsoft.com/office/drawing/2014/main" id="{06080329-274B-2398-A6D2-7F592CCBC1EE}"/>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TextBox 5">
            <a:extLst>
              <a:ext uri="{FF2B5EF4-FFF2-40B4-BE49-F238E27FC236}">
                <a16:creationId xmlns:a16="http://schemas.microsoft.com/office/drawing/2014/main" id="{13B4C3C3-93EC-E9F4-7C23-C6C26DE0D5B9}"/>
              </a:ext>
            </a:extLst>
          </p:cNvPr>
          <p:cNvSpPr txBox="1"/>
          <p:nvPr/>
        </p:nvSpPr>
        <p:spPr>
          <a:xfrm>
            <a:off x="7491845" y="154728"/>
            <a:ext cx="2618510" cy="400110"/>
          </a:xfrm>
          <a:prstGeom prst="rect">
            <a:avLst/>
          </a:prstGeom>
          <a:noFill/>
        </p:spPr>
        <p:txBody>
          <a:bodyPr wrap="square" rtlCol="0">
            <a:spAutoFit/>
          </a:bodyPr>
          <a:lstStyle/>
          <a:p>
            <a:pPr marL="342900" indent="-342900">
              <a:buClr>
                <a:srgbClr val="00B0F0"/>
              </a:buClr>
              <a:buFont typeface="Wingdings" panose="05000000000000000000" pitchFamily="2" charset="2"/>
              <a:buChar char="v"/>
            </a:pPr>
            <a:r>
              <a:rPr lang="en-US"/>
              <a:t>RFP page 20</a:t>
            </a:r>
          </a:p>
        </p:txBody>
      </p:sp>
    </p:spTree>
    <p:extLst>
      <p:ext uri="{BB962C8B-B14F-4D97-AF65-F5344CB8AC3E}">
        <p14:creationId xmlns:p14="http://schemas.microsoft.com/office/powerpoint/2010/main" val="48620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7374" y="1047956"/>
            <a:ext cx="4144213" cy="539260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fontScale="90000"/>
          </a:bodyPr>
          <a:lstStyle/>
          <a:p>
            <a:r>
              <a:rPr lang="en-US"/>
              <a:t>Agenda</a:t>
            </a:r>
          </a:p>
        </p:txBody>
      </p:sp>
      <p:sp>
        <p:nvSpPr>
          <p:cNvPr id="3" name="Content Placeholder 2"/>
          <p:cNvSpPr>
            <a:spLocks noGrp="1"/>
          </p:cNvSpPr>
          <p:nvPr>
            <p:ph idx="1"/>
          </p:nvPr>
        </p:nvSpPr>
        <p:spPr>
          <a:xfrm>
            <a:off x="1243013" y="1300164"/>
            <a:ext cx="3800476" cy="5586411"/>
          </a:xfrm>
        </p:spPr>
        <p:txBody>
          <a:bodyPr>
            <a:normAutofit/>
          </a:bodyPr>
          <a:lstStyle/>
          <a:p>
            <a:r>
              <a:rPr lang="en-US"/>
              <a:t>Welcome and Introductions</a:t>
            </a:r>
          </a:p>
          <a:p>
            <a:r>
              <a:rPr lang="en-US"/>
              <a:t>Purpose</a:t>
            </a:r>
          </a:p>
          <a:p>
            <a:r>
              <a:rPr lang="en-US"/>
              <a:t>Background</a:t>
            </a:r>
          </a:p>
          <a:p>
            <a:r>
              <a:rPr lang="en-US"/>
              <a:t>Program Requirements</a:t>
            </a:r>
          </a:p>
          <a:p>
            <a:r>
              <a:rPr lang="en-US"/>
              <a:t>Performance Goals/Outcomes</a:t>
            </a:r>
          </a:p>
          <a:p>
            <a:r>
              <a:rPr lang="en-US"/>
              <a:t>Guidance for Respondents</a:t>
            </a:r>
          </a:p>
          <a:p>
            <a:r>
              <a:rPr lang="en-US"/>
              <a:t>Selection Criteria</a:t>
            </a:r>
          </a:p>
          <a:p>
            <a:r>
              <a:rPr lang="en-US"/>
              <a:t>Basis of Award</a:t>
            </a:r>
          </a:p>
          <a:p>
            <a:r>
              <a:rPr lang="en-US"/>
              <a:t>Timeline</a:t>
            </a:r>
          </a:p>
          <a:p>
            <a:r>
              <a:rPr lang="en-US"/>
              <a:t>Technical Assistance for Applicants and eProcurement</a:t>
            </a:r>
          </a:p>
          <a:p>
            <a:r>
              <a:rPr lang="en-US"/>
              <a:t>Questions</a:t>
            </a:r>
          </a:p>
          <a:p>
            <a:pPr lvl="1"/>
            <a:endParaRPr lang="en-US"/>
          </a:p>
          <a:p>
            <a:endParaRPr lang="en-US"/>
          </a:p>
          <a:p>
            <a:endParaRPr lang="en-US"/>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Page </a:t>
            </a:r>
            <a:fld id="{6B1E0480-57EA-4B4D-8E64-F548A05796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D2060F3C-081E-8086-6653-4FCCB4B3C861}"/>
              </a:ext>
            </a:extLst>
          </p:cNvPr>
          <p:cNvSpPr/>
          <p:nvPr/>
        </p:nvSpPr>
        <p:spPr>
          <a:xfrm>
            <a:off x="1745673" y="7033183"/>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Enrichment CHA Year-Round Program RFP</a:t>
            </a:r>
            <a:endParaRPr kumimoji="0" lang="en-US" sz="10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17CC874-A4DB-4286-91C4-4B1C2E0517F1}"/>
              </a:ext>
            </a:extLst>
          </p:cNvPr>
          <p:cNvPicPr>
            <a:picLocks noChangeAspect="1"/>
          </p:cNvPicPr>
          <p:nvPr/>
        </p:nvPicPr>
        <p:blipFill rotWithShape="1">
          <a:blip r:embed="rId3"/>
          <a:srcRect b="10104"/>
          <a:stretch/>
        </p:blipFill>
        <p:spPr>
          <a:xfrm>
            <a:off x="5043489" y="1047957"/>
            <a:ext cx="4887589" cy="5838618"/>
          </a:xfrm>
          <a:prstGeom prst="rect">
            <a:avLst/>
          </a:prstGeom>
        </p:spPr>
      </p:pic>
    </p:spTree>
    <p:extLst>
      <p:ext uri="{BB962C8B-B14F-4D97-AF65-F5344CB8AC3E}">
        <p14:creationId xmlns:p14="http://schemas.microsoft.com/office/powerpoint/2010/main" val="1322492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and Transition Timeline</a:t>
            </a:r>
          </a:p>
        </p:txBody>
      </p:sp>
      <p:sp>
        <p:nvSpPr>
          <p:cNvPr id="3" name="Content Placeholder 2"/>
          <p:cNvSpPr>
            <a:spLocks noGrp="1"/>
          </p:cNvSpPr>
          <p:nvPr>
            <p:ph sz="half" idx="2"/>
          </p:nvPr>
        </p:nvSpPr>
        <p:spPr>
          <a:xfrm>
            <a:off x="1257300" y="1725770"/>
            <a:ext cx="8215056" cy="4526758"/>
          </a:xfrm>
        </p:spPr>
        <p:txBody>
          <a:bodyPr>
            <a:noAutofit/>
          </a:bodyPr>
          <a:lstStyle/>
          <a:p>
            <a:r>
              <a:rPr lang="en-US" sz="2200" b="1"/>
              <a:t>Pre-proposal webinar –</a:t>
            </a:r>
            <a:r>
              <a:rPr lang="en-US" sz="2200"/>
              <a:t> </a:t>
            </a:r>
            <a:r>
              <a:rPr lang="en-US" sz="2200" b="1"/>
              <a:t>July 26, 2022</a:t>
            </a:r>
          </a:p>
          <a:p>
            <a:r>
              <a:rPr lang="en-US" sz="2200" b="1"/>
              <a:t>Due date to submit pre-proposal questions – July 28, 2022</a:t>
            </a:r>
          </a:p>
          <a:p>
            <a:r>
              <a:rPr lang="en-US" sz="2200" b="1"/>
              <a:t>Applications due – August 25, 2022, at 12:00, Noon</a:t>
            </a:r>
          </a:p>
          <a:p>
            <a:r>
              <a:rPr lang="en-US" sz="2200" b="1"/>
              <a:t>Program period begins – January 1,</a:t>
            </a:r>
            <a:r>
              <a:rPr lang="en-US" sz="2200"/>
              <a:t> </a:t>
            </a:r>
            <a:r>
              <a:rPr lang="en-US" sz="2200" b="1"/>
              <a:t>2023</a:t>
            </a:r>
          </a:p>
          <a:p>
            <a:pPr marL="0" indent="0">
              <a:buNone/>
            </a:pPr>
            <a:endParaRPr lang="en-US" sz="2200"/>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30</a:t>
            </a:fld>
            <a:endParaRPr lang="en-US"/>
          </a:p>
        </p:txBody>
      </p:sp>
      <p:sp>
        <p:nvSpPr>
          <p:cNvPr id="10" name="Content Placeholder 28"/>
          <p:cNvSpPr txBox="1">
            <a:spLocks/>
          </p:cNvSpPr>
          <p:nvPr/>
        </p:nvSpPr>
        <p:spPr>
          <a:xfrm>
            <a:off x="5026403" y="5562600"/>
            <a:ext cx="4445953" cy="1373459"/>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Content Placeholder 28"/>
          <p:cNvSpPr txBox="1">
            <a:spLocks/>
          </p:cNvSpPr>
          <p:nvPr/>
        </p:nvSpPr>
        <p:spPr>
          <a:xfrm>
            <a:off x="5026403" y="5867400"/>
            <a:ext cx="4445953" cy="2831052"/>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7" name="Rectangle 6">
            <a:extLst>
              <a:ext uri="{FF2B5EF4-FFF2-40B4-BE49-F238E27FC236}">
                <a16:creationId xmlns:a16="http://schemas.microsoft.com/office/drawing/2014/main" id="{AEBA733A-6715-4CAC-6908-28558F019F8D}"/>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Deadline</a:t>
            </a:r>
          </a:p>
        </p:txBody>
      </p:sp>
      <p:sp>
        <p:nvSpPr>
          <p:cNvPr id="9" name="Slide Number Placeholder 8">
            <a:extLst>
              <a:ext uri="{FF2B5EF4-FFF2-40B4-BE49-F238E27FC236}">
                <a16:creationId xmlns:a16="http://schemas.microsoft.com/office/drawing/2014/main" id="{0CE0F2A0-ADF9-41B9-97CC-0D6CA665E9BA}"/>
              </a:ext>
            </a:extLst>
          </p:cNvPr>
          <p:cNvSpPr>
            <a:spLocks noGrp="1"/>
          </p:cNvSpPr>
          <p:nvPr>
            <p:ph type="sldNum" sz="quarter" idx="12"/>
          </p:nvPr>
        </p:nvSpPr>
        <p:spPr/>
        <p:txBody>
          <a:bodyPr/>
          <a:lstStyle/>
          <a:p>
            <a:r>
              <a:rPr lang="en-US"/>
              <a:t>Page </a:t>
            </a:r>
            <a:fld id="{36BC1FD9-B118-4A5C-926F-A8A3F4A4D49D}" type="slidenum">
              <a:rPr lang="en-US" smtClean="0"/>
              <a:pPr/>
              <a:t>31</a:t>
            </a:fld>
            <a:endParaRPr lang="en-US"/>
          </a:p>
        </p:txBody>
      </p:sp>
      <p:pic>
        <p:nvPicPr>
          <p:cNvPr id="4" name="Picture 3"/>
          <p:cNvPicPr>
            <a:picLocks noChangeAspect="1"/>
          </p:cNvPicPr>
          <p:nvPr/>
        </p:nvPicPr>
        <p:blipFill>
          <a:blip r:embed="rId3" cstate="print"/>
          <a:stretch>
            <a:fillRect/>
          </a:stretch>
        </p:blipFill>
        <p:spPr>
          <a:xfrm>
            <a:off x="1480826" y="2778187"/>
            <a:ext cx="1866901" cy="1815523"/>
          </a:xfrm>
          <a:prstGeom prst="rect">
            <a:avLst/>
          </a:prstGeom>
        </p:spPr>
      </p:pic>
      <p:sp>
        <p:nvSpPr>
          <p:cNvPr id="6" name="TextBox 5"/>
          <p:cNvSpPr txBox="1"/>
          <p:nvPr/>
        </p:nvSpPr>
        <p:spPr>
          <a:xfrm>
            <a:off x="3596581" y="2226696"/>
            <a:ext cx="5884915" cy="2318868"/>
          </a:xfrm>
          <a:prstGeom prst="rect">
            <a:avLst/>
          </a:prstGeom>
          <a:noFill/>
        </p:spPr>
        <p:txBody>
          <a:bodyPr wrap="square" lIns="101882" tIns="50941" rIns="101882" bIns="50941" rtlCol="0" anchor="t">
            <a:spAutoFit/>
          </a:bodyPr>
          <a:lstStyle/>
          <a:p>
            <a:pPr>
              <a:defRPr/>
            </a:pPr>
            <a:endParaRPr lang="en-US" sz="3600">
              <a:solidFill>
                <a:prstClr val="black"/>
              </a:solidFill>
              <a:latin typeface="Calibri"/>
            </a:endParaRPr>
          </a:p>
          <a:p>
            <a:pPr>
              <a:defRPr/>
            </a:pPr>
            <a:r>
              <a:rPr lang="en-US" sz="3600" b="1">
                <a:ea typeface="+mn-lt"/>
                <a:cs typeface="+mn-lt"/>
              </a:rPr>
              <a:t>Applications</a:t>
            </a:r>
            <a:r>
              <a:rPr lang="en-US" sz="3600" b="1">
                <a:latin typeface="Calibri"/>
              </a:rPr>
              <a:t> are due</a:t>
            </a:r>
            <a:r>
              <a:rPr lang="en-US" sz="3600">
                <a:latin typeface="Calibri"/>
              </a:rPr>
              <a:t> </a:t>
            </a:r>
          </a:p>
          <a:p>
            <a:pPr>
              <a:defRPr/>
            </a:pPr>
            <a:r>
              <a:rPr lang="en-US" sz="3600" b="1">
                <a:latin typeface="Calibri"/>
              </a:rPr>
              <a:t>on </a:t>
            </a:r>
            <a:r>
              <a:rPr lang="en-US" sz="3600" b="1">
                <a:solidFill>
                  <a:srgbClr val="FF0000"/>
                </a:solidFill>
                <a:latin typeface="Calibri"/>
                <a:ea typeface="+mn-lt"/>
                <a:cs typeface="+mn-lt"/>
              </a:rPr>
              <a:t>August 25,</a:t>
            </a:r>
            <a:r>
              <a:rPr lang="en-US" sz="3600" b="1">
                <a:solidFill>
                  <a:srgbClr val="FF0000"/>
                </a:solidFill>
                <a:ea typeface="+mn-lt"/>
                <a:cs typeface="+mn-lt"/>
              </a:rPr>
              <a:t> </a:t>
            </a:r>
            <a:r>
              <a:rPr lang="en-US" sz="3600" b="1">
                <a:ea typeface="+mn-lt"/>
                <a:cs typeface="+mn-lt"/>
              </a:rPr>
              <a:t>2022</a:t>
            </a:r>
            <a:r>
              <a:rPr lang="en-US" sz="3600">
                <a:ea typeface="+mn-lt"/>
                <a:cs typeface="+mn-lt"/>
              </a:rPr>
              <a:t> </a:t>
            </a:r>
          </a:p>
          <a:p>
            <a:pPr>
              <a:defRPr/>
            </a:pPr>
            <a:r>
              <a:rPr lang="en-US" sz="3600" b="1">
                <a:latin typeface="Calibri"/>
              </a:rPr>
              <a:t>at 12:00, Noon </a:t>
            </a:r>
            <a:endParaRPr lang="en-US" sz="3600" b="1">
              <a:latin typeface="Calibri"/>
              <a:cs typeface="Calibri"/>
            </a:endParaRPr>
          </a:p>
        </p:txBody>
      </p:sp>
      <p:sp>
        <p:nvSpPr>
          <p:cNvPr id="7" name="Rectangle 6">
            <a:extLst>
              <a:ext uri="{FF2B5EF4-FFF2-40B4-BE49-F238E27FC236}">
                <a16:creationId xmlns:a16="http://schemas.microsoft.com/office/drawing/2014/main" id="{26F32B10-C627-0CBE-87CF-8A3DACCFEEC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2175897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Application Tips</a:t>
            </a:r>
          </a:p>
        </p:txBody>
      </p:sp>
      <p:sp>
        <p:nvSpPr>
          <p:cNvPr id="55299" name="Content Placeholder 2">
            <a:extLst>
              <a:ext uri="{FF2B5EF4-FFF2-40B4-BE49-F238E27FC236}">
                <a16:creationId xmlns:a16="http://schemas.microsoft.com/office/drawing/2014/main" id="{8CBFBB6F-D063-406B-B623-05EC7DC94418}"/>
              </a:ext>
            </a:extLst>
          </p:cNvPr>
          <p:cNvSpPr>
            <a:spLocks noGrp="1"/>
          </p:cNvSpPr>
          <p:nvPr>
            <p:ph idx="1"/>
          </p:nvPr>
        </p:nvSpPr>
        <p:spPr>
          <a:xfrm>
            <a:off x="825500" y="1300164"/>
            <a:ext cx="8729979" cy="5586411"/>
          </a:xfrm>
        </p:spPr>
        <p:txBody>
          <a:bodyPr vert="horz" lIns="101882" tIns="50941" rIns="101882" bIns="50941" rtlCol="0" anchor="t">
            <a:normAutofit/>
          </a:bodyPr>
          <a:lstStyle/>
          <a:p>
            <a:pPr marL="0" indent="0" algn="ctr">
              <a:buNone/>
            </a:pPr>
            <a:r>
              <a:rPr lang="en-US" altLang="en-US" sz="2800" b="1" dirty="0"/>
              <a:t>Start Early!! </a:t>
            </a:r>
          </a:p>
          <a:p>
            <a:pPr marL="381635" indent="-381635"/>
            <a:endParaRPr lang="en-US" altLang="en-US" dirty="0"/>
          </a:p>
          <a:p>
            <a:pPr marL="381635" indent="-381635"/>
            <a:r>
              <a:rPr lang="en-US" altLang="en-US" dirty="0"/>
              <a:t>If you have never done business with the City of Chicago, register into iSupplier/eProcurement ASAP.</a:t>
            </a:r>
            <a:endParaRPr lang="en-US" altLang="en-US" dirty="0">
              <a:cs typeface="Calibri"/>
            </a:endParaRPr>
          </a:p>
          <a:p>
            <a:pPr marL="381635" indent="-381635"/>
            <a:r>
              <a:rPr lang="en-US" altLang="en-US" dirty="0"/>
              <a:t>Review RFP narratives and application questions closely. Remember they align with the scope and selection criteria.  Use the information in the RFP for guidance in formulating your answers. </a:t>
            </a:r>
            <a:endParaRPr lang="en-US" altLang="en-US" dirty="0">
              <a:cs typeface="Calibri"/>
            </a:endParaRPr>
          </a:p>
          <a:p>
            <a:pPr marL="381635" indent="-381635"/>
            <a:r>
              <a:rPr lang="en-US" altLang="en-US" dirty="0"/>
              <a:t>Carefully review the selection criteria. </a:t>
            </a:r>
            <a:endParaRPr lang="en-US" altLang="en-US" dirty="0">
              <a:cs typeface="Calibri"/>
            </a:endParaRPr>
          </a:p>
          <a:p>
            <a:pPr marL="381635" indent="-381635"/>
            <a:r>
              <a:rPr lang="en-US" dirty="0"/>
              <a:t>There is a 4,000-character limit which includes punctuation and spaces. Each response is allotted 4,000 characters.</a:t>
            </a:r>
            <a:endParaRPr lang="en-US" dirty="0">
              <a:cs typeface="Calibri"/>
            </a:endParaRPr>
          </a:p>
          <a:p>
            <a:pPr marL="381635" indent="-381635"/>
            <a:r>
              <a:rPr lang="en-US" altLang="en-US" dirty="0"/>
              <a:t>Do not use the back button on your browser. </a:t>
            </a:r>
            <a:endParaRPr lang="en-US" altLang="en-US" dirty="0">
              <a:cs typeface="Calibri"/>
            </a:endParaRPr>
          </a:p>
          <a:p>
            <a:pPr marL="0" indent="0">
              <a:buNone/>
            </a:pPr>
            <a:endParaRPr lang="en-US" altLang="en-US" dirty="0"/>
          </a:p>
          <a:p>
            <a:pPr marL="0" indent="0" algn="ctr">
              <a:buNone/>
            </a:pPr>
            <a:r>
              <a:rPr lang="en-US" altLang="en-US" sz="2800" b="1" dirty="0"/>
              <a:t>Save Often!!</a:t>
            </a:r>
          </a:p>
          <a:p>
            <a:pPr marL="381635" indent="-381635"/>
            <a:endParaRPr lang="en-US" altLang="en-US" dirty="0">
              <a:cs typeface="Calibri"/>
            </a:endParaRPr>
          </a:p>
        </p:txBody>
      </p:sp>
      <p:sp>
        <p:nvSpPr>
          <p:cNvPr id="4" name="Rectangle 3">
            <a:extLst>
              <a:ext uri="{FF2B5EF4-FFF2-40B4-BE49-F238E27FC236}">
                <a16:creationId xmlns:a16="http://schemas.microsoft.com/office/drawing/2014/main" id="{E22C0B0F-2183-091C-AB2F-6A1093E8C215}"/>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5" name="Slide Number Placeholder 8">
            <a:extLst>
              <a:ext uri="{FF2B5EF4-FFF2-40B4-BE49-F238E27FC236}">
                <a16:creationId xmlns:a16="http://schemas.microsoft.com/office/drawing/2014/main" id="{97DE3968-10E5-4148-586D-DDA036574933}"/>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32</a:t>
            </a:fld>
            <a:endParaRPr lang="en-US"/>
          </a:p>
        </p:txBody>
      </p:sp>
    </p:spTree>
    <p:extLst>
      <p:ext uri="{BB962C8B-B14F-4D97-AF65-F5344CB8AC3E}">
        <p14:creationId xmlns:p14="http://schemas.microsoft.com/office/powerpoint/2010/main" val="1333698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Tips for Working in eProcurement</a:t>
            </a:r>
          </a:p>
        </p:txBody>
      </p:sp>
      <p:sp>
        <p:nvSpPr>
          <p:cNvPr id="3" name="Content Placeholder 2">
            <a:extLst>
              <a:ext uri="{FF2B5EF4-FFF2-40B4-BE49-F238E27FC236}">
                <a16:creationId xmlns:a16="http://schemas.microsoft.com/office/drawing/2014/main" id="{3735DFE2-0418-480D-BFCB-5C9D411A837B}"/>
              </a:ext>
            </a:extLst>
          </p:cNvPr>
          <p:cNvSpPr>
            <a:spLocks noGrp="1"/>
          </p:cNvSpPr>
          <p:nvPr>
            <p:ph idx="1"/>
          </p:nvPr>
        </p:nvSpPr>
        <p:spPr>
          <a:xfrm>
            <a:off x="711200" y="1300165"/>
            <a:ext cx="8844279" cy="5243140"/>
          </a:xfrm>
        </p:spPr>
        <p:txBody>
          <a:bodyPr>
            <a:normAutofit fontScale="92500" lnSpcReduction="10000"/>
          </a:bodyPr>
          <a:lstStyle/>
          <a:p>
            <a:pPr>
              <a:lnSpc>
                <a:spcPct val="115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Organizations submitting more than one proposal may do so by </a:t>
            </a:r>
            <a:r>
              <a:rPr lang="en-US" sz="2400" b="1" dirty="0">
                <a:effectLst/>
                <a:latin typeface="Calibri" panose="020F0502020204030204" pitchFamily="34" charset="0"/>
                <a:ea typeface="Calibri" panose="020F0502020204030204" pitchFamily="34" charset="0"/>
                <a:cs typeface="Calibri" panose="020F0502020204030204" pitchFamily="34" charset="0"/>
              </a:rPr>
              <a:t>submitting each proposal under a separate, unique registered account user with online bidding responsibilities within the organization’s iSupplier account, using their individual login information.</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pPr>
            <a:r>
              <a:rPr lang="en-US" sz="2400" dirty="0"/>
              <a:t>You can “submit” your application and later amend it up until the due date </a:t>
            </a:r>
            <a:r>
              <a:rPr lang="en-US" sz="2400" b="1" dirty="0"/>
              <a:t>August 25, 2022</a:t>
            </a:r>
            <a:r>
              <a:rPr lang="en-US" sz="2400" dirty="0"/>
              <a:t>, at 12:00, Noon</a:t>
            </a:r>
          </a:p>
          <a:p>
            <a:pPr>
              <a:lnSpc>
                <a:spcPct val="115000"/>
              </a:lnSpc>
              <a:spcBef>
                <a:spcPts val="0"/>
              </a:spcBef>
            </a:pPr>
            <a:r>
              <a:rPr lang="en-US" sz="2400" dirty="0"/>
              <a:t>Avoid the rush and possible mishaps by submitting early.  Plan on submission taking 30-60 minutes</a:t>
            </a:r>
          </a:p>
          <a:p>
            <a:pPr>
              <a:lnSpc>
                <a:spcPct val="115000"/>
              </a:lnSpc>
              <a:spcBef>
                <a:spcPts val="0"/>
              </a:spcBef>
            </a:pPr>
            <a:r>
              <a:rPr lang="en-US" sz="2400" dirty="0"/>
              <a:t>Late applications will not be accepted</a:t>
            </a:r>
          </a:p>
          <a:p>
            <a:pPr>
              <a:lnSpc>
                <a:spcPct val="115000"/>
              </a:lnSpc>
              <a:spcBef>
                <a:spcPts val="0"/>
              </a:spcBef>
            </a:pPr>
            <a:r>
              <a:rPr lang="en-US" sz="2400" b="1" dirty="0">
                <a:solidFill>
                  <a:srgbClr val="00B0F0"/>
                </a:solidFill>
              </a:rPr>
              <a:t>Make use of the eProcurement hotline for help at 312-744-4357 (HELP)</a:t>
            </a:r>
          </a:p>
          <a:p>
            <a:pPr>
              <a:lnSpc>
                <a:spcPct val="115000"/>
              </a:lnSpc>
              <a:spcBef>
                <a:spcPts val="0"/>
              </a:spcBef>
            </a:pPr>
            <a:r>
              <a:rPr lang="en-US" sz="2400" b="1" dirty="0"/>
              <a:t>Please note that the hotline operates during business hours only, Monday-Friday 9-5</a:t>
            </a:r>
          </a:p>
          <a:p>
            <a:pPr marL="0" indent="0">
              <a:lnSpc>
                <a:spcPct val="115000"/>
              </a:lnSpc>
              <a:spcBef>
                <a:spcPts val="0"/>
              </a:spcBef>
              <a:buNone/>
            </a:pPr>
            <a:endParaRPr lang="en-US" sz="2400" b="1" dirty="0"/>
          </a:p>
          <a:p>
            <a:pPr marL="445736" lvl="2" indent="0" algn="ctr">
              <a:buNone/>
              <a:defRPr/>
            </a:pPr>
            <a:r>
              <a:rPr lang="en-US" sz="3100" b="1" dirty="0"/>
              <a:t>Save often, submit early! </a:t>
            </a:r>
          </a:p>
        </p:txBody>
      </p:sp>
      <p:sp>
        <p:nvSpPr>
          <p:cNvPr id="4" name="Rectangle 3">
            <a:extLst>
              <a:ext uri="{FF2B5EF4-FFF2-40B4-BE49-F238E27FC236}">
                <a16:creationId xmlns:a16="http://schemas.microsoft.com/office/drawing/2014/main" id="{6AE90DDD-404F-7CF0-64D1-AEF3C190EC21}"/>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Slide Number Placeholder 8">
            <a:extLst>
              <a:ext uri="{FF2B5EF4-FFF2-40B4-BE49-F238E27FC236}">
                <a16:creationId xmlns:a16="http://schemas.microsoft.com/office/drawing/2014/main" id="{3A2580B1-906B-40CD-DCDB-1426FFF53BB9}"/>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33</a:t>
            </a:fld>
            <a:endParaRPr lang="en-US"/>
          </a:p>
        </p:txBody>
      </p:sp>
    </p:spTree>
    <p:extLst>
      <p:ext uri="{BB962C8B-B14F-4D97-AF65-F5344CB8AC3E}">
        <p14:creationId xmlns:p14="http://schemas.microsoft.com/office/powerpoint/2010/main" val="1258357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Technical Assistance! </a:t>
            </a:r>
          </a:p>
        </p:txBody>
      </p:sp>
      <p:sp>
        <p:nvSpPr>
          <p:cNvPr id="3" name="Content Placeholder 2">
            <a:extLst>
              <a:ext uri="{FF2B5EF4-FFF2-40B4-BE49-F238E27FC236}">
                <a16:creationId xmlns:a16="http://schemas.microsoft.com/office/drawing/2014/main" id="{9AF2E3AD-CB74-4186-86DA-630CFCE6914C}"/>
              </a:ext>
            </a:extLst>
          </p:cNvPr>
          <p:cNvSpPr>
            <a:spLocks noGrp="1"/>
          </p:cNvSpPr>
          <p:nvPr>
            <p:ph idx="1"/>
          </p:nvPr>
        </p:nvSpPr>
        <p:spPr>
          <a:xfrm>
            <a:off x="774700" y="1300164"/>
            <a:ext cx="8780779" cy="5586411"/>
          </a:xfrm>
        </p:spPr>
        <p:txBody>
          <a:bodyPr/>
          <a:lstStyle/>
          <a:p>
            <a:r>
              <a:rPr lang="en-US"/>
              <a:t>On the </a:t>
            </a:r>
            <a:r>
              <a:rPr lang="en-US" err="1"/>
              <a:t>DFSS</a:t>
            </a:r>
            <a:r>
              <a:rPr lang="en-US"/>
              <a:t> web page is a link to the RFP of interest and training documents. See “Alerts” Section on our website.</a:t>
            </a:r>
          </a:p>
          <a:p>
            <a:pPr marL="0" indent="0">
              <a:buNone/>
            </a:pPr>
            <a:endParaRPr lang="en-US"/>
          </a:p>
          <a:p>
            <a:r>
              <a:rPr lang="en-US"/>
              <a:t>For Questions on Registration and eProcurement Technical Assistance for Delegate Agencies – </a:t>
            </a:r>
            <a:endParaRPr lang="en-US" sz="200"/>
          </a:p>
          <a:p>
            <a:pPr algn="ctr">
              <a:buNone/>
            </a:pPr>
            <a:br>
              <a:rPr lang="en-US" sz="200"/>
            </a:br>
            <a:r>
              <a:rPr lang="en-US">
                <a:hlinkClick r:id="rId2"/>
              </a:rPr>
              <a:t>CustomerSupport@cityofchicago.org</a:t>
            </a:r>
            <a:r>
              <a:rPr lang="en-US"/>
              <a:t>  </a:t>
            </a:r>
            <a:br>
              <a:rPr lang="en-US"/>
            </a:br>
            <a:r>
              <a:rPr lang="en-US"/>
              <a:t>or </a:t>
            </a:r>
            <a:br>
              <a:rPr lang="en-US"/>
            </a:br>
            <a:r>
              <a:rPr lang="en-US"/>
              <a:t>call 312-744-HELP (4357)</a:t>
            </a:r>
          </a:p>
          <a:p>
            <a:r>
              <a:rPr lang="en-US"/>
              <a:t>Training Materials (Documents and Videos) – </a:t>
            </a:r>
            <a:r>
              <a:rPr lang="en-US">
                <a:hlinkClick r:id="rId3"/>
              </a:rPr>
              <a:t>https://www.cityofchicago.org/city/en/depts/dps/isupplier/online-training-materials.html</a:t>
            </a:r>
            <a:r>
              <a:rPr lang="en-US"/>
              <a:t> </a:t>
            </a:r>
          </a:p>
          <a:p>
            <a:endParaRPr lang="en-US"/>
          </a:p>
          <a:p>
            <a:endParaRPr lang="en-US"/>
          </a:p>
          <a:p>
            <a:endParaRPr lang="en-US"/>
          </a:p>
        </p:txBody>
      </p:sp>
      <p:sp>
        <p:nvSpPr>
          <p:cNvPr id="6" name="Slide Number Placeholder 5">
            <a:extLst>
              <a:ext uri="{FF2B5EF4-FFF2-40B4-BE49-F238E27FC236}">
                <a16:creationId xmlns:a16="http://schemas.microsoft.com/office/drawing/2014/main" id="{61122532-CB93-4653-B989-C75C72E81227}"/>
              </a:ext>
            </a:extLst>
          </p:cNvPr>
          <p:cNvSpPr>
            <a:spLocks noGrp="1"/>
          </p:cNvSpPr>
          <p:nvPr>
            <p:ph type="sldNum" sz="quarter" idx="12"/>
          </p:nvPr>
        </p:nvSpPr>
        <p:spPr/>
        <p:txBody>
          <a:bodyPr/>
          <a:lstStyle/>
          <a:p>
            <a:r>
              <a:rPr lang="en-US"/>
              <a:t>Page </a:t>
            </a:r>
            <a:fld id="{36BC1FD9-B118-4A5C-926F-A8A3F4A4D49D}" type="slidenum">
              <a:rPr lang="en-US" smtClean="0"/>
              <a:pPr/>
              <a:t>34</a:t>
            </a:fld>
            <a:endParaRPr lang="en-US"/>
          </a:p>
        </p:txBody>
      </p:sp>
      <p:sp>
        <p:nvSpPr>
          <p:cNvPr id="5" name="Rectangle 4">
            <a:extLst>
              <a:ext uri="{FF2B5EF4-FFF2-40B4-BE49-F238E27FC236}">
                <a16:creationId xmlns:a16="http://schemas.microsoft.com/office/drawing/2014/main" id="{916B302F-99B3-F88B-56DB-A21BC8A2013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415233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Accept an Amendment</a:t>
            </a:r>
            <a:br>
              <a:rPr lang="en-US" sz="3500" cap="none">
                <a:latin typeface="+mn-lt"/>
              </a:rPr>
            </a:b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05A889-1ED8-FF8F-5A89-C2F5C3FFF6C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8" name="Slide Number Placeholder 8">
            <a:extLst>
              <a:ext uri="{FF2B5EF4-FFF2-40B4-BE49-F238E27FC236}">
                <a16:creationId xmlns:a16="http://schemas.microsoft.com/office/drawing/2014/main" id="{DD0AF890-A9D0-4741-A78C-7145A13B1166}"/>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35</a:t>
            </a:fld>
            <a:endParaRPr lang="en-US"/>
          </a:p>
        </p:txBody>
      </p:sp>
    </p:spTree>
    <p:extLst>
      <p:ext uri="{BB962C8B-B14F-4D97-AF65-F5344CB8AC3E}">
        <p14:creationId xmlns:p14="http://schemas.microsoft.com/office/powerpoint/2010/main" val="867076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1</a:t>
            </a:r>
          </a:p>
        </p:txBody>
      </p:sp>
      <p:sp>
        <p:nvSpPr>
          <p:cNvPr id="3" name="Content Placeholder 2"/>
          <p:cNvSpPr>
            <a:spLocks noGrp="1"/>
          </p:cNvSpPr>
          <p:nvPr>
            <p:ph idx="1"/>
          </p:nvPr>
        </p:nvSpPr>
        <p:spPr>
          <a:xfrm>
            <a:off x="605642" y="1092994"/>
            <a:ext cx="8949837" cy="5586411"/>
          </a:xfrm>
        </p:spPr>
        <p:txBody>
          <a:bodyPr>
            <a:normAutofit/>
          </a:bodyPr>
          <a:lstStyle/>
          <a:p>
            <a:r>
              <a:rPr lang="en-US" sz="1800"/>
              <a:t>The RFP you are interested in has been amended. In order to start an application, you will need to acknowledge and accept the amendment first in order to start your application. (Please not that the RFP shown in this and subsequent slides is an example).  </a:t>
            </a:r>
            <a:br>
              <a:rPr lang="en-US" sz="1800"/>
            </a:br>
            <a:r>
              <a:rPr lang="en-US" sz="1800"/>
              <a:t>To accept the amendment, click on “View Amendment History”. </a:t>
            </a:r>
          </a:p>
          <a:p>
            <a:r>
              <a:rPr lang="en-US" sz="1800"/>
              <a:t>If the RFP has not been amended (yet), select “Create Quote” from the drop-down menu in the “Actions” box and click on “Go”. This will take you to the application page, where you can get started.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36</a:t>
            </a:fld>
            <a:endParaRPr lang="en-US"/>
          </a:p>
        </p:txBody>
      </p:sp>
      <p:sp>
        <p:nvSpPr>
          <p:cNvPr id="6" name="Rectangle 5">
            <a:extLst>
              <a:ext uri="{FF2B5EF4-FFF2-40B4-BE49-F238E27FC236}">
                <a16:creationId xmlns:a16="http://schemas.microsoft.com/office/drawing/2014/main" id="{824CD68D-4D83-EEC5-D875-88EBEB08E49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grpSp>
        <p:nvGrpSpPr>
          <p:cNvPr id="10" name="Group 9">
            <a:extLst>
              <a:ext uri="{FF2B5EF4-FFF2-40B4-BE49-F238E27FC236}">
                <a16:creationId xmlns:a16="http://schemas.microsoft.com/office/drawing/2014/main" id="{AD501651-2830-AA34-665C-0AE2120E9CF3}"/>
              </a:ext>
            </a:extLst>
          </p:cNvPr>
          <p:cNvGrpSpPr/>
          <p:nvPr/>
        </p:nvGrpSpPr>
        <p:grpSpPr>
          <a:xfrm>
            <a:off x="165422" y="3402829"/>
            <a:ext cx="9830276" cy="2964708"/>
            <a:chOff x="165422" y="3784794"/>
            <a:chExt cx="9830276" cy="2964708"/>
          </a:xfrm>
        </p:grpSpPr>
        <p:pic>
          <p:nvPicPr>
            <p:cNvPr id="7" name="Picture 6" descr="Graphical user interface, text, application, email&#10;&#10;Description automatically generated">
              <a:extLst>
                <a:ext uri="{FF2B5EF4-FFF2-40B4-BE49-F238E27FC236}">
                  <a16:creationId xmlns:a16="http://schemas.microsoft.com/office/drawing/2014/main" id="{B77808C1-EB37-D704-AC60-12D94F28740A}"/>
                </a:ext>
              </a:extLst>
            </p:cNvPr>
            <p:cNvPicPr>
              <a:picLocks noChangeAspect="1"/>
            </p:cNvPicPr>
            <p:nvPr/>
          </p:nvPicPr>
          <p:blipFill>
            <a:blip r:embed="rId2"/>
            <a:stretch>
              <a:fillRect/>
            </a:stretch>
          </p:blipFill>
          <p:spPr>
            <a:xfrm>
              <a:off x="375631" y="3784794"/>
              <a:ext cx="9409857" cy="2964708"/>
            </a:xfrm>
            <a:prstGeom prst="rect">
              <a:avLst/>
            </a:prstGeom>
          </p:spPr>
        </p:pic>
        <p:sp>
          <p:nvSpPr>
            <p:cNvPr id="8" name="Oval 7">
              <a:extLst>
                <a:ext uri="{FF2B5EF4-FFF2-40B4-BE49-F238E27FC236}">
                  <a16:creationId xmlns:a16="http://schemas.microsoft.com/office/drawing/2014/main" id="{AF64E193-E621-6C22-0493-46772B7627EB}"/>
                </a:ext>
              </a:extLst>
            </p:cNvPr>
            <p:cNvSpPr/>
            <p:nvPr/>
          </p:nvSpPr>
          <p:spPr>
            <a:xfrm>
              <a:off x="7507141" y="4337027"/>
              <a:ext cx="2488557" cy="546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68A293-7890-14B8-885A-ABCB43829475}"/>
                </a:ext>
              </a:extLst>
            </p:cNvPr>
            <p:cNvSpPr/>
            <p:nvPr/>
          </p:nvSpPr>
          <p:spPr>
            <a:xfrm>
              <a:off x="165422" y="3803738"/>
              <a:ext cx="1709678" cy="1079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791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2</a:t>
            </a:r>
          </a:p>
        </p:txBody>
      </p:sp>
      <p:sp>
        <p:nvSpPr>
          <p:cNvPr id="3" name="Content Placeholder 2"/>
          <p:cNvSpPr>
            <a:spLocks noGrp="1"/>
          </p:cNvSpPr>
          <p:nvPr>
            <p:ph idx="1"/>
          </p:nvPr>
        </p:nvSpPr>
        <p:spPr>
          <a:xfrm>
            <a:off x="683836" y="1300164"/>
            <a:ext cx="8871643" cy="5586411"/>
          </a:xfrm>
        </p:spPr>
        <p:txBody>
          <a:bodyPr>
            <a:normAutofit/>
          </a:bodyPr>
          <a:lstStyle/>
          <a:p>
            <a:r>
              <a:rPr lang="en-US" sz="2000"/>
              <a:t>To begin the acceptance and acknowledgment process, to open the RFP in view only, click on the Document number (1) To review the amended changes to the RFP, click on the infinity or eyeglass icon (2) To acknowledge receipt and understanding of these changes and proceed, (3) click on the “Acknowledge Amendments” button.</a:t>
            </a:r>
          </a:p>
          <a:p>
            <a:r>
              <a:rPr lang="en-US" sz="2000"/>
              <a:t>By acknowledging the amendment, you are indicating that you are aware of the changes made to the RFP in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37</a:t>
            </a:fld>
            <a:endParaRPr lang="en-US"/>
          </a:p>
        </p:txBody>
      </p:sp>
      <p:sp>
        <p:nvSpPr>
          <p:cNvPr id="6" name="Rectangle 5">
            <a:extLst>
              <a:ext uri="{FF2B5EF4-FFF2-40B4-BE49-F238E27FC236}">
                <a16:creationId xmlns:a16="http://schemas.microsoft.com/office/drawing/2014/main" id="{850E6EB0-B73F-F8C7-B99E-750949EA863E}"/>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grpSp>
        <p:nvGrpSpPr>
          <p:cNvPr id="14" name="Group 13">
            <a:extLst>
              <a:ext uri="{FF2B5EF4-FFF2-40B4-BE49-F238E27FC236}">
                <a16:creationId xmlns:a16="http://schemas.microsoft.com/office/drawing/2014/main" id="{36DF48E4-6881-BE3E-23B1-B556830D7C26}"/>
              </a:ext>
            </a:extLst>
          </p:cNvPr>
          <p:cNvGrpSpPr/>
          <p:nvPr/>
        </p:nvGrpSpPr>
        <p:grpSpPr>
          <a:xfrm>
            <a:off x="232625" y="3847407"/>
            <a:ext cx="9141939" cy="2416721"/>
            <a:chOff x="232625" y="3847407"/>
            <a:chExt cx="9141939" cy="2416721"/>
          </a:xfrm>
        </p:grpSpPr>
        <p:pic>
          <p:nvPicPr>
            <p:cNvPr id="5" name="Content Placeholder 4">
              <a:extLst>
                <a:ext uri="{FF2B5EF4-FFF2-40B4-BE49-F238E27FC236}">
                  <a16:creationId xmlns:a16="http://schemas.microsoft.com/office/drawing/2014/main" id="{26DABB8D-A8F9-44CE-A02E-B3F598A37C94}"/>
                </a:ext>
              </a:extLst>
            </p:cNvPr>
            <p:cNvPicPr>
              <a:picLocks noChangeAspect="1"/>
            </p:cNvPicPr>
            <p:nvPr/>
          </p:nvPicPr>
          <p:blipFill>
            <a:blip r:embed="rId2" cstate="print"/>
            <a:srcRect b="14779"/>
            <a:stretch>
              <a:fillRect/>
            </a:stretch>
          </p:blipFill>
          <p:spPr>
            <a:xfrm>
              <a:off x="502921" y="3847407"/>
              <a:ext cx="8871643" cy="2416721"/>
            </a:xfrm>
            <a:prstGeom prst="rect">
              <a:avLst/>
            </a:prstGeom>
          </p:spPr>
        </p:pic>
        <p:pic>
          <p:nvPicPr>
            <p:cNvPr id="9" name="Graphic 8" descr="Badge 1 with solid fill">
              <a:extLst>
                <a:ext uri="{FF2B5EF4-FFF2-40B4-BE49-F238E27FC236}">
                  <a16:creationId xmlns:a16="http://schemas.microsoft.com/office/drawing/2014/main" id="{0E0AC95E-244E-F54C-F032-7FB78620DC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625" y="4785471"/>
              <a:ext cx="540592" cy="540592"/>
            </a:xfrm>
            <a:prstGeom prst="rect">
              <a:avLst/>
            </a:prstGeom>
          </p:spPr>
        </p:pic>
        <p:pic>
          <p:nvPicPr>
            <p:cNvPr id="11" name="Graphic 10" descr="Badge with solid fill">
              <a:extLst>
                <a:ext uri="{FF2B5EF4-FFF2-40B4-BE49-F238E27FC236}">
                  <a16:creationId xmlns:a16="http://schemas.microsoft.com/office/drawing/2014/main" id="{6B2B3046-ABB5-65B3-7DBC-12D522CDC1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8048" y="4868863"/>
              <a:ext cx="457200" cy="457200"/>
            </a:xfrm>
            <a:prstGeom prst="rect">
              <a:avLst/>
            </a:prstGeom>
          </p:spPr>
        </p:pic>
        <p:pic>
          <p:nvPicPr>
            <p:cNvPr id="13" name="Graphic 12" descr="Badge 3 with solid fill">
              <a:extLst>
                <a:ext uri="{FF2B5EF4-FFF2-40B4-BE49-F238E27FC236}">
                  <a16:creationId xmlns:a16="http://schemas.microsoft.com/office/drawing/2014/main" id="{C975015B-2416-7B6D-D936-A0C79843D4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6576" y="5589053"/>
              <a:ext cx="457201" cy="457201"/>
            </a:xfrm>
            <a:prstGeom prst="rect">
              <a:avLst/>
            </a:prstGeom>
          </p:spPr>
        </p:pic>
      </p:grpSp>
    </p:spTree>
    <p:extLst>
      <p:ext uri="{BB962C8B-B14F-4D97-AF65-F5344CB8AC3E}">
        <p14:creationId xmlns:p14="http://schemas.microsoft.com/office/powerpoint/2010/main" val="3307696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3</a:t>
            </a:r>
          </a:p>
        </p:txBody>
      </p:sp>
      <p:sp>
        <p:nvSpPr>
          <p:cNvPr id="3" name="Content Placeholder 2"/>
          <p:cNvSpPr>
            <a:spLocks noGrp="1"/>
          </p:cNvSpPr>
          <p:nvPr>
            <p:ph idx="1"/>
          </p:nvPr>
        </p:nvSpPr>
        <p:spPr>
          <a:xfrm>
            <a:off x="748146" y="1300164"/>
            <a:ext cx="8807334" cy="5586411"/>
          </a:xfrm>
        </p:spPr>
        <p:txBody>
          <a:bodyPr/>
          <a:lstStyle/>
          <a:p>
            <a:r>
              <a:rPr lang="en-US"/>
              <a:t>When you get to this screen, click on the “I accept…” check box and then click on “Acknowledge”</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38</a:t>
            </a:fld>
            <a:endParaRPr lang="en-US"/>
          </a:p>
        </p:txBody>
      </p:sp>
      <p:sp>
        <p:nvSpPr>
          <p:cNvPr id="6" name="Rectangle 5">
            <a:extLst>
              <a:ext uri="{FF2B5EF4-FFF2-40B4-BE49-F238E27FC236}">
                <a16:creationId xmlns:a16="http://schemas.microsoft.com/office/drawing/2014/main" id="{072A42C9-437A-504C-1304-6AAB0A01639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grpSp>
        <p:nvGrpSpPr>
          <p:cNvPr id="13" name="Group 12">
            <a:extLst>
              <a:ext uri="{FF2B5EF4-FFF2-40B4-BE49-F238E27FC236}">
                <a16:creationId xmlns:a16="http://schemas.microsoft.com/office/drawing/2014/main" id="{668724BD-998F-B5FB-3B7F-FCEA9530B2F6}"/>
              </a:ext>
            </a:extLst>
          </p:cNvPr>
          <p:cNvGrpSpPr/>
          <p:nvPr/>
        </p:nvGrpSpPr>
        <p:grpSpPr>
          <a:xfrm>
            <a:off x="81025" y="2364414"/>
            <a:ext cx="9797966" cy="2165826"/>
            <a:chOff x="81025" y="2364414"/>
            <a:chExt cx="9797966" cy="2165826"/>
          </a:xfrm>
        </p:grpSpPr>
        <p:pic>
          <p:nvPicPr>
            <p:cNvPr id="7" name="Picture 6" descr="Graphical user interface, application, email&#10;&#10;Description automatically generated">
              <a:extLst>
                <a:ext uri="{FF2B5EF4-FFF2-40B4-BE49-F238E27FC236}">
                  <a16:creationId xmlns:a16="http://schemas.microsoft.com/office/drawing/2014/main" id="{D90D38F3-3991-5AA4-71BE-72866A4C1AD5}"/>
                </a:ext>
              </a:extLst>
            </p:cNvPr>
            <p:cNvPicPr>
              <a:picLocks noChangeAspect="1"/>
            </p:cNvPicPr>
            <p:nvPr/>
          </p:nvPicPr>
          <p:blipFill>
            <a:blip r:embed="rId2"/>
            <a:stretch>
              <a:fillRect/>
            </a:stretch>
          </p:blipFill>
          <p:spPr>
            <a:xfrm>
              <a:off x="179406" y="2364414"/>
              <a:ext cx="9699585" cy="2165826"/>
            </a:xfrm>
            <a:prstGeom prst="rect">
              <a:avLst/>
            </a:prstGeom>
          </p:spPr>
        </p:pic>
        <p:pic>
          <p:nvPicPr>
            <p:cNvPr id="9" name="Graphic 8" descr="Checkmark outline">
              <a:extLst>
                <a:ext uri="{FF2B5EF4-FFF2-40B4-BE49-F238E27FC236}">
                  <a16:creationId xmlns:a16="http://schemas.microsoft.com/office/drawing/2014/main" id="{E032FC9B-35F8-F159-120D-BB24B7A43F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39" y="2688224"/>
              <a:ext cx="182880" cy="182880"/>
            </a:xfrm>
            <a:prstGeom prst="rect">
              <a:avLst/>
            </a:prstGeom>
          </p:spPr>
        </p:pic>
        <p:sp>
          <p:nvSpPr>
            <p:cNvPr id="11" name="Oval 10">
              <a:extLst>
                <a:ext uri="{FF2B5EF4-FFF2-40B4-BE49-F238E27FC236}">
                  <a16:creationId xmlns:a16="http://schemas.microsoft.com/office/drawing/2014/main" id="{019242F8-C7BB-616E-3E97-3978BBC07601}"/>
                </a:ext>
              </a:extLst>
            </p:cNvPr>
            <p:cNvSpPr/>
            <p:nvPr/>
          </p:nvSpPr>
          <p:spPr>
            <a:xfrm>
              <a:off x="81025" y="2558004"/>
              <a:ext cx="1435261"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B0D2CC00-DD39-3C8D-4738-77C1F7D9DC84}"/>
              </a:ext>
            </a:extLst>
          </p:cNvPr>
          <p:cNvSpPr/>
          <p:nvPr/>
        </p:nvSpPr>
        <p:spPr>
          <a:xfrm>
            <a:off x="8843058" y="2363725"/>
            <a:ext cx="111506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005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4</a:t>
            </a:r>
          </a:p>
        </p:txBody>
      </p:sp>
      <p:sp>
        <p:nvSpPr>
          <p:cNvPr id="3" name="Content Placeholder 2"/>
          <p:cNvSpPr>
            <a:spLocks noGrp="1"/>
          </p:cNvSpPr>
          <p:nvPr>
            <p:ph idx="1"/>
          </p:nvPr>
        </p:nvSpPr>
        <p:spPr>
          <a:xfrm>
            <a:off x="771896" y="1300164"/>
            <a:ext cx="8783583" cy="5586411"/>
          </a:xfrm>
        </p:spPr>
        <p:txBody>
          <a:bodyPr/>
          <a:lstStyle/>
          <a:p>
            <a:r>
              <a:rPr lang="en-US"/>
              <a:t>Click on “Yes” to indicate that you confirm your acknowledgement of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39</a:t>
            </a:fld>
            <a:endParaRPr lang="en-US"/>
          </a:p>
        </p:txBody>
      </p:sp>
      <p:pic>
        <p:nvPicPr>
          <p:cNvPr id="5" name="Content Placeholder 3">
            <a:extLst>
              <a:ext uri="{FF2B5EF4-FFF2-40B4-BE49-F238E27FC236}">
                <a16:creationId xmlns:a16="http://schemas.microsoft.com/office/drawing/2014/main" id="{F0ED2FF7-A213-434B-BCA5-8651BC2E261F}"/>
              </a:ext>
            </a:extLst>
          </p:cNvPr>
          <p:cNvPicPr>
            <a:picLocks noChangeAspect="1"/>
          </p:cNvPicPr>
          <p:nvPr/>
        </p:nvPicPr>
        <p:blipFill>
          <a:blip r:embed="rId2" cstate="print"/>
          <a:srcRect t="8483"/>
          <a:stretch>
            <a:fillRect/>
          </a:stretch>
        </p:blipFill>
        <p:spPr>
          <a:xfrm>
            <a:off x="485908" y="2209800"/>
            <a:ext cx="9458192" cy="1809750"/>
          </a:xfrm>
          <a:prstGeom prst="rect">
            <a:avLst/>
          </a:prstGeom>
        </p:spPr>
      </p:pic>
      <p:sp>
        <p:nvSpPr>
          <p:cNvPr id="6" name="Rectangle 5">
            <a:extLst>
              <a:ext uri="{FF2B5EF4-FFF2-40B4-BE49-F238E27FC236}">
                <a16:creationId xmlns:a16="http://schemas.microsoft.com/office/drawing/2014/main" id="{60DA1262-7C6A-F2EB-520B-C1C44774AB7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88306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AC75-5DA1-F8CF-F05A-70D29B4F42F2}"/>
              </a:ext>
            </a:extLst>
          </p:cNvPr>
          <p:cNvSpPr>
            <a:spLocks noGrp="1"/>
          </p:cNvSpPr>
          <p:nvPr>
            <p:ph type="title"/>
          </p:nvPr>
        </p:nvSpPr>
        <p:spPr/>
        <p:txBody>
          <a:bodyPr>
            <a:normAutofit fontScale="90000"/>
          </a:bodyPr>
          <a:lstStyle/>
          <a:p>
            <a:r>
              <a:rPr lang="en-US"/>
              <a:t>Enrichment Portfolio 2023 RFP Schedule</a:t>
            </a:r>
          </a:p>
        </p:txBody>
      </p:sp>
      <p:graphicFrame>
        <p:nvGraphicFramePr>
          <p:cNvPr id="9" name="Content Placeholder 8">
            <a:extLst>
              <a:ext uri="{FF2B5EF4-FFF2-40B4-BE49-F238E27FC236}">
                <a16:creationId xmlns:a16="http://schemas.microsoft.com/office/drawing/2014/main" id="{DD78BB3F-EE80-C020-8D67-39F0792DD8AC}"/>
              </a:ext>
            </a:extLst>
          </p:cNvPr>
          <p:cNvGraphicFramePr>
            <a:graphicFrameLocks noGrp="1"/>
          </p:cNvGraphicFramePr>
          <p:nvPr>
            <p:ph idx="1"/>
            <p:extLst>
              <p:ext uri="{D42A27DB-BD31-4B8C-83A1-F6EECF244321}">
                <p14:modId xmlns:p14="http://schemas.microsoft.com/office/powerpoint/2010/main" val="4103683134"/>
              </p:ext>
            </p:extLst>
          </p:nvPr>
        </p:nvGraphicFramePr>
        <p:xfrm>
          <a:off x="333285" y="1921747"/>
          <a:ext cx="9512501" cy="2622735"/>
        </p:xfrm>
        <a:graphic>
          <a:graphicData uri="http://schemas.openxmlformats.org/drawingml/2006/table">
            <a:tbl>
              <a:tblPr firstRow="1" firstCol="1" bandRow="1"/>
              <a:tblGrid>
                <a:gridCol w="1865905">
                  <a:extLst>
                    <a:ext uri="{9D8B030D-6E8A-4147-A177-3AD203B41FA5}">
                      <a16:colId xmlns:a16="http://schemas.microsoft.com/office/drawing/2014/main" val="956273204"/>
                    </a:ext>
                  </a:extLst>
                </a:gridCol>
                <a:gridCol w="2046375">
                  <a:extLst>
                    <a:ext uri="{9D8B030D-6E8A-4147-A177-3AD203B41FA5}">
                      <a16:colId xmlns:a16="http://schemas.microsoft.com/office/drawing/2014/main" val="3776427827"/>
                    </a:ext>
                  </a:extLst>
                </a:gridCol>
                <a:gridCol w="1909480">
                  <a:extLst>
                    <a:ext uri="{9D8B030D-6E8A-4147-A177-3AD203B41FA5}">
                      <a16:colId xmlns:a16="http://schemas.microsoft.com/office/drawing/2014/main" val="1568651593"/>
                    </a:ext>
                  </a:extLst>
                </a:gridCol>
                <a:gridCol w="1947233">
                  <a:extLst>
                    <a:ext uri="{9D8B030D-6E8A-4147-A177-3AD203B41FA5}">
                      <a16:colId xmlns:a16="http://schemas.microsoft.com/office/drawing/2014/main" val="1595510409"/>
                    </a:ext>
                  </a:extLst>
                </a:gridCol>
                <a:gridCol w="1743508">
                  <a:extLst>
                    <a:ext uri="{9D8B030D-6E8A-4147-A177-3AD203B41FA5}">
                      <a16:colId xmlns:a16="http://schemas.microsoft.com/office/drawing/2014/main" val="1921277845"/>
                    </a:ext>
                  </a:extLst>
                </a:gridCol>
              </a:tblGrid>
              <a:tr h="439203">
                <a:tc>
                  <a:txBody>
                    <a:bodyPr/>
                    <a:lstStyle/>
                    <a:p>
                      <a:pPr marL="0" marR="0">
                        <a:spcBef>
                          <a:spcPts val="0"/>
                        </a:spcBef>
                        <a:spcAft>
                          <a:spcPts val="0"/>
                        </a:spcAft>
                      </a:pPr>
                      <a:r>
                        <a:rPr lang="en-US" sz="1800" b="1">
                          <a:solidFill>
                            <a:schemeClr val="bg1"/>
                          </a:solidFill>
                          <a:effectLst/>
                          <a:latin typeface="Calibri" panose="020F0502020204030204" pitchFamily="34" charset="0"/>
                          <a:ea typeface="Calibri" panose="020F0502020204030204" pitchFamily="34" charset="0"/>
                        </a:rPr>
                        <a:t>RFP </a:t>
                      </a:r>
                      <a:endParaRPr lang="en-US" sz="1800">
                        <a:solidFill>
                          <a:schemeClr val="bg1"/>
                        </a:solidFill>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spcBef>
                          <a:spcPts val="0"/>
                        </a:spcBef>
                        <a:spcAft>
                          <a:spcPts val="0"/>
                        </a:spcAft>
                      </a:pPr>
                      <a:r>
                        <a:rPr lang="en-US" sz="1800" b="1">
                          <a:solidFill>
                            <a:schemeClr val="bg1"/>
                          </a:solidFill>
                          <a:effectLst/>
                          <a:latin typeface="Calibri" panose="020F0502020204030204" pitchFamily="34" charset="0"/>
                          <a:ea typeface="Calibri" panose="020F0502020204030204" pitchFamily="34" charset="0"/>
                        </a:rPr>
                        <a:t>Release</a:t>
                      </a:r>
                      <a:endParaRPr lang="en-US" sz="1800">
                        <a:solidFill>
                          <a:schemeClr val="bg1"/>
                        </a:solidFill>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spcBef>
                          <a:spcPts val="0"/>
                        </a:spcBef>
                        <a:spcAft>
                          <a:spcPts val="0"/>
                        </a:spcAft>
                      </a:pPr>
                      <a:r>
                        <a:rPr lang="en-US" sz="1800" b="1">
                          <a:solidFill>
                            <a:schemeClr val="bg1"/>
                          </a:solidFill>
                          <a:effectLst/>
                          <a:latin typeface="Calibri" panose="020F0502020204030204" pitchFamily="34" charset="0"/>
                          <a:ea typeface="Calibri" panose="020F0502020204030204" pitchFamily="34" charset="0"/>
                        </a:rPr>
                        <a:t>Webinar</a:t>
                      </a:r>
                      <a:endParaRPr lang="en-US" sz="1800">
                        <a:solidFill>
                          <a:schemeClr val="bg1"/>
                        </a:solidFill>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spcBef>
                          <a:spcPts val="0"/>
                        </a:spcBef>
                        <a:spcAft>
                          <a:spcPts val="0"/>
                        </a:spcAft>
                      </a:pPr>
                      <a:r>
                        <a:rPr lang="en-US" sz="1800" b="1">
                          <a:solidFill>
                            <a:schemeClr val="bg1"/>
                          </a:solidFill>
                          <a:effectLst/>
                          <a:latin typeface="Calibri" panose="020F0502020204030204" pitchFamily="34" charset="0"/>
                          <a:ea typeface="Calibri" panose="020F0502020204030204" pitchFamily="34" charset="0"/>
                        </a:rPr>
                        <a:t>RFP Due</a:t>
                      </a:r>
                      <a:endParaRPr lang="en-US" sz="1800">
                        <a:solidFill>
                          <a:schemeClr val="bg1"/>
                        </a:solidFill>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spcBef>
                          <a:spcPts val="0"/>
                        </a:spcBef>
                        <a:spcAft>
                          <a:spcPts val="0"/>
                        </a:spcAft>
                      </a:pPr>
                      <a:r>
                        <a:rPr lang="en-US" sz="1800" b="1">
                          <a:solidFill>
                            <a:schemeClr val="bg1"/>
                          </a:solidFill>
                          <a:effectLst/>
                          <a:latin typeface="Calibri" panose="020F0502020204030204" pitchFamily="34" charset="0"/>
                          <a:ea typeface="Calibri" panose="020F0502020204030204" pitchFamily="34" charset="0"/>
                        </a:rPr>
                        <a:t>Contract Begins</a:t>
                      </a:r>
                      <a:endParaRPr lang="en-US" sz="1800">
                        <a:solidFill>
                          <a:schemeClr val="bg1"/>
                        </a:solidFill>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773430045"/>
                  </a:ext>
                </a:extLst>
              </a:tr>
              <a:tr h="394175">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Enrichment School Year</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Tuesday, June 14,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Friday, June 24,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Tuesday, July 26,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Sunday, January 1, 2023</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294620"/>
                  </a:ext>
                </a:extLst>
              </a:tr>
              <a:tr h="439203">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Enrichment Year-Round</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Tuesday, June 14,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Friday, June 24,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Tuesday, July 26,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Sunday, January 1, 2023</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855281"/>
                  </a:ext>
                </a:extLst>
              </a:tr>
              <a:tr h="439203">
                <a:tc>
                  <a:txBody>
                    <a:bodyPr/>
                    <a:lstStyle/>
                    <a:p>
                      <a:pPr marL="0" marR="0">
                        <a:spcBef>
                          <a:spcPts val="0"/>
                        </a:spcBef>
                        <a:spcAft>
                          <a:spcPts val="0"/>
                        </a:spcAft>
                      </a:pPr>
                      <a:r>
                        <a:rPr lang="en-US" sz="1400" b="1">
                          <a:solidFill>
                            <a:srgbClr val="00B0F0"/>
                          </a:solidFill>
                          <a:effectLst/>
                          <a:latin typeface="Calibri" panose="020F0502020204030204" pitchFamily="34" charset="0"/>
                          <a:ea typeface="Calibri" panose="020F0502020204030204" pitchFamily="34" charset="0"/>
                        </a:rPr>
                        <a:t>CHA Year-Round</a:t>
                      </a: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solidFill>
                            <a:srgbClr val="00B0F0"/>
                          </a:solidFill>
                          <a:effectLst/>
                          <a:latin typeface="Calibri" panose="020F0502020204030204" pitchFamily="34" charset="0"/>
                          <a:ea typeface="Calibri" panose="020F0502020204030204" pitchFamily="34" charset="0"/>
                        </a:rPr>
                        <a:t>Tuesday, July 12, 20222</a:t>
                      </a: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solidFill>
                            <a:srgbClr val="00B0F0"/>
                          </a:solidFill>
                          <a:effectLst/>
                          <a:latin typeface="Calibri" panose="020F0502020204030204" pitchFamily="34" charset="0"/>
                          <a:ea typeface="Calibri" panose="020F0502020204030204" pitchFamily="34" charset="0"/>
                        </a:rPr>
                        <a:t>Tuesday, July 26, 2022</a:t>
                      </a: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solidFill>
                            <a:srgbClr val="00B0F0"/>
                          </a:solidFill>
                          <a:effectLst/>
                          <a:latin typeface="Calibri" panose="020F0502020204030204" pitchFamily="34" charset="0"/>
                          <a:ea typeface="Calibri" panose="020F0502020204030204" pitchFamily="34" charset="0"/>
                        </a:rPr>
                        <a:t>Thursday, August 25, 2022</a:t>
                      </a: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solidFill>
                            <a:srgbClr val="00B0F0"/>
                          </a:solidFill>
                          <a:effectLst/>
                          <a:latin typeface="Calibri" panose="020F0502020204030204" pitchFamily="34" charset="0"/>
                          <a:ea typeface="Calibri" panose="020F0502020204030204" pitchFamily="34" charset="0"/>
                        </a:rPr>
                        <a:t>Sunday, January 1, 2023</a:t>
                      </a: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203735"/>
                  </a:ext>
                </a:extLst>
              </a:tr>
              <a:tr h="439203">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Enrichment Summer</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Fall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Fall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Fall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Saturday, April 1, 2023</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980559"/>
                  </a:ext>
                </a:extLst>
              </a:tr>
              <a:tr h="439203">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CHA Summer</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Fall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Fall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Fall 2022</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Saturday, April 1, 2023</a:t>
                      </a:r>
                      <a:endParaRPr lang="en-US" sz="1400">
                        <a:effectLst/>
                        <a:latin typeface="Calibri" panose="020F0502020204030204" pitchFamily="34" charset="0"/>
                        <a:ea typeface="Calibri" panose="020F0502020204030204" pitchFamily="34" charset="0"/>
                      </a:endParaRPr>
                    </a:p>
                  </a:txBody>
                  <a:tcPr marL="63170" marR="631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289954"/>
                  </a:ext>
                </a:extLst>
              </a:tr>
            </a:tbl>
          </a:graphicData>
        </a:graphic>
      </p:graphicFrame>
      <p:sp>
        <p:nvSpPr>
          <p:cNvPr id="4" name="Slide Number Placeholder 3">
            <a:extLst>
              <a:ext uri="{FF2B5EF4-FFF2-40B4-BE49-F238E27FC236}">
                <a16:creationId xmlns:a16="http://schemas.microsoft.com/office/drawing/2014/main" id="{87D672D9-9C08-2EB0-12BB-162BE86F6AD0}"/>
              </a:ext>
            </a:extLst>
          </p:cNvPr>
          <p:cNvSpPr>
            <a:spLocks noGrp="1"/>
          </p:cNvSpPr>
          <p:nvPr>
            <p:ph type="sldNum" sz="quarter" idx="12"/>
          </p:nvPr>
        </p:nvSpPr>
        <p:spPr/>
        <p:txBody>
          <a:bodyPr/>
          <a:lstStyle/>
          <a:p>
            <a:r>
              <a:rPr lang="en-US"/>
              <a:t>Page </a:t>
            </a:r>
            <a:fld id="{6B1E0480-57EA-4B4D-8E64-F548A057966E}" type="slidenum">
              <a:rPr lang="en-US" smtClean="0"/>
              <a:pPr/>
              <a:t>4</a:t>
            </a:fld>
            <a:endParaRPr lang="en-US"/>
          </a:p>
        </p:txBody>
      </p:sp>
      <p:sp>
        <p:nvSpPr>
          <p:cNvPr id="7" name="Rectangle 6">
            <a:extLst>
              <a:ext uri="{FF2B5EF4-FFF2-40B4-BE49-F238E27FC236}">
                <a16:creationId xmlns:a16="http://schemas.microsoft.com/office/drawing/2014/main" id="{56D5374C-5987-9519-31DB-A4B8096755C8}"/>
              </a:ext>
            </a:extLst>
          </p:cNvPr>
          <p:cNvSpPr/>
          <p:nvPr/>
        </p:nvSpPr>
        <p:spPr>
          <a:xfrm>
            <a:off x="1745673" y="7033183"/>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16857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5</a:t>
            </a:r>
          </a:p>
        </p:txBody>
      </p:sp>
      <p:sp>
        <p:nvSpPr>
          <p:cNvPr id="3" name="Content Placeholder 2"/>
          <p:cNvSpPr>
            <a:spLocks noGrp="1"/>
          </p:cNvSpPr>
          <p:nvPr>
            <p:ph idx="1"/>
          </p:nvPr>
        </p:nvSpPr>
        <p:spPr>
          <a:xfrm>
            <a:off x="862014" y="1300164"/>
            <a:ext cx="8693466" cy="5586411"/>
          </a:xfrm>
        </p:spPr>
        <p:txBody>
          <a:bodyPr/>
          <a:lstStyle/>
          <a:p>
            <a:r>
              <a:rPr lang="en-US"/>
              <a:t>Finally, (1) click on the checkbox that you accept the terms and conditions and then (2) click on “Accept” to accept them. </a:t>
            </a:r>
          </a:p>
          <a:p>
            <a:r>
              <a:rPr lang="en-US"/>
              <a:t>This is the final step in acknowledging and accepting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40</a:t>
            </a:fld>
            <a:endParaRPr lang="en-US"/>
          </a:p>
        </p:txBody>
      </p:sp>
      <p:sp>
        <p:nvSpPr>
          <p:cNvPr id="6" name="Rectangle 5">
            <a:extLst>
              <a:ext uri="{FF2B5EF4-FFF2-40B4-BE49-F238E27FC236}">
                <a16:creationId xmlns:a16="http://schemas.microsoft.com/office/drawing/2014/main" id="{EDB89CDC-F203-A822-822A-1639B96C5939}"/>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grpSp>
        <p:nvGrpSpPr>
          <p:cNvPr id="12" name="Group 11">
            <a:extLst>
              <a:ext uri="{FF2B5EF4-FFF2-40B4-BE49-F238E27FC236}">
                <a16:creationId xmlns:a16="http://schemas.microsoft.com/office/drawing/2014/main" id="{5CE97601-D033-2A7D-1BDD-A5DE24C73BF7}"/>
              </a:ext>
            </a:extLst>
          </p:cNvPr>
          <p:cNvGrpSpPr/>
          <p:nvPr/>
        </p:nvGrpSpPr>
        <p:grpSpPr>
          <a:xfrm>
            <a:off x="0" y="2508240"/>
            <a:ext cx="9670764" cy="4453255"/>
            <a:chOff x="0" y="2508240"/>
            <a:chExt cx="9670764" cy="4453255"/>
          </a:xfrm>
        </p:grpSpPr>
        <p:pic>
          <p:nvPicPr>
            <p:cNvPr id="7" name="Picture 6" descr="Graphical user interface, text, application&#10;&#10;Description automatically generated">
              <a:extLst>
                <a:ext uri="{FF2B5EF4-FFF2-40B4-BE49-F238E27FC236}">
                  <a16:creationId xmlns:a16="http://schemas.microsoft.com/office/drawing/2014/main" id="{6E09EC5A-6DEC-0CEE-EA31-2D5C8F5DE093}"/>
                </a:ext>
              </a:extLst>
            </p:cNvPr>
            <p:cNvPicPr>
              <a:picLocks noChangeAspect="1"/>
            </p:cNvPicPr>
            <p:nvPr/>
          </p:nvPicPr>
          <p:blipFill>
            <a:blip r:embed="rId2"/>
            <a:stretch>
              <a:fillRect/>
            </a:stretch>
          </p:blipFill>
          <p:spPr>
            <a:xfrm>
              <a:off x="502920" y="2508240"/>
              <a:ext cx="9108931" cy="4453255"/>
            </a:xfrm>
            <a:prstGeom prst="rect">
              <a:avLst/>
            </a:prstGeom>
          </p:spPr>
        </p:pic>
        <p:pic>
          <p:nvPicPr>
            <p:cNvPr id="8" name="Graphic 7" descr="Badge 1 with solid fill">
              <a:extLst>
                <a:ext uri="{FF2B5EF4-FFF2-40B4-BE49-F238E27FC236}">
                  <a16:creationId xmlns:a16="http://schemas.microsoft.com/office/drawing/2014/main" id="{53C3F92A-C302-8C6C-E642-ADC4123D2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345983"/>
              <a:ext cx="540592" cy="540592"/>
            </a:xfrm>
            <a:prstGeom prst="rect">
              <a:avLst/>
            </a:prstGeom>
          </p:spPr>
        </p:pic>
        <p:pic>
          <p:nvPicPr>
            <p:cNvPr id="9" name="Graphic 8" descr="Badge with solid fill">
              <a:extLst>
                <a:ext uri="{FF2B5EF4-FFF2-40B4-BE49-F238E27FC236}">
                  <a16:creationId xmlns:a16="http://schemas.microsoft.com/office/drawing/2014/main" id="{3004A4A0-7833-A6C3-36B6-9D793B200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8279" y="3242291"/>
              <a:ext cx="457200" cy="457200"/>
            </a:xfrm>
            <a:prstGeom prst="rect">
              <a:avLst/>
            </a:prstGeom>
          </p:spPr>
        </p:pic>
        <p:sp>
          <p:nvSpPr>
            <p:cNvPr id="10" name="Oval 9">
              <a:extLst>
                <a:ext uri="{FF2B5EF4-FFF2-40B4-BE49-F238E27FC236}">
                  <a16:creationId xmlns:a16="http://schemas.microsoft.com/office/drawing/2014/main" id="{153A50CE-9027-10EF-40A5-CF0B4A913604}"/>
                </a:ext>
              </a:extLst>
            </p:cNvPr>
            <p:cNvSpPr/>
            <p:nvPr/>
          </p:nvSpPr>
          <p:spPr>
            <a:xfrm>
              <a:off x="539669" y="6295747"/>
              <a:ext cx="2110934"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2C37F0-D870-1DB1-F4ED-72FCA250B291}"/>
                </a:ext>
              </a:extLst>
            </p:cNvPr>
            <p:cNvSpPr/>
            <p:nvPr/>
          </p:nvSpPr>
          <p:spPr>
            <a:xfrm>
              <a:off x="8982994" y="2680116"/>
              <a:ext cx="68777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4053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Submit an Application </a:t>
            </a: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285D9C-E1B5-B25E-0DFF-A3201D60674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8" name="Slide Number Placeholder 8">
            <a:extLst>
              <a:ext uri="{FF2B5EF4-FFF2-40B4-BE49-F238E27FC236}">
                <a16:creationId xmlns:a16="http://schemas.microsoft.com/office/drawing/2014/main" id="{92D6E410-2571-BB11-D3F6-CE3B87F7D63C}"/>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41</a:t>
            </a:fld>
            <a:endParaRPr lang="en-US"/>
          </a:p>
        </p:txBody>
      </p:sp>
    </p:spTree>
    <p:extLst>
      <p:ext uri="{BB962C8B-B14F-4D97-AF65-F5344CB8AC3E}">
        <p14:creationId xmlns:p14="http://schemas.microsoft.com/office/powerpoint/2010/main" val="13731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How to submit an application  - Step 1</a:t>
            </a:r>
          </a:p>
        </p:txBody>
      </p:sp>
      <p:sp>
        <p:nvSpPr>
          <p:cNvPr id="61443" name="Text Placeholder 2">
            <a:extLst>
              <a:ext uri="{FF2B5EF4-FFF2-40B4-BE49-F238E27FC236}">
                <a16:creationId xmlns:a16="http://schemas.microsoft.com/office/drawing/2014/main" id="{AE645D14-E70F-44A5-B7C0-436829E06BD5}"/>
              </a:ext>
            </a:extLst>
          </p:cNvPr>
          <p:cNvSpPr>
            <a:spLocks noGrp="1" noChangeArrowheads="1"/>
          </p:cNvSpPr>
          <p:nvPr>
            <p:ph idx="1"/>
          </p:nvPr>
        </p:nvSpPr>
        <p:spPr bwMode="auto">
          <a:xfrm>
            <a:off x="800100" y="1300164"/>
            <a:ext cx="8755379" cy="5586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normAutofit/>
          </a:bodyPr>
          <a:lstStyle/>
          <a:p>
            <a:r>
              <a:rPr lang="en-US" altLang="en-US">
                <a:solidFill>
                  <a:schemeClr val="tx1"/>
                </a:solidFill>
              </a:rPr>
              <a:t>When you are ready to submit, start by saving your draft one last time. Then click Continue.</a:t>
            </a:r>
          </a:p>
        </p:txBody>
      </p:sp>
      <p:sp>
        <p:nvSpPr>
          <p:cNvPr id="5" name="Rectangle 4">
            <a:extLst>
              <a:ext uri="{FF2B5EF4-FFF2-40B4-BE49-F238E27FC236}">
                <a16:creationId xmlns:a16="http://schemas.microsoft.com/office/drawing/2014/main" id="{C95DF53E-8EA3-E851-6508-0FB2BDDA7F8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Slide Number Placeholder 8">
            <a:extLst>
              <a:ext uri="{FF2B5EF4-FFF2-40B4-BE49-F238E27FC236}">
                <a16:creationId xmlns:a16="http://schemas.microsoft.com/office/drawing/2014/main" id="{8F712B03-3D25-66F5-449F-8BC47A0DC3CA}"/>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42</a:t>
            </a:fld>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73776FC7-3856-F448-5FC5-D21A4CF5A9E9}"/>
              </a:ext>
            </a:extLst>
          </p:cNvPr>
          <p:cNvPicPr>
            <a:picLocks noChangeAspect="1"/>
          </p:cNvPicPr>
          <p:nvPr/>
        </p:nvPicPr>
        <p:blipFill>
          <a:blip r:embed="rId2"/>
          <a:stretch>
            <a:fillRect/>
          </a:stretch>
        </p:blipFill>
        <p:spPr>
          <a:xfrm>
            <a:off x="351599" y="2739312"/>
            <a:ext cx="9597557" cy="2293775"/>
          </a:xfrm>
          <a:prstGeom prst="rect">
            <a:avLst/>
          </a:prstGeom>
        </p:spPr>
      </p:pic>
      <p:sp>
        <p:nvSpPr>
          <p:cNvPr id="8" name="Oval 7">
            <a:extLst>
              <a:ext uri="{FF2B5EF4-FFF2-40B4-BE49-F238E27FC236}">
                <a16:creationId xmlns:a16="http://schemas.microsoft.com/office/drawing/2014/main" id="{E9522748-2AD1-EEB1-B6A5-0807BB059C0E}"/>
              </a:ext>
            </a:extLst>
          </p:cNvPr>
          <p:cNvSpPr/>
          <p:nvPr/>
        </p:nvSpPr>
        <p:spPr>
          <a:xfrm>
            <a:off x="8614947" y="2998705"/>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952081-BE93-8B2B-DB65-199C6C7FB847}"/>
              </a:ext>
            </a:extLst>
          </p:cNvPr>
          <p:cNvSpPr/>
          <p:nvPr/>
        </p:nvSpPr>
        <p:spPr>
          <a:xfrm>
            <a:off x="9297122" y="2992371"/>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3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4F3-74EA-4939-9561-0C0A5FD68158}"/>
              </a:ext>
            </a:extLst>
          </p:cNvPr>
          <p:cNvSpPr>
            <a:spLocks noGrp="1"/>
          </p:cNvSpPr>
          <p:nvPr>
            <p:ph type="title"/>
          </p:nvPr>
        </p:nvSpPr>
        <p:spPr/>
        <p:txBody>
          <a:bodyPr anchor="t">
            <a:normAutofit fontScale="90000"/>
          </a:bodyPr>
          <a:lstStyle/>
          <a:p>
            <a:pPr>
              <a:spcBef>
                <a:spcPct val="20000"/>
              </a:spcBef>
              <a:defRPr/>
            </a:pPr>
            <a:r>
              <a:rPr lang="en-US" sz="3600">
                <a:latin typeface="+mn-lt"/>
              </a:rPr>
              <a:t>How to submit an application - Step 2</a:t>
            </a:r>
          </a:p>
        </p:txBody>
      </p:sp>
      <p:sp>
        <p:nvSpPr>
          <p:cNvPr id="4" name="Content Placeholder 3"/>
          <p:cNvSpPr>
            <a:spLocks noGrp="1"/>
          </p:cNvSpPr>
          <p:nvPr>
            <p:ph idx="1"/>
          </p:nvPr>
        </p:nvSpPr>
        <p:spPr>
          <a:xfrm>
            <a:off x="783772" y="1300164"/>
            <a:ext cx="8771708" cy="5586411"/>
          </a:xfrm>
        </p:spPr>
        <p:txBody>
          <a:bodyPr/>
          <a:lstStyle/>
          <a:p>
            <a:r>
              <a:rPr lang="en-US"/>
              <a:t>If you are missing information, you will be given an error message on the top of the page.</a:t>
            </a:r>
          </a:p>
        </p:txBody>
      </p:sp>
      <p:sp>
        <p:nvSpPr>
          <p:cNvPr id="5" name="Rectangle 4">
            <a:extLst>
              <a:ext uri="{FF2B5EF4-FFF2-40B4-BE49-F238E27FC236}">
                <a16:creationId xmlns:a16="http://schemas.microsoft.com/office/drawing/2014/main" id="{5A23E236-D6B3-412D-C899-BF8F8B03545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Slide Number Placeholder 8">
            <a:extLst>
              <a:ext uri="{FF2B5EF4-FFF2-40B4-BE49-F238E27FC236}">
                <a16:creationId xmlns:a16="http://schemas.microsoft.com/office/drawing/2014/main" id="{7EC00076-FE71-9C10-EEFF-5F402907DBFF}"/>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43</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902BC272-42E8-2F0D-4A5C-138FD4987E81}"/>
              </a:ext>
            </a:extLst>
          </p:cNvPr>
          <p:cNvPicPr>
            <a:picLocks noChangeAspect="1"/>
          </p:cNvPicPr>
          <p:nvPr/>
        </p:nvPicPr>
        <p:blipFill>
          <a:blip r:embed="rId2"/>
          <a:stretch>
            <a:fillRect/>
          </a:stretch>
        </p:blipFill>
        <p:spPr>
          <a:xfrm>
            <a:off x="88165" y="2798121"/>
            <a:ext cx="9931170" cy="2176157"/>
          </a:xfrm>
          <a:prstGeom prst="rect">
            <a:avLst/>
          </a:prstGeom>
        </p:spPr>
      </p:pic>
      <p:sp>
        <p:nvSpPr>
          <p:cNvPr id="8" name="Oval 7">
            <a:extLst>
              <a:ext uri="{FF2B5EF4-FFF2-40B4-BE49-F238E27FC236}">
                <a16:creationId xmlns:a16="http://schemas.microsoft.com/office/drawing/2014/main" id="{BE84328F-F26F-C3E7-9134-30968640EC68}"/>
              </a:ext>
            </a:extLst>
          </p:cNvPr>
          <p:cNvSpPr/>
          <p:nvPr/>
        </p:nvSpPr>
        <p:spPr>
          <a:xfrm>
            <a:off x="39065" y="2672965"/>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971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916-DE3F-452A-8463-C7C0DE9CFF79}"/>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3</a:t>
            </a:r>
            <a:endParaRPr lang="en-US" sz="3600">
              <a:latin typeface="+mn-lt"/>
            </a:endParaRPr>
          </a:p>
        </p:txBody>
      </p:sp>
      <p:sp>
        <p:nvSpPr>
          <p:cNvPr id="4" name="Content Placeholder 3"/>
          <p:cNvSpPr>
            <a:spLocks noGrp="1"/>
          </p:cNvSpPr>
          <p:nvPr>
            <p:ph idx="1"/>
          </p:nvPr>
        </p:nvSpPr>
        <p:spPr>
          <a:xfrm>
            <a:off x="724396" y="1300164"/>
            <a:ext cx="8831084" cy="5586411"/>
          </a:xfrm>
        </p:spPr>
        <p:txBody>
          <a:bodyPr/>
          <a:lstStyle/>
          <a:p>
            <a:r>
              <a:rPr lang="en-US"/>
              <a:t>Usually the error messages direct to something left undone in the application. </a:t>
            </a:r>
          </a:p>
          <a:p>
            <a:r>
              <a:rPr lang="en-US"/>
              <a:t>In the last example, the error message indicated that the lines (found under the lines tab) had not been filled out. </a:t>
            </a:r>
          </a:p>
        </p:txBody>
      </p:sp>
      <p:sp>
        <p:nvSpPr>
          <p:cNvPr id="5" name="Rectangle 4">
            <a:extLst>
              <a:ext uri="{FF2B5EF4-FFF2-40B4-BE49-F238E27FC236}">
                <a16:creationId xmlns:a16="http://schemas.microsoft.com/office/drawing/2014/main" id="{73ADD86C-5D66-8A3F-9FBF-8E214C5FF1E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Slide Number Placeholder 8">
            <a:extLst>
              <a:ext uri="{FF2B5EF4-FFF2-40B4-BE49-F238E27FC236}">
                <a16:creationId xmlns:a16="http://schemas.microsoft.com/office/drawing/2014/main" id="{C7D992EC-487F-873D-FD68-AA35783906E6}"/>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44</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667A3DB6-4784-A638-E82D-ECECBEE5C540}"/>
              </a:ext>
            </a:extLst>
          </p:cNvPr>
          <p:cNvPicPr>
            <a:picLocks noChangeAspect="1"/>
          </p:cNvPicPr>
          <p:nvPr/>
        </p:nvPicPr>
        <p:blipFill rotWithShape="1">
          <a:blip r:embed="rId2"/>
          <a:srcRect r="78044"/>
          <a:stretch/>
        </p:blipFill>
        <p:spPr>
          <a:xfrm>
            <a:off x="2935537" y="2844420"/>
            <a:ext cx="3881951" cy="3874267"/>
          </a:xfrm>
          <a:prstGeom prst="rect">
            <a:avLst/>
          </a:prstGeom>
        </p:spPr>
      </p:pic>
      <p:sp>
        <p:nvSpPr>
          <p:cNvPr id="8" name="Oval 7">
            <a:extLst>
              <a:ext uri="{FF2B5EF4-FFF2-40B4-BE49-F238E27FC236}">
                <a16:creationId xmlns:a16="http://schemas.microsoft.com/office/drawing/2014/main" id="{B79E2EA8-C1BE-D3D3-804D-BB12AD110F0D}"/>
              </a:ext>
            </a:extLst>
          </p:cNvPr>
          <p:cNvSpPr/>
          <p:nvPr/>
        </p:nvSpPr>
        <p:spPr>
          <a:xfrm>
            <a:off x="2816989" y="2822968"/>
            <a:ext cx="459080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D1FD90-3626-0BA4-0B91-13102F4978AC}"/>
              </a:ext>
            </a:extLst>
          </p:cNvPr>
          <p:cNvSpPr/>
          <p:nvPr/>
        </p:nvSpPr>
        <p:spPr>
          <a:xfrm>
            <a:off x="3661941" y="4370714"/>
            <a:ext cx="1060530" cy="533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79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CF45-3911-4D7A-B565-2D799C8DDDB4}"/>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4</a:t>
            </a:r>
            <a:endParaRPr lang="en-US" sz="3600">
              <a:latin typeface="+mn-lt"/>
            </a:endParaRPr>
          </a:p>
        </p:txBody>
      </p:sp>
      <p:sp>
        <p:nvSpPr>
          <p:cNvPr id="4" name="Content Placeholder 3"/>
          <p:cNvSpPr>
            <a:spLocks noGrp="1"/>
          </p:cNvSpPr>
          <p:nvPr>
            <p:ph idx="1"/>
          </p:nvPr>
        </p:nvSpPr>
        <p:spPr>
          <a:xfrm>
            <a:off x="760022" y="1300164"/>
            <a:ext cx="8795458" cy="5586411"/>
          </a:xfrm>
        </p:spPr>
        <p:txBody>
          <a:bodyPr/>
          <a:lstStyle/>
          <a:p>
            <a:r>
              <a:rPr lang="en-US"/>
              <a:t>In this example, the error is about an unanswered question in the application (or Requirements section). The Quote Value refers to your (in this case, missing) answer. </a:t>
            </a:r>
            <a:br>
              <a:rPr lang="en-US"/>
            </a:br>
            <a:endParaRPr lang="en-US"/>
          </a:p>
        </p:txBody>
      </p:sp>
      <p:sp>
        <p:nvSpPr>
          <p:cNvPr id="5" name="Rectangle 4">
            <a:extLst>
              <a:ext uri="{FF2B5EF4-FFF2-40B4-BE49-F238E27FC236}">
                <a16:creationId xmlns:a16="http://schemas.microsoft.com/office/drawing/2014/main" id="{1957485C-5689-0E54-68D3-E6EAE2853065}"/>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6" name="Slide Number Placeholder 8">
            <a:extLst>
              <a:ext uri="{FF2B5EF4-FFF2-40B4-BE49-F238E27FC236}">
                <a16:creationId xmlns:a16="http://schemas.microsoft.com/office/drawing/2014/main" id="{F2ADBA5F-93E1-E19B-2018-3D43B7C4EEC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45</a:t>
            </a:fld>
            <a:endParaRPr lang="en-US"/>
          </a:p>
        </p:txBody>
      </p:sp>
      <p:grpSp>
        <p:nvGrpSpPr>
          <p:cNvPr id="10" name="Group 9">
            <a:extLst>
              <a:ext uri="{FF2B5EF4-FFF2-40B4-BE49-F238E27FC236}">
                <a16:creationId xmlns:a16="http://schemas.microsoft.com/office/drawing/2014/main" id="{122AF4DF-2C44-6E0A-0FB9-4E9B6B5545D4}"/>
              </a:ext>
            </a:extLst>
          </p:cNvPr>
          <p:cNvGrpSpPr/>
          <p:nvPr/>
        </p:nvGrpSpPr>
        <p:grpSpPr>
          <a:xfrm>
            <a:off x="702087" y="2481861"/>
            <a:ext cx="8637258" cy="4499593"/>
            <a:chOff x="702087" y="2481861"/>
            <a:chExt cx="8637258" cy="4499593"/>
          </a:xfrm>
        </p:grpSpPr>
        <p:grpSp>
          <p:nvGrpSpPr>
            <p:cNvPr id="3" name="Group 2">
              <a:extLst>
                <a:ext uri="{FF2B5EF4-FFF2-40B4-BE49-F238E27FC236}">
                  <a16:creationId xmlns:a16="http://schemas.microsoft.com/office/drawing/2014/main" id="{4E67B647-9378-4FEF-26AF-14727009BD83}"/>
                </a:ext>
              </a:extLst>
            </p:cNvPr>
            <p:cNvGrpSpPr/>
            <p:nvPr/>
          </p:nvGrpSpPr>
          <p:grpSpPr>
            <a:xfrm>
              <a:off x="976156" y="2481861"/>
              <a:ext cx="8363189" cy="4371225"/>
              <a:chOff x="1192290" y="2619054"/>
              <a:chExt cx="5781675" cy="2887828"/>
            </a:xfrm>
          </p:grpSpPr>
          <p:pic>
            <p:nvPicPr>
              <p:cNvPr id="8" name="Picture 7" descr="Graphical user interface, application&#10;&#10;Description automatically generated">
                <a:extLst>
                  <a:ext uri="{FF2B5EF4-FFF2-40B4-BE49-F238E27FC236}">
                    <a16:creationId xmlns:a16="http://schemas.microsoft.com/office/drawing/2014/main" id="{DFE18870-2821-C4BB-276B-2BD7E7032652}"/>
                  </a:ext>
                </a:extLst>
              </p:cNvPr>
              <p:cNvPicPr>
                <a:picLocks noChangeAspect="1"/>
              </p:cNvPicPr>
              <p:nvPr/>
            </p:nvPicPr>
            <p:blipFill rotWithShape="1">
              <a:blip r:embed="rId2"/>
              <a:srcRect r="2724"/>
              <a:stretch/>
            </p:blipFill>
            <p:spPr bwMode="auto">
              <a:xfrm>
                <a:off x="1192290" y="2619054"/>
                <a:ext cx="5781675" cy="22796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8666B7B-8A91-FFBB-F8AB-3B7515B67F89}"/>
                  </a:ext>
                </a:extLst>
              </p:cNvPr>
              <p:cNvPicPr>
                <a:picLocks noChangeAspect="1"/>
              </p:cNvPicPr>
              <p:nvPr/>
            </p:nvPicPr>
            <p:blipFill>
              <a:blip r:embed="rId3"/>
              <a:stretch>
                <a:fillRect/>
              </a:stretch>
            </p:blipFill>
            <p:spPr>
              <a:xfrm>
                <a:off x="1216451" y="4912677"/>
                <a:ext cx="5757514" cy="594205"/>
              </a:xfrm>
              <a:prstGeom prst="rect">
                <a:avLst/>
              </a:prstGeom>
            </p:spPr>
          </p:pic>
        </p:grpSp>
        <p:sp>
          <p:nvSpPr>
            <p:cNvPr id="11" name="Oval 10">
              <a:extLst>
                <a:ext uri="{FF2B5EF4-FFF2-40B4-BE49-F238E27FC236}">
                  <a16:creationId xmlns:a16="http://schemas.microsoft.com/office/drawing/2014/main" id="{AFDE3E0B-1BDA-5C44-EA3A-52220364F058}"/>
                </a:ext>
              </a:extLst>
            </p:cNvPr>
            <p:cNvSpPr/>
            <p:nvPr/>
          </p:nvSpPr>
          <p:spPr>
            <a:xfrm>
              <a:off x="719055" y="2568793"/>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4F006F-FFA2-372C-4D25-919C5C2E1CBA}"/>
                </a:ext>
              </a:extLst>
            </p:cNvPr>
            <p:cNvSpPr/>
            <p:nvPr/>
          </p:nvSpPr>
          <p:spPr>
            <a:xfrm>
              <a:off x="702087" y="4882816"/>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AE7DE4-884D-B161-68A0-F5849AD35AA1}"/>
                </a:ext>
              </a:extLst>
            </p:cNvPr>
            <p:cNvSpPr/>
            <p:nvPr/>
          </p:nvSpPr>
          <p:spPr>
            <a:xfrm>
              <a:off x="1097556" y="6551489"/>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48FB9D-AFF9-4273-3DD8-E9E481A2A8B7}"/>
                </a:ext>
              </a:extLst>
            </p:cNvPr>
            <p:cNvSpPr/>
            <p:nvPr/>
          </p:nvSpPr>
          <p:spPr>
            <a:xfrm>
              <a:off x="5287591" y="5539076"/>
              <a:ext cx="823842"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831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5</a:t>
            </a:r>
            <a:endParaRPr lang="en-US" sz="3600">
              <a:latin typeface="+mn-lt"/>
            </a:endParaRPr>
          </a:p>
        </p:txBody>
      </p:sp>
      <p:sp>
        <p:nvSpPr>
          <p:cNvPr id="5" name="Content Placeholder 4"/>
          <p:cNvSpPr>
            <a:spLocks noGrp="1"/>
          </p:cNvSpPr>
          <p:nvPr>
            <p:ph idx="1"/>
          </p:nvPr>
        </p:nvSpPr>
        <p:spPr>
          <a:xfrm>
            <a:off x="760022" y="1300164"/>
            <a:ext cx="8795458" cy="5586411"/>
          </a:xfrm>
        </p:spPr>
        <p:txBody>
          <a:bodyPr/>
          <a:lstStyle/>
          <a:p>
            <a:r>
              <a:rPr lang="en-US"/>
              <a:t>Once your application is free from errors, you are ready to proceed and submit!  At this point, clicking “Continue” should put your application into the “Review and Submit” phase.</a:t>
            </a:r>
          </a:p>
        </p:txBody>
      </p:sp>
      <p:sp>
        <p:nvSpPr>
          <p:cNvPr id="6" name="Rectangle 5">
            <a:extLst>
              <a:ext uri="{FF2B5EF4-FFF2-40B4-BE49-F238E27FC236}">
                <a16:creationId xmlns:a16="http://schemas.microsoft.com/office/drawing/2014/main" id="{CF77DCFA-E8CB-4027-AE7A-2EBC6999E20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7" name="Slide Number Placeholder 8">
            <a:extLst>
              <a:ext uri="{FF2B5EF4-FFF2-40B4-BE49-F238E27FC236}">
                <a16:creationId xmlns:a16="http://schemas.microsoft.com/office/drawing/2014/main" id="{C74D10AF-8B97-4D5B-0245-3C23977310F3}"/>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46</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7AB7C633-45D5-F1DB-D04D-1E12427088C3}"/>
              </a:ext>
            </a:extLst>
          </p:cNvPr>
          <p:cNvPicPr>
            <a:picLocks noChangeAspect="1"/>
          </p:cNvPicPr>
          <p:nvPr/>
        </p:nvPicPr>
        <p:blipFill>
          <a:blip r:embed="rId2"/>
          <a:stretch>
            <a:fillRect/>
          </a:stretch>
        </p:blipFill>
        <p:spPr>
          <a:xfrm>
            <a:off x="55288" y="3164122"/>
            <a:ext cx="9915648" cy="1873393"/>
          </a:xfrm>
          <a:prstGeom prst="rect">
            <a:avLst/>
          </a:prstGeom>
        </p:spPr>
      </p:pic>
      <p:sp>
        <p:nvSpPr>
          <p:cNvPr id="10" name="Oval 9">
            <a:extLst>
              <a:ext uri="{FF2B5EF4-FFF2-40B4-BE49-F238E27FC236}">
                <a16:creationId xmlns:a16="http://schemas.microsoft.com/office/drawing/2014/main" id="{520C560F-C2E3-17E4-362C-1B2A7E092A6F}"/>
              </a:ext>
            </a:extLst>
          </p:cNvPr>
          <p:cNvSpPr/>
          <p:nvPr/>
        </p:nvSpPr>
        <p:spPr>
          <a:xfrm>
            <a:off x="649607" y="3164122"/>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477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6</a:t>
            </a:r>
            <a:endParaRPr lang="en-US" sz="3600">
              <a:latin typeface="+mn-lt"/>
            </a:endParaRPr>
          </a:p>
        </p:txBody>
      </p:sp>
      <p:sp>
        <p:nvSpPr>
          <p:cNvPr id="6" name="Content Placeholder 5"/>
          <p:cNvSpPr>
            <a:spLocks noGrp="1"/>
          </p:cNvSpPr>
          <p:nvPr>
            <p:ph idx="1"/>
          </p:nvPr>
        </p:nvSpPr>
        <p:spPr>
          <a:xfrm>
            <a:off x="878774" y="1300164"/>
            <a:ext cx="8676705" cy="5586411"/>
          </a:xfrm>
        </p:spPr>
        <p:txBody>
          <a:bodyPr/>
          <a:lstStyle/>
          <a:p>
            <a:r>
              <a:rPr lang="en-US"/>
              <a:t>This is your last chance to review all your data and confirm that it is accurate. Check your attachments and scroll to the bottom of the screen to see all your responses. </a:t>
            </a:r>
          </a:p>
        </p:txBody>
      </p:sp>
      <p:pic>
        <p:nvPicPr>
          <p:cNvPr id="66563" name="Picture 2" descr="A screenshot of a computer&#10;&#10;Description automatically generated">
            <a:extLst>
              <a:ext uri="{FF2B5EF4-FFF2-40B4-BE49-F238E27FC236}">
                <a16:creationId xmlns:a16="http://schemas.microsoft.com/office/drawing/2014/main" id="{34B51CEE-B5E0-48F5-8D4A-01864B604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19" y="2625725"/>
            <a:ext cx="8974931" cy="40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1D6F599-C489-C126-259D-985F72AAA28D}"/>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7" name="Slide Number Placeholder 8">
            <a:extLst>
              <a:ext uri="{FF2B5EF4-FFF2-40B4-BE49-F238E27FC236}">
                <a16:creationId xmlns:a16="http://schemas.microsoft.com/office/drawing/2014/main" id="{F9BE3A3E-483A-2E9E-F65E-70FA17C15458}"/>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47</a:t>
            </a:fld>
            <a:endParaRPr lang="en-US"/>
          </a:p>
        </p:txBody>
      </p:sp>
    </p:spTree>
    <p:extLst>
      <p:ext uri="{BB962C8B-B14F-4D97-AF65-F5344CB8AC3E}">
        <p14:creationId xmlns:p14="http://schemas.microsoft.com/office/powerpoint/2010/main" val="572677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7</a:t>
            </a:r>
            <a:endParaRPr lang="en-US" sz="3600">
              <a:latin typeface="+mn-lt"/>
            </a:endParaRPr>
          </a:p>
        </p:txBody>
      </p:sp>
      <p:sp>
        <p:nvSpPr>
          <p:cNvPr id="6" name="Content Placeholder 5"/>
          <p:cNvSpPr>
            <a:spLocks noGrp="1"/>
          </p:cNvSpPr>
          <p:nvPr>
            <p:ph idx="1"/>
          </p:nvPr>
        </p:nvSpPr>
        <p:spPr>
          <a:xfrm>
            <a:off x="783772" y="1300164"/>
            <a:ext cx="8771708" cy="5586411"/>
          </a:xfrm>
        </p:spPr>
        <p:txBody>
          <a:bodyPr/>
          <a:lstStyle/>
          <a:p>
            <a:r>
              <a:rPr lang="en-US"/>
              <a:t>At the bottom of the screen you will be asked to provide an electronic signature. Be sure to fill in the signature before checking the box! </a:t>
            </a:r>
          </a:p>
        </p:txBody>
      </p:sp>
      <p:pic>
        <p:nvPicPr>
          <p:cNvPr id="67587" name="Picture 2" descr="A screenshot of a social media post&#10;&#10;Description automatically generated">
            <a:extLst>
              <a:ext uri="{FF2B5EF4-FFF2-40B4-BE49-F238E27FC236}">
                <a16:creationId xmlns:a16="http://schemas.microsoft.com/office/drawing/2014/main" id="{401FE6DD-D5EE-40B2-AF12-3555C1D762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6" r="5603"/>
          <a:stretch/>
        </p:blipFill>
        <p:spPr bwMode="auto">
          <a:xfrm>
            <a:off x="502919" y="2535865"/>
            <a:ext cx="9353461" cy="35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776F3F-EF4E-4FF6-A2D2-3109F6F36F50}"/>
              </a:ext>
            </a:extLst>
          </p:cNvPr>
          <p:cNvSpPr/>
          <p:nvPr/>
        </p:nvSpPr>
        <p:spPr>
          <a:xfrm>
            <a:off x="337141" y="4874782"/>
            <a:ext cx="4819650" cy="1174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7" name="Rectangle 6">
            <a:extLst>
              <a:ext uri="{FF2B5EF4-FFF2-40B4-BE49-F238E27FC236}">
                <a16:creationId xmlns:a16="http://schemas.microsoft.com/office/drawing/2014/main" id="{D3F0C6AA-5C1F-5779-32AE-6C73A27A9317}"/>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8" name="Slide Number Placeholder 8">
            <a:extLst>
              <a:ext uri="{FF2B5EF4-FFF2-40B4-BE49-F238E27FC236}">
                <a16:creationId xmlns:a16="http://schemas.microsoft.com/office/drawing/2014/main" id="{6E259E7E-E661-FF13-7FB2-4F7AE12BB33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48</a:t>
            </a:fld>
            <a:endParaRPr lang="en-US"/>
          </a:p>
        </p:txBody>
      </p:sp>
    </p:spTree>
    <p:extLst>
      <p:ext uri="{BB962C8B-B14F-4D97-AF65-F5344CB8AC3E}">
        <p14:creationId xmlns:p14="http://schemas.microsoft.com/office/powerpoint/2010/main" val="1907867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A07F4968-2248-484F-AB2A-86D1C326CD4D}"/>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8</a:t>
            </a:r>
            <a:endParaRPr lang="en-US" altLang="en-US" sz="3600">
              <a:latin typeface="+mn-lt"/>
            </a:endParaRPr>
          </a:p>
        </p:txBody>
      </p:sp>
      <p:sp>
        <p:nvSpPr>
          <p:cNvPr id="7" name="Content Placeholder 6"/>
          <p:cNvSpPr>
            <a:spLocks noGrp="1"/>
          </p:cNvSpPr>
          <p:nvPr>
            <p:ph idx="1"/>
          </p:nvPr>
        </p:nvSpPr>
        <p:spPr>
          <a:xfrm>
            <a:off x="795648" y="1300164"/>
            <a:ext cx="8759832" cy="5586411"/>
          </a:xfrm>
        </p:spPr>
        <p:txBody>
          <a:bodyPr/>
          <a:lstStyle/>
          <a:p>
            <a:r>
              <a:rPr lang="en-US" altLang="en-US" sz="2400"/>
              <a:t>Then click “</a:t>
            </a:r>
            <a:r>
              <a:rPr lang="en-US" altLang="en-US" sz="2400" b="1"/>
              <a:t>Submit</a:t>
            </a:r>
            <a:r>
              <a:rPr lang="en-US" altLang="en-US" sz="2400"/>
              <a:t>”.</a:t>
            </a:r>
            <a:endParaRPr lang="en-US"/>
          </a:p>
        </p:txBody>
      </p:sp>
      <p:pic>
        <p:nvPicPr>
          <p:cNvPr id="69635" name="Picture 2" descr="A screenshot of a computer&#10;&#10;Description automatically generated">
            <a:extLst>
              <a:ext uri="{FF2B5EF4-FFF2-40B4-BE49-F238E27FC236}">
                <a16:creationId xmlns:a16="http://schemas.microsoft.com/office/drawing/2014/main" id="{98533AA2-CF82-4272-9DFE-F3B8EFA96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8140"/>
          <a:stretch>
            <a:fillRect/>
          </a:stretch>
        </p:blipFill>
        <p:spPr bwMode="auto">
          <a:xfrm>
            <a:off x="425302" y="2059384"/>
            <a:ext cx="9239693" cy="35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0D5074-C909-43D8-930D-0C568511A518}"/>
              </a:ext>
            </a:extLst>
          </p:cNvPr>
          <p:cNvSpPr/>
          <p:nvPr/>
        </p:nvSpPr>
        <p:spPr>
          <a:xfrm>
            <a:off x="9204443" y="5204814"/>
            <a:ext cx="492443" cy="5829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6" name="Arrow: Right 5">
            <a:extLst>
              <a:ext uri="{FF2B5EF4-FFF2-40B4-BE49-F238E27FC236}">
                <a16:creationId xmlns:a16="http://schemas.microsoft.com/office/drawing/2014/main" id="{F078B4CE-4772-48C7-8BB9-1F17BB825B88}"/>
              </a:ext>
            </a:extLst>
          </p:cNvPr>
          <p:cNvSpPr/>
          <p:nvPr/>
        </p:nvSpPr>
        <p:spPr>
          <a:xfrm rot="900000">
            <a:off x="7470247" y="4746690"/>
            <a:ext cx="1639040" cy="62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8" name="Rectangle 7">
            <a:extLst>
              <a:ext uri="{FF2B5EF4-FFF2-40B4-BE49-F238E27FC236}">
                <a16:creationId xmlns:a16="http://schemas.microsoft.com/office/drawing/2014/main" id="{9C7F9220-CBA1-CBC6-102B-D9CE84FAB8B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9" name="Slide Number Placeholder 8">
            <a:extLst>
              <a:ext uri="{FF2B5EF4-FFF2-40B4-BE49-F238E27FC236}">
                <a16:creationId xmlns:a16="http://schemas.microsoft.com/office/drawing/2014/main" id="{CEB81726-0834-B44D-3DCE-B26F6AAB947E}"/>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49</a:t>
            </a:fld>
            <a:endParaRPr lang="en-US"/>
          </a:p>
        </p:txBody>
      </p:sp>
    </p:spTree>
    <p:extLst>
      <p:ext uri="{BB962C8B-B14F-4D97-AF65-F5344CB8AC3E}">
        <p14:creationId xmlns:p14="http://schemas.microsoft.com/office/powerpoint/2010/main" val="150307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Purpose of the RFP</a:t>
            </a:r>
          </a:p>
        </p:txBody>
      </p:sp>
      <p:sp>
        <p:nvSpPr>
          <p:cNvPr id="3" name="Content Placeholder 2"/>
          <p:cNvSpPr>
            <a:spLocks noGrp="1"/>
          </p:cNvSpPr>
          <p:nvPr>
            <p:ph idx="1"/>
          </p:nvPr>
        </p:nvSpPr>
        <p:spPr>
          <a:xfrm>
            <a:off x="529937" y="1548245"/>
            <a:ext cx="8921634" cy="3325091"/>
          </a:xfrm>
        </p:spPr>
        <p:txBody>
          <a:bodyPr>
            <a:normAutofit/>
          </a:bodyPr>
          <a:lstStyle/>
          <a:p>
            <a:r>
              <a:rPr lang="en-US" sz="1800" spc="0">
                <a:solidFill>
                  <a:srgbClr val="000000"/>
                </a:solidFill>
                <a:latin typeface="Calibri" panose="02020603050405020304" pitchFamily="2"/>
              </a:rPr>
              <a:t>The Department of Family and Support Services (DFSS) seeks to fund agencies who have experience in implementing out-of-school time programs for young people ages 6 to 21 in Chicago. The DFSS Enrichment Year-Round Chicago Housing Authority CHA Program Request for Proposals (RFP) seeks to provide funding for delegates to implement </a:t>
            </a:r>
            <a:r>
              <a:rPr lang="en-US" sz="1800" b="1" spc="0">
                <a:solidFill>
                  <a:srgbClr val="000000"/>
                </a:solidFill>
                <a:latin typeface="Calibri" panose="02020603050405020304" pitchFamily="2"/>
              </a:rPr>
              <a:t>safe, supportive, interactive, </a:t>
            </a:r>
            <a:r>
              <a:rPr lang="en-US" sz="1800" spc="0">
                <a:solidFill>
                  <a:srgbClr val="000000"/>
                </a:solidFill>
                <a:latin typeface="Calibri" panose="02020603050405020304" pitchFamily="2"/>
              </a:rPr>
              <a:t>and </a:t>
            </a:r>
            <a:r>
              <a:rPr lang="en-US" sz="1800" b="1" spc="0">
                <a:solidFill>
                  <a:srgbClr val="000000"/>
                </a:solidFill>
                <a:latin typeface="Calibri" panose="02020603050405020304" pitchFamily="2"/>
              </a:rPr>
              <a:t>engaging </a:t>
            </a:r>
            <a:r>
              <a:rPr lang="en-US" sz="1800" spc="0">
                <a:solidFill>
                  <a:srgbClr val="000000"/>
                </a:solidFill>
                <a:latin typeface="Calibri" panose="02020603050405020304" pitchFamily="2"/>
              </a:rPr>
              <a:t>youth development activities, primarily for youth who are residents of CHA in Douglas, Grand Boulevard, Near West Side, Riverdale, Roseland, and Washington Park.</a:t>
            </a:r>
            <a:endParaRPr lang="en-US" sz="1800">
              <a:highlight>
                <a:srgbClr val="FFFF00"/>
              </a:highlight>
            </a:endParaRPr>
          </a:p>
        </p:txBody>
      </p:sp>
      <p:sp>
        <p:nvSpPr>
          <p:cNvPr id="5" name="Slide Number Placeholder 5"/>
          <p:cNvSpPr txBox="1">
            <a:spLocks/>
          </p:cNvSpPr>
          <p:nvPr/>
        </p:nvSpPr>
        <p:spPr>
          <a:xfrm>
            <a:off x="7360920" y="7356264"/>
            <a:ext cx="2346960" cy="413808"/>
          </a:xfrm>
          <a:prstGeom prst="rect">
            <a:avLst/>
          </a:prstGeom>
        </p:spPr>
        <p:txBody>
          <a:bodyPr lIns="101882" tIns="50941" rIns="101882" bIns="50941"/>
          <a:lstStyle>
            <a:lvl1pPr algn="r">
              <a:defRPr sz="1200"/>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n-lt"/>
                <a:ea typeface="+mn-ea"/>
                <a:cs typeface="+mn-cs"/>
              </a:rPr>
              <a:t>Page </a:t>
            </a:r>
            <a:fld id="{6B1E0480-57EA-4B4D-8E64-F548A057966E}" type="slidenum">
              <a:rPr kumimoji="0" lang="en-US" sz="1200" b="0" i="0" u="none" strike="noStrike" kern="1200" cap="none" spc="0" normalizeH="0" baseline="0" noProof="0" smtClean="0">
                <a:ln>
                  <a:noFill/>
                </a:ln>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effectLst/>
              <a:uLnTx/>
              <a:uFillTx/>
              <a:latin typeface="+mn-lt"/>
              <a:ea typeface="+mn-ea"/>
              <a:cs typeface="+mn-cs"/>
            </a:endParaRPr>
          </a:p>
        </p:txBody>
      </p:sp>
      <p:sp>
        <p:nvSpPr>
          <p:cNvPr id="6" name="Rectangle 5">
            <a:extLst>
              <a:ext uri="{FF2B5EF4-FFF2-40B4-BE49-F238E27FC236}">
                <a16:creationId xmlns:a16="http://schemas.microsoft.com/office/drawing/2014/main" id="{D4DA661F-ACED-081A-3B5B-0B67A28F1232}"/>
              </a:ext>
            </a:extLst>
          </p:cNvPr>
          <p:cNvSpPr/>
          <p:nvPr/>
        </p:nvSpPr>
        <p:spPr>
          <a:xfrm>
            <a:off x="1745673" y="7033183"/>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a:t>
            </a:r>
            <a:r>
              <a:rPr lang="en-US" sz="1400" b="1">
                <a:solidFill>
                  <a:prstClr val="black"/>
                </a:solidFill>
                <a:latin typeface="Calibri"/>
                <a:ea typeface="+mj-ea"/>
                <a:cs typeface="+mj-cs"/>
              </a:rPr>
              <a:t>CHA </a:t>
            </a:r>
            <a:r>
              <a:rPr kumimoji="0" lang="en-US" sz="1400" b="1" i="0" u="none" strike="noStrike" kern="1200" cap="none" spc="0" normalizeH="0" baseline="0" noProof="0">
                <a:ln>
                  <a:noFill/>
                </a:ln>
                <a:solidFill>
                  <a:prstClr val="black"/>
                </a:solidFill>
                <a:effectLst/>
                <a:uLnTx/>
                <a:uFillTx/>
                <a:latin typeface="Calibri"/>
                <a:ea typeface="+mj-ea"/>
                <a:cs typeface="+mj-cs"/>
              </a:rPr>
              <a:t>Year-Round Program RFP</a:t>
            </a:r>
            <a:endParaRPr lang="en-US" sz="1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9</a:t>
            </a:r>
            <a:endParaRPr lang="en-US" sz="3600">
              <a:latin typeface="+mn-lt"/>
            </a:endParaRPr>
          </a:p>
        </p:txBody>
      </p:sp>
      <p:sp>
        <p:nvSpPr>
          <p:cNvPr id="5" name="Content Placeholder 4"/>
          <p:cNvSpPr>
            <a:spLocks noGrp="1"/>
          </p:cNvSpPr>
          <p:nvPr>
            <p:ph idx="1"/>
          </p:nvPr>
        </p:nvSpPr>
        <p:spPr>
          <a:xfrm>
            <a:off x="795648" y="1300164"/>
            <a:ext cx="8759832" cy="5586411"/>
          </a:xfrm>
        </p:spPr>
        <p:txBody>
          <a:bodyPr/>
          <a:lstStyle/>
          <a:p>
            <a:r>
              <a:rPr lang="en-US"/>
              <a:t>Make sure that you see this submittal confirmation screen. The eProcurement system will send a confirmation email within 24 hours of your submission. Please call or email me if you desire confirmation prior to then. </a:t>
            </a:r>
          </a:p>
        </p:txBody>
      </p:sp>
      <p:sp>
        <p:nvSpPr>
          <p:cNvPr id="6" name="Rectangle 5">
            <a:extLst>
              <a:ext uri="{FF2B5EF4-FFF2-40B4-BE49-F238E27FC236}">
                <a16:creationId xmlns:a16="http://schemas.microsoft.com/office/drawing/2014/main" id="{30911424-EBC0-5A59-6E2C-A7BC8F0BB936}"/>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7" name="Slide Number Placeholder 8">
            <a:extLst>
              <a:ext uri="{FF2B5EF4-FFF2-40B4-BE49-F238E27FC236}">
                <a16:creationId xmlns:a16="http://schemas.microsoft.com/office/drawing/2014/main" id="{352E8C26-384A-D632-BEAE-87B188A4F7A5}"/>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50</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A2FD9FDC-33CB-CE3E-AA22-6156C063FDDE}"/>
              </a:ext>
            </a:extLst>
          </p:cNvPr>
          <p:cNvPicPr>
            <a:picLocks noChangeAspect="1"/>
          </p:cNvPicPr>
          <p:nvPr/>
        </p:nvPicPr>
        <p:blipFill>
          <a:blip r:embed="rId2"/>
          <a:stretch>
            <a:fillRect/>
          </a:stretch>
        </p:blipFill>
        <p:spPr>
          <a:xfrm>
            <a:off x="767274" y="3192540"/>
            <a:ext cx="8788205" cy="2610172"/>
          </a:xfrm>
          <a:prstGeom prst="rect">
            <a:avLst/>
          </a:prstGeom>
        </p:spPr>
      </p:pic>
    </p:spTree>
    <p:extLst>
      <p:ext uri="{BB962C8B-B14F-4D97-AF65-F5344CB8AC3E}">
        <p14:creationId xmlns:p14="http://schemas.microsoft.com/office/powerpoint/2010/main" val="1344175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911424-EBC0-5A59-6E2C-A7BC8F0BB936}"/>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
        <p:nvSpPr>
          <p:cNvPr id="7" name="Slide Number Placeholder 8">
            <a:extLst>
              <a:ext uri="{FF2B5EF4-FFF2-40B4-BE49-F238E27FC236}">
                <a16:creationId xmlns:a16="http://schemas.microsoft.com/office/drawing/2014/main" id="{352E8C26-384A-D632-BEAE-87B188A4F7A5}"/>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51</a:t>
            </a:fld>
            <a:endParaRPr lang="en-US"/>
          </a:p>
        </p:txBody>
      </p:sp>
      <p:sp>
        <p:nvSpPr>
          <p:cNvPr id="5" name="Text Placeholder 2">
            <a:extLst>
              <a:ext uri="{FF2B5EF4-FFF2-40B4-BE49-F238E27FC236}">
                <a16:creationId xmlns:a16="http://schemas.microsoft.com/office/drawing/2014/main" id="{FD7EA67A-B3AE-C1C7-9346-5BDC037FE28F}"/>
              </a:ext>
            </a:extLst>
          </p:cNvPr>
          <p:cNvSpPr txBox="1">
            <a:spLocks/>
          </p:cNvSpPr>
          <p:nvPr/>
        </p:nvSpPr>
        <p:spPr>
          <a:xfrm>
            <a:off x="659141" y="1753773"/>
            <a:ext cx="8567506" cy="4150111"/>
          </a:xfrm>
          <a:prstGeom prst="rect">
            <a:avLst/>
          </a:prstGeom>
        </p:spPr>
        <p:txBody>
          <a:bodyPr vert="horz" lIns="101882" tIns="50941" rIns="101882" bIns="50941" rtlCol="0" anchor="ctr">
            <a:normAutofit fontScale="40000" lnSpcReduction="20000"/>
          </a:bodyPr>
          <a:lst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endParaRPr lang="en-US" sz="6600" b="1" dirty="0"/>
          </a:p>
          <a:p>
            <a:pPr marL="0" indent="0" algn="ctr">
              <a:buNone/>
            </a:pPr>
            <a:r>
              <a:rPr lang="en-US" sz="7800" b="1" dirty="0"/>
              <a:t>Program Questions? </a:t>
            </a:r>
          </a:p>
          <a:p>
            <a:pPr marL="0" indent="0" algn="ctr">
              <a:buNone/>
            </a:pPr>
            <a:r>
              <a:rPr lang="en-US" sz="5000" b="1" dirty="0"/>
              <a:t>Maria D. Guzmán-Rocha, Ph.D. </a:t>
            </a:r>
          </a:p>
          <a:p>
            <a:pPr marL="0" indent="0" algn="ctr">
              <a:buNone/>
            </a:pPr>
            <a:r>
              <a:rPr lang="en-US" sz="5000" b="1" dirty="0"/>
              <a:t>Director of Enrichment Programs</a:t>
            </a:r>
          </a:p>
          <a:p>
            <a:pPr marL="0" indent="0" algn="ctr">
              <a:buNone/>
            </a:pPr>
            <a:r>
              <a:rPr lang="en-US" sz="5000" b="1" dirty="0"/>
              <a:t>312-746-7474</a:t>
            </a:r>
          </a:p>
          <a:p>
            <a:pPr marL="0" indent="0" algn="ctr">
              <a:buNone/>
            </a:pPr>
            <a:r>
              <a:rPr lang="en-US" sz="5000" b="1" dirty="0">
                <a:hlinkClick r:id="rId2"/>
              </a:rPr>
              <a:t>maria.guzman-rocha@cityofchicago.org</a:t>
            </a:r>
            <a:endParaRPr lang="en-US" sz="5000" b="1" dirty="0"/>
          </a:p>
          <a:p>
            <a:pPr algn="ctr"/>
            <a:endParaRPr lang="en-US" sz="5700" b="1" i="1" dirty="0"/>
          </a:p>
          <a:p>
            <a:pPr marL="0" indent="0" algn="ctr">
              <a:buNone/>
            </a:pPr>
            <a:r>
              <a:rPr lang="en-US" sz="7800" b="1" dirty="0"/>
              <a:t>For non-programmatic questions contact:</a:t>
            </a:r>
          </a:p>
          <a:p>
            <a:pPr marL="0" indent="0" algn="ctr">
              <a:buNone/>
            </a:pPr>
            <a:r>
              <a:rPr lang="en-US" sz="4900" b="1" dirty="0"/>
              <a:t>Julia Talbot</a:t>
            </a:r>
          </a:p>
          <a:p>
            <a:pPr marL="0" indent="0" algn="ctr">
              <a:buNone/>
            </a:pPr>
            <a:r>
              <a:rPr lang="en-US" sz="4900" b="1" dirty="0"/>
              <a:t>(312)-743-1679</a:t>
            </a:r>
          </a:p>
          <a:p>
            <a:pPr marL="0" indent="0" algn="ctr">
              <a:buNone/>
            </a:pPr>
            <a:r>
              <a:rPr lang="en-US" sz="4900" b="1" dirty="0">
                <a:hlinkClick r:id="rId3"/>
              </a:rPr>
              <a:t>Julia.Talbot@cityofchicago.org</a:t>
            </a:r>
            <a:endParaRPr lang="en-US" sz="4900" b="1" dirty="0"/>
          </a:p>
          <a:p>
            <a:pPr algn="ctr"/>
            <a:endParaRPr lang="en-US" sz="4900" b="1" i="1" dirty="0"/>
          </a:p>
          <a:p>
            <a:endParaRPr lang="en-US" sz="3600" b="1" i="1" dirty="0"/>
          </a:p>
        </p:txBody>
      </p:sp>
    </p:spTree>
    <p:extLst>
      <p:ext uri="{BB962C8B-B14F-4D97-AF65-F5344CB8AC3E}">
        <p14:creationId xmlns:p14="http://schemas.microsoft.com/office/powerpoint/2010/main" val="347235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Goals</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6</a:t>
            </a:fld>
            <a:endParaRPr lang="en-US"/>
          </a:p>
        </p:txBody>
      </p:sp>
      <p:sp>
        <p:nvSpPr>
          <p:cNvPr id="8" name="Content Placeholder 7">
            <a:extLst>
              <a:ext uri="{FF2B5EF4-FFF2-40B4-BE49-F238E27FC236}">
                <a16:creationId xmlns:a16="http://schemas.microsoft.com/office/drawing/2014/main" id="{486CC159-F7DA-F04E-A5F7-909E60A365B1}"/>
              </a:ext>
            </a:extLst>
          </p:cNvPr>
          <p:cNvSpPr>
            <a:spLocks noGrp="1"/>
          </p:cNvSpPr>
          <p:nvPr>
            <p:ph idx="1"/>
          </p:nvPr>
        </p:nvSpPr>
        <p:spPr>
          <a:xfrm>
            <a:off x="488374" y="1300164"/>
            <a:ext cx="9067106" cy="5586411"/>
          </a:xfrm>
        </p:spPr>
        <p:txBody>
          <a:bodyPr/>
          <a:lstStyle/>
          <a:p>
            <a:endParaRPr lang="en-US"/>
          </a:p>
          <a:p>
            <a:r>
              <a:rPr lang="en-US"/>
              <a:t>All Enrichment CHA Year-Round delegates will provide youth with meaningful and enriching programming that leads to young people feeling safe and supported by trained practitioners; builds and reinforces social, emotional, and cognitive skills; develops positive relationships and belonging with peers and adults; and provides leadership opportunities. </a:t>
            </a:r>
          </a:p>
          <a:p>
            <a:r>
              <a:rPr lang="en-US"/>
              <a:t>Ultimately, the Enrichment CHA portfolio is seeking to enact policies and practices to engage and support Chicago communities and change the odds for children &amp; youth by implementing best practices at the point-of-service.</a:t>
            </a:r>
            <a:endParaRPr lang="en-US">
              <a:highlight>
                <a:srgbClr val="FFFF00"/>
              </a:highlight>
            </a:endParaRPr>
          </a:p>
        </p:txBody>
      </p:sp>
      <p:sp>
        <p:nvSpPr>
          <p:cNvPr id="5" name="Rectangle 4">
            <a:extLst>
              <a:ext uri="{FF2B5EF4-FFF2-40B4-BE49-F238E27FC236}">
                <a16:creationId xmlns:a16="http://schemas.microsoft.com/office/drawing/2014/main" id="{968BF07D-3211-DFD5-A7A7-5C2774D8FF56}"/>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Background </a:t>
            </a:r>
          </a:p>
        </p:txBody>
      </p:sp>
      <p:sp>
        <p:nvSpPr>
          <p:cNvPr id="3" name="Content Placeholder 2"/>
          <p:cNvSpPr>
            <a:spLocks noGrp="1"/>
          </p:cNvSpPr>
          <p:nvPr>
            <p:ph idx="1"/>
          </p:nvPr>
        </p:nvSpPr>
        <p:spPr>
          <a:xfrm>
            <a:off x="561110" y="1300165"/>
            <a:ext cx="8994370" cy="5563622"/>
          </a:xfrm>
        </p:spPr>
        <p:txBody>
          <a:bodyPr>
            <a:normAutofit/>
          </a:bodyPr>
          <a:lstStyle/>
          <a:p>
            <a:r>
              <a:rPr lang="en-US" sz="1800"/>
              <a:t>Research has found that out-of-school time programs foster protective factors in several ways, including providing children and youth with access to caring adults and by promoting their health and well-being </a:t>
            </a:r>
          </a:p>
          <a:p>
            <a:r>
              <a:rPr lang="en-US" sz="1800"/>
              <a:t>Participation in out-of-school time programs fosters the development of young people, resulting in a more positive self-concept, better problem solving and decision-making, more interpersonal skills, higher sense of belonging and connectedness, competence, self-efficacy, and agency</a:t>
            </a:r>
          </a:p>
          <a:p>
            <a:r>
              <a:rPr lang="en-US" sz="1800"/>
              <a:t>The protective factors that participation in out-of-school time programs can provide have also been linked to fewer problems in childhood and adolescence, including lowered rates of substance abuse, fewer problem behaviors, and improved performance in school</a:t>
            </a:r>
          </a:p>
          <a:p>
            <a:r>
              <a:rPr lang="en-US" sz="1800"/>
              <a:t>These programs and activities provide critical foundations that support goals for healthy development and violence prevention</a:t>
            </a:r>
          </a:p>
          <a:p>
            <a:r>
              <a:rPr lang="en-US" sz="1800"/>
              <a:t>Out-of-school time programs have a unique ability to adapt and expand services to meet the needs of the young people they serve</a:t>
            </a:r>
          </a:p>
          <a:p>
            <a:r>
              <a:rPr lang="en-US" sz="1800"/>
              <a:t>This was especially true during the pandemic, when DFSS-funded programs pivoted to ensure that the basic needs of families were being met and that families could navigate the changing learning environments</a:t>
            </a:r>
            <a:endParaRPr lang="en-US" sz="2400">
              <a:highlight>
                <a:srgbClr val="FFFF00"/>
              </a:highlight>
            </a:endParaRPr>
          </a:p>
        </p:txBody>
      </p:sp>
      <p:sp>
        <p:nvSpPr>
          <p:cNvPr id="13" name="Slide Number Placeholder 5"/>
          <p:cNvSpPr>
            <a:spLocks noGrp="1"/>
          </p:cNvSpPr>
          <p:nvPr>
            <p:ph type="sldNum" sz="quarter" idx="12"/>
          </p:nvPr>
        </p:nvSpPr>
        <p:spPr>
          <a:xfrm>
            <a:off x="7208519" y="7244595"/>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7</a:t>
            </a:fld>
            <a:endParaRPr lang="en-US"/>
          </a:p>
        </p:txBody>
      </p:sp>
      <p:sp>
        <p:nvSpPr>
          <p:cNvPr id="5" name="Rectangle 4">
            <a:extLst>
              <a:ext uri="{FF2B5EF4-FFF2-40B4-BE49-F238E27FC236}">
                <a16:creationId xmlns:a16="http://schemas.microsoft.com/office/drawing/2014/main" id="{08D0ED47-2B30-B6A8-17DF-90B3ED81E20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E37A-692D-49A0-8CD0-B499FE5A206D}"/>
              </a:ext>
            </a:extLst>
          </p:cNvPr>
          <p:cNvSpPr>
            <a:spLocks noGrp="1"/>
          </p:cNvSpPr>
          <p:nvPr>
            <p:ph type="title"/>
          </p:nvPr>
        </p:nvSpPr>
        <p:spPr/>
        <p:txBody>
          <a:bodyPr>
            <a:normAutofit fontScale="90000"/>
          </a:bodyPr>
          <a:lstStyle/>
          <a:p>
            <a:r>
              <a:rPr lang="en-US"/>
              <a:t>Current State and Priorities for Improvement</a:t>
            </a:r>
          </a:p>
        </p:txBody>
      </p:sp>
      <p:sp>
        <p:nvSpPr>
          <p:cNvPr id="3" name="Content Placeholder 2">
            <a:extLst>
              <a:ext uri="{FF2B5EF4-FFF2-40B4-BE49-F238E27FC236}">
                <a16:creationId xmlns:a16="http://schemas.microsoft.com/office/drawing/2014/main" id="{3F0C97BF-A542-4773-888E-257A1B200282}"/>
              </a:ext>
            </a:extLst>
          </p:cNvPr>
          <p:cNvSpPr>
            <a:spLocks noGrp="1"/>
          </p:cNvSpPr>
          <p:nvPr>
            <p:ph idx="1"/>
          </p:nvPr>
        </p:nvSpPr>
        <p:spPr>
          <a:xfrm>
            <a:off x="654628" y="1300164"/>
            <a:ext cx="8900852" cy="5586411"/>
          </a:xfrm>
        </p:spPr>
        <p:txBody>
          <a:bodyPr>
            <a:normAutofit fontScale="92500" lnSpcReduction="10000"/>
          </a:bodyPr>
          <a:lstStyle/>
          <a:p>
            <a:r>
              <a:rPr lang="en-US" b="1" i="1" u="none" strike="noStrike">
                <a:solidFill>
                  <a:srgbClr val="000000"/>
                </a:solidFill>
                <a:effectLst/>
                <a:latin typeface="Calibri" panose="020F0502020204030204" pitchFamily="34" charset="0"/>
              </a:rPr>
              <a:t>Current State</a:t>
            </a:r>
            <a:r>
              <a:rPr lang="en-US" b="0" i="0" u="none" strike="noStrike">
                <a:solidFill>
                  <a:srgbClr val="000000"/>
                </a:solidFill>
                <a:effectLst/>
                <a:latin typeface="Calibri" panose="020F0502020204030204" pitchFamily="34" charset="0"/>
              </a:rPr>
              <a:t> </a:t>
            </a:r>
          </a:p>
          <a:p>
            <a:pPr lvl="1"/>
            <a:r>
              <a:rPr lang="en-US"/>
              <a:t>In 2021, DFSS funded 400 to 19 CHA Enrichment Year-Round and Summer programs that served over 487 youth ages 6 to 21</a:t>
            </a:r>
          </a:p>
          <a:p>
            <a:pPr lvl="1"/>
            <a:r>
              <a:rPr lang="en-US"/>
              <a:t>Out of 925 youth that were surveyed in summer of 2021, 87% reported having a positive relationship with an adult in the program, 78% reporting feeling more hopeful about the future, and 74% reported the program helping to strengthen or build new friendships</a:t>
            </a:r>
          </a:p>
          <a:p>
            <a:pPr lvl="1"/>
            <a:r>
              <a:rPr lang="en-US" b="0" i="0">
                <a:solidFill>
                  <a:srgbClr val="000000"/>
                </a:solidFill>
                <a:effectLst/>
                <a:cs typeface="Calibri" panose="020F0502020204030204" pitchFamily="34" charset="0"/>
              </a:rPr>
              <a:t>Over 50% of youth in CHA Enrichment programs lived in the six priority areas-Riverdale (25%), Near West Side (10%), Douglas (6%), Washington Park (3%), Roseland (3%), and Grand Boulevard (5%). About 15% of youth resided in Near North Side (7%), Oakland (4%), and North Lawndale (4%)</a:t>
            </a:r>
            <a:r>
              <a:rPr lang="en-US" b="0" i="0">
                <a:solidFill>
                  <a:srgbClr val="000000"/>
                </a:solidFill>
                <a:effectLst/>
              </a:rPr>
              <a:t>  </a:t>
            </a:r>
          </a:p>
          <a:p>
            <a:pPr marL="0" indent="0">
              <a:buNone/>
            </a:pPr>
            <a:endParaRPr lang="en-US" b="1" i="1">
              <a:solidFill>
                <a:srgbClr val="000000"/>
              </a:solidFill>
              <a:effectLst/>
              <a:latin typeface="Calibri" panose="020F0502020204030204" pitchFamily="34" charset="0"/>
            </a:endParaRPr>
          </a:p>
          <a:p>
            <a:r>
              <a:rPr lang="en-US" b="1" i="1">
                <a:solidFill>
                  <a:srgbClr val="000000"/>
                </a:solidFill>
                <a:effectLst/>
                <a:latin typeface="Calibri" panose="020F0502020204030204" pitchFamily="34" charset="0"/>
              </a:rPr>
              <a:t>Priorities for Improvement </a:t>
            </a:r>
            <a:endParaRPr lang="en-US"/>
          </a:p>
          <a:p>
            <a:pPr lvl="1"/>
            <a:r>
              <a:rPr lang="en-US"/>
              <a:t>Prioritize enrollment of underserved youth and ensure appropriate support and services </a:t>
            </a:r>
          </a:p>
          <a:p>
            <a:pPr lvl="1"/>
            <a:r>
              <a:rPr lang="en-US"/>
              <a:t>Programming that fosters positive youth development through accessible and equitable approaches</a:t>
            </a:r>
          </a:p>
          <a:p>
            <a:pPr lvl="1"/>
            <a:r>
              <a:rPr lang="en-US"/>
              <a:t>Program design that continues to be more aligned with research in youth development and out-of-school time programming</a:t>
            </a:r>
          </a:p>
          <a:p>
            <a:pPr lvl="1"/>
            <a:r>
              <a:rPr lang="en-US"/>
              <a:t>Focused programming and developmentally appropriate activities based on youth needs</a:t>
            </a:r>
          </a:p>
          <a:p>
            <a:pPr lvl="1"/>
            <a:r>
              <a:rPr lang="en-US"/>
              <a:t>Prioritize continuous improvement, focusing on using data to make programmatic decisions</a:t>
            </a:r>
          </a:p>
        </p:txBody>
      </p:sp>
      <p:sp>
        <p:nvSpPr>
          <p:cNvPr id="4" name="Slide Number Placeholder 3">
            <a:extLst>
              <a:ext uri="{FF2B5EF4-FFF2-40B4-BE49-F238E27FC236}">
                <a16:creationId xmlns:a16="http://schemas.microsoft.com/office/drawing/2014/main" id="{116C33C7-6059-42E6-858A-F76338B299DC}"/>
              </a:ext>
            </a:extLst>
          </p:cNvPr>
          <p:cNvSpPr>
            <a:spLocks noGrp="1"/>
          </p:cNvSpPr>
          <p:nvPr>
            <p:ph type="sldNum" sz="quarter" idx="12"/>
          </p:nvPr>
        </p:nvSpPr>
        <p:spPr/>
        <p:txBody>
          <a:bodyPr/>
          <a:lstStyle/>
          <a:p>
            <a:r>
              <a:rPr lang="en-US"/>
              <a:t>Page </a:t>
            </a:r>
            <a:fld id="{6B1E0480-57EA-4B4D-8E64-F548A057966E}" type="slidenum">
              <a:rPr lang="en-US" smtClean="0"/>
              <a:pPr/>
              <a:t>8</a:t>
            </a:fld>
            <a:endParaRPr lang="en-US"/>
          </a:p>
        </p:txBody>
      </p:sp>
      <p:sp>
        <p:nvSpPr>
          <p:cNvPr id="5" name="Rectangle 4">
            <a:extLst>
              <a:ext uri="{FF2B5EF4-FFF2-40B4-BE49-F238E27FC236}">
                <a16:creationId xmlns:a16="http://schemas.microsoft.com/office/drawing/2014/main" id="{1566F0EF-57E9-083E-F10D-A3946F570B6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CHA Year-Round Program RFP</a:t>
            </a:r>
            <a:endParaRPr lang="en-US" sz="1000"/>
          </a:p>
        </p:txBody>
      </p:sp>
    </p:spTree>
    <p:extLst>
      <p:ext uri="{BB962C8B-B14F-4D97-AF65-F5344CB8AC3E}">
        <p14:creationId xmlns:p14="http://schemas.microsoft.com/office/powerpoint/2010/main" val="172933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286F-7768-4043-94FD-CD4706E817EE}"/>
              </a:ext>
            </a:extLst>
          </p:cNvPr>
          <p:cNvSpPr>
            <a:spLocks noGrp="1"/>
          </p:cNvSpPr>
          <p:nvPr>
            <p:ph type="title"/>
          </p:nvPr>
        </p:nvSpPr>
        <p:spPr/>
        <p:txBody>
          <a:bodyPr>
            <a:normAutofit fontScale="90000"/>
          </a:bodyPr>
          <a:lstStyle/>
          <a:p>
            <a:r>
              <a:rPr lang="en-US">
                <a:cs typeface="Calibri"/>
              </a:rPr>
              <a:t>CHA Community Areas</a:t>
            </a:r>
            <a:endParaRPr lang="en-US"/>
          </a:p>
        </p:txBody>
      </p:sp>
      <p:sp>
        <p:nvSpPr>
          <p:cNvPr id="4" name="Slide Number Placeholder 3">
            <a:extLst>
              <a:ext uri="{FF2B5EF4-FFF2-40B4-BE49-F238E27FC236}">
                <a16:creationId xmlns:a16="http://schemas.microsoft.com/office/drawing/2014/main" id="{F78F9D22-D6EE-4C01-8D74-28052FC1C626}"/>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Page </a:t>
            </a:r>
            <a:fld id="{6B1E0480-57EA-4B4D-8E64-F548A05796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E5173E-5951-4D7D-B301-8852DFCAFFEF}"/>
              </a:ext>
            </a:extLst>
          </p:cNvPr>
          <p:cNvSpPr txBox="1"/>
          <p:nvPr/>
        </p:nvSpPr>
        <p:spPr>
          <a:xfrm>
            <a:off x="3042377" y="347207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7099A18-D79F-EA85-88E2-18BB69718C22}"/>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Enrichment CHA Year-Round Program RFP</a:t>
            </a:r>
            <a:endParaRPr kumimoji="0" lang="en-US" sz="10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a:extLst>
              <a:ext uri="{FF2B5EF4-FFF2-40B4-BE49-F238E27FC236}">
                <a16:creationId xmlns:a16="http://schemas.microsoft.com/office/drawing/2014/main" id="{CB811284-1004-419D-88F2-48AF17975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434" y="1060506"/>
            <a:ext cx="4746172" cy="6143358"/>
          </a:xfrm>
          <a:prstGeom prst="rect">
            <a:avLst/>
          </a:prstGeom>
          <a:noFill/>
          <a:extLst>
            <a:ext uri="{909E8E84-426E-40DD-AFC4-6F175D3DCCD1}">
              <a14:hiddenFill xmlns:a14="http://schemas.microsoft.com/office/drawing/2010/main">
                <a:solidFill>
                  <a:srgbClr val="FFFFFF"/>
                </a:solidFill>
              </a14:hiddenFill>
            </a:ext>
          </a:extLst>
        </p:spPr>
      </p:pic>
      <p:sp>
        <p:nvSpPr>
          <p:cNvPr id="25" name="Star: 7 Points 24">
            <a:extLst>
              <a:ext uri="{FF2B5EF4-FFF2-40B4-BE49-F238E27FC236}">
                <a16:creationId xmlns:a16="http://schemas.microsoft.com/office/drawing/2014/main" id="{D415D28C-1E41-1967-EB52-462BC27D7B9D}"/>
              </a:ext>
            </a:extLst>
          </p:cNvPr>
          <p:cNvSpPr/>
          <p:nvPr/>
        </p:nvSpPr>
        <p:spPr>
          <a:xfrm>
            <a:off x="4502330" y="3287494"/>
            <a:ext cx="202155" cy="197655"/>
          </a:xfrm>
          <a:prstGeom prst="star7">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7 Points 26">
            <a:extLst>
              <a:ext uri="{FF2B5EF4-FFF2-40B4-BE49-F238E27FC236}">
                <a16:creationId xmlns:a16="http://schemas.microsoft.com/office/drawing/2014/main" id="{7349FE40-4744-23EE-370C-7ECA5879E502}"/>
              </a:ext>
            </a:extLst>
          </p:cNvPr>
          <p:cNvSpPr/>
          <p:nvPr/>
        </p:nvSpPr>
        <p:spPr>
          <a:xfrm>
            <a:off x="5369759" y="4172025"/>
            <a:ext cx="202155" cy="197655"/>
          </a:xfrm>
          <a:prstGeom prst="star7">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7 Points 27">
            <a:extLst>
              <a:ext uri="{FF2B5EF4-FFF2-40B4-BE49-F238E27FC236}">
                <a16:creationId xmlns:a16="http://schemas.microsoft.com/office/drawing/2014/main" id="{E5473841-9206-B9F2-01F3-0A82D28E3439}"/>
              </a:ext>
            </a:extLst>
          </p:cNvPr>
          <p:cNvSpPr/>
          <p:nvPr/>
        </p:nvSpPr>
        <p:spPr>
          <a:xfrm>
            <a:off x="5172664" y="4641676"/>
            <a:ext cx="202155" cy="197655"/>
          </a:xfrm>
          <a:prstGeom prst="star7">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7 Points 28">
            <a:extLst>
              <a:ext uri="{FF2B5EF4-FFF2-40B4-BE49-F238E27FC236}">
                <a16:creationId xmlns:a16="http://schemas.microsoft.com/office/drawing/2014/main" id="{9828503D-163C-2EBC-8BB8-2A13E30F8B87}"/>
              </a:ext>
            </a:extLst>
          </p:cNvPr>
          <p:cNvSpPr/>
          <p:nvPr/>
        </p:nvSpPr>
        <p:spPr>
          <a:xfrm>
            <a:off x="5305311" y="5873449"/>
            <a:ext cx="202155" cy="197655"/>
          </a:xfrm>
          <a:prstGeom prst="star7">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7 Points 29">
            <a:extLst>
              <a:ext uri="{FF2B5EF4-FFF2-40B4-BE49-F238E27FC236}">
                <a16:creationId xmlns:a16="http://schemas.microsoft.com/office/drawing/2014/main" id="{97D88E31-582F-7463-E316-9328299FE7CF}"/>
              </a:ext>
            </a:extLst>
          </p:cNvPr>
          <p:cNvSpPr/>
          <p:nvPr/>
        </p:nvSpPr>
        <p:spPr>
          <a:xfrm>
            <a:off x="5507466" y="6514239"/>
            <a:ext cx="202155" cy="197655"/>
          </a:xfrm>
          <a:prstGeom prst="star7">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7 Points 30">
            <a:extLst>
              <a:ext uri="{FF2B5EF4-FFF2-40B4-BE49-F238E27FC236}">
                <a16:creationId xmlns:a16="http://schemas.microsoft.com/office/drawing/2014/main" id="{F39AE7B9-5E5F-4471-82B9-1B20727DD2CF}"/>
              </a:ext>
            </a:extLst>
          </p:cNvPr>
          <p:cNvSpPr/>
          <p:nvPr/>
        </p:nvSpPr>
        <p:spPr>
          <a:xfrm>
            <a:off x="5641274" y="3859117"/>
            <a:ext cx="202155" cy="197655"/>
          </a:xfrm>
          <a:prstGeom prst="star7">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266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FSS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SS 2020" id="{461B3AAC-5866-AD42-BA27-8EF19E77614C}" vid="{2B9BEC71-841B-644C-A582-7FBEDC338614}"/>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878B4ACFF49343A6F1F73BBD05F41C" ma:contentTypeVersion="10" ma:contentTypeDescription="Create a new document." ma:contentTypeScope="" ma:versionID="53848178b5d01c1696d7843d50b85849">
  <xsd:schema xmlns:xsd="http://www.w3.org/2001/XMLSchema" xmlns:xs="http://www.w3.org/2001/XMLSchema" xmlns:p="http://schemas.microsoft.com/office/2006/metadata/properties" xmlns:ns2="2ea20653-ed69-4791-9e23-35caacc4e43b" xmlns:ns3="ae61d79c-f8e4-4bf6-b20c-15afe0565d0d" targetNamespace="http://schemas.microsoft.com/office/2006/metadata/properties" ma:root="true" ma:fieldsID="b0015541e48ea711a627c4b3af9a105f" ns2:_="" ns3:_="">
    <xsd:import namespace="2ea20653-ed69-4791-9e23-35caacc4e43b"/>
    <xsd:import namespace="ae61d79c-f8e4-4bf6-b20c-15afe0565d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20653-ed69-4791-9e23-35caacc4e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1d79c-f8e4-4bf6-b20c-15afe0565d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e61d79c-f8e4-4bf6-b20c-15afe0565d0d">
      <UserInfo>
        <DisplayName>Karen Nolan</DisplayName>
        <AccountId>13</AccountId>
        <AccountType/>
      </UserInfo>
      <UserInfo>
        <DisplayName>Julia Talbot</DisplayName>
        <AccountId>216</AccountId>
        <AccountType/>
      </UserInfo>
      <UserInfo>
        <DisplayName>Cesar Garza</DisplayName>
        <AccountId>14</AccountId>
        <AccountType/>
      </UserInfo>
      <UserInfo>
        <DisplayName>Campbell, Ebony</DisplayName>
        <AccountId>194</AccountId>
        <AccountType/>
      </UserInfo>
      <UserInfo>
        <DisplayName>Maria Guzman-Rocha</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D947A0-435B-4DA7-B8E8-1F6CB5C5F6F2}">
  <ds:schemaRefs>
    <ds:schemaRef ds:uri="2ea20653-ed69-4791-9e23-35caacc4e43b"/>
    <ds:schemaRef ds:uri="ae61d79c-f8e4-4bf6-b20c-15afe0565d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0D9C74-75C2-4920-9BC0-70352414EDAA}">
  <ds:schemaRefs>
    <ds:schemaRef ds:uri="2ea20653-ed69-4791-9e23-35caacc4e43b"/>
    <ds:schemaRef ds:uri="ae61d79c-f8e4-4bf6-b20c-15afe0565d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2796CB-2C65-4560-80D0-482663A4C6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5061</Words>
  <Application>Microsoft Office PowerPoint</Application>
  <PresentationFormat>Custom</PresentationFormat>
  <Paragraphs>549</Paragraphs>
  <Slides>51</Slides>
  <Notes>34</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51</vt:i4>
      </vt:variant>
    </vt:vector>
  </HeadingPairs>
  <TitlesOfParts>
    <vt:vector size="67" baseType="lpstr">
      <vt:lpstr>Arial</vt:lpstr>
      <vt:lpstr>Calibri</vt:lpstr>
      <vt:lpstr>Calibri Light</vt:lpstr>
      <vt:lpstr>Lucida Grande</vt:lpstr>
      <vt:lpstr>Symbol</vt:lpstr>
      <vt:lpstr>Verdana</vt:lpstr>
      <vt:lpstr>Wingdings</vt:lpstr>
      <vt:lpstr>1_Custom Design</vt:lpstr>
      <vt:lpstr>Custom Design</vt:lpstr>
      <vt:lpstr>5_Custom Design</vt:lpstr>
      <vt:lpstr>2_Custom Design</vt:lpstr>
      <vt:lpstr>3_Custom Design</vt:lpstr>
      <vt:lpstr>1_Office Theme</vt:lpstr>
      <vt:lpstr>DFSS 2020</vt:lpstr>
      <vt:lpstr>4_Custom Design</vt:lpstr>
      <vt:lpstr>think-cell Slide</vt:lpstr>
      <vt:lpstr> Department of Family and Support Services  Youth Services:  Youth Enrichment Chicago Housing Authority (CHA)  Year-Round Program RFP</vt:lpstr>
      <vt:lpstr>House Keeping</vt:lpstr>
      <vt:lpstr>Agenda</vt:lpstr>
      <vt:lpstr>Enrichment Portfolio 2023 RFP Schedule</vt:lpstr>
      <vt:lpstr>Purpose of the RFP</vt:lpstr>
      <vt:lpstr>Goals</vt:lpstr>
      <vt:lpstr>Background </vt:lpstr>
      <vt:lpstr>Current State and Priorities for Improvement</vt:lpstr>
      <vt:lpstr>CHA Community Areas</vt:lpstr>
      <vt:lpstr>Target Population</vt:lpstr>
      <vt:lpstr>Target Population</vt:lpstr>
      <vt:lpstr>Program Requirements</vt:lpstr>
      <vt:lpstr>PowerPoint Presentation</vt:lpstr>
      <vt:lpstr>Program Requirements</vt:lpstr>
      <vt:lpstr>Program Requirements</vt:lpstr>
      <vt:lpstr>Program Requirements</vt:lpstr>
      <vt:lpstr>Performance Goals and Outcomes</vt:lpstr>
      <vt:lpstr>Guidance for Respondents</vt:lpstr>
      <vt:lpstr>Guidance for Respondents</vt:lpstr>
      <vt:lpstr>PowerPoint Presentation</vt:lpstr>
      <vt:lpstr>Budgets or Cost Proposals</vt:lpstr>
      <vt:lpstr>Budgets or Cost Proposals – Common Errors</vt:lpstr>
      <vt:lpstr>Selection Criteria – Community Involvement</vt:lpstr>
      <vt:lpstr>Selection Criteria - Organizational Capacity</vt:lpstr>
      <vt:lpstr>Selection Criteria – Strength of Proposed Program</vt:lpstr>
      <vt:lpstr>Selection Criteria – Performance Management, and Outcomes</vt:lpstr>
      <vt:lpstr> Selection Criteria – Reasonable Costs, Budget Justification, and Leverage of Funds  </vt:lpstr>
      <vt:lpstr>Selection Criteria - Attachments</vt:lpstr>
      <vt:lpstr> Basis of Award </vt:lpstr>
      <vt:lpstr>Selection and Transition Timeline</vt:lpstr>
      <vt:lpstr>Deadline</vt:lpstr>
      <vt:lpstr>Application Tips</vt:lpstr>
      <vt:lpstr>Tips for Working in eProcurement</vt:lpstr>
      <vt:lpstr>Technical Assistance! </vt:lpstr>
      <vt:lpstr>How to Accept an Amendment   </vt:lpstr>
      <vt:lpstr>How to accept an amendment – Step 1</vt:lpstr>
      <vt:lpstr>How to accept an amendment – Step 2</vt:lpstr>
      <vt:lpstr>How to accept an amendment – Step 3</vt:lpstr>
      <vt:lpstr>How to accept an amendment – Step 4</vt:lpstr>
      <vt:lpstr>How to accept an amendment – Step 5</vt:lpstr>
      <vt:lpstr>How to Submit an Application   </vt:lpstr>
      <vt:lpstr>How to submit an application  - Step 1</vt:lpstr>
      <vt:lpstr>How to submit an application - Step 2</vt:lpstr>
      <vt:lpstr>How to submit an application - Step 3</vt:lpstr>
      <vt:lpstr>How to submit an application - Step 4</vt:lpstr>
      <vt:lpstr>How to submit an application - Step 5</vt:lpstr>
      <vt:lpstr>How to submit an application - Step 6</vt:lpstr>
      <vt:lpstr>How to submit an application - Step 7</vt:lpstr>
      <vt:lpstr>How to submit an application - Step 8</vt:lpstr>
      <vt:lpstr>How to submit an application - Step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DFSS: Introducing our new approach to RFPs/eval apps/ strategic contracting? (TBD)</dc:title>
  <dc:creator>Lanney, Jessica</dc:creator>
  <cp:lastModifiedBy>Julia Talbot</cp:lastModifiedBy>
  <cp:revision>3</cp:revision>
  <cp:lastPrinted>2022-06-23T22:01:13Z</cp:lastPrinted>
  <dcterms:created xsi:type="dcterms:W3CDTF">2018-03-27T16:08:06Z</dcterms:created>
  <dcterms:modified xsi:type="dcterms:W3CDTF">2022-07-26T19:33:15Z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0x01010033878B4ACFF49343A6F1F73BBD05F41C</vt:lpwstr>
  </property>
</Properties>
</file>