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80" r:id="rId5"/>
    <p:sldMasterId id="2147483792" r:id="rId6"/>
    <p:sldMasterId id="2147483691" r:id="rId7"/>
    <p:sldMasterId id="2147483703" r:id="rId8"/>
    <p:sldMasterId id="2147483716" r:id="rId9"/>
    <p:sldMasterId id="2147483728" r:id="rId10"/>
    <p:sldMasterId id="2147483740" r:id="rId11"/>
    <p:sldMasterId id="2147483753" r:id="rId12"/>
    <p:sldMasterId id="2147483804" r:id="rId13"/>
  </p:sldMasterIdLst>
  <p:notesMasterIdLst>
    <p:notesMasterId r:id="rId80"/>
  </p:notesMasterIdLst>
  <p:handoutMasterIdLst>
    <p:handoutMasterId r:id="rId81"/>
  </p:handoutMasterIdLst>
  <p:sldIdLst>
    <p:sldId id="256" r:id="rId14"/>
    <p:sldId id="459" r:id="rId15"/>
    <p:sldId id="439" r:id="rId16"/>
    <p:sldId id="440" r:id="rId17"/>
    <p:sldId id="452" r:id="rId18"/>
    <p:sldId id="441" r:id="rId19"/>
    <p:sldId id="505" r:id="rId20"/>
    <p:sldId id="504" r:id="rId21"/>
    <p:sldId id="511" r:id="rId22"/>
    <p:sldId id="481" r:id="rId23"/>
    <p:sldId id="506" r:id="rId24"/>
    <p:sldId id="507" r:id="rId25"/>
    <p:sldId id="484" r:id="rId26"/>
    <p:sldId id="492" r:id="rId27"/>
    <p:sldId id="495" r:id="rId28"/>
    <p:sldId id="546" r:id="rId29"/>
    <p:sldId id="547" r:id="rId30"/>
    <p:sldId id="548" r:id="rId31"/>
    <p:sldId id="524" r:id="rId32"/>
    <p:sldId id="549" r:id="rId33"/>
    <p:sldId id="550" r:id="rId34"/>
    <p:sldId id="551" r:id="rId35"/>
    <p:sldId id="552" r:id="rId36"/>
    <p:sldId id="553" r:id="rId37"/>
    <p:sldId id="554" r:id="rId38"/>
    <p:sldId id="555" r:id="rId39"/>
    <p:sldId id="556" r:id="rId40"/>
    <p:sldId id="559" r:id="rId41"/>
    <p:sldId id="557" r:id="rId42"/>
    <p:sldId id="490" r:id="rId43"/>
    <p:sldId id="544" r:id="rId44"/>
    <p:sldId id="503" r:id="rId45"/>
    <p:sldId id="508" r:id="rId46"/>
    <p:sldId id="509" r:id="rId47"/>
    <p:sldId id="545" r:id="rId48"/>
    <p:sldId id="493" r:id="rId49"/>
    <p:sldId id="543" r:id="rId50"/>
    <p:sldId id="510" r:id="rId51"/>
    <p:sldId id="455" r:id="rId52"/>
    <p:sldId id="445" r:id="rId53"/>
    <p:sldId id="446" r:id="rId54"/>
    <p:sldId id="448" r:id="rId55"/>
    <p:sldId id="491" r:id="rId56"/>
    <p:sldId id="450" r:id="rId57"/>
    <p:sldId id="295" r:id="rId58"/>
    <p:sldId id="461" r:id="rId59"/>
    <p:sldId id="462" r:id="rId60"/>
    <p:sldId id="463" r:id="rId61"/>
    <p:sldId id="542" r:id="rId62"/>
    <p:sldId id="541" r:id="rId63"/>
    <p:sldId id="540" r:id="rId64"/>
    <p:sldId id="539" r:id="rId65"/>
    <p:sldId id="538" r:id="rId66"/>
    <p:sldId id="537" r:id="rId67"/>
    <p:sldId id="536" r:id="rId68"/>
    <p:sldId id="535" r:id="rId69"/>
    <p:sldId id="534" r:id="rId70"/>
    <p:sldId id="533" r:id="rId71"/>
    <p:sldId id="532" r:id="rId72"/>
    <p:sldId id="531" r:id="rId73"/>
    <p:sldId id="530" r:id="rId74"/>
    <p:sldId id="529" r:id="rId75"/>
    <p:sldId id="528" r:id="rId76"/>
    <p:sldId id="527" r:id="rId77"/>
    <p:sldId id="436" r:id="rId78"/>
    <p:sldId id="300" r:id="rId79"/>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9730AE-57B7-6900-B18E-87B67E0847F1}" name="Jonathan Weber" initials="JW" userId="S::Jonathan.Weber@cityofchicago.org::89378263-f50c-4f1a-ba5a-7dd95ec1c1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ney, Jessica" initials="LJ" lastIdx="10" clrIdx="0"/>
  <p:cmAuthor id="2" name="Julia Talbot" initials="JT" lastIdx="2" clrIdx="1">
    <p:extLst>
      <p:ext uri="{19B8F6BF-5375-455C-9EA6-DF929625EA0E}">
        <p15:presenceInfo xmlns:p15="http://schemas.microsoft.com/office/powerpoint/2012/main" userId="S::Julia.Talbot@cityofchicago.org::562544b2-6820-4a32-95b3-0a07df5cba40" providerId="AD"/>
      </p:ext>
    </p:extLst>
  </p:cmAuthor>
  <p:cmAuthor id="3" name="Lisa Davis" initials="LD" lastIdx="1" clrIdx="2">
    <p:extLst>
      <p:ext uri="{19B8F6BF-5375-455C-9EA6-DF929625EA0E}">
        <p15:presenceInfo xmlns:p15="http://schemas.microsoft.com/office/powerpoint/2012/main" userId="S::Lisa.Davis@cityofchicago.org::f6c00da8-9bfc-4bfb-a41d-54c3cd3b9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7BA5D-E43D-411B-98F3-00601E9EEBE0}" v="1" dt="2023-01-10T03:30:53.325"/>
    <p1510:client id="{30391634-970B-4416-BD37-2A3D149347A9}" v="26" dt="2023-01-10T19:35:33.666"/>
    <p1510:client id="{7950081A-90B6-D6F4-60E7-369ABD488914}" v="69" dt="2023-01-09T21:21:52.842"/>
    <p1510:client id="{BAE25E4C-7D2B-F885-2A52-F1262993B386}" v="9" dt="2023-01-10T18:04:56.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188" y="60"/>
      </p:cViewPr>
      <p:guideLst>
        <p:guide orient="horz" pos="2160"/>
        <p:guide pos="2880"/>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commentAuthors" Target="commentAuthors.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9" rIns="91438" bIns="45719" rtlCol="0"/>
          <a:lstStyle>
            <a:lvl1pPr algn="r">
              <a:defRPr sz="1200"/>
            </a:lvl1pPr>
          </a:lstStyle>
          <a:p>
            <a:fld id="{91DCF312-9799-4578-999D-3BBCE2BF4B10}" type="datetimeFigureOut">
              <a:rPr lang="en-US" smtClean="0"/>
              <a:pPr/>
              <a:t>1/11/2023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9" rIns="91438" bIns="45719" rtlCol="0" anchor="b"/>
          <a:lstStyle>
            <a:lvl1pPr algn="r">
              <a:defRPr sz="1200"/>
            </a:lvl1pPr>
          </a:lstStyle>
          <a:p>
            <a:fld id="{35482093-C9EF-4F56-AF9C-99CBC4EF0931}" type="slidenum">
              <a:rPr lang="en-US" smtClean="0"/>
              <a:pPr/>
              <a:t>‹#›</a:t>
            </a:fld>
            <a:endParaRPr lang="en-US"/>
          </a:p>
        </p:txBody>
      </p:sp>
    </p:spTree>
    <p:extLst>
      <p:ext uri="{BB962C8B-B14F-4D97-AF65-F5344CB8AC3E}">
        <p14:creationId xmlns:p14="http://schemas.microsoft.com/office/powerpoint/2010/main" val="335064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0" tIns="46245" rIns="92490" bIns="46245" rtlCol="0"/>
          <a:lstStyle>
            <a:lvl1pPr algn="r">
              <a:defRPr sz="1200"/>
            </a:lvl1pPr>
          </a:lstStyle>
          <a:p>
            <a:fld id="{D427C823-7708-402D-A6DC-C15F7E065C4A}" type="datetimeFigureOut">
              <a:rPr lang="en-US" smtClean="0"/>
              <a:pPr/>
              <a:t>1/11/2023</a:t>
            </a:fld>
            <a:endParaRPr lang="en-US"/>
          </a:p>
        </p:txBody>
      </p:sp>
      <p:sp>
        <p:nvSpPr>
          <p:cNvPr id="4" name="Slide Image Placeholder 3"/>
          <p:cNvSpPr>
            <a:spLocks noGrp="1" noRot="1" noChangeAspect="1"/>
          </p:cNvSpPr>
          <p:nvPr>
            <p:ph type="sldImg" idx="2"/>
          </p:nvPr>
        </p:nvSpPr>
        <p:spPr>
          <a:xfrm>
            <a:off x="1457325" y="1154113"/>
            <a:ext cx="4035425" cy="3117850"/>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0" tIns="46245" rIns="92490" bIns="462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0" tIns="46245" rIns="92490" bIns="46245" rtlCol="0" anchor="b"/>
          <a:lstStyle>
            <a:lvl1pPr algn="r">
              <a:defRPr sz="1200"/>
            </a:lvl1pPr>
          </a:lstStyle>
          <a:p>
            <a:fld id="{9E2337D9-B60E-4FEF-8325-431FC8CAD22D}" type="slidenum">
              <a:rPr lang="en-US" smtClean="0"/>
              <a:pPr/>
              <a:t>‹#›</a:t>
            </a:fld>
            <a:endParaRPr lang="en-US"/>
          </a:p>
        </p:txBody>
      </p:sp>
    </p:spTree>
    <p:extLst>
      <p:ext uri="{BB962C8B-B14F-4D97-AF65-F5344CB8AC3E}">
        <p14:creationId xmlns:p14="http://schemas.microsoft.com/office/powerpoint/2010/main" val="2895655243"/>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JT</a:t>
            </a:r>
          </a:p>
        </p:txBody>
      </p:sp>
      <p:sp>
        <p:nvSpPr>
          <p:cNvPr id="4" name="Slide Number Placeholder 3"/>
          <p:cNvSpPr>
            <a:spLocks noGrp="1"/>
          </p:cNvSpPr>
          <p:nvPr>
            <p:ph type="sldNum" sz="quarter" idx="5"/>
          </p:nvPr>
        </p:nvSpPr>
        <p:spPr/>
        <p:txBody>
          <a:bodyPr/>
          <a:lstStyle/>
          <a:p>
            <a:fld id="{9E2337D9-B60E-4FEF-8325-431FC8CAD22D}" type="slidenum">
              <a:rPr lang="en-US" smtClean="0"/>
              <a:pPr/>
              <a:t>1</a:t>
            </a:fld>
            <a:endParaRPr lang="en-US"/>
          </a:p>
        </p:txBody>
      </p:sp>
    </p:spTree>
    <p:extLst>
      <p:ext uri="{BB962C8B-B14F-4D97-AF65-F5344CB8AC3E}">
        <p14:creationId xmlns:p14="http://schemas.microsoft.com/office/powerpoint/2010/main" val="178592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TL</a:t>
            </a:r>
            <a:endParaRPr lang="en-US">
              <a:cs typeface="Calibri"/>
            </a:endParaRPr>
          </a:p>
        </p:txBody>
      </p:sp>
      <p:sp>
        <p:nvSpPr>
          <p:cNvPr id="4" name="Slide Number Placeholder 3"/>
          <p:cNvSpPr>
            <a:spLocks noGrp="1"/>
          </p:cNvSpPr>
          <p:nvPr>
            <p:ph type="sldNum" sz="quarter" idx="5"/>
          </p:nvPr>
        </p:nvSpPr>
        <p:spPr/>
        <p:txBody>
          <a:bodyPr/>
          <a:lstStyle/>
          <a:p>
            <a:fld id="{9E2337D9-B60E-4FEF-8325-431FC8CAD22D}" type="slidenum">
              <a:rPr lang="en-US" smtClean="0"/>
              <a:pPr/>
              <a:t>10</a:t>
            </a:fld>
            <a:endParaRPr lang="en-US"/>
          </a:p>
        </p:txBody>
      </p:sp>
    </p:spTree>
    <p:extLst>
      <p:ext uri="{BB962C8B-B14F-4D97-AF65-F5344CB8AC3E}">
        <p14:creationId xmlns:p14="http://schemas.microsoft.com/office/powerpoint/2010/main" val="45743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11</a:t>
            </a:fld>
            <a:endParaRPr lang="en-US"/>
          </a:p>
        </p:txBody>
      </p:sp>
    </p:spTree>
    <p:extLst>
      <p:ext uri="{BB962C8B-B14F-4D97-AF65-F5344CB8AC3E}">
        <p14:creationId xmlns:p14="http://schemas.microsoft.com/office/powerpoint/2010/main" val="61895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12</a:t>
            </a:fld>
            <a:endParaRPr lang="en-US"/>
          </a:p>
        </p:txBody>
      </p:sp>
    </p:spTree>
    <p:extLst>
      <p:ext uri="{BB962C8B-B14F-4D97-AF65-F5344CB8AC3E}">
        <p14:creationId xmlns:p14="http://schemas.microsoft.com/office/powerpoint/2010/main" val="178971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13</a:t>
            </a:fld>
            <a:endParaRPr lang="en-US"/>
          </a:p>
        </p:txBody>
      </p:sp>
    </p:spTree>
    <p:extLst>
      <p:ext uri="{BB962C8B-B14F-4D97-AF65-F5344CB8AC3E}">
        <p14:creationId xmlns:p14="http://schemas.microsoft.com/office/powerpoint/2010/main" val="132310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14</a:t>
            </a:fld>
            <a:endParaRPr lang="en-US"/>
          </a:p>
        </p:txBody>
      </p:sp>
    </p:spTree>
    <p:extLst>
      <p:ext uri="{BB962C8B-B14F-4D97-AF65-F5344CB8AC3E}">
        <p14:creationId xmlns:p14="http://schemas.microsoft.com/office/powerpoint/2010/main" val="404781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15</a:t>
            </a:fld>
            <a:endParaRPr lang="en-US"/>
          </a:p>
        </p:txBody>
      </p:sp>
    </p:spTree>
    <p:extLst>
      <p:ext uri="{BB962C8B-B14F-4D97-AF65-F5344CB8AC3E}">
        <p14:creationId xmlns:p14="http://schemas.microsoft.com/office/powerpoint/2010/main" val="148023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16</a:t>
            </a:fld>
            <a:endParaRPr lang="en-US"/>
          </a:p>
        </p:txBody>
      </p:sp>
    </p:spTree>
    <p:extLst>
      <p:ext uri="{BB962C8B-B14F-4D97-AF65-F5344CB8AC3E}">
        <p14:creationId xmlns:p14="http://schemas.microsoft.com/office/powerpoint/2010/main" val="4227422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17</a:t>
            </a:fld>
            <a:endParaRPr lang="en-US"/>
          </a:p>
        </p:txBody>
      </p:sp>
    </p:spTree>
    <p:extLst>
      <p:ext uri="{BB962C8B-B14F-4D97-AF65-F5344CB8AC3E}">
        <p14:creationId xmlns:p14="http://schemas.microsoft.com/office/powerpoint/2010/main" val="354919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18</a:t>
            </a:fld>
            <a:endParaRPr lang="en-US"/>
          </a:p>
        </p:txBody>
      </p:sp>
    </p:spTree>
    <p:extLst>
      <p:ext uri="{BB962C8B-B14F-4D97-AF65-F5344CB8AC3E}">
        <p14:creationId xmlns:p14="http://schemas.microsoft.com/office/powerpoint/2010/main" val="371076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19</a:t>
            </a:fld>
            <a:endParaRPr lang="en-US"/>
          </a:p>
        </p:txBody>
      </p:sp>
    </p:spTree>
    <p:extLst>
      <p:ext uri="{BB962C8B-B14F-4D97-AF65-F5344CB8AC3E}">
        <p14:creationId xmlns:p14="http://schemas.microsoft.com/office/powerpoint/2010/main" val="116040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JT</a:t>
            </a:r>
          </a:p>
        </p:txBody>
      </p:sp>
      <p:sp>
        <p:nvSpPr>
          <p:cNvPr id="4" name="Slide Number Placeholder 3"/>
          <p:cNvSpPr>
            <a:spLocks noGrp="1"/>
          </p:cNvSpPr>
          <p:nvPr>
            <p:ph type="sldNum" sz="quarter" idx="5"/>
          </p:nvPr>
        </p:nvSpPr>
        <p:spPr/>
        <p:txBody>
          <a:bodyPr/>
          <a:lstStyle/>
          <a:p>
            <a:fld id="{9E2337D9-B60E-4FEF-8325-431FC8CAD22D}" type="slidenum">
              <a:rPr lang="en-US" smtClean="0"/>
              <a:pPr/>
              <a:t>2</a:t>
            </a:fld>
            <a:endParaRPr lang="en-US"/>
          </a:p>
        </p:txBody>
      </p:sp>
    </p:spTree>
    <p:extLst>
      <p:ext uri="{BB962C8B-B14F-4D97-AF65-F5344CB8AC3E}">
        <p14:creationId xmlns:p14="http://schemas.microsoft.com/office/powerpoint/2010/main" val="366006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20</a:t>
            </a:fld>
            <a:endParaRPr lang="en-US"/>
          </a:p>
        </p:txBody>
      </p:sp>
    </p:spTree>
    <p:extLst>
      <p:ext uri="{BB962C8B-B14F-4D97-AF65-F5344CB8AC3E}">
        <p14:creationId xmlns:p14="http://schemas.microsoft.com/office/powerpoint/2010/main" val="221504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21</a:t>
            </a:fld>
            <a:endParaRPr lang="en-US"/>
          </a:p>
        </p:txBody>
      </p:sp>
    </p:spTree>
    <p:extLst>
      <p:ext uri="{BB962C8B-B14F-4D97-AF65-F5344CB8AC3E}">
        <p14:creationId xmlns:p14="http://schemas.microsoft.com/office/powerpoint/2010/main" val="226378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22</a:t>
            </a:fld>
            <a:endParaRPr lang="en-US"/>
          </a:p>
        </p:txBody>
      </p:sp>
    </p:spTree>
    <p:extLst>
      <p:ext uri="{BB962C8B-B14F-4D97-AF65-F5344CB8AC3E}">
        <p14:creationId xmlns:p14="http://schemas.microsoft.com/office/powerpoint/2010/main" val="330245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23</a:t>
            </a:fld>
            <a:endParaRPr lang="en-US"/>
          </a:p>
        </p:txBody>
      </p:sp>
    </p:spTree>
    <p:extLst>
      <p:ext uri="{BB962C8B-B14F-4D97-AF65-F5344CB8AC3E}">
        <p14:creationId xmlns:p14="http://schemas.microsoft.com/office/powerpoint/2010/main" val="203336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24</a:t>
            </a:fld>
            <a:endParaRPr lang="en-US"/>
          </a:p>
        </p:txBody>
      </p:sp>
    </p:spTree>
    <p:extLst>
      <p:ext uri="{BB962C8B-B14F-4D97-AF65-F5344CB8AC3E}">
        <p14:creationId xmlns:p14="http://schemas.microsoft.com/office/powerpoint/2010/main" val="418179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25</a:t>
            </a:fld>
            <a:endParaRPr lang="en-US"/>
          </a:p>
        </p:txBody>
      </p:sp>
    </p:spTree>
    <p:extLst>
      <p:ext uri="{BB962C8B-B14F-4D97-AF65-F5344CB8AC3E}">
        <p14:creationId xmlns:p14="http://schemas.microsoft.com/office/powerpoint/2010/main" val="122088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26</a:t>
            </a:fld>
            <a:endParaRPr lang="en-US"/>
          </a:p>
        </p:txBody>
      </p:sp>
    </p:spTree>
    <p:extLst>
      <p:ext uri="{BB962C8B-B14F-4D97-AF65-F5344CB8AC3E}">
        <p14:creationId xmlns:p14="http://schemas.microsoft.com/office/powerpoint/2010/main" val="3669083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27</a:t>
            </a:fld>
            <a:endParaRPr lang="en-US"/>
          </a:p>
        </p:txBody>
      </p:sp>
    </p:spTree>
    <p:extLst>
      <p:ext uri="{BB962C8B-B14F-4D97-AF65-F5344CB8AC3E}">
        <p14:creationId xmlns:p14="http://schemas.microsoft.com/office/powerpoint/2010/main" val="48238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28</a:t>
            </a:fld>
            <a:endParaRPr lang="en-US"/>
          </a:p>
        </p:txBody>
      </p:sp>
    </p:spTree>
    <p:extLst>
      <p:ext uri="{BB962C8B-B14F-4D97-AF65-F5344CB8AC3E}">
        <p14:creationId xmlns:p14="http://schemas.microsoft.com/office/powerpoint/2010/main" val="170375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29</a:t>
            </a:fld>
            <a:endParaRPr lang="en-US"/>
          </a:p>
        </p:txBody>
      </p:sp>
    </p:spTree>
    <p:extLst>
      <p:ext uri="{BB962C8B-B14F-4D97-AF65-F5344CB8AC3E}">
        <p14:creationId xmlns:p14="http://schemas.microsoft.com/office/powerpoint/2010/main" val="167464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cs typeface="Calibri"/>
              </a:rPr>
              <a:t>JT</a:t>
            </a:r>
            <a:endParaRPr lang="en-US"/>
          </a:p>
        </p:txBody>
      </p:sp>
      <p:sp>
        <p:nvSpPr>
          <p:cNvPr id="4" name="Slide Number Placeholder 3"/>
          <p:cNvSpPr>
            <a:spLocks noGrp="1"/>
          </p:cNvSpPr>
          <p:nvPr>
            <p:ph type="sldNum" sz="quarter" idx="10"/>
          </p:nvPr>
        </p:nvSpPr>
        <p:spPr/>
        <p:txBody>
          <a:bodyPr/>
          <a:lstStyle/>
          <a:p>
            <a:fld id="{9E2337D9-B60E-4FEF-8325-431FC8CAD22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30</a:t>
            </a:fld>
            <a:endParaRPr lang="en-US"/>
          </a:p>
        </p:txBody>
      </p:sp>
    </p:spTree>
    <p:extLst>
      <p:ext uri="{BB962C8B-B14F-4D97-AF65-F5344CB8AC3E}">
        <p14:creationId xmlns:p14="http://schemas.microsoft.com/office/powerpoint/2010/main" val="3470664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31</a:t>
            </a:fld>
            <a:endParaRPr lang="en-US"/>
          </a:p>
        </p:txBody>
      </p:sp>
    </p:spTree>
    <p:extLst>
      <p:ext uri="{BB962C8B-B14F-4D97-AF65-F5344CB8AC3E}">
        <p14:creationId xmlns:p14="http://schemas.microsoft.com/office/powerpoint/2010/main" val="3626132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MGR</a:t>
            </a:r>
            <a:endParaRPr lang="en-US">
              <a:cs typeface="Calibri"/>
            </a:endParaRPr>
          </a:p>
        </p:txBody>
      </p:sp>
      <p:sp>
        <p:nvSpPr>
          <p:cNvPr id="4" name="Slide Number Placeholder 3"/>
          <p:cNvSpPr>
            <a:spLocks noGrp="1"/>
          </p:cNvSpPr>
          <p:nvPr>
            <p:ph type="sldNum" sz="quarter" idx="5"/>
          </p:nvPr>
        </p:nvSpPr>
        <p:spPr/>
        <p:txBody>
          <a:bodyPr/>
          <a:lstStyle/>
          <a:p>
            <a:fld id="{9E2337D9-B60E-4FEF-8325-431FC8CAD22D}" type="slidenum">
              <a:rPr lang="en-US" smtClean="0"/>
              <a:pPr/>
              <a:t>32</a:t>
            </a:fld>
            <a:endParaRPr lang="en-US"/>
          </a:p>
        </p:txBody>
      </p:sp>
    </p:spTree>
    <p:extLst>
      <p:ext uri="{BB962C8B-B14F-4D97-AF65-F5344CB8AC3E}">
        <p14:creationId xmlns:p14="http://schemas.microsoft.com/office/powerpoint/2010/main" val="241759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33</a:t>
            </a:fld>
            <a:endParaRPr lang="en-US"/>
          </a:p>
        </p:txBody>
      </p:sp>
    </p:spTree>
    <p:extLst>
      <p:ext uri="{BB962C8B-B14F-4D97-AF65-F5344CB8AC3E}">
        <p14:creationId xmlns:p14="http://schemas.microsoft.com/office/powerpoint/2010/main" val="1410572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34</a:t>
            </a:fld>
            <a:endParaRPr lang="en-US"/>
          </a:p>
        </p:txBody>
      </p:sp>
    </p:spTree>
    <p:extLst>
      <p:ext uri="{BB962C8B-B14F-4D97-AF65-F5344CB8AC3E}">
        <p14:creationId xmlns:p14="http://schemas.microsoft.com/office/powerpoint/2010/main" val="3562044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35</a:t>
            </a:fld>
            <a:endParaRPr lang="en-US"/>
          </a:p>
        </p:txBody>
      </p:sp>
    </p:spTree>
    <p:extLst>
      <p:ext uri="{BB962C8B-B14F-4D97-AF65-F5344CB8AC3E}">
        <p14:creationId xmlns:p14="http://schemas.microsoft.com/office/powerpoint/2010/main" val="2489537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cs typeface="Calibri"/>
              </a:rPr>
              <a:t>MGR </a:t>
            </a:r>
            <a:endParaRPr lang="en-US">
              <a:cs typeface="Calibri"/>
            </a:endParaRPr>
          </a:p>
          <a:p>
            <a:endParaRPr lang="en-US" sz="1200">
              <a:cs typeface="Calibri"/>
            </a:endParaRPr>
          </a:p>
          <a:p>
            <a:r>
              <a:rPr lang="en-US" sz="1200">
                <a:cs typeface="Calibri"/>
              </a:rPr>
              <a:t>Give example for if applying for more than one region (Greater Roseland &amp; North Lawndale) you will submit 2 separate applications.  </a:t>
            </a:r>
            <a:endParaRPr lang="en-US">
              <a:cs typeface="Calibri"/>
            </a:endParaRPr>
          </a:p>
          <a:p>
            <a:endParaRPr lang="en-US" sz="1200">
              <a:cs typeface="Calibri"/>
            </a:endParaRPr>
          </a:p>
          <a:p>
            <a:r>
              <a:rPr lang="en-US" sz="1200">
                <a:cs typeface="Calibri"/>
              </a:rPr>
              <a:t>If you apply for more than one zone you will need multiple </a:t>
            </a:r>
            <a:r>
              <a:rPr lang="en-US" sz="1200" err="1">
                <a:cs typeface="Calibri"/>
              </a:rPr>
              <a:t>iSupplier</a:t>
            </a:r>
            <a:r>
              <a:rPr lang="en-US" sz="1200">
                <a:cs typeface="Calibri"/>
              </a:rPr>
              <a:t> accounts which means you must use a separate email address for each submittal proposal.  We will go over this later in the presentation. </a:t>
            </a:r>
            <a:endParaRPr lang="en-US"/>
          </a:p>
          <a:p>
            <a:endParaRPr lang="en-US" sz="1200">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Calibri"/>
              </a:rPr>
              <a:t>MGR </a:t>
            </a:r>
            <a:endParaRPr lang="en-US" dirty="0">
              <a:cs typeface="Calibri"/>
            </a:endParaRPr>
          </a:p>
          <a:p>
            <a:endParaRPr lang="en-US" sz="1200">
              <a:cs typeface="Calibri"/>
            </a:endParaRPr>
          </a:p>
          <a:p>
            <a:endParaRPr lang="en-US" sz="1200" dirty="0">
              <a:cs typeface="Calibri"/>
            </a:endParaRPr>
          </a:p>
          <a:p>
            <a:endParaRPr lang="en-US" sz="1200">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37</a:t>
            </a:fld>
            <a:endParaRPr lang="en-US"/>
          </a:p>
        </p:txBody>
      </p:sp>
    </p:spTree>
    <p:extLst>
      <p:ext uri="{BB962C8B-B14F-4D97-AF65-F5344CB8AC3E}">
        <p14:creationId xmlns:p14="http://schemas.microsoft.com/office/powerpoint/2010/main" val="3560985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cs typeface="Calibri"/>
              </a:rPr>
              <a:t>TL</a:t>
            </a:r>
            <a:endParaRPr lang="en-US" sz="1200"/>
          </a:p>
        </p:txBody>
      </p:sp>
      <p:sp>
        <p:nvSpPr>
          <p:cNvPr id="4" name="Slide Number Placeholder 3"/>
          <p:cNvSpPr>
            <a:spLocks noGrp="1"/>
          </p:cNvSpPr>
          <p:nvPr>
            <p:ph type="sldNum" sz="quarter" idx="10"/>
          </p:nvPr>
        </p:nvSpPr>
        <p:spPr/>
        <p:txBody>
          <a:bodyPr/>
          <a:lstStyle/>
          <a:p>
            <a:fld id="{9E2337D9-B60E-4FEF-8325-431FC8CAD22D}" type="slidenum">
              <a:rPr lang="en-US" smtClean="0"/>
              <a:pPr/>
              <a:t>38</a:t>
            </a:fld>
            <a:endParaRPr lang="en-US"/>
          </a:p>
        </p:txBody>
      </p:sp>
    </p:spTree>
    <p:extLst>
      <p:ext uri="{BB962C8B-B14F-4D97-AF65-F5344CB8AC3E}">
        <p14:creationId xmlns:p14="http://schemas.microsoft.com/office/powerpoint/2010/main" val="1441506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39</a:t>
            </a:fld>
            <a:endParaRPr lang="en-US"/>
          </a:p>
        </p:txBody>
      </p:sp>
    </p:spTree>
    <p:extLst>
      <p:ext uri="{BB962C8B-B14F-4D97-AF65-F5344CB8AC3E}">
        <p14:creationId xmlns:p14="http://schemas.microsoft.com/office/powerpoint/2010/main" val="326374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cs typeface="Calibri"/>
              </a:rPr>
              <a:t>MGR</a:t>
            </a:r>
            <a:endParaRPr lang="en-US"/>
          </a:p>
        </p:txBody>
      </p:sp>
      <p:sp>
        <p:nvSpPr>
          <p:cNvPr id="4" name="Slide Number Placeholder 3"/>
          <p:cNvSpPr>
            <a:spLocks noGrp="1"/>
          </p:cNvSpPr>
          <p:nvPr>
            <p:ph type="sldNum" sz="quarter" idx="10"/>
          </p:nvPr>
        </p:nvSpPr>
        <p:spPr/>
        <p:txBody>
          <a:bodyPr/>
          <a:lstStyle/>
          <a:p>
            <a:fld id="{9E2337D9-B60E-4FEF-8325-431FC8CAD22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cs typeface="Calibri"/>
              </a:rPr>
              <a:t>TL</a:t>
            </a:r>
            <a:endParaRPr lang="en-US" sz="1200"/>
          </a:p>
        </p:txBody>
      </p:sp>
      <p:sp>
        <p:nvSpPr>
          <p:cNvPr id="4" name="Slide Number Placeholder 3"/>
          <p:cNvSpPr>
            <a:spLocks noGrp="1"/>
          </p:cNvSpPr>
          <p:nvPr>
            <p:ph type="sldNum" sz="quarter" idx="10"/>
          </p:nvPr>
        </p:nvSpPr>
        <p:spPr/>
        <p:txBody>
          <a:bodyPr/>
          <a:lstStyle/>
          <a:p>
            <a:fld id="{9E2337D9-B60E-4FEF-8325-431FC8CAD22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cs typeface="Calibri"/>
              </a:rPr>
              <a:t>TL</a:t>
            </a:r>
            <a:endParaRPr lang="en-US"/>
          </a:p>
        </p:txBody>
      </p:sp>
      <p:sp>
        <p:nvSpPr>
          <p:cNvPr id="4" name="Slide Number Placeholder 3"/>
          <p:cNvSpPr>
            <a:spLocks noGrp="1"/>
          </p:cNvSpPr>
          <p:nvPr>
            <p:ph type="sldNum" sz="quarter" idx="10"/>
          </p:nvPr>
        </p:nvSpPr>
        <p:spPr/>
        <p:txBody>
          <a:bodyPr/>
          <a:lstStyle/>
          <a:p>
            <a:fld id="{9E2337D9-B60E-4FEF-8325-431FC8CAD22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42</a:t>
            </a:fld>
            <a:endParaRPr lang="en-US"/>
          </a:p>
        </p:txBody>
      </p:sp>
    </p:spTree>
    <p:extLst>
      <p:ext uri="{BB962C8B-B14F-4D97-AF65-F5344CB8AC3E}">
        <p14:creationId xmlns:p14="http://schemas.microsoft.com/office/powerpoint/2010/main" val="2584967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TL</a:t>
            </a:r>
          </a:p>
        </p:txBody>
      </p:sp>
      <p:sp>
        <p:nvSpPr>
          <p:cNvPr id="4" name="Slide Number Placeholder 3"/>
          <p:cNvSpPr>
            <a:spLocks noGrp="1"/>
          </p:cNvSpPr>
          <p:nvPr>
            <p:ph type="sldNum" sz="quarter" idx="10"/>
          </p:nvPr>
        </p:nvSpPr>
        <p:spPr/>
        <p:txBody>
          <a:bodyPr/>
          <a:lstStyle/>
          <a:p>
            <a:fld id="{9E2337D9-B60E-4FEF-8325-431FC8CAD22D}" type="slidenum">
              <a:rPr lang="en-US" smtClean="0"/>
              <a:pPr/>
              <a:t>43</a:t>
            </a:fld>
            <a:endParaRPr lang="en-US"/>
          </a:p>
        </p:txBody>
      </p:sp>
    </p:spTree>
    <p:extLst>
      <p:ext uri="{BB962C8B-B14F-4D97-AF65-F5344CB8AC3E}">
        <p14:creationId xmlns:p14="http://schemas.microsoft.com/office/powerpoint/2010/main" val="198975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44</a:t>
            </a:fld>
            <a:endParaRPr lang="en-US"/>
          </a:p>
        </p:txBody>
      </p:sp>
    </p:spTree>
    <p:extLst>
      <p:ext uri="{BB962C8B-B14F-4D97-AF65-F5344CB8AC3E}">
        <p14:creationId xmlns:p14="http://schemas.microsoft.com/office/powerpoint/2010/main" val="621399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45</a:t>
            </a:fld>
            <a:endParaRPr lang="en-US"/>
          </a:p>
        </p:txBody>
      </p:sp>
    </p:spTree>
    <p:extLst>
      <p:ext uri="{BB962C8B-B14F-4D97-AF65-F5344CB8AC3E}">
        <p14:creationId xmlns:p14="http://schemas.microsoft.com/office/powerpoint/2010/main" val="3087300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89BE0C4-4416-45B1-A766-3F774AD41399}"/>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C7D12DC-57F9-42AF-BB61-1C78660AF1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JT</a:t>
            </a:r>
            <a:endParaRPr lang="en-US" altLang="en-US"/>
          </a:p>
        </p:txBody>
      </p:sp>
      <p:sp>
        <p:nvSpPr>
          <p:cNvPr id="57348" name="Slide Number Placeholder 3">
            <a:extLst>
              <a:ext uri="{FF2B5EF4-FFF2-40B4-BE49-F238E27FC236}">
                <a16:creationId xmlns:a16="http://schemas.microsoft.com/office/drawing/2014/main" id="{ED5AB38E-B78E-4E2F-8B0B-FC9C6BA3F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993E86-1332-4FEF-9ABC-A0E32ECDCF28}" type="slidenum">
              <a:rPr lang="en-US" altLang="en-US" smtClean="0"/>
              <a:pPr/>
              <a:t>46</a:t>
            </a:fld>
            <a:endParaRPr lang="en-US" altLang="en-US"/>
          </a:p>
        </p:txBody>
      </p:sp>
    </p:spTree>
    <p:extLst>
      <p:ext uri="{BB962C8B-B14F-4D97-AF65-F5344CB8AC3E}">
        <p14:creationId xmlns:p14="http://schemas.microsoft.com/office/powerpoint/2010/main" val="714194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5689B77-FC8E-423E-9017-155168613840}"/>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EE1CB6E-F51D-4A91-A665-B8FF176B0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JT</a:t>
            </a:r>
            <a:endParaRPr lang="en-US" altLang="en-US"/>
          </a:p>
        </p:txBody>
      </p:sp>
      <p:sp>
        <p:nvSpPr>
          <p:cNvPr id="59396" name="Slide Number Placeholder 3">
            <a:extLst>
              <a:ext uri="{FF2B5EF4-FFF2-40B4-BE49-F238E27FC236}">
                <a16:creationId xmlns:a16="http://schemas.microsoft.com/office/drawing/2014/main" id="{8D0F8A39-EC39-4A7D-A241-960B5CAA61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F75A61-11AE-4F8A-8614-ED077C6CB4E4}" type="slidenum">
              <a:rPr lang="en-US" altLang="en-US" smtClean="0"/>
              <a:pPr/>
              <a:t>47</a:t>
            </a:fld>
            <a:endParaRPr lang="en-US" altLang="en-US"/>
          </a:p>
        </p:txBody>
      </p:sp>
    </p:spTree>
    <p:extLst>
      <p:ext uri="{BB962C8B-B14F-4D97-AF65-F5344CB8AC3E}">
        <p14:creationId xmlns:p14="http://schemas.microsoft.com/office/powerpoint/2010/main" val="2165948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021F443-95F1-4644-BD34-1FB0DD7E409F}"/>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74F3B3C-E88C-4443-868E-469CCC730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848EC30C-1BC2-4DCB-9FAC-9CF173392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AB32E5-0A50-4ADB-AE63-CA06ED0629C3}" type="slidenum">
              <a:rPr lang="en-US" altLang="en-US" smtClean="0"/>
              <a:pPr/>
              <a:t>62</a:t>
            </a:fld>
            <a:endParaRPr lang="en-US" altLang="en-US"/>
          </a:p>
        </p:txBody>
      </p:sp>
    </p:spTree>
    <p:extLst>
      <p:ext uri="{BB962C8B-B14F-4D97-AF65-F5344CB8AC3E}">
        <p14:creationId xmlns:p14="http://schemas.microsoft.com/office/powerpoint/2010/main" val="1169643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66</a:t>
            </a:fld>
            <a:endParaRPr lang="en-US"/>
          </a:p>
        </p:txBody>
      </p:sp>
    </p:spTree>
    <p:extLst>
      <p:ext uri="{BB962C8B-B14F-4D97-AF65-F5344CB8AC3E}">
        <p14:creationId xmlns:p14="http://schemas.microsoft.com/office/powerpoint/2010/main" val="195410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MGR</a:t>
            </a:r>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5</a:t>
            </a:fld>
            <a:endParaRPr lang="en-US"/>
          </a:p>
        </p:txBody>
      </p:sp>
    </p:spTree>
    <p:extLst>
      <p:ext uri="{BB962C8B-B14F-4D97-AF65-F5344CB8AC3E}">
        <p14:creationId xmlns:p14="http://schemas.microsoft.com/office/powerpoint/2010/main" val="295903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MGR </a:t>
            </a:r>
            <a:endParaRPr lang="en-US">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MGR</a:t>
            </a:r>
          </a:p>
        </p:txBody>
      </p:sp>
      <p:sp>
        <p:nvSpPr>
          <p:cNvPr id="4" name="Slide Number Placeholder 3"/>
          <p:cNvSpPr>
            <a:spLocks noGrp="1"/>
          </p:cNvSpPr>
          <p:nvPr>
            <p:ph type="sldNum" sz="quarter" idx="10"/>
          </p:nvPr>
        </p:nvSpPr>
        <p:spPr/>
        <p:txBody>
          <a:bodyPr/>
          <a:lstStyle/>
          <a:p>
            <a:fld id="{9E2337D9-B60E-4FEF-8325-431FC8CAD22D}" type="slidenum">
              <a:rPr lang="en-US" smtClean="0"/>
              <a:pPr/>
              <a:t>7</a:t>
            </a:fld>
            <a:endParaRPr lang="en-US"/>
          </a:p>
        </p:txBody>
      </p:sp>
    </p:spTree>
    <p:extLst>
      <p:ext uri="{BB962C8B-B14F-4D97-AF65-F5344CB8AC3E}">
        <p14:creationId xmlns:p14="http://schemas.microsoft.com/office/powerpoint/2010/main" val="423613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MGR</a:t>
            </a:r>
          </a:p>
        </p:txBody>
      </p:sp>
      <p:sp>
        <p:nvSpPr>
          <p:cNvPr id="4" name="Slide Number Placeholder 3"/>
          <p:cNvSpPr>
            <a:spLocks noGrp="1"/>
          </p:cNvSpPr>
          <p:nvPr>
            <p:ph type="sldNum" sz="quarter" idx="10"/>
          </p:nvPr>
        </p:nvSpPr>
        <p:spPr/>
        <p:txBody>
          <a:bodyPr/>
          <a:lstStyle/>
          <a:p>
            <a:fld id="{9E2337D9-B60E-4FEF-8325-431FC8CAD22D}" type="slidenum">
              <a:rPr lang="en-US" smtClean="0"/>
              <a:pPr/>
              <a:t>8</a:t>
            </a:fld>
            <a:endParaRPr lang="en-US"/>
          </a:p>
        </p:txBody>
      </p:sp>
    </p:spTree>
    <p:extLst>
      <p:ext uri="{BB962C8B-B14F-4D97-AF65-F5344CB8AC3E}">
        <p14:creationId xmlns:p14="http://schemas.microsoft.com/office/powerpoint/2010/main" val="81763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TL</a:t>
            </a:r>
            <a:endParaRPr lang="en-US">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9</a:t>
            </a:fld>
            <a:endParaRPr lang="en-US"/>
          </a:p>
        </p:txBody>
      </p:sp>
    </p:spTree>
    <p:extLst>
      <p:ext uri="{BB962C8B-B14F-4D97-AF65-F5344CB8AC3E}">
        <p14:creationId xmlns:p14="http://schemas.microsoft.com/office/powerpoint/2010/main" val="282477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4.xml"/><Relationship Id="rId4"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468C-F9D9-0B46-B00C-3434B1EFA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66E14-F9F4-4D46-9220-01DC0FA1DF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DB15-3CE0-C247-9EA3-ACDA402E48DF}"/>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5" name="Footer Placeholder 4">
            <a:extLst>
              <a:ext uri="{FF2B5EF4-FFF2-40B4-BE49-F238E27FC236}">
                <a16:creationId xmlns:a16="http://schemas.microsoft.com/office/drawing/2014/main" id="{DB23D20E-009E-7C49-9879-DF3A0AAAC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F5CF4-908F-394F-A671-F3D3D0C4E7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075494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C39A-CE93-114D-A999-7215757DC244}"/>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6C028-5CB5-C14D-8648-F3888C8EE978}"/>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50E8-470D-AF44-A17B-6D44BA4D34A1}"/>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5" name="Footer Placeholder 4">
            <a:extLst>
              <a:ext uri="{FF2B5EF4-FFF2-40B4-BE49-F238E27FC236}">
                <a16:creationId xmlns:a16="http://schemas.microsoft.com/office/drawing/2014/main" id="{9E198F72-6370-A441-B029-DB6998ACC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98E8-2E20-4244-A821-49BD9AB154A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697553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8F7-9A84-E74A-9545-2B9C8FEDB1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83BAF-5149-034E-95D8-9AFD54BC1E81}"/>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4" name="Footer Placeholder 3">
            <a:extLst>
              <a:ext uri="{FF2B5EF4-FFF2-40B4-BE49-F238E27FC236}">
                <a16:creationId xmlns:a16="http://schemas.microsoft.com/office/drawing/2014/main" id="{03263419-6862-C241-92C8-8B3923190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22F2F-7BE1-5346-97B3-62D346B9FE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673457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B722-420D-094E-8F1F-BC477EC4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74343B-FD23-DF4B-8EFB-640428FD794E}"/>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4" name="Footer Placeholder 3">
            <a:extLst>
              <a:ext uri="{FF2B5EF4-FFF2-40B4-BE49-F238E27FC236}">
                <a16:creationId xmlns:a16="http://schemas.microsoft.com/office/drawing/2014/main" id="{F25B658E-48E8-174D-AFE8-3049A5FBF1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B394CD-F373-2741-8B28-BEBEA5E2F053}"/>
              </a:ext>
            </a:extLst>
          </p:cNvPr>
          <p:cNvSpPr>
            <a:spLocks noGrp="1"/>
          </p:cNvSpPr>
          <p:nvPr>
            <p:ph type="sldNum" sz="quarter" idx="12"/>
          </p:nvPr>
        </p:nvSpPr>
        <p:spPr/>
        <p:txBody>
          <a:body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BA855AD0-DC65-EF44-B429-2B35DEDD55E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03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30246559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1/11/2023</a:t>
            </a:fld>
            <a:endParaRPr lang="en-US"/>
          </a:p>
        </p:txBody>
      </p:sp>
      <p:sp>
        <p:nvSpPr>
          <p:cNvPr id="5" name="Footer Placeholder 4"/>
          <p:cNvSpPr>
            <a:spLocks noGrp="1"/>
          </p:cNvSpPr>
          <p:nvPr>
            <p:ph type="ftr" sz="quarter" idx="11"/>
          </p:nvPr>
        </p:nvSpPr>
        <p:spPr>
          <a:xfrm>
            <a:off x="3436619" y="7203864"/>
            <a:ext cx="3297555" cy="413808"/>
          </a:xfrm>
          <a:prstGeom prst="rect">
            <a:avLst/>
          </a:prstGeom>
        </p:spPr>
        <p:txBody>
          <a:bodyPr lIns="101882" tIns="50941" rIns="101882" bIns="50941"/>
          <a:lstStyle>
            <a:lvl1pPr>
              <a:defRPr sz="1400" b="1"/>
            </a:lvl1pPr>
          </a:lstStyle>
          <a:p>
            <a:r>
              <a:rPr lang="en-US" dirty="0"/>
              <a:t>MCMF Community Anchor Organizations</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1/11/2023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1/11/2023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1/11/2023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0B6022-593D-49B5-AECD-C36C85C3524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B6022-593D-49B5-AECD-C36C85C3524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B6022-593D-49B5-AECD-C36C85C3524A}"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0B6022-593D-49B5-AECD-C36C85C3524A}"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0B6022-593D-49B5-AECD-C36C85C3524A}"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6022-593D-49B5-AECD-C36C85C3524A}"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302465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CDA59-4584-4BE5-A2F7-C75767DDDA1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CDA59-4584-4BE5-A2F7-C75767DDDA1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CDA59-4584-4BE5-A2F7-C75767DDDA1A}"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CDA59-4584-4BE5-A2F7-C75767DDDA1A}"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CDA59-4584-4BE5-A2F7-C75767DDDA1A}"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CDA59-4584-4BE5-A2F7-C75767DDDA1A}"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184755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57895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142506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898361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055033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65166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964274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471944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4392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51301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8351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E62CC57-0B5E-41E0-B27B-F78FB5017F27}"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54726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0AF4EAD-D9E0-4FD4-84D9-8B15125BFFCC}"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42505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lIns="101882" tIns="50941" rIns="101882" bIns="50941"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7D110BBC-E6F6-45B9-83D7-BD321160719C}"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401608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C6BD40A-06DB-42BD-A33C-53B2D834536A}"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51743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19C0A84F-5765-4048-8B57-966D0175A5F0}" type="datetime1">
              <a:rPr lang="en-US" smtClean="0"/>
              <a:pPr/>
              <a:t>1/11/2023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4314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1/11/2023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916D03CA-EDE8-46BA-8CEB-D786714A3E6E}" type="datetime1">
              <a:rPr lang="en-US" smtClean="0"/>
              <a:pPr/>
              <a:t>1/11/2023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177873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F3A9B419-8798-4630-AEB1-ED58D50CAA45}" type="datetime1">
              <a:rPr lang="en-US" smtClean="0"/>
              <a:pPr/>
              <a:t>1/11/2023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13475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894C6F22-F1EF-49C5-9565-697E5577148D}"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94183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D4D25A1-0F6A-46E3-805C-17D56641EEE7}"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518164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B81274A7-1E9A-4649-8257-87CFE75AA885}"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750161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44130CA-A039-4C0D-AEC0-F136B5C77D01}"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760208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hidden="1"/>
          <p:cNvGraphicFramePr>
            <a:graphicFrameLocks noChangeAspect="1"/>
          </p:cNvGraphicFramePr>
          <p:nvPr>
            <p:custDataLst>
              <p:tags r:id="rId2"/>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172720"/>
            <a:ext cx="8549640" cy="1295400"/>
          </a:xfrm>
          <a:prstGeom prst="rect">
            <a:avLst/>
          </a:prstGeom>
        </p:spPr>
        <p:txBody>
          <a:bodyPr lIns="101882" tIns="50941" rIns="101882" bIns="50941"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lIns="101882" tIns="50941" rIns="101882" bIns="50941"/>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3"/>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8" imgW="360" imgH="360" progId="">
                  <p:embed/>
                </p:oleObj>
              </mc:Choice>
              <mc:Fallback>
                <p:oleObj name="think-cell Slide" r:id="rId8"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934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687753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ECB71464-C4FE-414E-BBB7-142ECA059830}"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403806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72066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1/11/2023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315474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1/11/2023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487996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1/11/2023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34832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1/11/2023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617968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871067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99662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51919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1/11/2023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07010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76287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2542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1/11/2023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02795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88803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900967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450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138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9111875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95168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285519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762747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9BCA-E49A-F648-A7DF-343B30E82FF2}"/>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D210F07E-6A5E-5A4E-84D4-881DA07C3BBC}"/>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BBB2064C-87D0-FA4E-BC7D-C30287286731}"/>
              </a:ext>
            </a:extLst>
          </p:cNvPr>
          <p:cNvSpPr>
            <a:spLocks noGrp="1"/>
          </p:cNvSpPr>
          <p:nvPr>
            <p:ph type="dt" sz="half" idx="10"/>
          </p:nvPr>
        </p:nvSpPr>
        <p:spPr/>
        <p:txBody>
          <a:bodyPr/>
          <a:lstStyle/>
          <a:p>
            <a:fld id="{4E62CC57-0B5E-41E0-B27B-F78FB5017F27}" type="datetime1">
              <a:rPr lang="en-US" smtClean="0"/>
              <a:pPr/>
              <a:t>1/11/2023</a:t>
            </a:fld>
            <a:endParaRPr lang="en-US"/>
          </a:p>
        </p:txBody>
      </p:sp>
      <p:sp>
        <p:nvSpPr>
          <p:cNvPr id="5" name="Footer Placeholder 4">
            <a:extLst>
              <a:ext uri="{FF2B5EF4-FFF2-40B4-BE49-F238E27FC236}">
                <a16:creationId xmlns:a16="http://schemas.microsoft.com/office/drawing/2014/main" id="{70048476-7E75-D04C-AAC6-870ED3005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064AA-6B0C-B540-B150-0706AC0BC2DE}"/>
              </a:ext>
            </a:extLst>
          </p:cNvPr>
          <p:cNvSpPr>
            <a:spLocks noGrp="1"/>
          </p:cNvSpPr>
          <p:nvPr>
            <p:ph type="sldNum" sz="quarter" idx="12"/>
          </p:nvPr>
        </p:nvSpPr>
        <p:spPr/>
        <p:txBody>
          <a:bodyPr/>
          <a:lstStyle/>
          <a:p>
            <a:fld id="{A746B785-CA11-4B71-B5A9-4BD5E8C4B301}" type="slidenum">
              <a:rPr lang="en-US" smtClean="0"/>
              <a:pPr/>
              <a:t>‹#›</a:t>
            </a:fld>
            <a:endParaRPr lang="en-US"/>
          </a:p>
        </p:txBody>
      </p:sp>
      <p:pic>
        <p:nvPicPr>
          <p:cNvPr id="7" name="Picture 2">
            <a:extLst>
              <a:ext uri="{FF2B5EF4-FFF2-40B4-BE49-F238E27FC236}">
                <a16:creationId xmlns:a16="http://schemas.microsoft.com/office/drawing/2014/main" id="{C7E8E102-9BE2-5F45-8188-C81322CE5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8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D997A26-BDF4-9046-AFA7-D5EEAF6A07D6}"/>
              </a:ext>
            </a:extLst>
          </p:cNvPr>
          <p:cNvPicPr>
            <a:picLocks noChangeAspect="1"/>
          </p:cNvPicPr>
          <p:nvPr/>
        </p:nvPicPr>
        <p:blipFill>
          <a:blip r:embed="rId3" cstate="print"/>
          <a:stretch>
            <a:fillRect/>
          </a:stretch>
        </p:blipFill>
        <p:spPr>
          <a:xfrm>
            <a:off x="3186606" y="26988"/>
            <a:ext cx="3320395" cy="1744540"/>
          </a:xfrm>
          <a:prstGeom prst="rect">
            <a:avLst/>
          </a:prstGeom>
        </p:spPr>
      </p:pic>
    </p:spTree>
    <p:extLst>
      <p:ext uri="{BB962C8B-B14F-4D97-AF65-F5344CB8AC3E}">
        <p14:creationId xmlns:p14="http://schemas.microsoft.com/office/powerpoint/2010/main" val="388151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276-395B-E74C-9BDA-6FDB9F1FE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71EC9-C9DE-F74E-A5E6-C3BD29B122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8ECE3-8364-114B-9FE0-4642D3B0143C}"/>
              </a:ext>
            </a:extLst>
          </p:cNvPr>
          <p:cNvSpPr>
            <a:spLocks noGrp="1"/>
          </p:cNvSpPr>
          <p:nvPr>
            <p:ph type="dt" sz="half" idx="10"/>
          </p:nvPr>
        </p:nvSpPr>
        <p:spPr/>
        <p:txBody>
          <a:bodyPr/>
          <a:lstStyle/>
          <a:p>
            <a:fld id="{60AF4EAD-D9E0-4FD4-84D9-8B15125BFFCC}" type="datetime1">
              <a:rPr lang="en-US" smtClean="0"/>
              <a:pPr/>
              <a:t>1/11/2023</a:t>
            </a:fld>
            <a:endParaRPr lang="en-US"/>
          </a:p>
        </p:txBody>
      </p:sp>
      <p:sp>
        <p:nvSpPr>
          <p:cNvPr id="5" name="Footer Placeholder 4">
            <a:extLst>
              <a:ext uri="{FF2B5EF4-FFF2-40B4-BE49-F238E27FC236}">
                <a16:creationId xmlns:a16="http://schemas.microsoft.com/office/drawing/2014/main" id="{FAA8DF51-4DAD-0C47-96EC-A7A365835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7AB24-D476-C64E-9C59-FAB7FEC1A71A}"/>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28929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DB8C-8EB6-AC48-A0AC-B43B4D116D4F}"/>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77805B7B-F251-5644-9737-0E39204EE061}"/>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7B2CCC-6E29-DD4D-BC8C-348456953CC1}"/>
              </a:ext>
            </a:extLst>
          </p:cNvPr>
          <p:cNvSpPr>
            <a:spLocks noGrp="1"/>
          </p:cNvSpPr>
          <p:nvPr>
            <p:ph type="dt" sz="half" idx="10"/>
          </p:nvPr>
        </p:nvSpPr>
        <p:spPr/>
        <p:txBody>
          <a:bodyPr/>
          <a:lstStyle/>
          <a:p>
            <a:fld id="{7D110BBC-E6F6-45B9-83D7-BD321160719C}" type="datetime1">
              <a:rPr lang="en-US" smtClean="0"/>
              <a:pPr/>
              <a:t>1/11/2023</a:t>
            </a:fld>
            <a:endParaRPr lang="en-US"/>
          </a:p>
        </p:txBody>
      </p:sp>
      <p:sp>
        <p:nvSpPr>
          <p:cNvPr id="5" name="Footer Placeholder 4">
            <a:extLst>
              <a:ext uri="{FF2B5EF4-FFF2-40B4-BE49-F238E27FC236}">
                <a16:creationId xmlns:a16="http://schemas.microsoft.com/office/drawing/2014/main" id="{BBB39C4D-45D9-E649-A84E-AA8774D1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DC4A4-31E6-AF46-BEE6-9A25AB98373D}"/>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4284802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185-F23F-DC4C-8798-FC87669BC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E891E-F8D6-084D-B7C5-64EE2C5170AC}"/>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B9B8A-320F-4A49-AB51-742DC35C80A0}"/>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E1DFC-9BAF-464E-B4EA-4BE3068E79E9}"/>
              </a:ext>
            </a:extLst>
          </p:cNvPr>
          <p:cNvSpPr>
            <a:spLocks noGrp="1"/>
          </p:cNvSpPr>
          <p:nvPr>
            <p:ph type="dt" sz="half" idx="10"/>
          </p:nvPr>
        </p:nvSpPr>
        <p:spPr/>
        <p:txBody>
          <a:bodyPr/>
          <a:lstStyle/>
          <a:p>
            <a:fld id="{5C6BD40A-06DB-42BD-A33C-53B2D834536A}" type="datetime1">
              <a:rPr lang="en-US" smtClean="0"/>
              <a:pPr/>
              <a:t>1/11/2023</a:t>
            </a:fld>
            <a:endParaRPr lang="en-US"/>
          </a:p>
        </p:txBody>
      </p:sp>
      <p:sp>
        <p:nvSpPr>
          <p:cNvPr id="6" name="Footer Placeholder 5">
            <a:extLst>
              <a:ext uri="{FF2B5EF4-FFF2-40B4-BE49-F238E27FC236}">
                <a16:creationId xmlns:a16="http://schemas.microsoft.com/office/drawing/2014/main" id="{953FD520-3B71-A242-A4D2-EE03D1FE4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59847-3ED9-C54A-A61D-C34FBB57300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427417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6595-D3CE-4B48-A906-8B8284AAE02E}"/>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8AAE1-F347-1742-BE95-6349309B3CF3}"/>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795347E7-BD89-724A-AC73-705DD3C378D8}"/>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64FF0-0662-474B-AE0F-C8EEA4B3BAF5}"/>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37E2D9A6-22F1-F445-AE30-59F111B112CB}"/>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F7817-A817-3441-A3E0-1FD47CBA1932}"/>
              </a:ext>
            </a:extLst>
          </p:cNvPr>
          <p:cNvSpPr>
            <a:spLocks noGrp="1"/>
          </p:cNvSpPr>
          <p:nvPr>
            <p:ph type="dt" sz="half" idx="10"/>
          </p:nvPr>
        </p:nvSpPr>
        <p:spPr/>
        <p:txBody>
          <a:bodyPr/>
          <a:lstStyle/>
          <a:p>
            <a:fld id="{19C0A84F-5765-4048-8B57-966D0175A5F0}" type="datetime1">
              <a:rPr lang="en-US" smtClean="0"/>
              <a:pPr/>
              <a:t>1/11/2023</a:t>
            </a:fld>
            <a:endParaRPr lang="en-US"/>
          </a:p>
        </p:txBody>
      </p:sp>
      <p:sp>
        <p:nvSpPr>
          <p:cNvPr id="8" name="Footer Placeholder 7">
            <a:extLst>
              <a:ext uri="{FF2B5EF4-FFF2-40B4-BE49-F238E27FC236}">
                <a16:creationId xmlns:a16="http://schemas.microsoft.com/office/drawing/2014/main" id="{6E5F19A2-F6B6-4646-B9B1-785D0A905D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2A283-46B9-D440-B935-E84A8CD8B37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510199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ECC-5AB5-A347-BEF2-A06404A71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48E65-BCE6-F448-8C68-2B7C04D2EDA6}"/>
              </a:ext>
            </a:extLst>
          </p:cNvPr>
          <p:cNvSpPr>
            <a:spLocks noGrp="1"/>
          </p:cNvSpPr>
          <p:nvPr>
            <p:ph type="dt" sz="half" idx="10"/>
          </p:nvPr>
        </p:nvSpPr>
        <p:spPr/>
        <p:txBody>
          <a:bodyPr/>
          <a:lstStyle/>
          <a:p>
            <a:fld id="{916D03CA-EDE8-46BA-8CEB-D786714A3E6E}" type="datetime1">
              <a:rPr lang="en-US" smtClean="0"/>
              <a:pPr/>
              <a:t>1/11/2023</a:t>
            </a:fld>
            <a:endParaRPr lang="en-US"/>
          </a:p>
        </p:txBody>
      </p:sp>
      <p:sp>
        <p:nvSpPr>
          <p:cNvPr id="4" name="Footer Placeholder 3">
            <a:extLst>
              <a:ext uri="{FF2B5EF4-FFF2-40B4-BE49-F238E27FC236}">
                <a16:creationId xmlns:a16="http://schemas.microsoft.com/office/drawing/2014/main" id="{83A5C38C-A52A-D24B-B38D-A7CF93BF8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55058-7FB0-E84D-8FCF-3FA09C55D83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8540936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43247-3ACF-E645-8F62-8A6FC76EE67A}"/>
              </a:ext>
            </a:extLst>
          </p:cNvPr>
          <p:cNvSpPr>
            <a:spLocks noGrp="1"/>
          </p:cNvSpPr>
          <p:nvPr>
            <p:ph type="dt" sz="half" idx="10"/>
          </p:nvPr>
        </p:nvSpPr>
        <p:spPr/>
        <p:txBody>
          <a:bodyPr/>
          <a:lstStyle/>
          <a:p>
            <a:fld id="{F3A9B419-8798-4630-AEB1-ED58D50CAA45}" type="datetime1">
              <a:rPr lang="en-US" smtClean="0"/>
              <a:pPr/>
              <a:t>1/11/2023</a:t>
            </a:fld>
            <a:endParaRPr lang="en-US"/>
          </a:p>
        </p:txBody>
      </p:sp>
      <p:sp>
        <p:nvSpPr>
          <p:cNvPr id="3" name="Footer Placeholder 2">
            <a:extLst>
              <a:ext uri="{FF2B5EF4-FFF2-40B4-BE49-F238E27FC236}">
                <a16:creationId xmlns:a16="http://schemas.microsoft.com/office/drawing/2014/main" id="{0574C7A8-16F1-784D-A217-5FA2F298C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61B15-36FB-F544-8253-53FB24E86B82}"/>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726326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625-824A-4E4D-AA2F-7D3D8D02D82B}"/>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100FA458-F5D9-8240-81B4-5EDF80550378}"/>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4E8B4-6E90-8846-BA2F-EB353F9CC96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47A268F5-4577-C04E-9259-C7D42E2997A3}"/>
              </a:ext>
            </a:extLst>
          </p:cNvPr>
          <p:cNvSpPr>
            <a:spLocks noGrp="1"/>
          </p:cNvSpPr>
          <p:nvPr>
            <p:ph type="dt" sz="half" idx="10"/>
          </p:nvPr>
        </p:nvSpPr>
        <p:spPr/>
        <p:txBody>
          <a:bodyPr/>
          <a:lstStyle/>
          <a:p>
            <a:fld id="{894C6F22-F1EF-49C5-9565-697E5577148D}" type="datetime1">
              <a:rPr lang="en-US" smtClean="0"/>
              <a:pPr/>
              <a:t>1/11/2023</a:t>
            </a:fld>
            <a:endParaRPr lang="en-US"/>
          </a:p>
        </p:txBody>
      </p:sp>
      <p:sp>
        <p:nvSpPr>
          <p:cNvPr id="6" name="Footer Placeholder 5">
            <a:extLst>
              <a:ext uri="{FF2B5EF4-FFF2-40B4-BE49-F238E27FC236}">
                <a16:creationId xmlns:a16="http://schemas.microsoft.com/office/drawing/2014/main" id="{6E73C01D-2F68-A34D-8D41-48BEF4EE0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9C4A0-0694-4F48-A101-109B65FB14CB}"/>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457724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D1DE-FA27-0147-873E-A8AD929C4302}"/>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2B0AC1BA-45A0-3B42-8BB4-5533FFD176CD}"/>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51454E9A-43BE-A448-BE6E-14C3F6E5804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C1C4A3C5-D93C-6349-9341-0581906DDB74}"/>
              </a:ext>
            </a:extLst>
          </p:cNvPr>
          <p:cNvSpPr>
            <a:spLocks noGrp="1"/>
          </p:cNvSpPr>
          <p:nvPr>
            <p:ph type="dt" sz="half" idx="10"/>
          </p:nvPr>
        </p:nvSpPr>
        <p:spPr/>
        <p:txBody>
          <a:bodyPr/>
          <a:lstStyle/>
          <a:p>
            <a:fld id="{5D4D25A1-0F6A-46E3-805C-17D56641EEE7}" type="datetime1">
              <a:rPr lang="en-US" smtClean="0"/>
              <a:pPr/>
              <a:t>1/11/2023</a:t>
            </a:fld>
            <a:endParaRPr lang="en-US"/>
          </a:p>
        </p:txBody>
      </p:sp>
      <p:sp>
        <p:nvSpPr>
          <p:cNvPr id="6" name="Footer Placeholder 5">
            <a:extLst>
              <a:ext uri="{FF2B5EF4-FFF2-40B4-BE49-F238E27FC236}">
                <a16:creationId xmlns:a16="http://schemas.microsoft.com/office/drawing/2014/main" id="{935B5067-EAD8-CF47-A631-2A0C89B17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42C62-C110-6E4D-A6B9-74A8B9B23FD3}"/>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78058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B173-B0BB-F24A-BB51-BCFE2F927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1DAA7-1ACA-C048-B5A7-890B7FC1C7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40818-A4D6-1446-879B-A78E1146A10F}"/>
              </a:ext>
            </a:extLst>
          </p:cNvPr>
          <p:cNvSpPr>
            <a:spLocks noGrp="1"/>
          </p:cNvSpPr>
          <p:nvPr>
            <p:ph type="dt" sz="half" idx="10"/>
          </p:nvPr>
        </p:nvSpPr>
        <p:spPr/>
        <p:txBody>
          <a:bodyPr/>
          <a:lstStyle/>
          <a:p>
            <a:fld id="{B81274A7-1E9A-4649-8257-87CFE75AA885}" type="datetime1">
              <a:rPr lang="en-US" smtClean="0"/>
              <a:pPr/>
              <a:t>1/11/2023</a:t>
            </a:fld>
            <a:endParaRPr lang="en-US"/>
          </a:p>
        </p:txBody>
      </p:sp>
      <p:sp>
        <p:nvSpPr>
          <p:cNvPr id="5" name="Footer Placeholder 4">
            <a:extLst>
              <a:ext uri="{FF2B5EF4-FFF2-40B4-BE49-F238E27FC236}">
                <a16:creationId xmlns:a16="http://schemas.microsoft.com/office/drawing/2014/main" id="{266D3E18-56CB-C448-B209-1506F7411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29A67-6A7E-7B4A-937D-0AF5C3B99A9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134696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71425-322B-294F-B1A4-DD3BA9F1C1CC}"/>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8AA42-FED7-2A47-9E5E-94C34F99D16D}"/>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A5136-8556-734F-B85E-D3758229A1F6}"/>
              </a:ext>
            </a:extLst>
          </p:cNvPr>
          <p:cNvSpPr>
            <a:spLocks noGrp="1"/>
          </p:cNvSpPr>
          <p:nvPr>
            <p:ph type="dt" sz="half" idx="10"/>
          </p:nvPr>
        </p:nvSpPr>
        <p:spPr/>
        <p:txBody>
          <a:bodyPr/>
          <a:lstStyle/>
          <a:p>
            <a:fld id="{044130CA-A039-4C0D-AEC0-F136B5C77D01}" type="datetime1">
              <a:rPr lang="en-US" smtClean="0"/>
              <a:pPr/>
              <a:t>1/11/2023</a:t>
            </a:fld>
            <a:endParaRPr lang="en-US"/>
          </a:p>
        </p:txBody>
      </p:sp>
      <p:sp>
        <p:nvSpPr>
          <p:cNvPr id="5" name="Footer Placeholder 4">
            <a:extLst>
              <a:ext uri="{FF2B5EF4-FFF2-40B4-BE49-F238E27FC236}">
                <a16:creationId xmlns:a16="http://schemas.microsoft.com/office/drawing/2014/main" id="{C5DFB49B-B207-9947-ABB2-0CC88B516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7D5FB-8397-FA46-810E-C10028372A37}"/>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90869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1/11/2023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720"/>
            <a:ext cx="8549640" cy="1295400"/>
          </a:xfrm>
          <a:prstGeom prst="rect">
            <a:avLst/>
          </a:prstGeom>
        </p:spPr>
        <p:txBody>
          <a:bodyPr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781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7794-FAB6-1C4B-B777-30237FDCC7BD}"/>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C50E7036-0286-3545-809C-CC2BC7513FA8}"/>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31952148-B3C2-8343-9622-390D1D776BF4}"/>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5" name="Footer Placeholder 4">
            <a:extLst>
              <a:ext uri="{FF2B5EF4-FFF2-40B4-BE49-F238E27FC236}">
                <a16:creationId xmlns:a16="http://schemas.microsoft.com/office/drawing/2014/main" id="{BE2CFBA7-DA34-BE4D-B2B5-9453EAA00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C0559-ADF7-6144-A0B4-3369E116B672}"/>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598876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4FCF-0FA7-DB4B-9E43-BE5596EFB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E25BE-7DD4-6A43-AE97-66E0F914A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9AF5A-509C-434D-AC27-804512DC0D50}"/>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5" name="Footer Placeholder 4">
            <a:extLst>
              <a:ext uri="{FF2B5EF4-FFF2-40B4-BE49-F238E27FC236}">
                <a16:creationId xmlns:a16="http://schemas.microsoft.com/office/drawing/2014/main" id="{F8899272-3880-2B4D-AB38-0E684ABF9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BD11F-F3F2-D04F-8A06-0CEDE9B2A037}"/>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46835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4450-63DE-2F41-B214-45C86F45FBCA}"/>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337DC1B6-AB3B-D844-A02F-3B77B317F794}"/>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539BF3-E0D2-BF46-8E04-5DDA17C3F9E4}"/>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5" name="Footer Placeholder 4">
            <a:extLst>
              <a:ext uri="{FF2B5EF4-FFF2-40B4-BE49-F238E27FC236}">
                <a16:creationId xmlns:a16="http://schemas.microsoft.com/office/drawing/2014/main" id="{37A1F045-D587-1E46-8793-59664B86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B67F-D249-7D42-A100-C18C0AE52C74}"/>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463484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D764-56F5-6B44-8EDF-61DA91DA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FF624-8061-1D4C-B42F-DB4D4FF37DDF}"/>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F58AF-AAF2-774C-BF16-25A9374AD28E}"/>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14C5C-5D7D-C048-9056-3D733297378B}"/>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6" name="Footer Placeholder 5">
            <a:extLst>
              <a:ext uri="{FF2B5EF4-FFF2-40B4-BE49-F238E27FC236}">
                <a16:creationId xmlns:a16="http://schemas.microsoft.com/office/drawing/2014/main" id="{4F36D7AF-428C-DF43-9AA0-6E75F139F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1984B-A911-D44A-8052-5E5A5FBF56D9}"/>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259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FA8-A5B3-9E40-A03F-0BB239B8DFDC}"/>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5632E8-3EC9-1045-AB43-2B7BEBC678CC}"/>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15169112-4B5D-5943-8F95-0B46380F45DD}"/>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14985-5F09-1F4E-877B-3D755FD15CAB}"/>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F0B050EA-AEF2-FD4F-B0BA-242B693A5DEE}"/>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D93F3-91AF-A443-8A81-EF5C8402C437}"/>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8" name="Footer Placeholder 7">
            <a:extLst>
              <a:ext uri="{FF2B5EF4-FFF2-40B4-BE49-F238E27FC236}">
                <a16:creationId xmlns:a16="http://schemas.microsoft.com/office/drawing/2014/main" id="{310D7F8C-2682-DB46-A145-B637BB5168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010830-810E-014E-8994-72377097693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207605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BEC-3E2A-F24F-8E99-C5A3BBBEB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F4FDF-9A72-6E40-9B29-F78C316CD388}"/>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4" name="Footer Placeholder 3">
            <a:extLst>
              <a:ext uri="{FF2B5EF4-FFF2-40B4-BE49-F238E27FC236}">
                <a16:creationId xmlns:a16="http://schemas.microsoft.com/office/drawing/2014/main" id="{31F0B37B-B5E0-F340-A1E4-DFFE01E01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504F4-B58F-8D4C-8AEA-EE0FDEE7B6DE}"/>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0427851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F12D6-949B-5F43-93F9-CF97C25BABB9}"/>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3" name="Footer Placeholder 2">
            <a:extLst>
              <a:ext uri="{FF2B5EF4-FFF2-40B4-BE49-F238E27FC236}">
                <a16:creationId xmlns:a16="http://schemas.microsoft.com/office/drawing/2014/main" id="{98AD91B9-875B-AE4E-8922-3325AB0A7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32D07-6F4F-4D4E-8C1D-9E0E5CF82B4F}"/>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2235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5ED8-7093-B64F-85A1-8919311DBD8F}"/>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B2C0F3B3-094C-7342-A1B6-BB12F30437F2}"/>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C9174-FE45-4F48-B503-E15D3B8E99E7}"/>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772C773-CD06-8E4A-9927-E8FECA5C9995}"/>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6" name="Footer Placeholder 5">
            <a:extLst>
              <a:ext uri="{FF2B5EF4-FFF2-40B4-BE49-F238E27FC236}">
                <a16:creationId xmlns:a16="http://schemas.microsoft.com/office/drawing/2014/main" id="{88C13710-EA39-D546-805B-0B047A39C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7CB76-D192-A24D-AB2D-D34115A9584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9149213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513E-914D-D44F-83BC-C8365CEC39C4}"/>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906AF0F2-ADE6-074A-A6E1-5B4EA4C8CE9C}"/>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D3398049-9FE6-3843-8F6B-2B87F795202F}"/>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699B45C7-7341-9D4F-B3E7-317A90D1869E}"/>
              </a:ext>
            </a:extLst>
          </p:cNvPr>
          <p:cNvSpPr>
            <a:spLocks noGrp="1"/>
          </p:cNvSpPr>
          <p:nvPr>
            <p:ph type="dt" sz="half" idx="10"/>
          </p:nvPr>
        </p:nvSpPr>
        <p:spPr/>
        <p:txBody>
          <a:bodyPr/>
          <a:lstStyle/>
          <a:p>
            <a:fld id="{56928B7E-629D-B04C-8756-2A889F532C64}" type="datetimeFigureOut">
              <a:rPr lang="en-US" smtClean="0"/>
              <a:pPr/>
              <a:t>1/11/2023</a:t>
            </a:fld>
            <a:endParaRPr lang="en-US"/>
          </a:p>
        </p:txBody>
      </p:sp>
      <p:sp>
        <p:nvSpPr>
          <p:cNvPr id="6" name="Footer Placeholder 5">
            <a:extLst>
              <a:ext uri="{FF2B5EF4-FFF2-40B4-BE49-F238E27FC236}">
                <a16:creationId xmlns:a16="http://schemas.microsoft.com/office/drawing/2014/main" id="{F3009AA8-2A99-6246-A4EF-43754952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41A91-224A-B64D-BC63-E4EB777EF5B1}"/>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7753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tiff"/><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jpe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www.facebook.com/chicagoDFSS"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http://www.cityofchicago.org/fss"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3.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tif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dirty="0">
                <a:latin typeface="+mn-lt"/>
              </a:rPr>
              <a:t>MCMF Community Anchor Organizations</a:t>
            </a:r>
            <a:endParaRPr lang="en-US" sz="1400" b="1" dirty="0"/>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a:latin typeface="+mn-lt"/>
              </a:rPr>
              <a:t> NAME OF RFP</a:t>
            </a:r>
            <a:endParaRPr lang="en-US" sz="1400" b="1"/>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50B6022-593D-49B5-AECD-C36C85C3524A}" type="datetimeFigureOut">
              <a:rPr lang="en-US" smtClean="0"/>
              <a:pPr/>
              <a:t>1/11/2023</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A8EB90C6-70B9-4707-A5B1-CF57880BACA5}" type="slidenum">
              <a:rPr lang="en-US" smtClean="0"/>
              <a:pPr/>
              <a:t>‹#›</a:t>
            </a:fld>
            <a:endParaRPr lang="en-US" dirty="0"/>
          </a:p>
        </p:txBody>
      </p:sp>
      <p:pic>
        <p:nvPicPr>
          <p:cNvPr id="7"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0" name="Rectangle 9">
            <a:extLst>
              <a:ext uri="{FF2B5EF4-FFF2-40B4-BE49-F238E27FC236}">
                <a16:creationId xmlns:a16="http://schemas.microsoft.com/office/drawing/2014/main" id="{C3650634-D193-7227-9039-A68F188DC1C3}"/>
              </a:ext>
            </a:extLst>
          </p:cNvPr>
          <p:cNvSpPr/>
          <p:nvPr userDrawn="1"/>
        </p:nvSpPr>
        <p:spPr>
          <a:xfrm>
            <a:off x="2593398" y="7204075"/>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5A1CDA59-4584-4BE5-A2F7-C75767DDDA1A}" type="datetimeFigureOut">
              <a:rPr lang="en-US" smtClean="0"/>
              <a:pPr/>
              <a:t>1/11/2023</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096DCE0-D881-4168-8543-6DF93C414829}" type="slidenum">
              <a:rPr lang="en-US" smtClean="0"/>
              <a:pPr/>
              <a:t>‹#›</a:t>
            </a:fld>
            <a:endParaRPr lang="en-US"/>
          </a:p>
        </p:txBody>
      </p:sp>
      <p:sp>
        <p:nvSpPr>
          <p:cNvPr id="7" name="Rectangle 6">
            <a:extLst>
              <a:ext uri="{FF2B5EF4-FFF2-40B4-BE49-F238E27FC236}">
                <a16:creationId xmlns:a16="http://schemas.microsoft.com/office/drawing/2014/main" id="{CB8F7242-A1F2-50B3-2033-316374D78826}"/>
              </a:ext>
            </a:extLst>
          </p:cNvPr>
          <p:cNvSpPr/>
          <p:nvPr userDrawn="1"/>
        </p:nvSpPr>
        <p:spPr>
          <a:xfrm>
            <a:off x="2593398" y="7204075"/>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1/11/2023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121255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2159000"/>
            <a:ext cx="9052560" cy="3454401"/>
          </a:xfrm>
          <a:prstGeom prst="rect">
            <a:avLst/>
          </a:prstGeom>
        </p:spPr>
        <p:txBody>
          <a:bodyPr vert="horz" lIns="101882" tIns="50941" rIns="101882" bIns="50941" rtlCol="0">
            <a:normAutofit/>
          </a:bodyPr>
          <a:lstStyle/>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1615 W. Chicago Ave.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Chicago, IL 60622-5127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4"/>
              </a:rPr>
              <a:t>www.cityofchicago.org/fss</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5"/>
              </a:rPr>
              <a:t>www.facebook.com/chicagoDFSS</a:t>
            </a:r>
            <a:endPar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endParaRP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a:t>
            </a:r>
            <a:r>
              <a:rPr kumimoji="0" lang="en-US" altLang="en-US" sz="3100" b="0" i="0" u="none" strike="noStrike" kern="1200" cap="none" spc="0" normalizeH="0" baseline="0" noProof="0" err="1">
                <a:ln>
                  <a:noFill/>
                </a:ln>
                <a:solidFill>
                  <a:prstClr val="black"/>
                </a:solidFill>
                <a:effectLst/>
                <a:uLnTx/>
                <a:uFillTx/>
                <a:latin typeface="Calibri" pitchFamily="34" charset="0"/>
                <a:ea typeface="+mn-ea"/>
                <a:cs typeface="Arial" charset="0"/>
              </a:rPr>
              <a:t>ChiFamSupport</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lvl="0"/>
            <a:endParaRPr lang="en-US"/>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pic>
        <p:nvPicPr>
          <p:cNvPr id="5" name="Picture 2">
            <a:extLst>
              <a:ext uri="{FF2B5EF4-FFF2-40B4-BE49-F238E27FC236}">
                <a16:creationId xmlns:a16="http://schemas.microsoft.com/office/drawing/2014/main" id="{00ABC4F5-995E-2647-9FF6-C174552EEB8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18A3E4E-1119-524D-85EA-2FACD47C4C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2373718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0" marR="0" indent="0" algn="ctr" defTabSz="1018824" rtl="0" eaLnBrk="1" fontAlgn="base" latinLnBrk="0" hangingPunct="1">
        <a:lnSpc>
          <a:spcPct val="100000"/>
        </a:lnSpc>
        <a:spcBef>
          <a:spcPct val="0"/>
        </a:spcBef>
        <a:spcAft>
          <a:spcPct val="0"/>
        </a:spcAft>
        <a:buClrTx/>
        <a:buSzTx/>
        <a:buFontTx/>
        <a:buNone/>
        <a:tabLst/>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5580"/>
          <a:stretch/>
        </p:blipFill>
        <p:spPr bwMode="auto">
          <a:xfrm>
            <a:off x="502920" y="6823562"/>
            <a:ext cx="9052560"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79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1/11/2023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85403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94B15-40F1-6E4B-B98C-CAED63EF1817}"/>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2D563-A71F-B74D-9BDE-EFBFE87F9F3A}"/>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A95EE-CC2D-DA41-8395-499DCA3C25CE}"/>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796F2D47-4E89-4349-B6F8-E571A0060F75}" type="datetimeFigureOut">
              <a:rPr lang="en-US" smtClean="0"/>
              <a:pPr/>
              <a:t>1/11/2023</a:t>
            </a:fld>
            <a:endParaRPr lang="en-US"/>
          </a:p>
        </p:txBody>
      </p:sp>
      <p:sp>
        <p:nvSpPr>
          <p:cNvPr id="5" name="Footer Placeholder 4">
            <a:extLst>
              <a:ext uri="{FF2B5EF4-FFF2-40B4-BE49-F238E27FC236}">
                <a16:creationId xmlns:a16="http://schemas.microsoft.com/office/drawing/2014/main" id="{C5FFF9E1-958F-6C45-835B-58EFCD09E39D}"/>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8A0BFE-94B0-D14C-B94A-FAC8F69649AC}"/>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CB899C58-1F56-4E4C-BA5F-E57B99437827}" type="slidenum">
              <a:rPr lang="en-US" smtClean="0"/>
              <a:pPr/>
              <a:t>‹#›</a:t>
            </a:fld>
            <a:endParaRPr lang="en-US"/>
          </a:p>
        </p:txBody>
      </p:sp>
      <p:pic>
        <p:nvPicPr>
          <p:cNvPr id="7" name="Picture 6">
            <a:extLst>
              <a:ext uri="{FF2B5EF4-FFF2-40B4-BE49-F238E27FC236}">
                <a16:creationId xmlns:a16="http://schemas.microsoft.com/office/drawing/2014/main" id="{DE5D7ED2-94EA-AD45-94F9-D14862664E6F}"/>
              </a:ext>
            </a:extLst>
          </p:cNvPr>
          <p:cNvPicPr>
            <a:picLocks noChangeAspect="1"/>
          </p:cNvPicPr>
          <p:nvPr/>
        </p:nvPicPr>
        <p:blipFill>
          <a:blip r:embed="rId14" cstate="print"/>
          <a:stretch>
            <a:fillRect/>
          </a:stretch>
        </p:blipFill>
        <p:spPr>
          <a:xfrm>
            <a:off x="3186606" y="121196"/>
            <a:ext cx="3320395" cy="1744540"/>
          </a:xfrm>
          <a:prstGeom prst="rect">
            <a:avLst/>
          </a:prstGeom>
        </p:spPr>
      </p:pic>
      <p:pic>
        <p:nvPicPr>
          <p:cNvPr id="8" name="Picture 2">
            <a:extLst>
              <a:ext uri="{FF2B5EF4-FFF2-40B4-BE49-F238E27FC236}">
                <a16:creationId xmlns:a16="http://schemas.microsoft.com/office/drawing/2014/main" id="{6EDE0A25-EE76-614C-AC34-3C5DE1F06D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662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DC96CFA-CA81-684A-A0DD-66378BBB781E}"/>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7CCE9BB-6B85-FE46-81FB-F6B2E5A59AC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1968352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C562D-45F3-274C-8D62-66986E05668E}"/>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F03D-2922-A549-89B1-37AA0AD042F7}"/>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988B-A74A-4E47-893B-9A0CE659BBED}"/>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56928B7E-629D-B04C-8756-2A889F532C64}" type="datetimeFigureOut">
              <a:rPr lang="en-US" smtClean="0"/>
              <a:pPr/>
              <a:t>1/11/2023</a:t>
            </a:fld>
            <a:endParaRPr lang="en-US"/>
          </a:p>
        </p:txBody>
      </p:sp>
      <p:sp>
        <p:nvSpPr>
          <p:cNvPr id="5" name="Footer Placeholder 4">
            <a:extLst>
              <a:ext uri="{FF2B5EF4-FFF2-40B4-BE49-F238E27FC236}">
                <a16:creationId xmlns:a16="http://schemas.microsoft.com/office/drawing/2014/main" id="{29333C9F-BF87-2548-84D2-AB8ECD7E7A90}"/>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87EAA-47E3-FE40-81BA-7AAB49CB7D61}"/>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4D4B2AC9-6982-D24D-9AF6-BB60B6AAE6A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315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cago.gov/content/dam%20/ciy/sites/covid/reports/012521/Community_Vulnerability_Index_01252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reatcities.uic.edu/wp-content/uploads/2016/07/GCI-Hardship-Index-Fact-SheetV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hicago.gov/city/en/depts/fs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ata.cityofchicago.org/Facilities-Geographic-Boundaries/Boundaries-Community-Areas-current-/cauq-8yn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ityofchicago.org/city/en/depts/dps/isupplier/online-training-materials.html" TargetMode="External"/><Relationship Id="rId2" Type="http://schemas.openxmlformats.org/officeDocument/2006/relationships/hyperlink" Target="mailto:CustomerSupport@cityofchicago.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0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5.xml"/><Relationship Id="rId4" Type="http://schemas.openxmlformats.org/officeDocument/2006/relationships/image" Target="../media/image19.svg"/></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0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5.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5.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5.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5.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05.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5.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hyperlink" Target="mailto:Maria-Guzman-Rocha@cityofchicago.org" TargetMode="External"/><Relationship Id="rId2" Type="http://schemas.openxmlformats.org/officeDocument/2006/relationships/notesSlide" Target="../notesSlides/notesSlide49.xml"/><Relationship Id="rId1" Type="http://schemas.openxmlformats.org/officeDocument/2006/relationships/slideLayout" Target="../slideLayouts/slideLayout36.xml"/><Relationship Id="rId4" Type="http://schemas.openxmlformats.org/officeDocument/2006/relationships/hyperlink" Target="mailto:Julia.Talbot@cityofchicago.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56347" y="2293912"/>
            <a:ext cx="9213913" cy="3608596"/>
            <a:chOff x="3566859" y="1083080"/>
            <a:chExt cx="2047536" cy="2882363"/>
          </a:xfrm>
        </p:grpSpPr>
        <p:sp>
          <p:nvSpPr>
            <p:cNvPr id="5" name="Rounded Rectangle 6"/>
            <p:cNvSpPr>
              <a:spLocks noChangeArrowheads="1"/>
            </p:cNvSpPr>
            <p:nvPr/>
          </p:nvSpPr>
          <p:spPr bwMode="auto">
            <a:xfrm>
              <a:off x="3566859" y="1083080"/>
              <a:ext cx="2047536" cy="1099548"/>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62326" y="2361917"/>
            <a:ext cx="8548687" cy="1520825"/>
          </a:xfrm>
        </p:spPr>
        <p:txBody>
          <a:bodyPr>
            <a:noAutofit/>
          </a:bodyPr>
          <a:lstStyle/>
          <a:p>
            <a:pPr algn="ctr">
              <a:spcBef>
                <a:spcPts val="0"/>
              </a:spcBef>
            </a:pPr>
            <a:r>
              <a:rPr lang="en-US" sz="3500" cap="none">
                <a:latin typeface="+mn-lt"/>
              </a:rPr>
              <a:t>Department of Family and Support Services </a:t>
            </a:r>
            <a:br>
              <a:rPr lang="en-US" sz="3500" cap="none">
                <a:solidFill>
                  <a:srgbClr val="000000"/>
                </a:solidFill>
                <a:ea typeface="+mj-lt"/>
                <a:cs typeface="+mj-lt"/>
              </a:rPr>
            </a:br>
            <a:r>
              <a:rPr lang="en-US" sz="3500" cap="none">
                <a:solidFill>
                  <a:schemeClr val="bg1"/>
                </a:solidFill>
                <a:ea typeface="+mj-lt"/>
                <a:cs typeface="+mj-lt"/>
              </a:rPr>
              <a:t>MCMF Community Anchor Organizations </a:t>
            </a:r>
            <a:r>
              <a:rPr lang="en-US" sz="3500" cap="none">
                <a:latin typeface="+mn-lt"/>
              </a:rPr>
              <a:t>RFP</a:t>
            </a:r>
            <a:endParaRPr lang="en-US"/>
          </a:p>
        </p:txBody>
      </p:sp>
      <p:sp>
        <p:nvSpPr>
          <p:cNvPr id="3" name="Subtitle 2">
            <a:extLst>
              <a:ext uri="{FF2B5EF4-FFF2-40B4-BE49-F238E27FC236}">
                <a16:creationId xmlns:a16="http://schemas.microsoft.com/office/drawing/2014/main" id="{B293A423-F750-634C-AA13-1ADDF7CAADE6}"/>
              </a:ext>
            </a:extLst>
          </p:cNvPr>
          <p:cNvSpPr>
            <a:spLocks noGrp="1"/>
          </p:cNvSpPr>
          <p:nvPr>
            <p:ph type="body" idx="1"/>
          </p:nvPr>
        </p:nvSpPr>
        <p:spPr>
          <a:xfrm>
            <a:off x="795340" y="4736792"/>
            <a:ext cx="8548687" cy="1714347"/>
          </a:xfrm>
        </p:spPr>
        <p:txBody>
          <a:bodyPr>
            <a:normAutofit/>
          </a:bodyPr>
          <a:lstStyle/>
          <a:p>
            <a:pPr algn="ctr">
              <a:spcBef>
                <a:spcPts val="0"/>
              </a:spcBef>
            </a:pPr>
            <a:r>
              <a:rPr lang="en-US" sz="2400">
                <a:solidFill>
                  <a:schemeClr val="tx1"/>
                </a:solidFill>
              </a:rPr>
              <a:t>Release Date:  December 28, 2022</a:t>
            </a:r>
          </a:p>
          <a:p>
            <a:pPr algn="ctr">
              <a:spcBef>
                <a:spcPts val="0"/>
              </a:spcBef>
            </a:pPr>
            <a:r>
              <a:rPr lang="en-US" sz="2400">
                <a:solidFill>
                  <a:schemeClr val="tx1"/>
                </a:solidFill>
              </a:rPr>
              <a:t>Due Date: February 3, 2023</a:t>
            </a:r>
            <a:endParaRPr lang="en-US" sz="2400">
              <a:solidFill>
                <a:schemeClr val="tx1"/>
              </a:solidFill>
              <a:cs typeface="Calibri"/>
            </a:endParaRPr>
          </a:p>
          <a:p>
            <a:pPr algn="ctr"/>
            <a:endParaRPr lang="en-US"/>
          </a:p>
          <a:p>
            <a:pPr algn="ctr"/>
            <a:endParaRPr lang="en-US"/>
          </a:p>
        </p:txBody>
      </p:sp>
      <p:sp>
        <p:nvSpPr>
          <p:cNvPr id="7" name="TextBox 6"/>
          <p:cNvSpPr txBox="1"/>
          <p:nvPr/>
        </p:nvSpPr>
        <p:spPr>
          <a:xfrm>
            <a:off x="0" y="1243013"/>
            <a:ext cx="10058400" cy="430887"/>
          </a:xfrm>
          <a:prstGeom prst="rect">
            <a:avLst/>
          </a:prstGeom>
          <a:noFill/>
        </p:spPr>
        <p:txBody>
          <a:bodyPr wrap="square" rtlCol="0">
            <a:spAutoFit/>
          </a:bodyPr>
          <a:lstStyle/>
          <a:p>
            <a:pPr algn="ctr"/>
            <a:r>
              <a:rPr lang="en-US" sz="2200" b="1"/>
              <a:t>Please stand by, the webinar will begin shortly.</a:t>
            </a:r>
          </a:p>
        </p:txBody>
      </p:sp>
    </p:spTree>
    <p:extLst>
      <p:ext uri="{BB962C8B-B14F-4D97-AF65-F5344CB8AC3E}">
        <p14:creationId xmlns:p14="http://schemas.microsoft.com/office/powerpoint/2010/main" val="3700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MCMF Community Strategy Regions</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10</a:t>
            </a:fld>
            <a:endParaRPr lang="en-US"/>
          </a:p>
        </p:txBody>
      </p:sp>
      <p:sp>
        <p:nvSpPr>
          <p:cNvPr id="6" name="TextBox 5">
            <a:extLst>
              <a:ext uri="{FF2B5EF4-FFF2-40B4-BE49-F238E27FC236}">
                <a16:creationId xmlns:a16="http://schemas.microsoft.com/office/drawing/2014/main" id="{0B1E6EB4-BBA2-4EB4-A58D-9DCF9709B8B7}"/>
              </a:ext>
            </a:extLst>
          </p:cNvPr>
          <p:cNvSpPr txBox="1"/>
          <p:nvPr/>
        </p:nvSpPr>
        <p:spPr>
          <a:xfrm>
            <a:off x="1253372" y="1306150"/>
            <a:ext cx="7920989" cy="48518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1018824" rtl="0" eaLnBrk="1" fontAlgn="auto" latinLnBrk="0" hangingPunct="1">
              <a:lnSpc>
                <a:spcPct val="114999"/>
              </a:lnSpc>
              <a:spcBef>
                <a:spcPts val="0"/>
              </a:spcBef>
              <a:spcAft>
                <a:spcPts val="0"/>
              </a:spcAft>
              <a:buClr>
                <a:srgbClr val="00B0F0"/>
              </a:buClr>
              <a:buSzTx/>
              <a:buFont typeface="Wingdings"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MCMF Community Strategy Regions</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lang="en-US" sz="1800" b="0" i="0" u="none" strike="noStrike" baseline="0" dirty="0">
                <a:latin typeface="Calibri" panose="020F0502020204030204" pitchFamily="34" charset="0"/>
              </a:rPr>
              <a:t>The MCMF Community Anchor Organizations program is designed to serve 15 MCMF Community Strategy Regions covering 19 Community </a:t>
            </a:r>
            <a:r>
              <a:rPr lang="en-US" sz="1800" dirty="0">
                <a:latin typeface="Calibri" panose="020F0502020204030204" pitchFamily="34" charset="0"/>
              </a:rPr>
              <a:t>A</a:t>
            </a:r>
            <a:r>
              <a:rPr lang="en-US" sz="1800" b="0" i="0" u="none" strike="noStrike" baseline="0" dirty="0">
                <a:latin typeface="Calibri" panose="020F0502020204030204" pitchFamily="34" charset="0"/>
              </a:rPr>
              <a:t>reas. Several of the Community Strategy Regions are made up of more than one community </a:t>
            </a:r>
            <a:r>
              <a:rPr lang="en-US" sz="1800" dirty="0">
                <a:latin typeface="Calibri" panose="020F0502020204030204" pitchFamily="34" charset="0"/>
              </a:rPr>
              <a:t>a</a:t>
            </a:r>
            <a:r>
              <a:rPr lang="en-US" sz="1800" b="0" i="0" u="none" strike="noStrike" baseline="0" dirty="0">
                <a:latin typeface="Calibri" panose="020F0502020204030204" pitchFamily="34" charset="0"/>
              </a:rPr>
              <a:t>rea. </a:t>
            </a:r>
          </a:p>
          <a:p>
            <a:pPr marL="827405" lvl="1" indent="-318135">
              <a:lnSpc>
                <a:spcPct val="114999"/>
              </a:lnSpc>
              <a:buClr>
                <a:srgbClr val="FF0000"/>
              </a:buClr>
              <a:buFont typeface="Wingdings" pitchFamily="2" charset="2"/>
              <a:buChar char="§"/>
              <a:defRPr/>
            </a:pPr>
            <a:r>
              <a:rPr lang="en-US" sz="1800" b="0" i="0" u="none" strike="noStrike" baseline="0" dirty="0">
                <a:solidFill>
                  <a:srgbClr val="000000"/>
                </a:solidFill>
                <a:latin typeface="Calibri"/>
                <a:cs typeface="Calibri"/>
              </a:rPr>
              <a:t>These 19 community areas, as seen in Table 1</a:t>
            </a:r>
            <a:r>
              <a:rPr lang="en-US" sz="1800" dirty="0">
                <a:solidFill>
                  <a:srgbClr val="000000"/>
                </a:solidFill>
                <a:latin typeface="Calibri"/>
                <a:cs typeface="Calibri"/>
              </a:rPr>
              <a:t> on the following slide</a:t>
            </a:r>
            <a:r>
              <a:rPr lang="en-US" sz="1800" b="0" i="0" u="none" strike="noStrike" baseline="0" dirty="0">
                <a:solidFill>
                  <a:srgbClr val="000000"/>
                </a:solidFill>
                <a:latin typeface="Calibri"/>
                <a:cs typeface="Calibri"/>
              </a:rPr>
              <a:t>, ranked high on the </a:t>
            </a:r>
            <a:r>
              <a:rPr lang="en-US" sz="1800" b="0" i="0" u="none" strike="noStrike" baseline="0" dirty="0">
                <a:solidFill>
                  <a:srgbClr val="000000"/>
                </a:solidFill>
                <a:latin typeface="Calibri"/>
                <a:cs typeface="Calibri"/>
                <a:hlinkClick r:id="rId3"/>
              </a:rPr>
              <a:t>Chicago Community Vulnerability Index (CCVI)</a:t>
            </a:r>
            <a:r>
              <a:rPr lang="en-US" sz="1800" b="0" i="0" u="none" strike="noStrike" baseline="0" dirty="0">
                <a:solidFill>
                  <a:srgbClr val="000000"/>
                </a:solidFill>
                <a:latin typeface="Calibri"/>
                <a:cs typeface="Calibri"/>
              </a:rPr>
              <a:t> and/or the </a:t>
            </a:r>
            <a:r>
              <a:rPr lang="en-US" sz="1800" b="0" i="0" u="none" strike="noStrike" baseline="0" dirty="0">
                <a:solidFill>
                  <a:srgbClr val="000000"/>
                </a:solidFill>
                <a:latin typeface="Calibri"/>
                <a:cs typeface="Calibri"/>
                <a:hlinkClick r:id="rId4"/>
              </a:rPr>
              <a:t>UIC Chicago Community Area Economic Hardship Index</a:t>
            </a:r>
            <a:r>
              <a:rPr lang="en-US" sz="1800" b="0" i="0" u="none" strike="noStrike" baseline="0" dirty="0">
                <a:solidFill>
                  <a:srgbClr val="000000"/>
                </a:solidFill>
                <a:latin typeface="Calibri"/>
                <a:cs typeface="Calibri"/>
              </a:rPr>
              <a:t>. Additionally, 13 of the 15 MCMF Community Strategy Regions are foci for Mayoral initiatives, such as the Community Safety Coordination Center (CSCC) and/or Invest SOUTH/WEST.</a:t>
            </a:r>
            <a:r>
              <a:rPr lang="en-US" sz="1800" dirty="0">
                <a:solidFill>
                  <a:srgbClr val="000000"/>
                </a:solidFill>
                <a:latin typeface="Calibri"/>
                <a:cs typeface="Calibri"/>
              </a:rPr>
              <a:t> </a:t>
            </a:r>
            <a:endParaRPr lang="en-US" sz="1800" b="0" i="0" u="none" strike="noStrike" baseline="0" dirty="0">
              <a:solidFill>
                <a:srgbClr val="000000"/>
              </a:solidFill>
              <a:latin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lang="en-US" sz="1800" b="1" i="0" u="none" strike="noStrike" baseline="0" dirty="0">
                <a:latin typeface="Calibri" panose="020F0502020204030204" pitchFamily="34" charset="0"/>
              </a:rPr>
              <a:t>Delegates must be based in one of the 19 </a:t>
            </a:r>
            <a:r>
              <a:rPr lang="en-US" sz="1800" b="1" dirty="0">
                <a:latin typeface="Calibri" panose="020F0502020204030204" pitchFamily="34" charset="0"/>
              </a:rPr>
              <a:t>C</a:t>
            </a:r>
            <a:r>
              <a:rPr lang="en-US" sz="1800" b="1" i="0" u="none" strike="noStrike" baseline="0" dirty="0">
                <a:latin typeface="Calibri" panose="020F0502020204030204" pitchFamily="34" charset="0"/>
              </a:rPr>
              <a:t>ommunity Areas</a:t>
            </a:r>
            <a:r>
              <a:rPr lang="en-US" sz="1800" b="0" i="0" u="none" strike="noStrike" baseline="0" dirty="0">
                <a:latin typeface="Calibri" panose="020F0502020204030204" pitchFamily="34" charset="0"/>
              </a:rPr>
              <a:t>; programming must engage young people and </a:t>
            </a:r>
            <a:r>
              <a:rPr lang="en-US" sz="1800" dirty="0">
                <a:latin typeface="Calibri" panose="020F0502020204030204" pitchFamily="34" charset="0"/>
              </a:rPr>
              <a:t>communities</a:t>
            </a:r>
            <a:r>
              <a:rPr lang="en-US" sz="1800" b="0" i="0" u="none" strike="noStrike" baseline="0" dirty="0">
                <a:latin typeface="Calibri" panose="020F0502020204030204" pitchFamily="34" charset="0"/>
              </a:rPr>
              <a:t> in the Community Area(s) within the agency’s home Community Strategy Region.</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DF0D3D6D-D2C9-377F-33C8-20B6863A32FB}"/>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 9-10</a:t>
            </a:r>
            <a:endParaRPr lang="en-US" b="1">
              <a:solidFill>
                <a:srgbClr val="00B0F0"/>
              </a:solidFill>
              <a:cs typeface="Calibri"/>
            </a:endParaRPr>
          </a:p>
        </p:txBody>
      </p:sp>
    </p:spTree>
    <p:extLst>
      <p:ext uri="{BB962C8B-B14F-4D97-AF65-F5344CB8AC3E}">
        <p14:creationId xmlns:p14="http://schemas.microsoft.com/office/powerpoint/2010/main" val="215901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286F-7768-4043-94FD-CD4706E817EE}"/>
              </a:ext>
            </a:extLst>
          </p:cNvPr>
          <p:cNvSpPr>
            <a:spLocks noGrp="1"/>
          </p:cNvSpPr>
          <p:nvPr>
            <p:ph type="title"/>
          </p:nvPr>
        </p:nvSpPr>
        <p:spPr/>
        <p:txBody>
          <a:bodyPr>
            <a:normAutofit fontScale="90000"/>
          </a:bodyPr>
          <a:lstStyle/>
          <a:p>
            <a:r>
              <a:rPr lang="en-US"/>
              <a:t>MCMF Community Strategy Regions</a:t>
            </a:r>
          </a:p>
        </p:txBody>
      </p:sp>
      <p:sp>
        <p:nvSpPr>
          <p:cNvPr id="4" name="Slide Number Placeholder 3">
            <a:extLst>
              <a:ext uri="{FF2B5EF4-FFF2-40B4-BE49-F238E27FC236}">
                <a16:creationId xmlns:a16="http://schemas.microsoft.com/office/drawing/2014/main" id="{F78F9D22-D6EE-4C01-8D74-28052FC1C626}"/>
              </a:ext>
            </a:extLst>
          </p:cNvPr>
          <p:cNvSpPr>
            <a:spLocks noGrp="1"/>
          </p:cNvSpPr>
          <p:nvPr>
            <p:ph type="sldNum" sz="quarter" idx="12"/>
          </p:nvPr>
        </p:nvSpPr>
        <p:spPr/>
        <p:txBody>
          <a:bodyPr/>
          <a:lstStyle/>
          <a:p>
            <a:r>
              <a:rPr lang="en-US"/>
              <a:t>Page </a:t>
            </a:r>
            <a:fld id="{6B1E0480-57EA-4B4D-8E64-F548A057966E}" type="slidenum">
              <a:rPr lang="en-US" smtClean="0"/>
              <a:pPr/>
              <a:t>11</a:t>
            </a:fld>
            <a:endParaRPr lang="en-US"/>
          </a:p>
        </p:txBody>
      </p:sp>
      <p:graphicFrame>
        <p:nvGraphicFramePr>
          <p:cNvPr id="8" name="Table 8">
            <a:extLst>
              <a:ext uri="{FF2B5EF4-FFF2-40B4-BE49-F238E27FC236}">
                <a16:creationId xmlns:a16="http://schemas.microsoft.com/office/drawing/2014/main" id="{173B8317-D2A5-E8F7-D110-37C022F1150D}"/>
              </a:ext>
            </a:extLst>
          </p:cNvPr>
          <p:cNvGraphicFramePr>
            <a:graphicFrameLocks noGrp="1"/>
          </p:cNvGraphicFramePr>
          <p:nvPr>
            <p:extLst>
              <p:ext uri="{D42A27DB-BD31-4B8C-83A1-F6EECF244321}">
                <p14:modId xmlns:p14="http://schemas.microsoft.com/office/powerpoint/2010/main" val="1156130424"/>
              </p:ext>
            </p:extLst>
          </p:nvPr>
        </p:nvGraphicFramePr>
        <p:xfrm>
          <a:off x="1257300" y="1168824"/>
          <a:ext cx="7492512" cy="5730240"/>
        </p:xfrm>
        <a:graphic>
          <a:graphicData uri="http://schemas.openxmlformats.org/drawingml/2006/table">
            <a:tbl>
              <a:tblPr firstRow="1" bandRow="1">
                <a:tableStyleId>{3B4B98B0-60AC-42C2-AFA5-B58CD77FA1E5}</a:tableStyleId>
              </a:tblPr>
              <a:tblGrid>
                <a:gridCol w="3746256">
                  <a:extLst>
                    <a:ext uri="{9D8B030D-6E8A-4147-A177-3AD203B41FA5}">
                      <a16:colId xmlns:a16="http://schemas.microsoft.com/office/drawing/2014/main" val="13984230"/>
                    </a:ext>
                  </a:extLst>
                </a:gridCol>
                <a:gridCol w="3746256">
                  <a:extLst>
                    <a:ext uri="{9D8B030D-6E8A-4147-A177-3AD203B41FA5}">
                      <a16:colId xmlns:a16="http://schemas.microsoft.com/office/drawing/2014/main" val="871869971"/>
                    </a:ext>
                  </a:extLst>
                </a:gridCol>
              </a:tblGrid>
              <a:tr h="276141">
                <a:tc gridSpan="2">
                  <a:txBody>
                    <a:bodyPr/>
                    <a:lstStyle/>
                    <a:p>
                      <a:r>
                        <a:rPr lang="en-US" sz="1400" b="1" u="none" strike="noStrike" kern="1200" baseline="0">
                          <a:solidFill>
                            <a:schemeClr val="tx1"/>
                          </a:solidFill>
                        </a:rPr>
                        <a:t>Table 1: MCMF Community Strategy Regions and Community Areas included within regions.</a:t>
                      </a:r>
                      <a:endParaRPr lang="en-US" sz="1400">
                        <a:solidFill>
                          <a:schemeClr val="tx1"/>
                        </a:solidFill>
                      </a:endParaRPr>
                    </a:p>
                  </a:txBody>
                  <a:tcPr/>
                </a:tc>
                <a:tc hMerge="1">
                  <a:txBody>
                    <a:bodyPr/>
                    <a:lstStyle/>
                    <a:p>
                      <a:endParaRPr lang="en-US"/>
                    </a:p>
                  </a:txBody>
                  <a:tcPr/>
                </a:tc>
                <a:extLst>
                  <a:ext uri="{0D108BD9-81ED-4DB2-BD59-A6C34878D82A}">
                    <a16:rowId xmlns:a16="http://schemas.microsoft.com/office/drawing/2014/main" val="932064444"/>
                  </a:ext>
                </a:extLst>
              </a:tr>
              <a:tr h="276141">
                <a:tc>
                  <a:txBody>
                    <a:bodyPr/>
                    <a:lstStyle/>
                    <a:p>
                      <a:r>
                        <a:rPr lang="en-US" sz="1300" b="1">
                          <a:solidFill>
                            <a:schemeClr val="tx1"/>
                          </a:solidFill>
                        </a:rPr>
                        <a:t>MCMF Community Strategy Regions</a:t>
                      </a:r>
                    </a:p>
                  </a:txBody>
                  <a:tcPr/>
                </a:tc>
                <a:tc>
                  <a:txBody>
                    <a:bodyPr/>
                    <a:lstStyle/>
                    <a:p>
                      <a:r>
                        <a:rPr lang="en-US" sz="1300" b="1">
                          <a:solidFill>
                            <a:schemeClr val="tx1"/>
                          </a:solidFill>
                        </a:rPr>
                        <a:t>City of Chicago Community Areas Served</a:t>
                      </a:r>
                    </a:p>
                  </a:txBody>
                  <a:tcPr/>
                </a:tc>
                <a:extLst>
                  <a:ext uri="{0D108BD9-81ED-4DB2-BD59-A6C34878D82A}">
                    <a16:rowId xmlns:a16="http://schemas.microsoft.com/office/drawing/2014/main" val="84657199"/>
                  </a:ext>
                </a:extLst>
              </a:tr>
              <a:tr h="276141">
                <a:tc>
                  <a:txBody>
                    <a:bodyPr/>
                    <a:lstStyle/>
                    <a:p>
                      <a:r>
                        <a:rPr lang="en-US" sz="1300">
                          <a:solidFill>
                            <a:schemeClr val="tx1"/>
                          </a:solidFill>
                        </a:rPr>
                        <a:t>Auburn Gresham</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Auburn Gresham</a:t>
                      </a:r>
                    </a:p>
                  </a:txBody>
                  <a:tcPr/>
                </a:tc>
                <a:extLst>
                  <a:ext uri="{0D108BD9-81ED-4DB2-BD59-A6C34878D82A}">
                    <a16:rowId xmlns:a16="http://schemas.microsoft.com/office/drawing/2014/main" val="622315895"/>
                  </a:ext>
                </a:extLst>
              </a:tr>
              <a:tr h="276141">
                <a:tc>
                  <a:txBody>
                    <a:bodyPr/>
                    <a:lstStyle/>
                    <a:p>
                      <a:r>
                        <a:rPr lang="en-US" sz="1300">
                          <a:solidFill>
                            <a:schemeClr val="tx1"/>
                          </a:solidFill>
                        </a:rPr>
                        <a:t>Austin</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Austin</a:t>
                      </a:r>
                    </a:p>
                  </a:txBody>
                  <a:tcPr/>
                </a:tc>
                <a:extLst>
                  <a:ext uri="{0D108BD9-81ED-4DB2-BD59-A6C34878D82A}">
                    <a16:rowId xmlns:a16="http://schemas.microsoft.com/office/drawing/2014/main" val="3999819472"/>
                  </a:ext>
                </a:extLst>
              </a:tr>
              <a:tr h="276141">
                <a:tc>
                  <a:txBody>
                    <a:bodyPr/>
                    <a:lstStyle/>
                    <a:p>
                      <a:r>
                        <a:rPr lang="en-US" sz="1300">
                          <a:solidFill>
                            <a:schemeClr val="tx1"/>
                          </a:solidFill>
                        </a:rPr>
                        <a:t>Back of the Yards</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New City</a:t>
                      </a:r>
                    </a:p>
                  </a:txBody>
                  <a:tcPr/>
                </a:tc>
                <a:extLst>
                  <a:ext uri="{0D108BD9-81ED-4DB2-BD59-A6C34878D82A}">
                    <a16:rowId xmlns:a16="http://schemas.microsoft.com/office/drawing/2014/main" val="1912096758"/>
                  </a:ext>
                </a:extLst>
              </a:tr>
              <a:tr h="276141">
                <a:tc>
                  <a:txBody>
                    <a:bodyPr/>
                    <a:lstStyle/>
                    <a:p>
                      <a:r>
                        <a:rPr lang="en-US" sz="1300">
                          <a:solidFill>
                            <a:schemeClr val="tx1"/>
                          </a:solidFill>
                        </a:rPr>
                        <a:t>Belmont </a:t>
                      </a:r>
                      <a:r>
                        <a:rPr lang="en-US" sz="1300" err="1">
                          <a:solidFill>
                            <a:schemeClr val="tx1"/>
                          </a:solidFill>
                        </a:rPr>
                        <a:t>Cragin</a:t>
                      </a:r>
                      <a:endParaRPr lang="en-US" sz="1300">
                        <a:solidFill>
                          <a:schemeClr val="tx1"/>
                        </a:solidFill>
                      </a:endParaRP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Belmont </a:t>
                      </a:r>
                      <a:r>
                        <a:rPr lang="en-US" sz="1300" err="1">
                          <a:solidFill>
                            <a:schemeClr val="tx1"/>
                          </a:solidFill>
                        </a:rPr>
                        <a:t>Cragin</a:t>
                      </a:r>
                      <a:endParaRPr lang="en-US" sz="1300">
                        <a:solidFill>
                          <a:schemeClr val="tx1"/>
                        </a:solidFill>
                      </a:endParaRPr>
                    </a:p>
                  </a:txBody>
                  <a:tcPr/>
                </a:tc>
                <a:extLst>
                  <a:ext uri="{0D108BD9-81ED-4DB2-BD59-A6C34878D82A}">
                    <a16:rowId xmlns:a16="http://schemas.microsoft.com/office/drawing/2014/main" val="2337048908"/>
                  </a:ext>
                </a:extLst>
              </a:tr>
              <a:tr h="276141">
                <a:tc>
                  <a:txBody>
                    <a:bodyPr/>
                    <a:lstStyle/>
                    <a:p>
                      <a:r>
                        <a:rPr lang="en-US" sz="1300">
                          <a:solidFill>
                            <a:schemeClr val="tx1"/>
                          </a:solidFill>
                        </a:rPr>
                        <a:t>Brighton Park</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Brighton Park</a:t>
                      </a:r>
                    </a:p>
                  </a:txBody>
                  <a:tcPr/>
                </a:tc>
                <a:extLst>
                  <a:ext uri="{0D108BD9-81ED-4DB2-BD59-A6C34878D82A}">
                    <a16:rowId xmlns:a16="http://schemas.microsoft.com/office/drawing/2014/main" val="828995767"/>
                  </a:ext>
                </a:extLst>
              </a:tr>
              <a:tr h="276141">
                <a:tc>
                  <a:txBody>
                    <a:bodyPr/>
                    <a:lstStyle/>
                    <a:p>
                      <a:r>
                        <a:rPr lang="en-US" sz="1300">
                          <a:solidFill>
                            <a:schemeClr val="tx1"/>
                          </a:solidFill>
                        </a:rPr>
                        <a:t>Chicago Lawn</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Chicago Lawn</a:t>
                      </a:r>
                    </a:p>
                  </a:txBody>
                  <a:tcPr/>
                </a:tc>
                <a:extLst>
                  <a:ext uri="{0D108BD9-81ED-4DB2-BD59-A6C34878D82A}">
                    <a16:rowId xmlns:a16="http://schemas.microsoft.com/office/drawing/2014/main" val="4215431318"/>
                  </a:ext>
                </a:extLst>
              </a:tr>
              <a:tr h="276141">
                <a:tc>
                  <a:txBody>
                    <a:bodyPr/>
                    <a:lstStyle/>
                    <a:p>
                      <a:r>
                        <a:rPr lang="en-US" sz="1300">
                          <a:solidFill>
                            <a:schemeClr val="tx1"/>
                          </a:solidFill>
                        </a:rPr>
                        <a:t>Gage Park</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Gage Park</a:t>
                      </a:r>
                    </a:p>
                  </a:txBody>
                  <a:tcPr/>
                </a:tc>
                <a:extLst>
                  <a:ext uri="{0D108BD9-81ED-4DB2-BD59-A6C34878D82A}">
                    <a16:rowId xmlns:a16="http://schemas.microsoft.com/office/drawing/2014/main" val="3653779343"/>
                  </a:ext>
                </a:extLst>
              </a:tr>
              <a:tr h="469439">
                <a:tc>
                  <a:txBody>
                    <a:bodyPr/>
                    <a:lstStyle/>
                    <a:p>
                      <a:r>
                        <a:rPr lang="en-US" sz="1300">
                          <a:solidFill>
                            <a:schemeClr val="tx1"/>
                          </a:solidFill>
                        </a:rPr>
                        <a:t>Garfield Park</a:t>
                      </a:r>
                    </a:p>
                  </a:txBody>
                  <a:tcPr/>
                </a:tc>
                <a:tc>
                  <a:txBody>
                    <a:bodyPr/>
                    <a:lstStyle/>
                    <a:p>
                      <a:r>
                        <a:rPr lang="en-US" sz="1300">
                          <a:solidFill>
                            <a:schemeClr val="tx1"/>
                          </a:solidFill>
                        </a:rPr>
                        <a:t>East Garfield Park</a:t>
                      </a:r>
                    </a:p>
                    <a:p>
                      <a:r>
                        <a:rPr lang="en-US" sz="1300">
                          <a:solidFill>
                            <a:schemeClr val="tx1"/>
                          </a:solidFill>
                        </a:rPr>
                        <a:t>West Garfield Park</a:t>
                      </a:r>
                    </a:p>
                  </a:txBody>
                  <a:tcPr/>
                </a:tc>
                <a:extLst>
                  <a:ext uri="{0D108BD9-81ED-4DB2-BD59-A6C34878D82A}">
                    <a16:rowId xmlns:a16="http://schemas.microsoft.com/office/drawing/2014/main" val="1004521061"/>
                  </a:ext>
                </a:extLst>
              </a:tr>
              <a:tr h="469439">
                <a:tc>
                  <a:txBody>
                    <a:bodyPr/>
                    <a:lstStyle/>
                    <a:p>
                      <a:r>
                        <a:rPr lang="en-US" sz="1300">
                          <a:solidFill>
                            <a:schemeClr val="tx1"/>
                          </a:solidFill>
                        </a:rPr>
                        <a:t>Greater Englewood Area</a:t>
                      </a:r>
                    </a:p>
                  </a:txBody>
                  <a:tcPr/>
                </a:tc>
                <a:tc>
                  <a:txBody>
                    <a:bodyPr/>
                    <a:lstStyle/>
                    <a:p>
                      <a:r>
                        <a:rPr lang="en-US" sz="1300">
                          <a:solidFill>
                            <a:schemeClr val="tx1"/>
                          </a:solidFill>
                        </a:rPr>
                        <a:t>Englewood</a:t>
                      </a:r>
                    </a:p>
                    <a:p>
                      <a:r>
                        <a:rPr lang="en-US" sz="1300">
                          <a:solidFill>
                            <a:schemeClr val="tx1"/>
                          </a:solidFill>
                        </a:rPr>
                        <a:t>West Englewood</a:t>
                      </a:r>
                    </a:p>
                  </a:txBody>
                  <a:tcPr/>
                </a:tc>
                <a:extLst>
                  <a:ext uri="{0D108BD9-81ED-4DB2-BD59-A6C34878D82A}">
                    <a16:rowId xmlns:a16="http://schemas.microsoft.com/office/drawing/2014/main" val="1913337621"/>
                  </a:ext>
                </a:extLst>
              </a:tr>
              <a:tr h="276141">
                <a:tc>
                  <a:txBody>
                    <a:bodyPr/>
                    <a:lstStyle/>
                    <a:p>
                      <a:r>
                        <a:rPr lang="en-US" sz="1300">
                          <a:solidFill>
                            <a:schemeClr val="tx1"/>
                          </a:solidFill>
                        </a:rPr>
                        <a:t>Greater Grand Crossing</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Greater Grand Crossing</a:t>
                      </a:r>
                    </a:p>
                  </a:txBody>
                  <a:tcPr/>
                </a:tc>
                <a:extLst>
                  <a:ext uri="{0D108BD9-81ED-4DB2-BD59-A6C34878D82A}">
                    <a16:rowId xmlns:a16="http://schemas.microsoft.com/office/drawing/2014/main" val="960487956"/>
                  </a:ext>
                </a:extLst>
              </a:tr>
              <a:tr h="527889">
                <a:tc>
                  <a:txBody>
                    <a:bodyPr/>
                    <a:lstStyle/>
                    <a:p>
                      <a:r>
                        <a:rPr lang="en-US" sz="1300">
                          <a:solidFill>
                            <a:schemeClr val="tx1"/>
                          </a:solidFill>
                        </a:rPr>
                        <a:t>Greater Roseland Area</a:t>
                      </a:r>
                    </a:p>
                  </a:txBody>
                  <a:tcPr/>
                </a:tc>
                <a:tc>
                  <a:txBody>
                    <a:bodyPr/>
                    <a:lstStyle/>
                    <a:p>
                      <a:r>
                        <a:rPr lang="en-US" sz="1300">
                          <a:solidFill>
                            <a:schemeClr val="tx1"/>
                          </a:solidFill>
                        </a:rPr>
                        <a:t>Pullman</a:t>
                      </a:r>
                    </a:p>
                    <a:p>
                      <a:r>
                        <a:rPr lang="en-US" sz="1300">
                          <a:solidFill>
                            <a:schemeClr val="tx1"/>
                          </a:solidFill>
                        </a:rPr>
                        <a:t>Roseland Area</a:t>
                      </a:r>
                    </a:p>
                    <a:p>
                      <a:r>
                        <a:rPr lang="en-US" sz="1300">
                          <a:solidFill>
                            <a:schemeClr val="tx1"/>
                          </a:solidFill>
                        </a:rPr>
                        <a:t>West Pullman</a:t>
                      </a:r>
                    </a:p>
                  </a:txBody>
                  <a:tcPr/>
                </a:tc>
                <a:extLst>
                  <a:ext uri="{0D108BD9-81ED-4DB2-BD59-A6C34878D82A}">
                    <a16:rowId xmlns:a16="http://schemas.microsoft.com/office/drawing/2014/main" val="3526605051"/>
                  </a:ext>
                </a:extLst>
              </a:tr>
              <a:tr h="276141">
                <a:tc>
                  <a:txBody>
                    <a:bodyPr/>
                    <a:lstStyle/>
                    <a:p>
                      <a:r>
                        <a:rPr lang="en-US" sz="1300">
                          <a:solidFill>
                            <a:schemeClr val="tx1"/>
                          </a:solidFill>
                        </a:rPr>
                        <a:t>Humboldt Park</a:t>
                      </a:r>
                    </a:p>
                  </a:txBody>
                  <a:tcPr/>
                </a:tc>
                <a:tc>
                  <a:txBody>
                    <a:bodyPr/>
                    <a:lstStyle/>
                    <a:p>
                      <a:r>
                        <a:rPr lang="en-US" sz="1300">
                          <a:solidFill>
                            <a:schemeClr val="tx1"/>
                          </a:solidFill>
                        </a:rPr>
                        <a:t>Humboldt Park</a:t>
                      </a:r>
                    </a:p>
                  </a:txBody>
                  <a:tcPr/>
                </a:tc>
                <a:extLst>
                  <a:ext uri="{0D108BD9-81ED-4DB2-BD59-A6C34878D82A}">
                    <a16:rowId xmlns:a16="http://schemas.microsoft.com/office/drawing/2014/main" val="1135730186"/>
                  </a:ext>
                </a:extLst>
              </a:tr>
              <a:tr h="276141">
                <a:tc>
                  <a:txBody>
                    <a:bodyPr/>
                    <a:lstStyle/>
                    <a:p>
                      <a:r>
                        <a:rPr lang="en-US" sz="1300">
                          <a:solidFill>
                            <a:schemeClr val="tx1"/>
                          </a:solidFill>
                        </a:rPr>
                        <a:t>Little Village</a:t>
                      </a:r>
                    </a:p>
                  </a:txBody>
                  <a:tcPr/>
                </a:tc>
                <a:tc>
                  <a:txBody>
                    <a:bodyPr/>
                    <a:lstStyle/>
                    <a:p>
                      <a:r>
                        <a:rPr lang="en-US" sz="1300">
                          <a:solidFill>
                            <a:schemeClr val="tx1"/>
                          </a:solidFill>
                        </a:rPr>
                        <a:t>South Lawndale</a:t>
                      </a:r>
                    </a:p>
                  </a:txBody>
                  <a:tcPr/>
                </a:tc>
                <a:extLst>
                  <a:ext uri="{0D108BD9-81ED-4DB2-BD59-A6C34878D82A}">
                    <a16:rowId xmlns:a16="http://schemas.microsoft.com/office/drawing/2014/main" val="4026601355"/>
                  </a:ext>
                </a:extLst>
              </a:tr>
              <a:tr h="276141">
                <a:tc>
                  <a:txBody>
                    <a:bodyPr/>
                    <a:lstStyle/>
                    <a:p>
                      <a:r>
                        <a:rPr lang="en-US" sz="1300">
                          <a:solidFill>
                            <a:schemeClr val="tx1"/>
                          </a:solidFill>
                        </a:rPr>
                        <a:t>North Lawndale</a:t>
                      </a:r>
                    </a:p>
                  </a:txBody>
                  <a:tcPr/>
                </a:tc>
                <a:tc>
                  <a:txBody>
                    <a:bodyPr/>
                    <a:lstStyle/>
                    <a:p>
                      <a:r>
                        <a:rPr lang="en-US" sz="1300">
                          <a:solidFill>
                            <a:schemeClr val="tx1"/>
                          </a:solidFill>
                        </a:rPr>
                        <a:t>North Lawndale</a:t>
                      </a:r>
                    </a:p>
                  </a:txBody>
                  <a:tcPr/>
                </a:tc>
                <a:extLst>
                  <a:ext uri="{0D108BD9-81ED-4DB2-BD59-A6C34878D82A}">
                    <a16:rowId xmlns:a16="http://schemas.microsoft.com/office/drawing/2014/main" val="2631370645"/>
                  </a:ext>
                </a:extLst>
              </a:tr>
              <a:tr h="276141">
                <a:tc>
                  <a:txBody>
                    <a:bodyPr/>
                    <a:lstStyle/>
                    <a:p>
                      <a:r>
                        <a:rPr lang="en-US" sz="1300">
                          <a:solidFill>
                            <a:schemeClr val="tx1"/>
                          </a:solidFill>
                        </a:rPr>
                        <a:t>South Shore</a:t>
                      </a:r>
                    </a:p>
                  </a:txBody>
                  <a:tcPr/>
                </a:tc>
                <a:tc>
                  <a:txBody>
                    <a:bodyPr/>
                    <a:lstStyle/>
                    <a:p>
                      <a:r>
                        <a:rPr lang="en-US" sz="1300">
                          <a:solidFill>
                            <a:schemeClr val="tx1"/>
                          </a:solidFill>
                        </a:rPr>
                        <a:t>South Shore</a:t>
                      </a:r>
                    </a:p>
                  </a:txBody>
                  <a:tcPr/>
                </a:tc>
                <a:extLst>
                  <a:ext uri="{0D108BD9-81ED-4DB2-BD59-A6C34878D82A}">
                    <a16:rowId xmlns:a16="http://schemas.microsoft.com/office/drawing/2014/main" val="1673205088"/>
                  </a:ext>
                </a:extLst>
              </a:tr>
            </a:tbl>
          </a:graphicData>
        </a:graphic>
      </p:graphicFrame>
      <p:sp>
        <p:nvSpPr>
          <p:cNvPr id="5" name="TextBox 4">
            <a:extLst>
              <a:ext uri="{FF2B5EF4-FFF2-40B4-BE49-F238E27FC236}">
                <a16:creationId xmlns:a16="http://schemas.microsoft.com/office/drawing/2014/main" id="{C5C0AC91-32AB-265A-43CD-064B9875CDA0}"/>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 9</a:t>
            </a:r>
            <a:endParaRPr lang="en-US" b="1">
              <a:solidFill>
                <a:srgbClr val="00B0F0"/>
              </a:solidFill>
              <a:cs typeface="Calibri"/>
            </a:endParaRPr>
          </a:p>
        </p:txBody>
      </p:sp>
    </p:spTree>
    <p:extLst>
      <p:ext uri="{BB962C8B-B14F-4D97-AF65-F5344CB8AC3E}">
        <p14:creationId xmlns:p14="http://schemas.microsoft.com/office/powerpoint/2010/main" val="398162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Eligibility &amp; Target Population</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12</a:t>
            </a:fld>
            <a:endParaRPr lang="en-US"/>
          </a:p>
        </p:txBody>
      </p:sp>
      <p:sp>
        <p:nvSpPr>
          <p:cNvPr id="6" name="TextBox 5">
            <a:extLst>
              <a:ext uri="{FF2B5EF4-FFF2-40B4-BE49-F238E27FC236}">
                <a16:creationId xmlns:a16="http://schemas.microsoft.com/office/drawing/2014/main" id="{0B1E6EB4-BBA2-4EB4-A58D-9DCF9709B8B7}"/>
              </a:ext>
            </a:extLst>
          </p:cNvPr>
          <p:cNvSpPr txBox="1"/>
          <p:nvPr/>
        </p:nvSpPr>
        <p:spPr>
          <a:xfrm>
            <a:off x="1253372" y="1317873"/>
            <a:ext cx="8298179" cy="48184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4999"/>
              </a:lnSpc>
              <a:buClr>
                <a:srgbClr val="00B0F0"/>
              </a:buClr>
              <a:buFont typeface="Wingdings" panose="05000000000000000000" pitchFamily="2" charset="2"/>
              <a:buChar char="Ø"/>
              <a:defRPr/>
            </a:pPr>
            <a:r>
              <a:rPr lang="en-US" sz="1800" dirty="0">
                <a:latin typeface="Calibri"/>
                <a:ea typeface="Calibri" panose="020F0502020204030204" pitchFamily="34" charset="0"/>
                <a:cs typeface="Calibri"/>
              </a:rPr>
              <a:t>The </a:t>
            </a:r>
            <a:r>
              <a:rPr lang="en-US" sz="1800" b="0" i="0" u="none" strike="noStrike" baseline="0" dirty="0">
                <a:latin typeface="Calibri"/>
                <a:cs typeface="Calibri"/>
              </a:rPr>
              <a:t>focus of this RFP is on agencies that serve 15 MCMF Community Strategy Regions covering 19 Community Areas.</a:t>
            </a:r>
          </a:p>
          <a:p>
            <a:pPr>
              <a:lnSpc>
                <a:spcPct val="114999"/>
              </a:lnSpc>
              <a:buClr>
                <a:srgbClr val="00B0F0"/>
              </a:buClr>
              <a:defRPr/>
            </a:pPr>
            <a:endParaRPr lang="en-US" sz="1800">
              <a:solidFill>
                <a:prstClr val="black"/>
              </a:solidFill>
              <a:latin typeface="Calibri"/>
              <a:ea typeface="Calibri" panose="020F0502020204030204" pitchFamily="34" charset="0"/>
              <a:cs typeface="Calibri"/>
            </a:endParaRPr>
          </a:p>
          <a:p>
            <a:pPr marL="285750" indent="-285750">
              <a:lnSpc>
                <a:spcPct val="114999"/>
              </a:lnSpc>
              <a:buClr>
                <a:srgbClr val="00B0F0"/>
              </a:buClr>
              <a:buFont typeface="Wingdings" pitchFamily="2" charset="2"/>
              <a:buChar char="Ø"/>
              <a:defRPr/>
            </a:pPr>
            <a:r>
              <a:rPr lang="en-US" sz="1800" dirty="0">
                <a:latin typeface="Calibri"/>
                <a:ea typeface="Calibri" panose="020F0502020204030204" pitchFamily="34" charset="0"/>
                <a:cs typeface="Calibri"/>
              </a:rPr>
              <a:t>The Respondent is encouraged to recruit youth for opportunities and events related to the program from the following underrepresented populations outlined below:</a:t>
            </a:r>
          </a:p>
          <a:p>
            <a:pPr marL="827405" lvl="1" indent="-318135">
              <a:lnSpc>
                <a:spcPct val="114999"/>
              </a:lnSpc>
              <a:buClr>
                <a:srgbClr val="FF0000"/>
              </a:buClr>
              <a:buFont typeface="Wingdings" pitchFamily="2" charset="2"/>
              <a:buChar char="§"/>
              <a:defRPr/>
            </a:pP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Individuals</a:t>
            </a:r>
            <a:r>
              <a:rPr lang="en-US" sz="1800" dirty="0">
                <a:latin typeface="Calibri"/>
                <a:ea typeface="Calibri" panose="020F0502020204030204" pitchFamily="34" charset="0"/>
                <a:cs typeface="Calibri"/>
              </a:rPr>
              <a:t> with disabilities (i.e., physically impaired, visually impaired)</a:t>
            </a:r>
          </a:p>
          <a:p>
            <a:pPr marL="827405" marR="0" lvl="1" indent="-318135" algn="l" defTabSz="1018824">
              <a:lnSpc>
                <a:spcPct val="114999"/>
              </a:lnSpc>
              <a:spcBef>
                <a:spcPts val="0"/>
              </a:spcBef>
              <a:spcAft>
                <a:spcPts val="0"/>
              </a:spcAft>
              <a:buClr>
                <a:srgbClr val="FF0000"/>
              </a:buClr>
              <a:buSzTx/>
              <a:buFont typeface="Wingdings" pitchFamily="2" charset="2"/>
              <a:buChar char="§"/>
              <a:tabLst/>
              <a:defRPr/>
            </a:pPr>
            <a:r>
              <a:rPr lang="en-US" sz="1800" dirty="0">
                <a:latin typeface="Calibri"/>
                <a:ea typeface="Calibri" panose="020F0502020204030204" pitchFamily="34" charset="0"/>
                <a:cs typeface="Calibri"/>
              </a:rPr>
              <a:t>Individuals</a:t>
            </a: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 attending high schools that are categorized as Level 2, Level 3 or Options High School based on the current Chicago Public School Quality Rating Policy (SQRP)</a:t>
            </a:r>
            <a:endParaRPr lang="en-US"/>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Individuals who are English as a Second Language learners</a:t>
            </a:r>
            <a:endParaRPr lang="en-US" sz="1800" b="0" i="0" u="none" strike="noStrike" kern="1200" cap="none" spc="0" normalizeH="0" baseline="0" noProof="0" dirty="0">
              <a:ln>
                <a:noFill/>
              </a:ln>
              <a:effectLst/>
              <a:uLnTx/>
              <a:uFillTx/>
              <a:latin typeface="Calibri"/>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Individuals that are experiencing homelessness/unstably housed</a:t>
            </a:r>
            <a:endParaRPr lang="en-US" sz="1800" b="0" i="0" u="none" strike="noStrike" kern="1200" cap="none" spc="0" normalizeH="0" baseline="0" noProof="0" dirty="0">
              <a:ln>
                <a:noFill/>
              </a:ln>
              <a:effectLst/>
              <a:uLnTx/>
              <a:uFillTx/>
              <a:latin typeface="Calibri"/>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Individuals placed in the foster care system</a:t>
            </a:r>
            <a:endParaRPr lang="en-US" sz="1800" b="0" i="0" u="none" strike="noStrike" kern="1200" cap="none" spc="0" normalizeH="0" baseline="0" noProof="0" dirty="0">
              <a:ln>
                <a:noFill/>
              </a:ln>
              <a:effectLst/>
              <a:uLnTx/>
              <a:uFillTx/>
              <a:latin typeface="Calibri"/>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Individuals who are justice involved (i.e., parole, probation)</a:t>
            </a:r>
            <a:endParaRPr lang="en-US" sz="1800" b="0" i="0" u="none" strike="noStrike" kern="1200" cap="none" spc="0" normalizeH="0" baseline="0" noProof="0" dirty="0">
              <a:ln>
                <a:noFill/>
              </a:ln>
              <a:effectLst/>
              <a:uLnTx/>
              <a:uFillTx/>
              <a:latin typeface="Calibri"/>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dirty="0">
                <a:ln>
                  <a:noFill/>
                </a:ln>
                <a:effectLst/>
                <a:uLnTx/>
                <a:uFillTx/>
                <a:latin typeface="Calibri"/>
                <a:ea typeface="Calibri" panose="020F0502020204030204" pitchFamily="34" charset="0"/>
                <a:cs typeface="Calibri"/>
              </a:rPr>
              <a:t>Opportunity youth defined as out of school and out of work</a:t>
            </a:r>
            <a:endParaRPr lang="en-US" sz="1800" b="0" i="0" u="none" strike="noStrike" kern="1200" cap="none" spc="0" normalizeH="0" baseline="0" noProof="0" dirty="0">
              <a:ln>
                <a:noFill/>
              </a:ln>
              <a:effectLst/>
              <a:uLnTx/>
              <a:uFillTx/>
              <a:latin typeface="Calibri"/>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endParaRPr lang="en-US" sz="1600">
              <a:solidFill>
                <a:prstClr val="black"/>
              </a:solidFill>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CE33A131-78FC-5F10-8BD2-B7D761F9A023}"/>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9-10</a:t>
            </a:r>
            <a:endParaRPr lang="en-US" b="1">
              <a:solidFill>
                <a:srgbClr val="00B0F0"/>
              </a:solidFill>
              <a:cs typeface="Calibri"/>
            </a:endParaRPr>
          </a:p>
        </p:txBody>
      </p:sp>
    </p:spTree>
    <p:extLst>
      <p:ext uri="{BB962C8B-B14F-4D97-AF65-F5344CB8AC3E}">
        <p14:creationId xmlns:p14="http://schemas.microsoft.com/office/powerpoint/2010/main" val="34927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300" y="1339177"/>
            <a:ext cx="7804637" cy="5752935"/>
          </a:xfrm>
        </p:spPr>
        <p:txBody>
          <a:bodyPr vert="horz" lIns="101882" tIns="50941" rIns="101882" bIns="50941" rtlCol="0" anchor="t">
            <a:normAutofit/>
          </a:bodyPr>
          <a:lstStyle/>
          <a:p>
            <a:pPr marL="381635" indent="-381635"/>
            <a:r>
              <a:rPr lang="en-US" sz="2000" b="0" i="0" u="none" strike="noStrike" baseline="0">
                <a:latin typeface="Calibri"/>
                <a:cs typeface="Calibri"/>
              </a:rPr>
              <a:t>Through the programs outlined in this RFP, </a:t>
            </a:r>
            <a:r>
              <a:rPr lang="en-US" sz="2000">
                <a:ea typeface="+mn-lt"/>
                <a:cs typeface="+mn-lt"/>
              </a:rPr>
              <a:t>anchor organizations will support the three pillars of the </a:t>
            </a:r>
            <a:r>
              <a:rPr lang="en-US" sz="2000" b="0" i="0" u="none" strike="noStrike" baseline="0">
                <a:ea typeface="+mn-lt"/>
                <a:cs typeface="+mn-lt"/>
              </a:rPr>
              <a:t>MCMF community strategy </a:t>
            </a:r>
            <a:r>
              <a:rPr lang="en-US" sz="2000">
                <a:ea typeface="+mn-lt"/>
                <a:cs typeface="+mn-lt"/>
              </a:rPr>
              <a:t>outlined </a:t>
            </a:r>
            <a:r>
              <a:rPr lang="en-US" sz="2000" b="0" i="0" u="none" strike="noStrike" baseline="0">
                <a:ea typeface="+mn-lt"/>
                <a:cs typeface="+mn-lt"/>
              </a:rPr>
              <a:t>below</a:t>
            </a:r>
            <a:r>
              <a:rPr lang="en-US" sz="2000">
                <a:ea typeface="+mn-lt"/>
                <a:cs typeface="+mn-lt"/>
              </a:rPr>
              <a:t>:</a:t>
            </a:r>
          </a:p>
          <a:p>
            <a:pPr marL="827405" lvl="1" indent="-318135"/>
            <a:r>
              <a:rPr lang="en-US" sz="2000" b="1">
                <a:ea typeface="+mn-lt"/>
                <a:cs typeface="+mn-lt"/>
              </a:rPr>
              <a:t>Activate </a:t>
            </a:r>
            <a:r>
              <a:rPr lang="en-US" sz="2000" b="1" i="0" u="none" strike="noStrike" baseline="0">
                <a:ea typeface="+mn-lt"/>
                <a:cs typeface="+mn-lt"/>
              </a:rPr>
              <a:t>and </a:t>
            </a:r>
            <a:r>
              <a:rPr lang="en-US" sz="2000" b="1">
                <a:ea typeface="+mn-lt"/>
                <a:cs typeface="+mn-lt"/>
              </a:rPr>
              <a:t>convene </a:t>
            </a:r>
            <a:r>
              <a:rPr lang="en-US" sz="2000" b="1" i="0" u="none" strike="noStrike" baseline="0">
                <a:ea typeface="+mn-lt"/>
                <a:cs typeface="+mn-lt"/>
              </a:rPr>
              <a:t>a </a:t>
            </a:r>
            <a:r>
              <a:rPr lang="en-US" sz="2000" b="1">
                <a:ea typeface="+mn-lt"/>
                <a:cs typeface="+mn-lt"/>
              </a:rPr>
              <a:t>network of caring adults</a:t>
            </a:r>
          </a:p>
          <a:p>
            <a:pPr marL="827405" lvl="1" indent="-318135"/>
            <a:r>
              <a:rPr lang="en-US" sz="2000" b="1">
                <a:ea typeface="+mn-lt"/>
                <a:cs typeface="+mn-lt"/>
              </a:rPr>
              <a:t>Strengthen the opportunity ecosystem </a:t>
            </a:r>
            <a:r>
              <a:rPr lang="en-US" sz="2000" b="1" i="0" u="none" strike="noStrike" baseline="0">
                <a:ea typeface="+mn-lt"/>
                <a:cs typeface="+mn-lt"/>
              </a:rPr>
              <a:t>for </a:t>
            </a:r>
            <a:r>
              <a:rPr lang="en-US" sz="2000" b="1">
                <a:ea typeface="+mn-lt"/>
                <a:cs typeface="+mn-lt"/>
              </a:rPr>
              <a:t>Chicago’s youth</a:t>
            </a:r>
          </a:p>
          <a:p>
            <a:pPr marL="827405" lvl="1" indent="-318135"/>
            <a:r>
              <a:rPr lang="en-US" sz="2000" b="1">
                <a:ea typeface="+mn-lt"/>
                <a:cs typeface="+mn-lt"/>
              </a:rPr>
              <a:t>Connect </a:t>
            </a:r>
            <a:r>
              <a:rPr lang="en-US" sz="2000" b="1" i="0" u="none" strike="noStrike" baseline="0">
                <a:ea typeface="+mn-lt"/>
                <a:cs typeface="+mn-lt"/>
              </a:rPr>
              <a:t>youth to </a:t>
            </a:r>
            <a:r>
              <a:rPr lang="en-US" sz="2000" b="1">
                <a:ea typeface="+mn-lt"/>
                <a:cs typeface="+mn-lt"/>
              </a:rPr>
              <a:t>opportunities centering </a:t>
            </a:r>
            <a:r>
              <a:rPr lang="en-US" sz="2000" b="1" i="0" u="none" strike="noStrike" baseline="0">
                <a:ea typeface="+mn-lt"/>
                <a:cs typeface="+mn-lt"/>
              </a:rPr>
              <a:t>their </a:t>
            </a:r>
            <a:r>
              <a:rPr lang="en-US" sz="2000" b="1">
                <a:ea typeface="+mn-lt"/>
                <a:cs typeface="+mn-lt"/>
              </a:rPr>
              <a:t>voice &amp; choice</a:t>
            </a:r>
          </a:p>
          <a:p>
            <a:pPr marL="381635" indent="-381635"/>
            <a:endParaRPr lang="en-US" sz="20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13</a:t>
            </a:fld>
            <a:endParaRPr lang="en-US"/>
          </a:p>
        </p:txBody>
      </p:sp>
      <p:sp>
        <p:nvSpPr>
          <p:cNvPr id="6" name="TextBox 5">
            <a:extLst>
              <a:ext uri="{FF2B5EF4-FFF2-40B4-BE49-F238E27FC236}">
                <a16:creationId xmlns:a16="http://schemas.microsoft.com/office/drawing/2014/main" id="{9027860C-DD72-1585-9C24-4F6291D8D36D}"/>
              </a:ext>
            </a:extLst>
          </p:cNvPr>
          <p:cNvSpPr txBox="1"/>
          <p:nvPr/>
        </p:nvSpPr>
        <p:spPr>
          <a:xfrm>
            <a:off x="5823631" y="221749"/>
            <a:ext cx="3964997"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PROGRAM REQUIREMENTS</a:t>
            </a:r>
          </a:p>
          <a:p>
            <a:pPr algn="r"/>
            <a:r>
              <a:rPr lang="en-US" b="1">
                <a:solidFill>
                  <a:srgbClr val="00B0F0"/>
                </a:solidFill>
              </a:rPr>
              <a:t>RFP PAGES 10-17</a:t>
            </a:r>
            <a:endParaRPr lang="en-US" b="1">
              <a:solidFill>
                <a:srgbClr val="00B0F0"/>
              </a:solidFill>
              <a:cs typeface="Calibri"/>
            </a:endParaRPr>
          </a:p>
        </p:txBody>
      </p:sp>
    </p:spTree>
    <p:extLst>
      <p:ext uri="{BB962C8B-B14F-4D97-AF65-F5344CB8AC3E}">
        <p14:creationId xmlns:p14="http://schemas.microsoft.com/office/powerpoint/2010/main" val="408450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300" y="1296427"/>
            <a:ext cx="8068474" cy="5586411"/>
          </a:xfrm>
        </p:spPr>
        <p:txBody>
          <a:bodyPr vert="horz" lIns="101882" tIns="50941" rIns="101882" bIns="50941" rtlCol="0" anchor="t">
            <a:normAutofit/>
          </a:bodyPr>
          <a:lstStyle/>
          <a:p>
            <a:pPr marL="285750" indent="-285750"/>
            <a:r>
              <a:rPr lang="en-US" sz="2000" b="1">
                <a:ea typeface="+mn-lt"/>
                <a:cs typeface="+mn-lt"/>
              </a:rPr>
              <a:t>The Program Requirements for this RFP are listed below:</a:t>
            </a:r>
          </a:p>
          <a:p>
            <a:pPr marL="827405" lvl="1" indent="-318135"/>
            <a:r>
              <a:rPr lang="en-US" sz="2000">
                <a:ea typeface="+mn-lt"/>
                <a:cs typeface="+mn-lt"/>
              </a:rPr>
              <a:t>Host monthly convenings</a:t>
            </a:r>
          </a:p>
          <a:p>
            <a:pPr marL="827405" lvl="1" indent="-318135"/>
            <a:r>
              <a:rPr lang="en-US" sz="2000">
                <a:ea typeface="+mn-lt"/>
                <a:cs typeface="+mn-lt"/>
              </a:rPr>
              <a:t>Create a Community Plan </a:t>
            </a:r>
          </a:p>
          <a:p>
            <a:pPr marL="827405" lvl="1" indent="-318135"/>
            <a:r>
              <a:rPr lang="en-US" sz="2000">
                <a:ea typeface="+mn-lt"/>
                <a:cs typeface="+mn-lt"/>
              </a:rPr>
              <a:t>Develop and host community engagement events</a:t>
            </a:r>
          </a:p>
          <a:p>
            <a:pPr marL="827405" lvl="1" indent="-318135"/>
            <a:r>
              <a:rPr lang="en-US" sz="2000">
                <a:ea typeface="+mn-lt"/>
                <a:cs typeface="+mn-lt"/>
              </a:rPr>
              <a:t>Hire (or assign) and manage quality Program Manager</a:t>
            </a:r>
            <a:endParaRPr lang="en-US" sz="2000">
              <a:cs typeface="Calibri"/>
            </a:endParaRPr>
          </a:p>
          <a:p>
            <a:pPr marL="827405" lvl="1" indent="-318135"/>
            <a:r>
              <a:rPr lang="en-US" sz="2000">
                <a:ea typeface="+mn-lt"/>
                <a:cs typeface="+mn-lt"/>
              </a:rPr>
              <a:t>Ensure that agency, collaborating organizations, and youth are connected to the MCMF platform and app</a:t>
            </a:r>
            <a:endParaRPr lang="en-US" sz="2000">
              <a:cs typeface="Calibri"/>
            </a:endParaRPr>
          </a:p>
          <a:p>
            <a:pPr marL="0" indent="0">
              <a:buNone/>
            </a:pPr>
            <a:endParaRPr lang="en-US" sz="1800">
              <a:cs typeface="Calibri"/>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14</a:t>
            </a:fld>
            <a:endParaRPr lang="en-US"/>
          </a:p>
        </p:txBody>
      </p:sp>
      <p:sp>
        <p:nvSpPr>
          <p:cNvPr id="6" name="TextBox 5">
            <a:extLst>
              <a:ext uri="{FF2B5EF4-FFF2-40B4-BE49-F238E27FC236}">
                <a16:creationId xmlns:a16="http://schemas.microsoft.com/office/drawing/2014/main" id="{84B986A2-6B52-96EF-1981-3CBD6DFF3691}"/>
              </a:ext>
            </a:extLst>
          </p:cNvPr>
          <p:cNvSpPr txBox="1"/>
          <p:nvPr/>
        </p:nvSpPr>
        <p:spPr>
          <a:xfrm>
            <a:off x="5823631" y="221749"/>
            <a:ext cx="3964997"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PROGRAM REQUIREMENTS</a:t>
            </a:r>
          </a:p>
          <a:p>
            <a:pPr algn="r"/>
            <a:r>
              <a:rPr lang="en-US" b="1">
                <a:solidFill>
                  <a:srgbClr val="00B0F0"/>
                </a:solidFill>
              </a:rPr>
              <a:t>RFP PAGES 10-17</a:t>
            </a:r>
            <a:endParaRPr lang="en-US" b="1">
              <a:solidFill>
                <a:srgbClr val="00B0F0"/>
              </a:solidFill>
              <a:cs typeface="Calibri"/>
            </a:endParaRPr>
          </a:p>
        </p:txBody>
      </p:sp>
    </p:spTree>
    <p:extLst>
      <p:ext uri="{BB962C8B-B14F-4D97-AF65-F5344CB8AC3E}">
        <p14:creationId xmlns:p14="http://schemas.microsoft.com/office/powerpoint/2010/main" val="279598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800" b="1" i="1">
                <a:ea typeface="+mn-lt"/>
                <a:cs typeface="+mn-lt"/>
              </a:rPr>
              <a:t>     </a:t>
            </a:r>
            <a:endParaRPr lang="en-US" sz="1800" b="1" i="1">
              <a:cs typeface="Calibri"/>
            </a:endParaRPr>
          </a:p>
          <a:p>
            <a:pPr marL="285750" indent="-285750">
              <a:lnSpc>
                <a:spcPct val="115000"/>
              </a:lnSpc>
              <a:spcBef>
                <a:spcPts val="0"/>
              </a:spcBef>
            </a:pPr>
            <a:r>
              <a:rPr lang="en-US" sz="1800" b="1">
                <a:latin typeface="Calibri"/>
                <a:ea typeface="Calibri" panose="020F0502020204030204" pitchFamily="34" charset="0"/>
                <a:cs typeface="Calibri"/>
              </a:rPr>
              <a:t>Host monthly convenings</a:t>
            </a:r>
            <a:endParaRPr lang="en-US" sz="1800">
              <a:effectLst/>
              <a:latin typeface="Calibri"/>
              <a:ea typeface="Calibri" panose="020F0502020204030204" pitchFamily="34" charset="0"/>
              <a:cs typeface="Calibri"/>
            </a:endParaRPr>
          </a:p>
          <a:p>
            <a:pPr marL="0" indent="0">
              <a:buNone/>
            </a:pPr>
            <a:r>
              <a:rPr lang="en-US" sz="1800">
                <a:ea typeface="+mn-lt"/>
                <a:cs typeface="+mn-lt"/>
              </a:rPr>
              <a:t>Delegates will be required to host monthly convenings of stakeholders dedicated to youth development within their home Community Strategy Region. Anchor organizations will be required to build relationships and collaborate to achieve shared goals. DFSS will support this through providing connections to and collaborations with City departments and sister agencies, such as local libraries, parks, and schools.</a:t>
            </a:r>
            <a:endParaRPr lang="en-US">
              <a:ea typeface="+mn-lt"/>
              <a:cs typeface="+mn-lt"/>
            </a:endParaRPr>
          </a:p>
          <a:p>
            <a:pPr marL="0" indent="0">
              <a:buNone/>
            </a:pPr>
            <a:r>
              <a:rPr lang="en-US" sz="1800">
                <a:ea typeface="+mn-lt"/>
                <a:cs typeface="+mn-lt"/>
              </a:rPr>
              <a:t>A key function of these convenings is to ensure that adults working in community youth spaces are connected to one another to ensure youth receive "warm handoffs" from one opportunity to the next. The connections established through monthly convenings will foster the creation of a strong youth ecosystem of support and learning opportunities. </a:t>
            </a:r>
            <a:endParaRPr lang="en-US">
              <a:ea typeface="+mn-lt"/>
              <a:cs typeface="+mn-lt"/>
            </a:endParaRPr>
          </a:p>
          <a:p>
            <a:pPr marL="228600" indent="-381635" algn="l">
              <a:lnSpc>
                <a:spcPct val="115000"/>
              </a:lnSpc>
              <a:spcBef>
                <a:spcPts val="0"/>
              </a:spcBef>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15</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HOST MONTHLY CONVENINGS</a:t>
            </a:r>
          </a:p>
          <a:p>
            <a:pPr algn="r"/>
            <a:r>
              <a:rPr lang="en-US" b="1">
                <a:solidFill>
                  <a:srgbClr val="00B0F0"/>
                </a:solidFill>
              </a:rPr>
              <a:t>RFP PAGES 11-12</a:t>
            </a:r>
            <a:endParaRPr lang="en-US" b="1">
              <a:solidFill>
                <a:srgbClr val="00B0F0"/>
              </a:solidFill>
              <a:cs typeface="Calibri"/>
            </a:endParaRPr>
          </a:p>
        </p:txBody>
      </p:sp>
    </p:spTree>
    <p:extLst>
      <p:ext uri="{BB962C8B-B14F-4D97-AF65-F5344CB8AC3E}">
        <p14:creationId xmlns:p14="http://schemas.microsoft.com/office/powerpoint/2010/main" val="121535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500" b="1" i="1" dirty="0">
                <a:ea typeface="+mn-lt"/>
                <a:cs typeface="+mn-lt"/>
              </a:rPr>
              <a:t>     </a:t>
            </a:r>
            <a:endParaRPr lang="en-US" sz="1500" b="1" i="1" dirty="0">
              <a:cs typeface="Calibri"/>
            </a:endParaRPr>
          </a:p>
          <a:p>
            <a:pPr marL="285750" indent="-285750">
              <a:lnSpc>
                <a:spcPct val="115000"/>
              </a:lnSpc>
              <a:spcBef>
                <a:spcPts val="0"/>
              </a:spcBef>
            </a:pPr>
            <a:r>
              <a:rPr lang="en-US" sz="1500" b="1" dirty="0">
                <a:latin typeface="Calibri"/>
                <a:ea typeface="Calibri" panose="020F0502020204030204" pitchFamily="34" charset="0"/>
                <a:cs typeface="Calibri"/>
              </a:rPr>
              <a:t>Key functions of hosting monthly convenings:</a:t>
            </a:r>
            <a:endParaRPr lang="en-US" sz="1500" dirty="0">
              <a:effectLst/>
              <a:latin typeface="Calibri"/>
              <a:ea typeface="Calibri" panose="020F0502020204030204" pitchFamily="34" charset="0"/>
              <a:cs typeface="Calibri"/>
            </a:endParaRPr>
          </a:p>
          <a:p>
            <a:pPr marL="827405" lvl="1" indent="-318135">
              <a:lnSpc>
                <a:spcPct val="114999"/>
              </a:lnSpc>
              <a:spcBef>
                <a:spcPts val="0"/>
              </a:spcBef>
            </a:pPr>
            <a:r>
              <a:rPr lang="en-US" sz="1500" dirty="0">
                <a:ea typeface="+mn-lt"/>
                <a:cs typeface="+mn-lt"/>
              </a:rPr>
              <a:t>Host convenings</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buFont typeface="Arial" pitchFamily="2" charset="2"/>
              <a:buChar char="•"/>
            </a:pPr>
            <a:r>
              <a:rPr lang="en-US" sz="1500" dirty="0">
                <a:ea typeface="+mn-lt"/>
                <a:cs typeface="+mn-lt"/>
              </a:rPr>
              <a:t>Secure meeting location and manage logistics including tech, etc.</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buFont typeface="Arial" pitchFamily="2" charset="2"/>
              <a:buChar char="•"/>
            </a:pPr>
            <a:r>
              <a:rPr lang="en-US" sz="1500" dirty="0">
                <a:ea typeface="+mn-lt"/>
                <a:cs typeface="+mn-lt"/>
              </a:rPr>
              <a:t>Create and provide necessary materials, including food</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buFont typeface="Arial" pitchFamily="2" charset="2"/>
              <a:buChar char="•"/>
            </a:pPr>
            <a:r>
              <a:rPr lang="en-US" sz="1500" dirty="0">
                <a:ea typeface="+mn-lt"/>
                <a:cs typeface="+mn-lt"/>
              </a:rPr>
              <a:t>Create opportunities for meeting attendees to collaboratively develop detailed agendas with clear goals for each monthly convening</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buFont typeface="Arial" pitchFamily="2" charset="2"/>
              <a:buChar char="•"/>
            </a:pPr>
            <a:r>
              <a:rPr lang="en-US" sz="1500" dirty="0">
                <a:ea typeface="+mn-lt"/>
                <a:cs typeface="+mn-lt"/>
              </a:rPr>
              <a:t>Keep time during meetings and ensure that agenda items are addressed</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buFont typeface="Arial" pitchFamily="2" charset="2"/>
              <a:buChar char="•"/>
            </a:pPr>
            <a:r>
              <a:rPr lang="en-US" sz="1500" dirty="0">
                <a:ea typeface="+mn-lt"/>
                <a:cs typeface="+mn-lt"/>
              </a:rPr>
              <a:t>Manage any action items between monthly meetings, including items towards creation of Community Plan</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buFont typeface="Arial" pitchFamily="2" charset="2"/>
              <a:buChar char="•"/>
            </a:pPr>
            <a:r>
              <a:rPr lang="en-US" sz="1500" dirty="0">
                <a:ea typeface="+mn-lt"/>
                <a:cs typeface="+mn-lt"/>
              </a:rPr>
              <a:t>Keep detailed notes of each meeting including action items</a:t>
            </a:r>
            <a:endParaRPr lang="en-US" sz="1500" b="1" dirty="0">
              <a:latin typeface="Calibri" panose="020F0502020204030204" pitchFamily="34" charset="0"/>
              <a:ea typeface="+mn-lt"/>
              <a:cs typeface="Calibri" panose="020F0502020204030204" pitchFamily="34" charset="0"/>
            </a:endParaRPr>
          </a:p>
          <a:p>
            <a:pPr marL="827405" lvl="1" indent="-318135">
              <a:lnSpc>
                <a:spcPct val="114999"/>
              </a:lnSpc>
              <a:spcBef>
                <a:spcPts val="0"/>
              </a:spcBef>
            </a:pPr>
            <a:r>
              <a:rPr lang="en-US" sz="1500" dirty="0">
                <a:ea typeface="+mn-lt"/>
                <a:cs typeface="+mn-lt"/>
              </a:rPr>
              <a:t>Oversee outreach and attendance</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dirty="0">
                <a:ea typeface="+mn-lt"/>
                <a:cs typeface="+mn-lt"/>
              </a:rPr>
              <a:t>Conduct outreach and build relationships with a diverse group of local stakeholders</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dirty="0">
                <a:ea typeface="+mn-lt"/>
                <a:cs typeface="+mn-lt"/>
              </a:rPr>
              <a:t>Ensure that convenings include representation from a range of groups, including but not limited to youth, faith-based organizations, social influencers, youth serving organizations, block club leaders, CPS administration, MCMF Safe Spaces for Youth agencies, and City agencies</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dirty="0">
                <a:ea typeface="+mn-lt"/>
                <a:cs typeface="+mn-lt"/>
              </a:rPr>
              <a:t>Send meeting invitations and follow up about attendance</a:t>
            </a:r>
            <a:endParaRPr lang="en-US" sz="15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dirty="0">
                <a:ea typeface="+mn-lt"/>
                <a:cs typeface="+mn-lt"/>
              </a:rPr>
              <a:t>Ensure stakeholders are consistently present at convenings</a:t>
            </a:r>
            <a:endParaRPr lang="en-US" sz="1500" b="1" dirty="0">
              <a:ea typeface="+mn-lt"/>
              <a:cs typeface="+mn-lt"/>
            </a:endParaRPr>
          </a:p>
          <a:p>
            <a:pPr marL="1273175" lvl="2" indent="-254635">
              <a:lnSpc>
                <a:spcPct val="114999"/>
              </a:lnSpc>
              <a:spcBef>
                <a:spcPts val="0"/>
              </a:spcBef>
            </a:pPr>
            <a:r>
              <a:rPr lang="en-US" sz="1500" dirty="0">
                <a:ea typeface="+mn-lt"/>
                <a:cs typeface="+mn-lt"/>
              </a:rPr>
              <a:t>Submit monthly attendance reports to DFSS</a:t>
            </a:r>
            <a:endParaRPr lang="en-US" sz="1500" b="1" dirty="0">
              <a:effectLst/>
              <a:ea typeface="+mn-lt"/>
              <a:cs typeface="+mn-lt"/>
            </a:endParaRPr>
          </a:p>
          <a:p>
            <a:pPr marL="0" indent="0">
              <a:buNone/>
            </a:pP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16</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HOST MONTHLY CONVENINGS</a:t>
            </a:r>
          </a:p>
          <a:p>
            <a:pPr algn="r"/>
            <a:r>
              <a:rPr lang="en-US" b="1">
                <a:solidFill>
                  <a:srgbClr val="00B0F0"/>
                </a:solidFill>
              </a:rPr>
              <a:t>RFP PAGES 11-12</a:t>
            </a:r>
            <a:endParaRPr lang="en-US" b="1">
              <a:solidFill>
                <a:srgbClr val="00B0F0"/>
              </a:solidFill>
              <a:cs typeface="Calibri"/>
            </a:endParaRPr>
          </a:p>
        </p:txBody>
      </p:sp>
    </p:spTree>
    <p:extLst>
      <p:ext uri="{BB962C8B-B14F-4D97-AF65-F5344CB8AC3E}">
        <p14:creationId xmlns:p14="http://schemas.microsoft.com/office/powerpoint/2010/main" val="330404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300" y="1092994"/>
            <a:ext cx="7746023" cy="5586411"/>
          </a:xfrm>
        </p:spPr>
        <p:txBody>
          <a:bodyPr vert="horz" lIns="101882" tIns="50941" rIns="101882" bIns="50941" rtlCol="0" anchor="t">
            <a:noAutofit/>
          </a:bodyPr>
          <a:lstStyle/>
          <a:p>
            <a:pPr marL="0" indent="0">
              <a:buNone/>
            </a:pPr>
            <a:r>
              <a:rPr lang="en-US" sz="1600" b="1" i="1" dirty="0">
                <a:ea typeface="+mn-lt"/>
                <a:cs typeface="+mn-lt"/>
              </a:rPr>
              <a:t>     </a:t>
            </a:r>
            <a:endParaRPr lang="en-US" sz="1600" b="1" i="1" dirty="0">
              <a:cs typeface="Calibri"/>
            </a:endParaRPr>
          </a:p>
          <a:p>
            <a:pPr marL="285750" indent="-285750">
              <a:lnSpc>
                <a:spcPct val="115000"/>
              </a:lnSpc>
              <a:spcBef>
                <a:spcPts val="0"/>
              </a:spcBef>
            </a:pPr>
            <a:r>
              <a:rPr lang="en-US" sz="1600" b="1" dirty="0">
                <a:latin typeface="Calibri"/>
                <a:ea typeface="Calibri" panose="020F0502020204030204" pitchFamily="34" charset="0"/>
                <a:cs typeface="Calibri"/>
              </a:rPr>
              <a:t>Key functions of hosting monthly convenings (continued):</a:t>
            </a:r>
            <a:endParaRPr lang="en-US" sz="1600" dirty="0">
              <a:effectLst/>
              <a:latin typeface="Calibri"/>
              <a:ea typeface="Calibri" panose="020F0502020204030204" pitchFamily="34" charset="0"/>
              <a:cs typeface="Calibri"/>
            </a:endParaRPr>
          </a:p>
          <a:p>
            <a:pPr marL="827405" lvl="1" indent="-318135">
              <a:lnSpc>
                <a:spcPct val="114999"/>
              </a:lnSpc>
              <a:spcBef>
                <a:spcPts val="0"/>
              </a:spcBef>
            </a:pPr>
            <a:r>
              <a:rPr lang="en-US" sz="1600" dirty="0">
                <a:ea typeface="+mn-lt"/>
                <a:cs typeface="+mn-lt"/>
              </a:rPr>
              <a:t>Gather and report feedback and data</a:t>
            </a:r>
            <a:endParaRPr lang="en-US" sz="16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dirty="0">
                <a:ea typeface="+mn-lt"/>
                <a:cs typeface="+mn-lt"/>
              </a:rPr>
              <a:t>Work with convening attendees to identify key findings (e.g., numbers and demographics for youth who are not connected to programming, existing programs in Community Strategy Region, etc.) to guide development of a Community Plan</a:t>
            </a:r>
            <a:endParaRPr lang="en-US"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dirty="0">
                <a:ea typeface="+mn-lt"/>
                <a:cs typeface="+mn-lt"/>
              </a:rPr>
              <a:t>Track topics identified in meetings and meeting notes</a:t>
            </a:r>
            <a:endParaRPr lang="en-US" b="1" dirty="0">
              <a:latin typeface="Calibri" panose="020F0502020204030204" pitchFamily="34" charset="0"/>
              <a:ea typeface="+mn-lt"/>
              <a:cs typeface="Calibri" panose="020F0502020204030204" pitchFamily="34" charset="0"/>
            </a:endParaRPr>
          </a:p>
          <a:p>
            <a:pPr marL="827405" lvl="1" indent="-318135">
              <a:lnSpc>
                <a:spcPct val="114999"/>
              </a:lnSpc>
              <a:spcBef>
                <a:spcPts val="0"/>
              </a:spcBef>
            </a:pPr>
            <a:r>
              <a:rPr lang="en-US" sz="1600" dirty="0">
                <a:ea typeface="+mn-lt"/>
                <a:cs typeface="+mn-lt"/>
              </a:rPr>
              <a:t>Trainings and support</a:t>
            </a:r>
            <a:endParaRPr lang="en-US" sz="1600"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dirty="0">
                <a:ea typeface="+mn-lt"/>
                <a:cs typeface="+mn-lt"/>
              </a:rPr>
              <a:t>Use convenings to share resources and best practices with attendees based on stated needs of partners</a:t>
            </a:r>
            <a:endParaRPr lang="en-US"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dirty="0">
                <a:ea typeface="+mn-lt"/>
                <a:cs typeface="+mn-lt"/>
              </a:rPr>
              <a:t>Bring in speakers and citywide agencies to conduct trainings and informational sessions with convening attendees</a:t>
            </a:r>
            <a:endParaRPr lang="en-US" b="1" dirty="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dirty="0">
                <a:ea typeface="+mn-lt"/>
                <a:cs typeface="+mn-lt"/>
              </a:rPr>
              <a:t>Include time in meetings for attendees to share challenges and strategies with one another</a:t>
            </a:r>
            <a:endParaRPr lang="en-US" b="1" dirty="0">
              <a:effectLst/>
              <a:latin typeface="Calibri" panose="020F0502020204030204" pitchFamily="34" charset="0"/>
              <a:ea typeface="+mn-lt"/>
              <a:cs typeface="Calibri" panose="020F0502020204030204" pitchFamily="34" charset="0"/>
            </a:endParaRPr>
          </a:p>
          <a:p>
            <a:pPr marL="0" indent="0">
              <a:buNone/>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17</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HOST MONTHLY CONVENINGS</a:t>
            </a:r>
          </a:p>
          <a:p>
            <a:pPr algn="r"/>
            <a:r>
              <a:rPr lang="en-US" b="1">
                <a:solidFill>
                  <a:srgbClr val="00B0F0"/>
                </a:solidFill>
              </a:rPr>
              <a:t>RFP PAGES 11-12</a:t>
            </a:r>
            <a:endParaRPr lang="en-US" b="1">
              <a:solidFill>
                <a:srgbClr val="00B0F0"/>
              </a:solidFill>
              <a:cs typeface="Calibri"/>
            </a:endParaRPr>
          </a:p>
        </p:txBody>
      </p:sp>
    </p:spTree>
    <p:extLst>
      <p:ext uri="{BB962C8B-B14F-4D97-AF65-F5344CB8AC3E}">
        <p14:creationId xmlns:p14="http://schemas.microsoft.com/office/powerpoint/2010/main" val="322849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latin typeface="Calibri"/>
                <a:ea typeface="Calibri" panose="020F0502020204030204" pitchFamily="34" charset="0"/>
                <a:cs typeface="Calibri"/>
              </a:rPr>
              <a:t>Create a Community Plan</a:t>
            </a:r>
            <a:endParaRPr lang="en-US" sz="1500" b="1">
              <a:effectLst/>
              <a:latin typeface="Calibri"/>
              <a:ea typeface="Calibri" panose="020F0502020204030204" pitchFamily="34" charset="0"/>
              <a:cs typeface="Calibri"/>
            </a:endParaRPr>
          </a:p>
          <a:p>
            <a:pPr marL="0" indent="0">
              <a:buNone/>
            </a:pPr>
            <a:r>
              <a:rPr lang="en-US" sz="1500">
                <a:ea typeface="+mn-lt"/>
                <a:cs typeface="+mn-lt"/>
              </a:rPr>
              <a:t>Anchor organizations, in collaboration with community stakeholders, will develop a Community Plan that outlines a strategy to connect youth to programming in the Community Strategy Region. The community plan will enhance actions at the community level to close long-standing gaps in participation in educational opportunities with youth becoming more well-rounded and more well-prepared. This plan should address the impact of COVID-19 pandemic on youth in the community and detail the specific needs, barriers, and assets of the community. The Community Plan will be developed in stages (Table 2) and will be implemented and updated throughout the duration of the program’s contract. The final Community Plan is the outcome of the monthly convenings and should include data and resources, as well as specific goals and an actionable plan for achieving those goals, identified during these convenings. </a:t>
            </a:r>
          </a:p>
          <a:p>
            <a:pPr marL="0" indent="0">
              <a:buNone/>
            </a:pPr>
            <a:r>
              <a:rPr lang="en-US" sz="1500">
                <a:ea typeface="+mn-lt"/>
                <a:cs typeface="+mn-lt"/>
              </a:rPr>
              <a:t>Anchor organizations and community stakeholders will be expected to diagnose and address barriers that prevent youth from accessing out-of-school time programming through the development and implementation of the Community Plan, including conducting a community needs assessment. The community needs assessment process will provide the Anchor Organization and its collaborators with an overview of the strengths and resources available in the community to meet the needs of children, youth, and families, as well as any gaps. Through this process, the Anchor Organization and its partners will seek to understand what barriers the region faces and what opportunities may be available.</a:t>
            </a:r>
          </a:p>
          <a:p>
            <a:pPr marL="0" indent="0">
              <a:buNone/>
            </a:pPr>
            <a:r>
              <a:rPr lang="en-US" sz="1500">
                <a:ea typeface="+mn-lt"/>
                <a:cs typeface="+mn-lt"/>
              </a:rPr>
              <a:t>Through the Community Plan, anchor organizations will help guide this critical analysis and cross-community collaboration to strengthen the youth ecosystem in their regions. </a:t>
            </a:r>
            <a:endParaRPr lang="en-US"/>
          </a:p>
          <a:p>
            <a:pPr marL="228600" indent="-381635">
              <a:lnSpc>
                <a:spcPct val="115000"/>
              </a:lnSpc>
              <a:spcBef>
                <a:spcPts val="0"/>
              </a:spcBef>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500">
              <a:latin typeface="Calibri" panose="020F0502020204030204" pitchFamily="34" charset="0"/>
              <a:cs typeface="Calibri" panose="020F0502020204030204" pitchFamily="34" charset="0"/>
            </a:endParaRPr>
          </a:p>
          <a:p>
            <a:pPr marL="381635" indent="-381635"/>
            <a:endParaRPr lang="en-US" sz="15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18</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CREATE A COMMUNITY PLAN</a:t>
            </a:r>
          </a:p>
          <a:p>
            <a:pPr algn="r"/>
            <a:r>
              <a:rPr lang="en-US" b="1">
                <a:solidFill>
                  <a:srgbClr val="00B0F0"/>
                </a:solidFill>
              </a:rPr>
              <a:t>RFP PAGES 12-14</a:t>
            </a:r>
            <a:endParaRPr lang="en-US" b="1">
              <a:solidFill>
                <a:srgbClr val="00B0F0"/>
              </a:solidFill>
              <a:cs typeface="Calibri"/>
            </a:endParaRPr>
          </a:p>
        </p:txBody>
      </p:sp>
    </p:spTree>
    <p:extLst>
      <p:ext uri="{BB962C8B-B14F-4D97-AF65-F5344CB8AC3E}">
        <p14:creationId xmlns:p14="http://schemas.microsoft.com/office/powerpoint/2010/main" val="139328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874824"/>
          </a:xfrm>
        </p:spPr>
        <p:txBody>
          <a:bodyPr vert="horz" lIns="101882" tIns="50941" rIns="101882" bIns="50941" rtlCol="0" anchor="t">
            <a:normAutofit/>
          </a:bodyPr>
          <a:lstStyle/>
          <a:p>
            <a:pPr marL="0" indent="0">
              <a:buNone/>
            </a:pPr>
            <a:r>
              <a:rPr lang="en-US" sz="1500" b="1" i="1">
                <a:ea typeface="+mn-lt"/>
                <a:cs typeface="+mn-lt"/>
              </a:rPr>
              <a:t>     </a:t>
            </a:r>
            <a:endParaRPr lang="en-US" sz="1500" b="1" i="1">
              <a:cs typeface="Calibri"/>
            </a:endParaRPr>
          </a:p>
          <a:p>
            <a:pPr marL="228600" indent="-381635">
              <a:lnSpc>
                <a:spcPct val="115000"/>
              </a:lnSpc>
              <a:spcBef>
                <a:spcPts val="0"/>
              </a:spcBef>
            </a:pPr>
            <a:r>
              <a:rPr lang="en-US" sz="1500" b="1">
                <a:latin typeface="Calibri"/>
                <a:ea typeface="Calibri" panose="020F0502020204030204" pitchFamily="34" charset="0"/>
                <a:cs typeface="Calibri"/>
              </a:rPr>
              <a:t>Create a Community Plan (continued):</a:t>
            </a:r>
          </a:p>
          <a:p>
            <a:pPr marL="673735" lvl="1" indent="-318135">
              <a:lnSpc>
                <a:spcPct val="115000"/>
              </a:lnSpc>
              <a:spcBef>
                <a:spcPts val="0"/>
              </a:spcBef>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228600" marR="0" indent="-381635">
              <a:lnSpc>
                <a:spcPct val="115000"/>
              </a:lnSpc>
              <a:spcBef>
                <a:spcPts val="0"/>
              </a:spcBef>
              <a:spcAft>
                <a:spcPts val="0"/>
              </a:spcAft>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500">
              <a:cs typeface="Calibri"/>
            </a:endParaRPr>
          </a:p>
          <a:p>
            <a:pPr marL="381635" indent="-381635"/>
            <a:endParaRPr lang="en-US" sz="15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19</a:t>
            </a:fld>
            <a:endParaRPr lang="en-US"/>
          </a:p>
        </p:txBody>
      </p:sp>
      <p:graphicFrame>
        <p:nvGraphicFramePr>
          <p:cNvPr id="6" name="Table 5">
            <a:extLst>
              <a:ext uri="{FF2B5EF4-FFF2-40B4-BE49-F238E27FC236}">
                <a16:creationId xmlns:a16="http://schemas.microsoft.com/office/drawing/2014/main" id="{26E52894-B1E2-C629-0716-6A6773B93017}"/>
              </a:ext>
            </a:extLst>
          </p:cNvPr>
          <p:cNvGraphicFramePr>
            <a:graphicFrameLocks noGrp="1"/>
          </p:cNvGraphicFramePr>
          <p:nvPr>
            <p:extLst>
              <p:ext uri="{D42A27DB-BD31-4B8C-83A1-F6EECF244321}">
                <p14:modId xmlns:p14="http://schemas.microsoft.com/office/powerpoint/2010/main" val="657107826"/>
              </p:ext>
            </p:extLst>
          </p:nvPr>
        </p:nvGraphicFramePr>
        <p:xfrm>
          <a:off x="892008" y="1783393"/>
          <a:ext cx="8530409" cy="5217132"/>
        </p:xfrm>
        <a:graphic>
          <a:graphicData uri="http://schemas.openxmlformats.org/drawingml/2006/table">
            <a:tbl>
              <a:tblPr firstRow="1" bandRow="1">
                <a:tableStyleId>{3B4B98B0-60AC-42C2-AFA5-B58CD77FA1E5}</a:tableStyleId>
              </a:tblPr>
              <a:tblGrid>
                <a:gridCol w="4232231">
                  <a:extLst>
                    <a:ext uri="{9D8B030D-6E8A-4147-A177-3AD203B41FA5}">
                      <a16:colId xmlns:a16="http://schemas.microsoft.com/office/drawing/2014/main" val="776743801"/>
                    </a:ext>
                  </a:extLst>
                </a:gridCol>
                <a:gridCol w="1104639">
                  <a:extLst>
                    <a:ext uri="{9D8B030D-6E8A-4147-A177-3AD203B41FA5}">
                      <a16:colId xmlns:a16="http://schemas.microsoft.com/office/drawing/2014/main" val="1399367128"/>
                    </a:ext>
                  </a:extLst>
                </a:gridCol>
                <a:gridCol w="3193539">
                  <a:extLst>
                    <a:ext uri="{9D8B030D-6E8A-4147-A177-3AD203B41FA5}">
                      <a16:colId xmlns:a16="http://schemas.microsoft.com/office/drawing/2014/main" val="528295787"/>
                    </a:ext>
                  </a:extLst>
                </a:gridCol>
              </a:tblGrid>
              <a:tr h="340411">
                <a:tc gridSpan="3">
                  <a:txBody>
                    <a:bodyPr/>
                    <a:lstStyle/>
                    <a:p>
                      <a:pPr algn="l"/>
                      <a:r>
                        <a:rPr lang="en-US" sz="1500">
                          <a:solidFill>
                            <a:schemeClr val="tx1"/>
                          </a:solidFill>
                        </a:rPr>
                        <a:t>Table 2: Community Plan Timeline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988304"/>
                  </a:ext>
                </a:extLst>
              </a:tr>
              <a:tr h="389041">
                <a:tc>
                  <a:txBody>
                    <a:bodyPr/>
                    <a:lstStyle/>
                    <a:p>
                      <a:r>
                        <a:rPr lang="en-US" sz="1500" b="1">
                          <a:solidFill>
                            <a:schemeClr val="tx1"/>
                          </a:solidFill>
                        </a:rPr>
                        <a:t>Goal</a:t>
                      </a:r>
                    </a:p>
                  </a:txBody>
                  <a:tcPr/>
                </a:tc>
                <a:tc>
                  <a:txBody>
                    <a:bodyPr/>
                    <a:lstStyle/>
                    <a:p>
                      <a:r>
                        <a:rPr lang="en-US" sz="1500" b="1">
                          <a:solidFill>
                            <a:schemeClr val="tx1"/>
                          </a:solidFill>
                        </a:rPr>
                        <a:t>Duration</a:t>
                      </a:r>
                    </a:p>
                  </a:txBody>
                  <a:tcPr/>
                </a:tc>
                <a:tc>
                  <a:txBody>
                    <a:bodyPr/>
                    <a:lstStyle/>
                    <a:p>
                      <a:r>
                        <a:rPr lang="en-US" sz="1500" b="1">
                          <a:solidFill>
                            <a:schemeClr val="tx1"/>
                          </a:solidFill>
                        </a:rPr>
                        <a:t>Schedule</a:t>
                      </a:r>
                    </a:p>
                  </a:txBody>
                  <a:tcPr/>
                </a:tc>
                <a:extLst>
                  <a:ext uri="{0D108BD9-81ED-4DB2-BD59-A6C34878D82A}">
                    <a16:rowId xmlns:a16="http://schemas.microsoft.com/office/drawing/2014/main" val="289167234"/>
                  </a:ext>
                </a:extLst>
              </a:tr>
              <a:tr h="595719">
                <a:tc>
                  <a:txBody>
                    <a:bodyPr/>
                    <a:lstStyle/>
                    <a:p>
                      <a:pPr lvl="0" algn="l">
                        <a:lnSpc>
                          <a:spcPct val="100000"/>
                        </a:lnSpc>
                        <a:spcBef>
                          <a:spcPts val="0"/>
                        </a:spcBef>
                        <a:spcAft>
                          <a:spcPts val="0"/>
                        </a:spcAft>
                        <a:buNone/>
                      </a:pPr>
                      <a:r>
                        <a:rPr lang="en-US" sz="1500" b="0" i="0" u="none" strike="noStrike" noProof="0">
                          <a:latin typeface="Calibri"/>
                        </a:rPr>
                        <a:t>Convene stakeholders, identify shared</a:t>
                      </a:r>
                      <a:endParaRPr lang="en-US" sz="1500"/>
                    </a:p>
                    <a:p>
                      <a:pPr lvl="0">
                        <a:buNone/>
                      </a:pPr>
                      <a:r>
                        <a:rPr lang="en-US" sz="1500" b="0" i="0" u="none" strike="noStrike" noProof="0">
                          <a:latin typeface="Calibri"/>
                        </a:rPr>
                        <a:t>goals and working groups</a:t>
                      </a:r>
                      <a:endParaRPr lang="en-US" sz="1500"/>
                    </a:p>
                  </a:txBody>
                  <a:tcPr/>
                </a:tc>
                <a:tc>
                  <a:txBody>
                    <a:bodyPr/>
                    <a:lstStyle/>
                    <a:p>
                      <a:r>
                        <a:rPr lang="en-US" sz="1500">
                          <a:solidFill>
                            <a:schemeClr val="tx1"/>
                          </a:solidFill>
                        </a:rPr>
                        <a:t>6 weeks</a:t>
                      </a:r>
                    </a:p>
                  </a:txBody>
                  <a:tcPr/>
                </a:tc>
                <a:tc>
                  <a:txBody>
                    <a:bodyPr/>
                    <a:lstStyle/>
                    <a:p>
                      <a:r>
                        <a:rPr lang="en-US" sz="1500">
                          <a:solidFill>
                            <a:schemeClr val="tx1"/>
                          </a:solidFill>
                        </a:rPr>
                        <a:t>April 1 – May 15, 2023</a:t>
                      </a:r>
                    </a:p>
                  </a:txBody>
                  <a:tcPr/>
                </a:tc>
                <a:extLst>
                  <a:ext uri="{0D108BD9-81ED-4DB2-BD59-A6C34878D82A}">
                    <a16:rowId xmlns:a16="http://schemas.microsoft.com/office/drawing/2014/main" val="823187680"/>
                  </a:ext>
                </a:extLst>
              </a:tr>
              <a:tr h="389041">
                <a:tc>
                  <a:txBody>
                    <a:bodyPr/>
                    <a:lstStyle/>
                    <a:p>
                      <a:pPr lvl="0">
                        <a:buNone/>
                      </a:pPr>
                      <a:r>
                        <a:rPr lang="en-US" sz="1500" b="0" i="0" u="none" strike="noStrike" noProof="0">
                          <a:latin typeface="Calibri"/>
                        </a:rPr>
                        <a:t>Conduct community needs assessment</a:t>
                      </a:r>
                      <a:endParaRPr lang="en-US" sz="1500"/>
                    </a:p>
                  </a:txBody>
                  <a:tcPr/>
                </a:tc>
                <a:tc>
                  <a:txBody>
                    <a:bodyPr/>
                    <a:lstStyle/>
                    <a:p>
                      <a:r>
                        <a:rPr lang="en-US" sz="1500">
                          <a:solidFill>
                            <a:schemeClr val="tx1"/>
                          </a:solidFill>
                        </a:rPr>
                        <a:t>6 weeks</a:t>
                      </a:r>
                    </a:p>
                  </a:txBody>
                  <a:tcPr/>
                </a:tc>
                <a:tc>
                  <a:txBody>
                    <a:bodyPr/>
                    <a:lstStyle/>
                    <a:p>
                      <a:r>
                        <a:rPr lang="en-US" sz="1500">
                          <a:solidFill>
                            <a:schemeClr val="tx1"/>
                          </a:solidFill>
                        </a:rPr>
                        <a:t>May 15 – June 30, 2023</a:t>
                      </a:r>
                    </a:p>
                  </a:txBody>
                  <a:tcPr/>
                </a:tc>
                <a:extLst>
                  <a:ext uri="{0D108BD9-81ED-4DB2-BD59-A6C34878D82A}">
                    <a16:rowId xmlns:a16="http://schemas.microsoft.com/office/drawing/2014/main" val="2487367869"/>
                  </a:ext>
                </a:extLst>
              </a:tr>
              <a:tr h="595719">
                <a:tc>
                  <a:txBody>
                    <a:bodyPr/>
                    <a:lstStyle/>
                    <a:p>
                      <a:pPr lvl="0" algn="l">
                        <a:lnSpc>
                          <a:spcPct val="100000"/>
                        </a:lnSpc>
                        <a:spcBef>
                          <a:spcPts val="0"/>
                        </a:spcBef>
                        <a:spcAft>
                          <a:spcPts val="0"/>
                        </a:spcAft>
                        <a:buNone/>
                      </a:pPr>
                      <a:r>
                        <a:rPr lang="en-US" sz="1500" b="0" i="0" u="none" strike="noStrike" noProof="0">
                          <a:latin typeface="Calibri"/>
                        </a:rPr>
                        <a:t>Draft Community Plan, distribute for</a:t>
                      </a:r>
                      <a:endParaRPr lang="en-US" sz="1500"/>
                    </a:p>
                    <a:p>
                      <a:pPr lvl="0">
                        <a:buNone/>
                      </a:pPr>
                      <a:r>
                        <a:rPr lang="en-US" sz="1500" b="0" i="0" u="none" strike="noStrike" noProof="0">
                          <a:latin typeface="Calibri"/>
                        </a:rPr>
                        <a:t>feedback and update</a:t>
                      </a:r>
                      <a:endParaRPr lang="en-US" sz="1500"/>
                    </a:p>
                  </a:txBody>
                  <a:tcPr/>
                </a:tc>
                <a:tc>
                  <a:txBody>
                    <a:bodyPr/>
                    <a:lstStyle/>
                    <a:p>
                      <a:r>
                        <a:rPr lang="en-US" sz="1500">
                          <a:solidFill>
                            <a:schemeClr val="tx1"/>
                          </a:solidFill>
                        </a:rPr>
                        <a:t>3 months</a:t>
                      </a:r>
                    </a:p>
                  </a:txBody>
                  <a:tcPr/>
                </a:tc>
                <a:tc>
                  <a:txBody>
                    <a:bodyPr/>
                    <a:lstStyle/>
                    <a:p>
                      <a:r>
                        <a:rPr lang="en-US" sz="1500">
                          <a:solidFill>
                            <a:schemeClr val="tx1"/>
                          </a:solidFill>
                        </a:rPr>
                        <a:t>July 1 – September 30, 2023</a:t>
                      </a:r>
                    </a:p>
                  </a:txBody>
                  <a:tcPr/>
                </a:tc>
                <a:extLst>
                  <a:ext uri="{0D108BD9-81ED-4DB2-BD59-A6C34878D82A}">
                    <a16:rowId xmlns:a16="http://schemas.microsoft.com/office/drawing/2014/main" val="3042283437"/>
                  </a:ext>
                </a:extLst>
              </a:tr>
              <a:tr h="389041">
                <a:tc>
                  <a:txBody>
                    <a:bodyPr/>
                    <a:lstStyle/>
                    <a:p>
                      <a:pPr lvl="0">
                        <a:buNone/>
                      </a:pPr>
                      <a:r>
                        <a:rPr lang="en-US" sz="1500" b="0" i="0" u="none" strike="noStrike" noProof="0">
                          <a:latin typeface="Calibri"/>
                        </a:rPr>
                        <a:t>Implement Community Plan v1 </a:t>
                      </a:r>
                      <a:endParaRPr lang="en-US" sz="1500"/>
                    </a:p>
                  </a:txBody>
                  <a:tcPr/>
                </a:tc>
                <a:tc>
                  <a:txBody>
                    <a:bodyPr/>
                    <a:lstStyle/>
                    <a:p>
                      <a:r>
                        <a:rPr lang="en-US" sz="1500">
                          <a:solidFill>
                            <a:schemeClr val="tx1"/>
                          </a:solidFill>
                        </a:rPr>
                        <a:t>6 months</a:t>
                      </a:r>
                    </a:p>
                  </a:txBody>
                  <a:tcPr/>
                </a:tc>
                <a:tc>
                  <a:txBody>
                    <a:bodyPr/>
                    <a:lstStyle/>
                    <a:p>
                      <a:r>
                        <a:rPr lang="en-US" sz="1500">
                          <a:solidFill>
                            <a:schemeClr val="tx1"/>
                          </a:solidFill>
                        </a:rPr>
                        <a:t>October 1, 2023 – March 31, 2024</a:t>
                      </a:r>
                    </a:p>
                    <a:p>
                      <a:pPr lvl="0">
                        <a:buNone/>
                      </a:pPr>
                      <a:endParaRPr lang="en-US" sz="1500">
                        <a:solidFill>
                          <a:schemeClr val="tx1"/>
                        </a:solidFill>
                      </a:endParaRPr>
                    </a:p>
                  </a:txBody>
                  <a:tcPr/>
                </a:tc>
                <a:extLst>
                  <a:ext uri="{0D108BD9-81ED-4DB2-BD59-A6C34878D82A}">
                    <a16:rowId xmlns:a16="http://schemas.microsoft.com/office/drawing/2014/main" val="1819020267"/>
                  </a:ext>
                </a:extLst>
              </a:tr>
              <a:tr h="595719">
                <a:tc>
                  <a:txBody>
                    <a:bodyPr/>
                    <a:lstStyle/>
                    <a:p>
                      <a:pPr lvl="0" algn="l">
                        <a:lnSpc>
                          <a:spcPct val="100000"/>
                        </a:lnSpc>
                        <a:spcBef>
                          <a:spcPts val="0"/>
                        </a:spcBef>
                        <a:spcAft>
                          <a:spcPts val="0"/>
                        </a:spcAft>
                        <a:buNone/>
                      </a:pPr>
                      <a:r>
                        <a:rPr lang="en-US" sz="1500" b="0" i="0" u="none" strike="noStrike" noProof="0">
                          <a:latin typeface="Calibri"/>
                        </a:rPr>
                        <a:t>Draft a sustainability plan after conclusion of the program’s contract </a:t>
                      </a:r>
                      <a:endParaRPr lang="en-US" sz="1500"/>
                    </a:p>
                  </a:txBody>
                  <a:tcPr/>
                </a:tc>
                <a:tc>
                  <a:txBody>
                    <a:bodyPr/>
                    <a:lstStyle/>
                    <a:p>
                      <a:pPr lvl="0">
                        <a:buNone/>
                      </a:pPr>
                      <a:r>
                        <a:rPr lang="en-US" sz="1500">
                          <a:solidFill>
                            <a:schemeClr val="tx1"/>
                          </a:solidFill>
                        </a:rPr>
                        <a:t>2 months</a:t>
                      </a:r>
                    </a:p>
                  </a:txBody>
                  <a:tcPr/>
                </a:tc>
                <a:tc>
                  <a:txBody>
                    <a:bodyPr/>
                    <a:lstStyle/>
                    <a:p>
                      <a:pPr lvl="0">
                        <a:buNone/>
                      </a:pPr>
                      <a:r>
                        <a:rPr lang="en-US" sz="1500">
                          <a:solidFill>
                            <a:schemeClr val="tx1"/>
                          </a:solidFill>
                        </a:rPr>
                        <a:t>March 31 – May 31, 2024</a:t>
                      </a:r>
                    </a:p>
                  </a:txBody>
                  <a:tcPr/>
                </a:tc>
                <a:extLst>
                  <a:ext uri="{0D108BD9-81ED-4DB2-BD59-A6C34878D82A}">
                    <a16:rowId xmlns:a16="http://schemas.microsoft.com/office/drawing/2014/main" val="2852869867"/>
                  </a:ext>
                </a:extLst>
              </a:tr>
              <a:tr h="595719">
                <a:tc>
                  <a:txBody>
                    <a:bodyPr/>
                    <a:lstStyle/>
                    <a:p>
                      <a:pPr lvl="0" algn="l">
                        <a:lnSpc>
                          <a:spcPct val="100000"/>
                        </a:lnSpc>
                        <a:spcBef>
                          <a:spcPts val="0"/>
                        </a:spcBef>
                        <a:spcAft>
                          <a:spcPts val="0"/>
                        </a:spcAft>
                        <a:buNone/>
                      </a:pPr>
                      <a:r>
                        <a:rPr lang="en-US" sz="1500" b="0" i="0" u="none" strike="noStrike" noProof="0"/>
                        <a:t>Evaluate process towards goals and update Community Plan as needed</a:t>
                      </a:r>
                      <a:endParaRPr lang="en-US" sz="1500"/>
                    </a:p>
                  </a:txBody>
                  <a:tcPr/>
                </a:tc>
                <a:tc>
                  <a:txBody>
                    <a:bodyPr/>
                    <a:lstStyle/>
                    <a:p>
                      <a:pPr lvl="0">
                        <a:buNone/>
                      </a:pPr>
                      <a:r>
                        <a:rPr lang="en-US" sz="1500">
                          <a:solidFill>
                            <a:schemeClr val="tx1"/>
                          </a:solidFill>
                        </a:rPr>
                        <a:t>2 months</a:t>
                      </a:r>
                    </a:p>
                  </a:txBody>
                  <a:tcPr/>
                </a:tc>
                <a:tc>
                  <a:txBody>
                    <a:bodyPr/>
                    <a:lstStyle/>
                    <a:p>
                      <a:pPr lvl="0">
                        <a:buNone/>
                      </a:pPr>
                      <a:r>
                        <a:rPr lang="en-US" sz="1500">
                          <a:solidFill>
                            <a:schemeClr val="tx1"/>
                          </a:solidFill>
                        </a:rPr>
                        <a:t>April 1 – May 31, 2024</a:t>
                      </a:r>
                    </a:p>
                  </a:txBody>
                  <a:tcPr/>
                </a:tc>
                <a:extLst>
                  <a:ext uri="{0D108BD9-81ED-4DB2-BD59-A6C34878D82A}">
                    <a16:rowId xmlns:a16="http://schemas.microsoft.com/office/drawing/2014/main" val="2377149987"/>
                  </a:ext>
                </a:extLst>
              </a:tr>
              <a:tr h="389041">
                <a:tc>
                  <a:txBody>
                    <a:bodyPr/>
                    <a:lstStyle/>
                    <a:p>
                      <a:pPr lvl="0" algn="l">
                        <a:lnSpc>
                          <a:spcPct val="100000"/>
                        </a:lnSpc>
                        <a:spcBef>
                          <a:spcPts val="0"/>
                        </a:spcBef>
                        <a:spcAft>
                          <a:spcPts val="0"/>
                        </a:spcAft>
                        <a:buNone/>
                      </a:pPr>
                      <a:r>
                        <a:rPr lang="en-US" sz="1500" b="0" i="0" u="none" strike="noStrike" noProof="0"/>
                        <a:t>Implement Community Plan v2 </a:t>
                      </a:r>
                      <a:endParaRPr lang="en-US"/>
                    </a:p>
                  </a:txBody>
                  <a:tcPr/>
                </a:tc>
                <a:tc>
                  <a:txBody>
                    <a:bodyPr/>
                    <a:lstStyle/>
                    <a:p>
                      <a:pPr lvl="0">
                        <a:buNone/>
                      </a:pPr>
                      <a:r>
                        <a:rPr lang="en-US" sz="1500">
                          <a:solidFill>
                            <a:schemeClr val="tx1"/>
                          </a:solidFill>
                        </a:rPr>
                        <a:t>6 months</a:t>
                      </a:r>
                    </a:p>
                  </a:txBody>
                  <a:tcPr/>
                </a:tc>
                <a:tc>
                  <a:txBody>
                    <a:bodyPr/>
                    <a:lstStyle/>
                    <a:p>
                      <a:pPr lvl="0">
                        <a:buNone/>
                      </a:pPr>
                      <a:r>
                        <a:rPr lang="en-US" sz="1500">
                          <a:solidFill>
                            <a:schemeClr val="tx1"/>
                          </a:solidFill>
                        </a:rPr>
                        <a:t>June 1 – November 30, 2024</a:t>
                      </a:r>
                    </a:p>
                  </a:txBody>
                  <a:tcPr/>
                </a:tc>
                <a:extLst>
                  <a:ext uri="{0D108BD9-81ED-4DB2-BD59-A6C34878D82A}">
                    <a16:rowId xmlns:a16="http://schemas.microsoft.com/office/drawing/2014/main" val="1527747267"/>
                  </a:ext>
                </a:extLst>
              </a:tr>
              <a:tr h="389041">
                <a:tc>
                  <a:txBody>
                    <a:bodyPr/>
                    <a:lstStyle/>
                    <a:p>
                      <a:pPr lvl="0" algn="l">
                        <a:lnSpc>
                          <a:spcPct val="100000"/>
                        </a:lnSpc>
                        <a:spcBef>
                          <a:spcPts val="0"/>
                        </a:spcBef>
                        <a:spcAft>
                          <a:spcPts val="0"/>
                        </a:spcAft>
                        <a:buNone/>
                      </a:pPr>
                      <a:r>
                        <a:rPr lang="en-US" sz="1500" b="0" i="0" u="none" strike="noStrike" noProof="0"/>
                        <a:t>Evaluate Community Plan </a:t>
                      </a:r>
                      <a:endParaRPr lang="en-US"/>
                    </a:p>
                  </a:txBody>
                  <a:tcPr/>
                </a:tc>
                <a:tc>
                  <a:txBody>
                    <a:bodyPr/>
                    <a:lstStyle/>
                    <a:p>
                      <a:pPr lvl="0">
                        <a:buNone/>
                      </a:pPr>
                      <a:r>
                        <a:rPr lang="en-US" sz="1500">
                          <a:solidFill>
                            <a:schemeClr val="tx1"/>
                          </a:solidFill>
                        </a:rPr>
                        <a:t>2 months</a:t>
                      </a:r>
                    </a:p>
                  </a:txBody>
                  <a:tcPr/>
                </a:tc>
                <a:tc>
                  <a:txBody>
                    <a:bodyPr/>
                    <a:lstStyle/>
                    <a:p>
                      <a:pPr lvl="0">
                        <a:buNone/>
                      </a:pPr>
                      <a:r>
                        <a:rPr lang="en-US" sz="1500">
                          <a:solidFill>
                            <a:schemeClr val="tx1"/>
                          </a:solidFill>
                        </a:rPr>
                        <a:t>November 1 – December 31, 2024</a:t>
                      </a:r>
                    </a:p>
                  </a:txBody>
                  <a:tcPr/>
                </a:tc>
                <a:extLst>
                  <a:ext uri="{0D108BD9-81ED-4DB2-BD59-A6C34878D82A}">
                    <a16:rowId xmlns:a16="http://schemas.microsoft.com/office/drawing/2014/main" val="900466070"/>
                  </a:ext>
                </a:extLst>
              </a:tr>
              <a:tr h="389041">
                <a:tc>
                  <a:txBody>
                    <a:bodyPr/>
                    <a:lstStyle/>
                    <a:p>
                      <a:pPr lvl="0" algn="l">
                        <a:lnSpc>
                          <a:spcPct val="100000"/>
                        </a:lnSpc>
                        <a:spcBef>
                          <a:spcPts val="0"/>
                        </a:spcBef>
                        <a:spcAft>
                          <a:spcPts val="0"/>
                        </a:spcAft>
                        <a:buNone/>
                      </a:pPr>
                      <a:r>
                        <a:rPr lang="en-US" sz="1500" b="0" i="0" u="none" strike="noStrike" noProof="0"/>
                        <a:t>Update sustainability plan </a:t>
                      </a:r>
                      <a:endParaRPr lang="en-US"/>
                    </a:p>
                  </a:txBody>
                  <a:tcPr/>
                </a:tc>
                <a:tc>
                  <a:txBody>
                    <a:bodyPr/>
                    <a:lstStyle/>
                    <a:p>
                      <a:pPr lvl="0">
                        <a:buNone/>
                      </a:pPr>
                      <a:r>
                        <a:rPr lang="en-US" sz="1500">
                          <a:solidFill>
                            <a:schemeClr val="tx1"/>
                          </a:solidFill>
                        </a:rPr>
                        <a:t>1 month</a:t>
                      </a:r>
                    </a:p>
                  </a:txBody>
                  <a:tcPr/>
                </a:tc>
                <a:tc>
                  <a:txBody>
                    <a:bodyPr/>
                    <a:lstStyle/>
                    <a:p>
                      <a:pPr lvl="0">
                        <a:buNone/>
                      </a:pPr>
                      <a:r>
                        <a:rPr lang="en-US" sz="1500">
                          <a:solidFill>
                            <a:schemeClr val="tx1"/>
                          </a:solidFill>
                        </a:rPr>
                        <a:t>December 1 – December 31, 2024</a:t>
                      </a:r>
                    </a:p>
                  </a:txBody>
                  <a:tcPr/>
                </a:tc>
                <a:extLst>
                  <a:ext uri="{0D108BD9-81ED-4DB2-BD59-A6C34878D82A}">
                    <a16:rowId xmlns:a16="http://schemas.microsoft.com/office/drawing/2014/main" val="1663196720"/>
                  </a:ext>
                </a:extLst>
              </a:tr>
            </a:tbl>
          </a:graphicData>
        </a:graphic>
      </p:graphicFrame>
      <p:sp>
        <p:nvSpPr>
          <p:cNvPr id="10" name="TextBox 9">
            <a:extLst>
              <a:ext uri="{FF2B5EF4-FFF2-40B4-BE49-F238E27FC236}">
                <a16:creationId xmlns:a16="http://schemas.microsoft.com/office/drawing/2014/main" id="{DAD31FBB-8225-45A7-B12B-35B95BC17F97}"/>
              </a:ext>
            </a:extLst>
          </p:cNvPr>
          <p:cNvSpPr txBox="1"/>
          <p:nvPr/>
        </p:nvSpPr>
        <p:spPr>
          <a:xfrm>
            <a:off x="5667003" y="221749"/>
            <a:ext cx="4121625" cy="707886"/>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CREATE A COMMUNITY PLAN</a:t>
            </a:r>
            <a:endParaRPr lang="en-US"/>
          </a:p>
          <a:p>
            <a:pPr algn="r"/>
            <a:r>
              <a:rPr lang="en-US" b="1">
                <a:solidFill>
                  <a:srgbClr val="00B0F0"/>
                </a:solidFill>
              </a:rPr>
              <a:t>RFP PAGES 12-14</a:t>
            </a:r>
            <a:endParaRPr lang="en-US" b="1">
              <a:solidFill>
                <a:srgbClr val="00B0F0"/>
              </a:solidFill>
              <a:cs typeface="Calibri"/>
            </a:endParaRPr>
          </a:p>
        </p:txBody>
      </p:sp>
    </p:spTree>
    <p:extLst>
      <p:ext uri="{BB962C8B-B14F-4D97-AF65-F5344CB8AC3E}">
        <p14:creationId xmlns:p14="http://schemas.microsoft.com/office/powerpoint/2010/main" val="24633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House Keeping</a:t>
            </a:r>
          </a:p>
        </p:txBody>
      </p:sp>
      <p:sp>
        <p:nvSpPr>
          <p:cNvPr id="5" name="Content Placeholder 4"/>
          <p:cNvSpPr>
            <a:spLocks noGrp="1"/>
          </p:cNvSpPr>
          <p:nvPr>
            <p:ph idx="1"/>
          </p:nvPr>
        </p:nvSpPr>
        <p:spPr>
          <a:xfrm>
            <a:off x="1257300" y="1312985"/>
            <a:ext cx="7920989" cy="5569527"/>
          </a:xfrm>
        </p:spPr>
        <p:txBody>
          <a:bodyPr vert="horz" lIns="101882" tIns="50941" rIns="101882" bIns="50941" rtlCol="0" anchor="t">
            <a:normAutofit/>
          </a:bodyPr>
          <a:lstStyle/>
          <a:p>
            <a:pPr marL="381635" indent="-381635"/>
            <a:r>
              <a:rPr lang="en-US" dirty="0">
                <a:ea typeface="+mn-lt"/>
                <a:cs typeface="+mn-lt"/>
              </a:rPr>
              <a:t>Due to the volume of participants, everyone has been placed on mute.</a:t>
            </a:r>
            <a:endParaRPr lang="en-US" dirty="0"/>
          </a:p>
          <a:p>
            <a:pPr marL="381635" indent="-381635"/>
            <a:r>
              <a:rPr lang="en-US" dirty="0">
                <a:ea typeface="+mn-lt"/>
                <a:cs typeface="+mn-lt"/>
              </a:rPr>
              <a:t>Please submit questions via the question box and we will respond to questions at the midpoint and end of the presentation. </a:t>
            </a:r>
            <a:endParaRPr lang="en-US" dirty="0"/>
          </a:p>
          <a:p>
            <a:pPr marL="381635" indent="-381635"/>
            <a:r>
              <a:rPr lang="en-US" dirty="0">
                <a:ea typeface="+mn-lt"/>
                <a:cs typeface="+mn-lt"/>
              </a:rPr>
              <a:t>Please use the question box to notify us of any technical issues.</a:t>
            </a:r>
          </a:p>
          <a:p>
            <a:pPr marL="381635" indent="-381635"/>
            <a:r>
              <a:rPr lang="en-US" dirty="0">
                <a:ea typeface="+mn-lt"/>
                <a:cs typeface="+mn-lt"/>
              </a:rPr>
              <a:t>This webinar is being recorded. </a:t>
            </a:r>
          </a:p>
          <a:p>
            <a:pPr marL="381635" indent="-381635"/>
            <a:r>
              <a:rPr lang="en-US" dirty="0">
                <a:ea typeface="+mn-lt"/>
                <a:cs typeface="+mn-lt"/>
              </a:rPr>
              <a:t> A copy of the recording will be posted on the DFSS YouTube channel with a link to the recording and a .pdf of these Power Point slides will be posted to the DFSS webpage at: </a:t>
            </a:r>
            <a:r>
              <a:rPr lang="en-US" dirty="0">
                <a:ea typeface="+mn-lt"/>
                <a:cs typeface="+mn-lt"/>
                <a:hlinkClick r:id="rId3"/>
              </a:rPr>
              <a:t>https://www.chicago.gov/city/en/depts/fss.html</a:t>
            </a:r>
            <a:r>
              <a:rPr lang="en-US" dirty="0">
                <a:ea typeface="+mn-lt"/>
                <a:cs typeface="+mn-lt"/>
              </a:rPr>
              <a:t> under the ‘Alerts” and/or “Funding Opportunities” tabs. This will take up to five business days. </a:t>
            </a:r>
            <a:endParaRPr lang="en-US" dirty="0"/>
          </a:p>
          <a:p>
            <a:pPr marL="381635" indent="-381635"/>
            <a:endParaRPr lang="en-US" dirty="0">
              <a:cs typeface="Calibri"/>
            </a:endParaRP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2</a:t>
            </a:fld>
            <a:endParaRPr lang="en-US"/>
          </a:p>
        </p:txBody>
      </p:sp>
    </p:spTree>
    <p:extLst>
      <p:ext uri="{BB962C8B-B14F-4D97-AF65-F5344CB8AC3E}">
        <p14:creationId xmlns:p14="http://schemas.microsoft.com/office/powerpoint/2010/main" val="8916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latin typeface="Calibri"/>
                <a:ea typeface="Calibri" panose="020F0502020204030204" pitchFamily="34" charset="0"/>
                <a:cs typeface="Calibri"/>
              </a:rPr>
              <a:t>Key functions of creating a community plan:</a:t>
            </a:r>
            <a:endParaRPr lang="en-US" sz="1500">
              <a:effectLst/>
              <a:latin typeface="Calibri"/>
              <a:ea typeface="Calibri" panose="020F0502020204030204" pitchFamily="34" charset="0"/>
              <a:cs typeface="Calibri"/>
            </a:endParaRPr>
          </a:p>
          <a:p>
            <a:pPr marL="827405" lvl="1" indent="-318135">
              <a:lnSpc>
                <a:spcPct val="114999"/>
              </a:lnSpc>
              <a:spcBef>
                <a:spcPts val="0"/>
              </a:spcBef>
            </a:pPr>
            <a:r>
              <a:rPr lang="en-US" sz="1500">
                <a:ea typeface="+mn-lt"/>
                <a:cs typeface="+mn-lt"/>
              </a:rPr>
              <a:t>Organize and oversee working groups</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Through monthly convenings, identify organizations to be part of working groups for development of a Community Plan</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Identify youth to be part of a youth working group</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Host two working group meetings per month (host additional working groups as needed to meet scheduling needs of organizations and youth participants)</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Establish check-ins to ensure that outcomes of working groups are tracked and reflected in the Community Plan</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Coordinate compensation for organizations and youth that are part of Community Plan working groups</a:t>
            </a:r>
            <a:endParaRPr lang="en-US" sz="1500" b="1">
              <a:latin typeface="Calibri" panose="020F0502020204030204" pitchFamily="34" charset="0"/>
              <a:ea typeface="+mn-lt"/>
              <a:cs typeface="Calibri" panose="020F0502020204030204" pitchFamily="34" charset="0"/>
            </a:endParaRPr>
          </a:p>
          <a:p>
            <a:pPr marL="827405" lvl="1" indent="-318135">
              <a:lnSpc>
                <a:spcPct val="114999"/>
              </a:lnSpc>
              <a:spcBef>
                <a:spcPts val="0"/>
              </a:spcBef>
            </a:pPr>
            <a:r>
              <a:rPr lang="en-US" sz="1500">
                <a:ea typeface="+mn-lt"/>
                <a:cs typeface="+mn-lt"/>
              </a:rPr>
              <a:t>Conduct community needs assessment</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Identify and utilize existing resources for gathering data, or create new ones</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Leverage the existing MCMF app and website to identify programming in the region</a:t>
            </a:r>
            <a:endParaRPr lang="en-US" sz="1500" b="1">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Work with the City and DFSS to pull data about region from existing databases</a:t>
            </a:r>
            <a:endParaRPr lang="en-US" sz="1500" b="1">
              <a:latin typeface="Calibri" panose="020F0502020204030204" pitchFamily="34" charset="0"/>
              <a:ea typeface="+mn-lt"/>
              <a:cs typeface="Calibri" panose="020F0502020204030204" pitchFamily="34" charset="0"/>
            </a:endParaRPr>
          </a:p>
          <a:p>
            <a:pPr marL="827405" lvl="1" indent="-318135">
              <a:lnSpc>
                <a:spcPct val="114999"/>
              </a:lnSpc>
              <a:spcBef>
                <a:spcPts val="0"/>
              </a:spcBef>
            </a:pPr>
            <a:r>
              <a:rPr lang="en-US" sz="1500">
                <a:ea typeface="+mn-lt"/>
                <a:cs typeface="+mn-lt"/>
              </a:rPr>
              <a:t>Complete and implement the Community Plan within the program’s duration according to the provided timeline (Table 2) </a:t>
            </a:r>
            <a:endParaRPr lang="en-US" sz="1500" b="1">
              <a:effectLst/>
              <a:latin typeface="Calibri" panose="020F0502020204030204" pitchFamily="34" charset="0"/>
              <a:ea typeface="+mn-lt"/>
              <a:cs typeface="Calibri" panose="020F0502020204030204" pitchFamily="34" charset="0"/>
            </a:endParaRPr>
          </a:p>
          <a:p>
            <a:pPr marL="0" indent="0">
              <a:buNone/>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20</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CREATE A COMMUNITY PLAN</a:t>
            </a:r>
          </a:p>
          <a:p>
            <a:pPr algn="r"/>
            <a:r>
              <a:rPr lang="en-US" b="1">
                <a:solidFill>
                  <a:srgbClr val="00B0F0"/>
                </a:solidFill>
              </a:rPr>
              <a:t>RFP PAGES 12-14</a:t>
            </a:r>
            <a:endParaRPr lang="en-US" b="1">
              <a:solidFill>
                <a:srgbClr val="00B0F0"/>
              </a:solidFill>
              <a:cs typeface="Calibri"/>
            </a:endParaRPr>
          </a:p>
        </p:txBody>
      </p:sp>
    </p:spTree>
    <p:extLst>
      <p:ext uri="{BB962C8B-B14F-4D97-AF65-F5344CB8AC3E}">
        <p14:creationId xmlns:p14="http://schemas.microsoft.com/office/powerpoint/2010/main" val="177278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latin typeface="Calibri"/>
                <a:ea typeface="Calibri" panose="020F0502020204030204" pitchFamily="34" charset="0"/>
                <a:cs typeface="Calibri"/>
              </a:rPr>
              <a:t>Key functions of creating a community plan (continued):</a:t>
            </a:r>
            <a:endParaRPr lang="en-US" sz="1500">
              <a:effectLst/>
              <a:latin typeface="Calibri"/>
              <a:ea typeface="Calibri" panose="020F0502020204030204" pitchFamily="34" charset="0"/>
              <a:cs typeface="Calibri"/>
            </a:endParaRPr>
          </a:p>
          <a:p>
            <a:pPr marL="827405" lvl="1" indent="-318135">
              <a:lnSpc>
                <a:spcPct val="114999"/>
              </a:lnSpc>
              <a:spcBef>
                <a:spcPts val="0"/>
              </a:spcBef>
            </a:pPr>
            <a:r>
              <a:rPr lang="en-US" sz="1500">
                <a:ea typeface="+mn-lt"/>
                <a:cs typeface="+mn-lt"/>
              </a:rPr>
              <a:t>Draft Community Plan including the following components</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Community background and goals</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Youth opportunities data &amp; community needs assessment</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Plan to build, expand, and/or maintain a regional network</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Stakeholder roles and responsibilities</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Commitment to My CHI. My Future.</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Plan to coordinate outreach, education, and engagement strategies to link youth to opportunities in the community.</a:t>
            </a:r>
            <a:endParaRPr lang="en-US" sz="1500">
              <a:latin typeface="Calibri" panose="020F0502020204030204" pitchFamily="34" charset="0"/>
              <a:ea typeface="+mn-lt"/>
              <a:cs typeface="Calibri" panose="020F0502020204030204" pitchFamily="34" charset="0"/>
            </a:endParaRPr>
          </a:p>
          <a:p>
            <a:pPr marL="827405" lvl="1" indent="-318135">
              <a:lnSpc>
                <a:spcPct val="114999"/>
              </a:lnSpc>
              <a:spcBef>
                <a:spcPts val="0"/>
              </a:spcBef>
            </a:pPr>
            <a:r>
              <a:rPr lang="en-US" sz="1500">
                <a:ea typeface="+mn-lt"/>
                <a:cs typeface="+mn-lt"/>
              </a:rPr>
              <a:t>Implement the Community Plan</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Publish the Community Plan to the MCMF community page and share with community stakeholders.</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Ensure that community stakeholders are equipped to carry out the goals of the community plan.</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Monitor progress to ensure goals are met.</a:t>
            </a:r>
            <a:endParaRPr lang="en-US" sz="1500">
              <a:latin typeface="Calibri" panose="020F0502020204030204" pitchFamily="34" charset="0"/>
              <a:ea typeface="+mn-lt"/>
              <a:cs typeface="Calibri" panose="020F0502020204030204" pitchFamily="34" charset="0"/>
            </a:endParaRPr>
          </a:p>
          <a:p>
            <a:pPr marL="1273175" lvl="2" indent="-254635">
              <a:lnSpc>
                <a:spcPct val="114999"/>
              </a:lnSpc>
              <a:spcBef>
                <a:spcPts val="0"/>
              </a:spcBef>
            </a:pPr>
            <a:r>
              <a:rPr lang="en-US" sz="1500">
                <a:ea typeface="+mn-lt"/>
                <a:cs typeface="+mn-lt"/>
              </a:rPr>
              <a:t>Track goals met.</a:t>
            </a:r>
            <a:endParaRPr lang="en-US" sz="1500">
              <a:effectLst/>
              <a:latin typeface="Calibri" panose="020F0502020204030204" pitchFamily="34" charset="0"/>
              <a:ea typeface="+mn-lt"/>
              <a:cs typeface="Calibri" panose="020F0502020204030204" pitchFamily="34" charset="0"/>
            </a:endParaRPr>
          </a:p>
          <a:p>
            <a:pPr marL="0" indent="0">
              <a:buNone/>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21</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CREATE A COMMUNITY PLAN</a:t>
            </a:r>
          </a:p>
          <a:p>
            <a:pPr algn="r"/>
            <a:r>
              <a:rPr lang="en-US" b="1">
                <a:solidFill>
                  <a:srgbClr val="00B0F0"/>
                </a:solidFill>
              </a:rPr>
              <a:t>RFP PAGES 12-14</a:t>
            </a:r>
            <a:endParaRPr lang="en-US" b="1">
              <a:solidFill>
                <a:srgbClr val="00B0F0"/>
              </a:solidFill>
              <a:cs typeface="Calibri"/>
            </a:endParaRPr>
          </a:p>
        </p:txBody>
      </p:sp>
    </p:spTree>
    <p:extLst>
      <p:ext uri="{BB962C8B-B14F-4D97-AF65-F5344CB8AC3E}">
        <p14:creationId xmlns:p14="http://schemas.microsoft.com/office/powerpoint/2010/main" val="13379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latin typeface="Calibri"/>
                <a:ea typeface="Calibri" panose="020F0502020204030204" pitchFamily="34" charset="0"/>
                <a:cs typeface="Calibri"/>
              </a:rPr>
              <a:t>Key functions of creating a community plan (continued):</a:t>
            </a:r>
            <a:endParaRPr lang="en-US" sz="1500">
              <a:effectLst/>
              <a:latin typeface="Calibri"/>
              <a:ea typeface="Calibri" panose="020F0502020204030204" pitchFamily="34" charset="0"/>
              <a:cs typeface="Calibri"/>
            </a:endParaRPr>
          </a:p>
          <a:p>
            <a:pPr marL="827405" lvl="1" indent="-318135">
              <a:lnSpc>
                <a:spcPct val="114999"/>
              </a:lnSpc>
              <a:spcBef>
                <a:spcPts val="0"/>
              </a:spcBef>
            </a:pPr>
            <a:r>
              <a:rPr lang="en-US" sz="1500">
                <a:ea typeface="+mn-lt"/>
                <a:cs typeface="+mn-lt"/>
              </a:rPr>
              <a:t>Evaluate the Community Plan</a:t>
            </a:r>
          </a:p>
          <a:p>
            <a:pPr marL="1273175" lvl="2" indent="-254635">
              <a:lnSpc>
                <a:spcPct val="114999"/>
              </a:lnSpc>
              <a:spcBef>
                <a:spcPts val="0"/>
              </a:spcBef>
            </a:pPr>
            <a:r>
              <a:rPr lang="en-US" sz="1500">
                <a:ea typeface="+mn-lt"/>
                <a:cs typeface="+mn-lt"/>
              </a:rPr>
              <a:t>Gather feedback from community stakeholders on the implementation of the Community Plan</a:t>
            </a:r>
          </a:p>
          <a:p>
            <a:pPr marL="1273175" lvl="2" indent="-254635">
              <a:lnSpc>
                <a:spcPct val="114999"/>
              </a:lnSpc>
              <a:spcBef>
                <a:spcPts val="0"/>
              </a:spcBef>
            </a:pPr>
            <a:r>
              <a:rPr lang="en-US" sz="1500">
                <a:ea typeface="+mn-lt"/>
                <a:cs typeface="+mn-lt"/>
              </a:rPr>
              <a:t>Conduct surveys within the community to assess the effectiveness of the plan in addressing needs gap</a:t>
            </a:r>
          </a:p>
          <a:p>
            <a:pPr marL="1273175" lvl="2" indent="-254635">
              <a:lnSpc>
                <a:spcPct val="114999"/>
              </a:lnSpc>
              <a:spcBef>
                <a:spcPts val="0"/>
              </a:spcBef>
            </a:pPr>
            <a:r>
              <a:rPr lang="en-US" sz="1500">
                <a:ea typeface="+mn-lt"/>
                <a:cs typeface="+mn-lt"/>
              </a:rPr>
              <a:t>Update as needed</a:t>
            </a:r>
          </a:p>
          <a:p>
            <a:pPr marL="827405" lvl="1" indent="-318135">
              <a:lnSpc>
                <a:spcPct val="114999"/>
              </a:lnSpc>
              <a:spcBef>
                <a:spcPts val="0"/>
              </a:spcBef>
            </a:pPr>
            <a:r>
              <a:rPr lang="en-US" sz="1500">
                <a:ea typeface="+mn-lt"/>
                <a:cs typeface="+mn-lt"/>
              </a:rPr>
              <a:t>Draft a sustainability scope for the Community Plan to be implemented after the conclusion of initial contract</a:t>
            </a:r>
          </a:p>
          <a:p>
            <a:pPr marL="1273175" lvl="2" indent="-254635">
              <a:lnSpc>
                <a:spcPct val="114999"/>
              </a:lnSpc>
              <a:spcBef>
                <a:spcPts val="0"/>
              </a:spcBef>
            </a:pPr>
            <a:r>
              <a:rPr lang="en-US" sz="1500">
                <a:ea typeface="+mn-lt"/>
                <a:cs typeface="+mn-lt"/>
              </a:rPr>
              <a:t>Identify elements of the Community Plan that can be sustained without access to program funding</a:t>
            </a:r>
          </a:p>
          <a:p>
            <a:pPr marL="1273175" lvl="2" indent="-254635">
              <a:lnSpc>
                <a:spcPct val="114999"/>
              </a:lnSpc>
              <a:spcBef>
                <a:spcPts val="0"/>
              </a:spcBef>
            </a:pPr>
            <a:r>
              <a:rPr lang="en-US" sz="1500">
                <a:ea typeface="+mn-lt"/>
                <a:cs typeface="+mn-lt"/>
              </a:rPr>
              <a:t>Identify continued sources of funding or support for implementation and updating of the Community Plan</a:t>
            </a:r>
          </a:p>
          <a:p>
            <a:pPr marL="1273175" lvl="2" indent="-254635">
              <a:lnSpc>
                <a:spcPct val="114999"/>
              </a:lnSpc>
              <a:spcBef>
                <a:spcPts val="0"/>
              </a:spcBef>
            </a:pPr>
            <a:r>
              <a:rPr lang="en-US" sz="1500">
                <a:ea typeface="+mn-lt"/>
                <a:cs typeface="+mn-lt"/>
              </a:rPr>
              <a:t>Sustainability scope should be added as an addendum to the Community Plan upon completion </a:t>
            </a:r>
            <a:endParaRPr lang="en-US" sz="1500">
              <a:cs typeface="Calibri"/>
            </a:endParaRPr>
          </a:p>
          <a:p>
            <a:pPr marL="0" indent="0">
              <a:buNone/>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22</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600435" y="221749"/>
            <a:ext cx="4188193"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CREATE A COMMUNITY PLAN</a:t>
            </a:r>
          </a:p>
          <a:p>
            <a:pPr algn="r"/>
            <a:r>
              <a:rPr lang="en-US" b="1">
                <a:solidFill>
                  <a:srgbClr val="00B0F0"/>
                </a:solidFill>
              </a:rPr>
              <a:t>RFP PAGES 12-14</a:t>
            </a:r>
            <a:endParaRPr lang="en-US" b="1">
              <a:solidFill>
                <a:srgbClr val="00B0F0"/>
              </a:solidFill>
              <a:cs typeface="Calibri"/>
            </a:endParaRPr>
          </a:p>
        </p:txBody>
      </p:sp>
    </p:spTree>
    <p:extLst>
      <p:ext uri="{BB962C8B-B14F-4D97-AF65-F5344CB8AC3E}">
        <p14:creationId xmlns:p14="http://schemas.microsoft.com/office/powerpoint/2010/main" val="48296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ea typeface="+mn-lt"/>
                <a:cs typeface="+mn-lt"/>
              </a:rPr>
              <a:t>Develop and host community engagement events</a:t>
            </a:r>
            <a:endParaRPr lang="en-US" sz="1500" b="1">
              <a:effectLst/>
              <a:latin typeface="Calibri"/>
              <a:ea typeface="Calibri" panose="020F0502020204030204" pitchFamily="34" charset="0"/>
              <a:cs typeface="Calibri"/>
            </a:endParaRPr>
          </a:p>
          <a:p>
            <a:pPr marL="0" indent="0">
              <a:buNone/>
            </a:pPr>
            <a:r>
              <a:rPr lang="en-US" sz="1500">
                <a:ea typeface="+mn-lt"/>
                <a:cs typeface="+mn-lt"/>
              </a:rPr>
              <a:t>Delegate agencies will be expected to develop and host community programming aligned with the development and implementation of the Community Plan. Three programs will be hosted in the region each year (Table 3) and may take the following forms, including but not limited to:</a:t>
            </a:r>
          </a:p>
          <a:p>
            <a:pPr marL="827405" lvl="1" indent="-318135"/>
            <a:r>
              <a:rPr lang="en-US" sz="1500">
                <a:ea typeface="+mn-lt"/>
                <a:cs typeface="+mn-lt"/>
              </a:rPr>
              <a:t>Out-of-school program opportunity fairs for youth featuring local stakeholders</a:t>
            </a:r>
          </a:p>
          <a:p>
            <a:pPr marL="827405" lvl="1" indent="-318135"/>
            <a:r>
              <a:rPr lang="en-US" sz="1500">
                <a:ea typeface="+mn-lt"/>
                <a:cs typeface="+mn-lt"/>
              </a:rPr>
              <a:t>Job recruitment events for youth ages 16-24</a:t>
            </a:r>
          </a:p>
          <a:p>
            <a:pPr marL="827405" lvl="1" indent="-318135"/>
            <a:r>
              <a:rPr lang="en-US" sz="1500">
                <a:ea typeface="+mn-lt"/>
                <a:cs typeface="+mn-lt"/>
              </a:rPr>
              <a:t>Job readiness trainings for youth and families</a:t>
            </a:r>
          </a:p>
          <a:p>
            <a:pPr marL="827405" lvl="1" indent="-318135"/>
            <a:r>
              <a:rPr lang="en-US" sz="1500">
                <a:ea typeface="+mn-lt"/>
                <a:cs typeface="+mn-lt"/>
              </a:rPr>
              <a:t>Youth outreach training for youth-serving local stakeholders</a:t>
            </a:r>
          </a:p>
          <a:p>
            <a:pPr marL="827405" lvl="1" indent="-318135"/>
            <a:r>
              <a:rPr lang="en-US" sz="1500">
                <a:ea typeface="+mn-lt"/>
                <a:cs typeface="+mn-lt"/>
              </a:rPr>
              <a:t>Trainings for community-based, youth-serving organizations</a:t>
            </a:r>
          </a:p>
          <a:p>
            <a:pPr marL="827405" lvl="1" indent="-318135"/>
            <a:r>
              <a:rPr lang="en-US" sz="1500">
                <a:ea typeface="+mn-lt"/>
                <a:cs typeface="+mn-lt"/>
              </a:rPr>
              <a:t>Events designed to share out the findings and implementation of the Community Plan</a:t>
            </a:r>
            <a:endParaRPr lang="en-US" sz="1500">
              <a:cs typeface="Calibri"/>
            </a:endParaRPr>
          </a:p>
          <a:p>
            <a:pPr marL="228600" indent="-381635">
              <a:lnSpc>
                <a:spcPct val="115000"/>
              </a:lnSpc>
              <a:spcBef>
                <a:spcPts val="0"/>
              </a:spcBef>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500">
              <a:latin typeface="Calibri" panose="020F0502020204030204" pitchFamily="34" charset="0"/>
              <a:cs typeface="Calibri" panose="020F0502020204030204" pitchFamily="34" charset="0"/>
            </a:endParaRPr>
          </a:p>
          <a:p>
            <a:pPr marL="381635" indent="-381635"/>
            <a:endParaRPr lang="en-US" sz="15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23</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5014639" y="221749"/>
            <a:ext cx="4773989" cy="707886"/>
          </a:xfrm>
          <a:prstGeom prst="rect">
            <a:avLst/>
          </a:prstGeom>
          <a:noFill/>
        </p:spPr>
        <p:txBody>
          <a:bodyPr wrap="square" lIns="91440" tIns="45720" rIns="91440" bIns="45720" rtlCol="0" anchor="t">
            <a:spAutoFit/>
          </a:bodyPr>
          <a:lstStyle/>
          <a:p>
            <a:pPr algn="r"/>
            <a:r>
              <a:rPr lang="en-US" b="1">
                <a:solidFill>
                  <a:srgbClr val="00B0F0"/>
                </a:solidFill>
                <a:cs typeface="Calibri"/>
              </a:rPr>
              <a:t>COMMUNITY ENGAGEMENT EVENTS</a:t>
            </a:r>
          </a:p>
          <a:p>
            <a:pPr algn="r"/>
            <a:r>
              <a:rPr lang="en-US" b="1">
                <a:solidFill>
                  <a:srgbClr val="00B0F0"/>
                </a:solidFill>
              </a:rPr>
              <a:t>RFP PAGE 15</a:t>
            </a:r>
            <a:endParaRPr lang="en-US" b="1">
              <a:solidFill>
                <a:srgbClr val="00B0F0"/>
              </a:solidFill>
              <a:cs typeface="Calibri"/>
            </a:endParaRPr>
          </a:p>
        </p:txBody>
      </p:sp>
      <p:graphicFrame>
        <p:nvGraphicFramePr>
          <p:cNvPr id="9" name="Table 6">
            <a:extLst>
              <a:ext uri="{FF2B5EF4-FFF2-40B4-BE49-F238E27FC236}">
                <a16:creationId xmlns:a16="http://schemas.microsoft.com/office/drawing/2014/main" id="{9FACD61A-4BC0-9B75-A826-A612D65076EA}"/>
              </a:ext>
            </a:extLst>
          </p:cNvPr>
          <p:cNvGraphicFramePr>
            <a:graphicFrameLocks noGrp="1"/>
          </p:cNvGraphicFramePr>
          <p:nvPr>
            <p:extLst>
              <p:ext uri="{D42A27DB-BD31-4B8C-83A1-F6EECF244321}">
                <p14:modId xmlns:p14="http://schemas.microsoft.com/office/powerpoint/2010/main" val="292964351"/>
              </p:ext>
            </p:extLst>
          </p:nvPr>
        </p:nvGraphicFramePr>
        <p:xfrm>
          <a:off x="1715894" y="4818117"/>
          <a:ext cx="6846148" cy="1484932"/>
        </p:xfrm>
        <a:graphic>
          <a:graphicData uri="http://schemas.openxmlformats.org/drawingml/2006/table">
            <a:tbl>
              <a:tblPr firstRow="1" bandRow="1">
                <a:tableStyleId>{3B4B98B0-60AC-42C2-AFA5-B58CD77FA1E5}</a:tableStyleId>
              </a:tblPr>
              <a:tblGrid>
                <a:gridCol w="2235895">
                  <a:extLst>
                    <a:ext uri="{9D8B030D-6E8A-4147-A177-3AD203B41FA5}">
                      <a16:colId xmlns:a16="http://schemas.microsoft.com/office/drawing/2014/main" val="755643489"/>
                    </a:ext>
                  </a:extLst>
                </a:gridCol>
                <a:gridCol w="2195969">
                  <a:extLst>
                    <a:ext uri="{9D8B030D-6E8A-4147-A177-3AD203B41FA5}">
                      <a16:colId xmlns:a16="http://schemas.microsoft.com/office/drawing/2014/main" val="3075029327"/>
                    </a:ext>
                  </a:extLst>
                </a:gridCol>
                <a:gridCol w="2414284">
                  <a:extLst>
                    <a:ext uri="{9D8B030D-6E8A-4147-A177-3AD203B41FA5}">
                      <a16:colId xmlns:a16="http://schemas.microsoft.com/office/drawing/2014/main" val="3297618564"/>
                    </a:ext>
                  </a:extLst>
                </a:gridCol>
              </a:tblGrid>
              <a:tr h="326692">
                <a:tc gridSpan="3">
                  <a:txBody>
                    <a:bodyPr/>
                    <a:lstStyle/>
                    <a:p>
                      <a:pPr algn="l"/>
                      <a:r>
                        <a:rPr lang="en-US" sz="1400">
                          <a:solidFill>
                            <a:schemeClr val="tx1"/>
                          </a:solidFill>
                        </a:rPr>
                        <a:t>Table 3: Overview of Community Engagement Events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8023313"/>
                  </a:ext>
                </a:extLst>
              </a:tr>
              <a:tr h="287488">
                <a:tc>
                  <a:txBody>
                    <a:bodyPr/>
                    <a:lstStyle/>
                    <a:p>
                      <a:r>
                        <a:rPr lang="en-US" sz="1300" b="1"/>
                        <a:t>Season</a:t>
                      </a:r>
                      <a:endParaRPr lang="en-US" sz="1300" b="0"/>
                    </a:p>
                  </a:txBody>
                  <a:tcPr/>
                </a:tc>
                <a:tc>
                  <a:txBody>
                    <a:bodyPr/>
                    <a:lstStyle/>
                    <a:p>
                      <a:r>
                        <a:rPr lang="en-US" sz="1300" b="1"/>
                        <a:t>Alignment</a:t>
                      </a:r>
                    </a:p>
                  </a:txBody>
                  <a:tcPr/>
                </a:tc>
                <a:tc>
                  <a:txBody>
                    <a:bodyPr/>
                    <a:lstStyle/>
                    <a:p>
                      <a:r>
                        <a:rPr lang="en-US" sz="1300" b="1"/>
                        <a:t>Number of Required Events</a:t>
                      </a:r>
                    </a:p>
                  </a:txBody>
                  <a:tcPr/>
                </a:tc>
                <a:extLst>
                  <a:ext uri="{0D108BD9-81ED-4DB2-BD59-A6C34878D82A}">
                    <a16:rowId xmlns:a16="http://schemas.microsoft.com/office/drawing/2014/main" val="1841419391"/>
                  </a:ext>
                </a:extLst>
              </a:tr>
              <a:tr h="287488">
                <a:tc>
                  <a:txBody>
                    <a:bodyPr/>
                    <a:lstStyle/>
                    <a:p>
                      <a:r>
                        <a:rPr lang="en-US" sz="1300"/>
                        <a:t>Spring (March/April)</a:t>
                      </a:r>
                    </a:p>
                  </a:txBody>
                  <a:tcPr/>
                </a:tc>
                <a:tc>
                  <a:txBody>
                    <a:bodyPr/>
                    <a:lstStyle/>
                    <a:p>
                      <a:r>
                        <a:rPr lang="en-US" sz="1300"/>
                        <a:t>CPS Spring Break</a:t>
                      </a:r>
                    </a:p>
                  </a:txBody>
                  <a:tcPr/>
                </a:tc>
                <a:tc>
                  <a:txBody>
                    <a:bodyPr/>
                    <a:lstStyle/>
                    <a:p>
                      <a:r>
                        <a:rPr lang="en-US" sz="1300"/>
                        <a:t>1 event</a:t>
                      </a:r>
                    </a:p>
                  </a:txBody>
                  <a:tcPr/>
                </a:tc>
                <a:extLst>
                  <a:ext uri="{0D108BD9-81ED-4DB2-BD59-A6C34878D82A}">
                    <a16:rowId xmlns:a16="http://schemas.microsoft.com/office/drawing/2014/main" val="4231844779"/>
                  </a:ext>
                </a:extLst>
              </a:tr>
              <a:tr h="287488">
                <a:tc>
                  <a:txBody>
                    <a:bodyPr/>
                    <a:lstStyle/>
                    <a:p>
                      <a:r>
                        <a:rPr lang="en-US" sz="1300"/>
                        <a:t>Summer (May/June)</a:t>
                      </a:r>
                    </a:p>
                  </a:txBody>
                  <a:tcPr/>
                </a:tc>
                <a:tc>
                  <a:txBody>
                    <a:bodyPr/>
                    <a:lstStyle/>
                    <a:p>
                      <a:r>
                        <a:rPr lang="en-US" sz="1300"/>
                        <a:t>CPS Summer Break</a:t>
                      </a:r>
                    </a:p>
                  </a:txBody>
                  <a:tcPr/>
                </a:tc>
                <a:tc>
                  <a:txBody>
                    <a:bodyPr/>
                    <a:lstStyle/>
                    <a:p>
                      <a:r>
                        <a:rPr lang="en-US" sz="1300"/>
                        <a:t>1 event</a:t>
                      </a:r>
                    </a:p>
                  </a:txBody>
                  <a:tcPr/>
                </a:tc>
                <a:extLst>
                  <a:ext uri="{0D108BD9-81ED-4DB2-BD59-A6C34878D82A}">
                    <a16:rowId xmlns:a16="http://schemas.microsoft.com/office/drawing/2014/main" val="1889344548"/>
                  </a:ext>
                </a:extLst>
              </a:tr>
              <a:tr h="287488">
                <a:tc>
                  <a:txBody>
                    <a:bodyPr/>
                    <a:lstStyle/>
                    <a:p>
                      <a:r>
                        <a:rPr lang="en-US" sz="1300"/>
                        <a:t>Fall (August/September)</a:t>
                      </a:r>
                    </a:p>
                  </a:txBody>
                  <a:tcPr/>
                </a:tc>
                <a:tc>
                  <a:txBody>
                    <a:bodyPr/>
                    <a:lstStyle/>
                    <a:p>
                      <a:r>
                        <a:rPr lang="en-US" sz="1300"/>
                        <a:t>Start of the CPS School Year</a:t>
                      </a:r>
                    </a:p>
                  </a:txBody>
                  <a:tcPr/>
                </a:tc>
                <a:tc>
                  <a:txBody>
                    <a:bodyPr/>
                    <a:lstStyle/>
                    <a:p>
                      <a:r>
                        <a:rPr lang="en-US" sz="1300"/>
                        <a:t>1 event</a:t>
                      </a:r>
                    </a:p>
                  </a:txBody>
                  <a:tcPr/>
                </a:tc>
                <a:extLst>
                  <a:ext uri="{0D108BD9-81ED-4DB2-BD59-A6C34878D82A}">
                    <a16:rowId xmlns:a16="http://schemas.microsoft.com/office/drawing/2014/main" val="2492954886"/>
                  </a:ext>
                </a:extLst>
              </a:tr>
            </a:tbl>
          </a:graphicData>
        </a:graphic>
      </p:graphicFrame>
    </p:spTree>
    <p:extLst>
      <p:ext uri="{BB962C8B-B14F-4D97-AF65-F5344CB8AC3E}">
        <p14:creationId xmlns:p14="http://schemas.microsoft.com/office/powerpoint/2010/main" val="391148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500" b="1" i="1" dirty="0">
                <a:ea typeface="+mn-lt"/>
                <a:cs typeface="+mn-lt"/>
              </a:rPr>
              <a:t>     </a:t>
            </a:r>
            <a:endParaRPr lang="en-US" sz="1500" b="1" i="1">
              <a:cs typeface="Calibri"/>
            </a:endParaRPr>
          </a:p>
          <a:p>
            <a:pPr marL="285750" indent="-285750">
              <a:lnSpc>
                <a:spcPct val="115000"/>
              </a:lnSpc>
              <a:spcBef>
                <a:spcPts val="0"/>
              </a:spcBef>
            </a:pPr>
            <a:r>
              <a:rPr lang="en-US" sz="1500" b="1" dirty="0">
                <a:latin typeface="Calibri"/>
                <a:ea typeface="Calibri" panose="020F0502020204030204" pitchFamily="34" charset="0"/>
                <a:cs typeface="Calibri"/>
              </a:rPr>
              <a:t>Key functions of </a:t>
            </a:r>
            <a:r>
              <a:rPr lang="en-US" sz="1500" b="1" dirty="0">
                <a:ea typeface="+mn-lt"/>
                <a:cs typeface="+mn-lt"/>
              </a:rPr>
              <a:t>developing and hosting community engagement events</a:t>
            </a:r>
            <a:r>
              <a:rPr lang="en-US" sz="1500" b="1" dirty="0">
                <a:latin typeface="Calibri"/>
                <a:ea typeface="Calibri" panose="020F0502020204030204" pitchFamily="34" charset="0"/>
                <a:cs typeface="Calibri"/>
              </a:rPr>
              <a:t>:</a:t>
            </a:r>
          </a:p>
          <a:p>
            <a:pPr marL="827405" lvl="1" indent="-318135">
              <a:lnSpc>
                <a:spcPct val="114999"/>
              </a:lnSpc>
              <a:spcBef>
                <a:spcPts val="0"/>
              </a:spcBef>
            </a:pPr>
            <a:r>
              <a:rPr lang="en-US" sz="1500" dirty="0">
                <a:ea typeface="+mn-lt"/>
                <a:cs typeface="+mn-lt"/>
              </a:rPr>
              <a:t>Develop programming that is responsive to gaps identified in the Community Plan</a:t>
            </a:r>
          </a:p>
          <a:p>
            <a:pPr marL="827405" lvl="1" indent="-318135">
              <a:lnSpc>
                <a:spcPct val="114999"/>
              </a:lnSpc>
              <a:spcBef>
                <a:spcPts val="0"/>
              </a:spcBef>
            </a:pPr>
            <a:r>
              <a:rPr lang="en-US" sz="1500" dirty="0">
                <a:ea typeface="+mn-lt"/>
                <a:cs typeface="+mn-lt"/>
              </a:rPr>
              <a:t>Oversee event logistics including securing space, renting or providing supplies and materials, paying vendors, etc.</a:t>
            </a:r>
          </a:p>
          <a:p>
            <a:pPr marL="827405" lvl="1" indent="-318135">
              <a:lnSpc>
                <a:spcPct val="114999"/>
              </a:lnSpc>
              <a:spcBef>
                <a:spcPts val="0"/>
              </a:spcBef>
            </a:pPr>
            <a:r>
              <a:rPr lang="en-US" sz="1500" dirty="0">
                <a:ea typeface="+mn-lt"/>
                <a:cs typeface="+mn-lt"/>
              </a:rPr>
              <a:t>Manage outreach to youth and families including flyers, social media, and email blasts</a:t>
            </a:r>
          </a:p>
          <a:p>
            <a:pPr marL="827405" lvl="1" indent="-318135">
              <a:lnSpc>
                <a:spcPct val="114999"/>
              </a:lnSpc>
              <a:spcBef>
                <a:spcPts val="0"/>
              </a:spcBef>
            </a:pPr>
            <a:r>
              <a:rPr lang="en-US" sz="1500" dirty="0">
                <a:ea typeface="+mn-lt"/>
                <a:cs typeface="+mn-lt"/>
              </a:rPr>
              <a:t>Manage outreach and communications to participating stakeholders</a:t>
            </a:r>
          </a:p>
          <a:p>
            <a:pPr marL="827405" lvl="1" indent="-318135">
              <a:lnSpc>
                <a:spcPct val="114999"/>
              </a:lnSpc>
              <a:spcBef>
                <a:spcPts val="0"/>
              </a:spcBef>
            </a:pPr>
            <a:r>
              <a:rPr lang="en-US" sz="1500" dirty="0">
                <a:ea typeface="+mn-lt"/>
                <a:cs typeface="+mn-lt"/>
              </a:rPr>
              <a:t>Host planning meetings with participating stakeholders as needed</a:t>
            </a:r>
          </a:p>
          <a:p>
            <a:pPr marL="827405" lvl="1" indent="-318135">
              <a:lnSpc>
                <a:spcPct val="114999"/>
              </a:lnSpc>
              <a:spcBef>
                <a:spcPts val="0"/>
              </a:spcBef>
            </a:pPr>
            <a:r>
              <a:rPr lang="en-US" sz="1500" dirty="0">
                <a:ea typeface="+mn-lt"/>
                <a:cs typeface="+mn-lt"/>
              </a:rPr>
              <a:t>Provide follow up communication and/or materials for programming as needed </a:t>
            </a:r>
            <a:endParaRPr lang="en-US" sz="1500">
              <a:cs typeface="Calibri"/>
            </a:endParaRPr>
          </a:p>
          <a:p>
            <a:pPr marL="0" indent="0">
              <a:buNone/>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24</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4868189" y="221749"/>
            <a:ext cx="4920439" cy="1015663"/>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COMMUNITY ENGAGEMENT EVENTS</a:t>
            </a:r>
            <a:endParaRPr lang="en-US">
              <a:ea typeface="+mn-lt"/>
              <a:cs typeface="+mn-lt"/>
            </a:endParaRPr>
          </a:p>
          <a:p>
            <a:pPr algn="r"/>
            <a:r>
              <a:rPr lang="en-US" b="1">
                <a:solidFill>
                  <a:srgbClr val="00B0F0"/>
                </a:solidFill>
                <a:ea typeface="+mn-lt"/>
                <a:cs typeface="+mn-lt"/>
              </a:rPr>
              <a:t>RFP PAGE 15</a:t>
            </a:r>
            <a:endParaRPr lang="en-US">
              <a:ea typeface="+mn-lt"/>
              <a:cs typeface="+mn-lt"/>
            </a:endParaRPr>
          </a:p>
          <a:p>
            <a:pPr algn="r"/>
            <a:endParaRPr lang="en-US" b="1">
              <a:solidFill>
                <a:srgbClr val="00B0F0"/>
              </a:solidFill>
              <a:cs typeface="Calibri"/>
            </a:endParaRPr>
          </a:p>
        </p:txBody>
      </p:sp>
    </p:spTree>
    <p:extLst>
      <p:ext uri="{BB962C8B-B14F-4D97-AF65-F5344CB8AC3E}">
        <p14:creationId xmlns:p14="http://schemas.microsoft.com/office/powerpoint/2010/main" val="230006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ea typeface="+mn-lt"/>
                <a:cs typeface="+mn-lt"/>
              </a:rPr>
              <a:t>Hire/assign and manage quality Program Manager</a:t>
            </a:r>
            <a:endParaRPr lang="en-US" sz="1500" b="1">
              <a:effectLst/>
              <a:latin typeface="Calibri"/>
              <a:ea typeface="Calibri" panose="020F0502020204030204" pitchFamily="34" charset="0"/>
              <a:cs typeface="Calibri"/>
            </a:endParaRPr>
          </a:p>
          <a:p>
            <a:pPr marL="0" indent="0">
              <a:buNone/>
            </a:pPr>
            <a:r>
              <a:rPr lang="en-US" sz="1500">
                <a:ea typeface="+mn-lt"/>
                <a:cs typeface="+mn-lt"/>
              </a:rPr>
              <a:t>Organizations must recruit, hire, and manage a Program Manager (new position or repurposed current position) to supervise the activities outlined in this RFP: host monthly convenings, create a community plan, and develop and host community engagement events. Duties also include administrative functions such as collecting and entering data and representing the community region at citywide events. </a:t>
            </a:r>
          </a:p>
          <a:p>
            <a:pPr marL="0" indent="0">
              <a:buNone/>
            </a:pPr>
            <a:r>
              <a:rPr lang="en-US" sz="1500">
                <a:ea typeface="+mn-lt"/>
                <a:cs typeface="+mn-lt"/>
              </a:rPr>
              <a:t>Program Managers should be positive, enthusiastic, civic minded individuals with connections to both their community and the world outside their community. Program Managers should have experience and skills in community organizing, project management, leadership, recruiting and mobilizing, or related areas. </a:t>
            </a:r>
          </a:p>
          <a:p>
            <a:pPr marL="228600" indent="-381635">
              <a:lnSpc>
                <a:spcPct val="115000"/>
              </a:lnSpc>
              <a:spcBef>
                <a:spcPts val="0"/>
              </a:spcBef>
            </a:pPr>
            <a:endParaRPr lang="en-US" sz="1500">
              <a:latin typeface="Calibri" panose="020F0502020204030204" pitchFamily="34" charset="0"/>
              <a:cs typeface="Calibri" panose="020F0502020204030204" pitchFamily="34" charset="0"/>
            </a:endParaRPr>
          </a:p>
          <a:p>
            <a:pPr marL="0" indent="0">
              <a:buNone/>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25</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4335648" y="221749"/>
            <a:ext cx="5452980" cy="707886"/>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HIRE AND MANAGE PROGRAM MANAGER</a:t>
            </a:r>
            <a:endParaRPr lang="en-US" b="1">
              <a:solidFill>
                <a:srgbClr val="00B0F0"/>
              </a:solidFill>
              <a:cs typeface="Calibri"/>
            </a:endParaRPr>
          </a:p>
          <a:p>
            <a:pPr algn="r"/>
            <a:r>
              <a:rPr lang="en-US" b="1">
                <a:solidFill>
                  <a:srgbClr val="00B0F0"/>
                </a:solidFill>
              </a:rPr>
              <a:t>RFP PAGES 15-16</a:t>
            </a:r>
            <a:endParaRPr lang="en-US" b="1">
              <a:solidFill>
                <a:srgbClr val="00B0F0"/>
              </a:solidFill>
              <a:cs typeface="Calibri"/>
            </a:endParaRPr>
          </a:p>
        </p:txBody>
      </p:sp>
    </p:spTree>
    <p:extLst>
      <p:ext uri="{BB962C8B-B14F-4D97-AF65-F5344CB8AC3E}">
        <p14:creationId xmlns:p14="http://schemas.microsoft.com/office/powerpoint/2010/main" val="179328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500" b="1" i="1">
                <a:ea typeface="+mn-lt"/>
                <a:cs typeface="+mn-lt"/>
              </a:rPr>
              <a:t>     </a:t>
            </a:r>
            <a:endParaRPr lang="en-US" sz="1500" b="1" i="1">
              <a:cs typeface="Calibri"/>
            </a:endParaRPr>
          </a:p>
          <a:p>
            <a:pPr marL="285750" indent="-285750">
              <a:lnSpc>
                <a:spcPct val="115000"/>
              </a:lnSpc>
              <a:spcBef>
                <a:spcPts val="0"/>
              </a:spcBef>
            </a:pPr>
            <a:r>
              <a:rPr lang="en-US" sz="1500" b="1">
                <a:latin typeface="Calibri"/>
                <a:ea typeface="Calibri" panose="020F0502020204030204" pitchFamily="34" charset="0"/>
                <a:cs typeface="Calibri"/>
              </a:rPr>
              <a:t>Key functions of </a:t>
            </a:r>
            <a:r>
              <a:rPr lang="en-US" sz="1500" b="1">
                <a:ea typeface="+mn-lt"/>
                <a:cs typeface="+mn-lt"/>
              </a:rPr>
              <a:t>hiring/assigning and managing quality Program Manager</a:t>
            </a:r>
            <a:r>
              <a:rPr lang="en-US" sz="1500" b="1">
                <a:latin typeface="Calibri"/>
                <a:ea typeface="Calibri" panose="020F0502020204030204" pitchFamily="34" charset="0"/>
                <a:cs typeface="Calibri"/>
              </a:rPr>
              <a:t>:</a:t>
            </a:r>
          </a:p>
          <a:p>
            <a:pPr marL="827405" lvl="1" indent="-318135">
              <a:lnSpc>
                <a:spcPct val="114999"/>
              </a:lnSpc>
              <a:spcBef>
                <a:spcPts val="0"/>
              </a:spcBef>
            </a:pPr>
            <a:r>
              <a:rPr lang="en-US" sz="1500">
                <a:ea typeface="+mn-lt"/>
                <a:cs typeface="+mn-lt"/>
              </a:rPr>
              <a:t>Hire (or repurpose current position) and supervise Program Manager to oversee the program from kick-off to completion</a:t>
            </a:r>
          </a:p>
          <a:p>
            <a:pPr marL="827405" lvl="1" indent="-318135">
              <a:lnSpc>
                <a:spcPct val="114999"/>
              </a:lnSpc>
              <a:spcBef>
                <a:spcPts val="0"/>
              </a:spcBef>
            </a:pPr>
            <a:r>
              <a:rPr lang="en-US" sz="1500">
                <a:ea typeface="+mn-lt"/>
                <a:cs typeface="+mn-lt"/>
              </a:rPr>
              <a:t>Administer payroll for Program Manager. Personnel salaries and/or payment will not exceed the budget allocation unless supplemented with administrative funds or in-kind match</a:t>
            </a:r>
          </a:p>
          <a:p>
            <a:pPr marL="827405" lvl="1" indent="-318135">
              <a:lnSpc>
                <a:spcPct val="114999"/>
              </a:lnSpc>
              <a:spcBef>
                <a:spcPts val="0"/>
              </a:spcBef>
            </a:pPr>
            <a:r>
              <a:rPr lang="en-US" sz="1500">
                <a:ea typeface="+mn-lt"/>
                <a:cs typeface="+mn-lt"/>
              </a:rPr>
              <a:t>All program staff working with youth must be properly trained and have cleared a background check on file with their agency and DFSS prior to the start of programming. All documentation must be current and entered in the database system for verification prior to the program start date. Staff/volunteers cannot work with youth until background checks are completed. Staff and volunteers can only work with youth in the presence of a staff person who has a cleared Federal Fingerprint Background check. Prior to the program start date, staff must have:</a:t>
            </a:r>
          </a:p>
          <a:p>
            <a:pPr marL="1273175" lvl="2" indent="-254635">
              <a:lnSpc>
                <a:spcPct val="114999"/>
              </a:lnSpc>
              <a:spcBef>
                <a:spcPts val="0"/>
              </a:spcBef>
            </a:pPr>
            <a:r>
              <a:rPr lang="en-US" sz="1500">
                <a:ea typeface="+mn-lt"/>
                <a:cs typeface="+mn-lt"/>
              </a:rPr>
              <a:t>Federal Fingerprint Background check (required every five years from date of initial check)</a:t>
            </a:r>
          </a:p>
          <a:p>
            <a:pPr marL="1273175" lvl="2" indent="-254635">
              <a:lnSpc>
                <a:spcPct val="114999"/>
              </a:lnSpc>
              <a:spcBef>
                <a:spcPts val="0"/>
              </a:spcBef>
            </a:pPr>
            <a:r>
              <a:rPr lang="en-US" sz="1500">
                <a:ea typeface="+mn-lt"/>
                <a:cs typeface="+mn-lt"/>
              </a:rPr>
              <a:t>Illinois Mandated Reporter Training, Certificate, &amp; Acknowledgment of Mandated Reporter Status Form (annual)</a:t>
            </a:r>
          </a:p>
          <a:p>
            <a:pPr marL="1273175" lvl="2" indent="-254635">
              <a:lnSpc>
                <a:spcPct val="114999"/>
              </a:lnSpc>
              <a:spcBef>
                <a:spcPts val="0"/>
              </a:spcBef>
            </a:pPr>
            <a:r>
              <a:rPr lang="en-US" sz="1500">
                <a:ea typeface="+mn-lt"/>
                <a:cs typeface="+mn-lt"/>
              </a:rPr>
              <a:t>Cardiopulmonary resuscitation (CPR) and First Aid Certification (every two years)</a:t>
            </a:r>
            <a:endParaRPr lang="en-US" sz="1500">
              <a:cs typeface="Calibri"/>
            </a:endParaRPr>
          </a:p>
          <a:p>
            <a:pPr marL="0" indent="0">
              <a:buNone/>
            </a:pPr>
            <a:endParaRPr lang="en-US" sz="15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26</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4175884" y="221749"/>
            <a:ext cx="5612744" cy="1015663"/>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HIRE AND MANAGE PROGRAM MANAGER</a:t>
            </a:r>
            <a:endParaRPr lang="en-US">
              <a:ea typeface="+mn-lt"/>
              <a:cs typeface="+mn-lt"/>
            </a:endParaRPr>
          </a:p>
          <a:p>
            <a:pPr algn="r"/>
            <a:r>
              <a:rPr lang="en-US" b="1">
                <a:solidFill>
                  <a:srgbClr val="00B0F0"/>
                </a:solidFill>
                <a:ea typeface="+mn-lt"/>
                <a:cs typeface="+mn-lt"/>
              </a:rPr>
              <a:t>RFP PAGES 15-16</a:t>
            </a:r>
            <a:endParaRPr lang="en-US">
              <a:ea typeface="+mn-lt"/>
              <a:cs typeface="+mn-lt"/>
            </a:endParaRPr>
          </a:p>
          <a:p>
            <a:pPr algn="r"/>
            <a:endParaRPr lang="en-US" b="1">
              <a:solidFill>
                <a:srgbClr val="00B0F0"/>
              </a:solidFill>
              <a:cs typeface="Calibri"/>
            </a:endParaRPr>
          </a:p>
        </p:txBody>
      </p:sp>
    </p:spTree>
    <p:extLst>
      <p:ext uri="{BB962C8B-B14F-4D97-AF65-F5344CB8AC3E}">
        <p14:creationId xmlns:p14="http://schemas.microsoft.com/office/powerpoint/2010/main" val="350557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400" b="1" i="1">
                <a:ea typeface="+mn-lt"/>
                <a:cs typeface="+mn-lt"/>
              </a:rPr>
              <a:t>     </a:t>
            </a:r>
            <a:endParaRPr lang="en-US" sz="1400" b="1" i="1">
              <a:cs typeface="Calibri"/>
            </a:endParaRPr>
          </a:p>
          <a:p>
            <a:pPr marL="285750" indent="-285750">
              <a:lnSpc>
                <a:spcPct val="115000"/>
              </a:lnSpc>
              <a:spcBef>
                <a:spcPts val="0"/>
              </a:spcBef>
            </a:pPr>
            <a:r>
              <a:rPr lang="en-US" sz="1500" b="1">
                <a:latin typeface="Calibri"/>
                <a:ea typeface="+mn-lt"/>
                <a:cs typeface="Calibri"/>
              </a:rPr>
              <a:t>Program</a:t>
            </a:r>
            <a:r>
              <a:rPr lang="en-US" sz="1500" b="1">
                <a:ea typeface="+mn-lt"/>
                <a:cs typeface="+mn-lt"/>
              </a:rPr>
              <a:t> Manager</a:t>
            </a:r>
            <a:r>
              <a:rPr lang="en-US" sz="1500" b="1">
                <a:latin typeface="Calibri"/>
                <a:ea typeface="+mn-lt"/>
                <a:cs typeface="Calibri"/>
              </a:rPr>
              <a:t> roles and responsibilities: </a:t>
            </a:r>
            <a:endParaRPr lang="en-US" sz="1500" b="1">
              <a:latin typeface="Calibri"/>
              <a:ea typeface="Calibri" panose="020F0502020204030204" pitchFamily="34" charset="0"/>
              <a:cs typeface="Calibri"/>
            </a:endParaRPr>
          </a:p>
          <a:p>
            <a:pPr marL="827405" lvl="1" indent="-318135">
              <a:lnSpc>
                <a:spcPct val="114999"/>
              </a:lnSpc>
              <a:spcBef>
                <a:spcPts val="0"/>
              </a:spcBef>
            </a:pPr>
            <a:r>
              <a:rPr lang="en-US" sz="1400">
                <a:ea typeface="+mn-lt"/>
                <a:cs typeface="+mn-lt"/>
              </a:rPr>
              <a:t>Work with agency Leadership and administrative team to oversee the successful roll-out and implementation of the Anchor Organizations initiative.</a:t>
            </a:r>
          </a:p>
          <a:p>
            <a:pPr marL="827405" lvl="1" indent="-318135">
              <a:lnSpc>
                <a:spcPct val="114999"/>
              </a:lnSpc>
              <a:spcBef>
                <a:spcPts val="0"/>
              </a:spcBef>
            </a:pPr>
            <a:r>
              <a:rPr lang="en-US" sz="1400">
                <a:ea typeface="+mn-lt"/>
                <a:cs typeface="+mn-lt"/>
              </a:rPr>
              <a:t>Duties related to hosting monthly convenings and working group meetings including creating agendas, facilitating/co-facilitating meetings, overseeing outreach, securing location, sending invites, managing logistics, and creating and providing necessary materials.</a:t>
            </a:r>
          </a:p>
          <a:p>
            <a:pPr marL="827405" lvl="1" indent="-318135">
              <a:lnSpc>
                <a:spcPct val="114999"/>
              </a:lnSpc>
              <a:spcBef>
                <a:spcPts val="0"/>
              </a:spcBef>
            </a:pPr>
            <a:r>
              <a:rPr lang="en-US" sz="1400">
                <a:ea typeface="+mn-lt"/>
                <a:cs typeface="+mn-lt"/>
              </a:rPr>
              <a:t>Duties related to hosting Community Engagement Events including overseeing outreach to stakeholders, youth, and community members; working with leadership to plan and execute engaging events; securing location; working with vendors; and acting as day-of contact for events.</a:t>
            </a:r>
          </a:p>
          <a:p>
            <a:pPr marL="827405" lvl="1" indent="-318135">
              <a:lnSpc>
                <a:spcPct val="114999"/>
              </a:lnSpc>
              <a:spcBef>
                <a:spcPts val="0"/>
              </a:spcBef>
            </a:pPr>
            <a:r>
              <a:rPr lang="en-US" sz="1400">
                <a:ea typeface="+mn-lt"/>
                <a:cs typeface="+mn-lt"/>
              </a:rPr>
              <a:t>Ensure elements of the Community Plan are developed according to the provided timeline (Table 2).</a:t>
            </a:r>
          </a:p>
          <a:p>
            <a:pPr marL="827405" lvl="1" indent="-318135">
              <a:lnSpc>
                <a:spcPct val="114999"/>
              </a:lnSpc>
              <a:spcBef>
                <a:spcPts val="0"/>
              </a:spcBef>
            </a:pPr>
            <a:r>
              <a:rPr lang="en-US" sz="1400">
                <a:ea typeface="+mn-lt"/>
                <a:cs typeface="+mn-lt"/>
              </a:rPr>
              <a:t>Play a role in the development of the Community Plan, including writing and/or working with consultants to oversee creation of the Community Plan.</a:t>
            </a:r>
          </a:p>
          <a:p>
            <a:pPr marL="827405" lvl="1" indent="-318135">
              <a:lnSpc>
                <a:spcPct val="114999"/>
              </a:lnSpc>
              <a:spcBef>
                <a:spcPts val="0"/>
              </a:spcBef>
            </a:pPr>
            <a:r>
              <a:rPr lang="en-US" sz="1400">
                <a:ea typeface="+mn-lt"/>
                <a:cs typeface="+mn-lt"/>
              </a:rPr>
              <a:t>Oversee implementation of Community Plan and support stakeholders as needed.</a:t>
            </a:r>
          </a:p>
          <a:p>
            <a:pPr marL="827405" lvl="1" indent="-318135">
              <a:lnSpc>
                <a:spcPct val="114999"/>
              </a:lnSpc>
              <a:spcBef>
                <a:spcPts val="0"/>
              </a:spcBef>
            </a:pPr>
            <a:r>
              <a:rPr lang="en-US" sz="1400">
                <a:ea typeface="+mn-lt"/>
                <a:cs typeface="+mn-lt"/>
              </a:rPr>
              <a:t>Manage MCMF community page for region and MCMF page for anchor organization; ensure that youth opportunities, events, resources, and more are updated as needed.</a:t>
            </a:r>
          </a:p>
          <a:p>
            <a:pPr marL="827405" lvl="1" indent="-318135">
              <a:lnSpc>
                <a:spcPct val="114999"/>
              </a:lnSpc>
              <a:spcBef>
                <a:spcPts val="0"/>
              </a:spcBef>
            </a:pPr>
            <a:r>
              <a:rPr lang="en-US" sz="1400">
                <a:ea typeface="+mn-lt"/>
                <a:cs typeface="+mn-lt"/>
              </a:rPr>
              <a:t>Share program data as requested by DFSS.</a:t>
            </a:r>
          </a:p>
          <a:p>
            <a:pPr marL="827405" lvl="1" indent="-318135">
              <a:lnSpc>
                <a:spcPct val="114999"/>
              </a:lnSpc>
              <a:spcBef>
                <a:spcPts val="0"/>
              </a:spcBef>
            </a:pPr>
            <a:r>
              <a:rPr lang="en-US" sz="1400">
                <a:ea typeface="+mn-lt"/>
                <a:cs typeface="+mn-lt"/>
              </a:rPr>
              <a:t>Represent the region in MCMF and sister-agency city-wide events and initiatives.</a:t>
            </a:r>
          </a:p>
          <a:p>
            <a:pPr marL="827405" lvl="1" indent="-318135">
              <a:lnSpc>
                <a:spcPct val="114999"/>
              </a:lnSpc>
              <a:spcBef>
                <a:spcPts val="0"/>
              </a:spcBef>
            </a:pPr>
            <a:r>
              <a:rPr lang="en-US" sz="1400">
                <a:ea typeface="+mn-lt"/>
                <a:cs typeface="+mn-lt"/>
              </a:rPr>
              <a:t>Act at liaison between DFSS, Mayor’s Office and the anchor organization and region.</a:t>
            </a:r>
            <a:endParaRPr lang="en-US" sz="1400">
              <a:cs typeface="Calibri"/>
            </a:endParaRPr>
          </a:p>
          <a:p>
            <a:pPr marL="0" indent="0">
              <a:buNone/>
            </a:pPr>
            <a:endParaRPr lang="en-US" sz="14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27</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4175884" y="221749"/>
            <a:ext cx="5612744" cy="1015663"/>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HIRE AND MANAGE PROGRAM MANAGER</a:t>
            </a:r>
            <a:endParaRPr lang="en-US">
              <a:ea typeface="+mn-lt"/>
              <a:cs typeface="+mn-lt"/>
            </a:endParaRPr>
          </a:p>
          <a:p>
            <a:pPr algn="r"/>
            <a:r>
              <a:rPr lang="en-US" b="1">
                <a:solidFill>
                  <a:srgbClr val="00B0F0"/>
                </a:solidFill>
                <a:ea typeface="+mn-lt"/>
                <a:cs typeface="+mn-lt"/>
              </a:rPr>
              <a:t>RFP PAGES 15-16</a:t>
            </a:r>
            <a:endParaRPr lang="en-US">
              <a:ea typeface="+mn-lt"/>
              <a:cs typeface="+mn-lt"/>
            </a:endParaRPr>
          </a:p>
          <a:p>
            <a:pPr algn="r"/>
            <a:endParaRPr lang="en-US" b="1">
              <a:solidFill>
                <a:srgbClr val="00B0F0"/>
              </a:solidFill>
              <a:cs typeface="Calibri"/>
            </a:endParaRPr>
          </a:p>
        </p:txBody>
      </p:sp>
    </p:spTree>
    <p:extLst>
      <p:ext uri="{BB962C8B-B14F-4D97-AF65-F5344CB8AC3E}">
        <p14:creationId xmlns:p14="http://schemas.microsoft.com/office/powerpoint/2010/main" val="157105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500" b="1" i="1" dirty="0">
                <a:ea typeface="+mn-lt"/>
                <a:cs typeface="+mn-lt"/>
              </a:rPr>
              <a:t>     </a:t>
            </a:r>
            <a:endParaRPr lang="en-US" sz="1500" b="1" i="1" dirty="0">
              <a:cs typeface="Calibri"/>
            </a:endParaRPr>
          </a:p>
          <a:p>
            <a:pPr marL="285750" indent="-285750">
              <a:lnSpc>
                <a:spcPct val="115000"/>
              </a:lnSpc>
              <a:spcBef>
                <a:spcPts val="0"/>
              </a:spcBef>
            </a:pPr>
            <a:r>
              <a:rPr lang="en-US" sz="1800" b="1" dirty="0">
                <a:ea typeface="+mn-lt"/>
                <a:cs typeface="+mn-lt"/>
              </a:rPr>
              <a:t>Ensure that agency, collaborating organizations, and youth are connected to the MCMF platform and app</a:t>
            </a:r>
            <a:endParaRPr lang="en-US" sz="1800" b="1" dirty="0">
              <a:effectLst/>
              <a:latin typeface="Calibri"/>
              <a:ea typeface="Calibri" panose="020F0502020204030204" pitchFamily="34" charset="0"/>
              <a:cs typeface="Calibri"/>
            </a:endParaRPr>
          </a:p>
          <a:p>
            <a:pPr lvl="1"/>
            <a:r>
              <a:rPr lang="en-US" sz="1600" dirty="0">
                <a:ea typeface="+mn-lt"/>
                <a:cs typeface="+mn-lt"/>
              </a:rPr>
              <a:t>Agencies funded to carry out the programs outlined in this RFP will be connected to the MCMF collaborative youth opportunity ecosystem in Chicago. As part of this agreement, agencies must incorporate MCMF into their work in the following ways. Trainings and resources required to carry out these requirements will be provided as needed. </a:t>
            </a:r>
          </a:p>
          <a:p>
            <a:pPr marL="228600" indent="-381635">
              <a:lnSpc>
                <a:spcPct val="115000"/>
              </a:lnSpc>
              <a:spcBef>
                <a:spcPts val="0"/>
              </a:spcBef>
            </a:pPr>
            <a:endParaRPr lang="en-US" sz="1500" dirty="0">
              <a:latin typeface="Calibri" panose="020F0502020204030204" pitchFamily="34" charset="0"/>
              <a:cs typeface="Calibri" panose="020F0502020204030204" pitchFamily="34" charset="0"/>
            </a:endParaRPr>
          </a:p>
          <a:p>
            <a:pPr marL="0" indent="0">
              <a:buNone/>
            </a:pP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5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28</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4335648" y="221749"/>
            <a:ext cx="5452980" cy="707886"/>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CONNECT TO MCMF PLATFORM AND APP</a:t>
            </a:r>
            <a:endParaRPr lang="en-US">
              <a:ea typeface="+mn-lt"/>
              <a:cs typeface="+mn-lt"/>
            </a:endParaRPr>
          </a:p>
          <a:p>
            <a:pPr algn="r"/>
            <a:r>
              <a:rPr lang="en-US" b="1">
                <a:solidFill>
                  <a:srgbClr val="00B0F0"/>
                </a:solidFill>
                <a:ea typeface="+mn-lt"/>
                <a:cs typeface="+mn-lt"/>
              </a:rPr>
              <a:t>RFP PAGES 16-17</a:t>
            </a:r>
            <a:endParaRPr lang="en-US">
              <a:ea typeface="+mn-lt"/>
              <a:cs typeface="+mn-lt"/>
            </a:endParaRPr>
          </a:p>
        </p:txBody>
      </p:sp>
    </p:spTree>
    <p:extLst>
      <p:ext uri="{BB962C8B-B14F-4D97-AF65-F5344CB8AC3E}">
        <p14:creationId xmlns:p14="http://schemas.microsoft.com/office/powerpoint/2010/main" val="167363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400" b="1" i="1">
                <a:ea typeface="+mn-lt"/>
                <a:cs typeface="+mn-lt"/>
              </a:rPr>
              <a:t>     </a:t>
            </a:r>
            <a:endParaRPr lang="en-US" sz="1400" b="1" i="1">
              <a:cs typeface="Calibri"/>
            </a:endParaRPr>
          </a:p>
          <a:p>
            <a:pPr marL="285750" indent="-285750">
              <a:lnSpc>
                <a:spcPct val="115000"/>
              </a:lnSpc>
              <a:spcBef>
                <a:spcPts val="0"/>
              </a:spcBef>
            </a:pPr>
            <a:r>
              <a:rPr lang="en-US" sz="1500" b="1">
                <a:latin typeface="Calibri"/>
                <a:ea typeface="Calibri" panose="020F0502020204030204" pitchFamily="34" charset="0"/>
                <a:cs typeface="Calibri"/>
              </a:rPr>
              <a:t>Key functions of </a:t>
            </a:r>
            <a:r>
              <a:rPr lang="en-US" sz="1500" b="1">
                <a:ea typeface="+mn-lt"/>
                <a:cs typeface="+mn-lt"/>
              </a:rPr>
              <a:t>ensuring that agency, collaborating organizations, and youth are connected to the MCMF platform and app</a:t>
            </a:r>
            <a:r>
              <a:rPr lang="en-US" sz="1500" b="1">
                <a:latin typeface="Calibri"/>
                <a:ea typeface="Calibri" panose="020F0502020204030204" pitchFamily="34" charset="0"/>
                <a:cs typeface="Calibri"/>
              </a:rPr>
              <a:t>:</a:t>
            </a:r>
          </a:p>
          <a:p>
            <a:pPr marL="827405" lvl="1" indent="-318135">
              <a:lnSpc>
                <a:spcPct val="114999"/>
              </a:lnSpc>
              <a:spcBef>
                <a:spcPts val="0"/>
              </a:spcBef>
            </a:pPr>
            <a:r>
              <a:rPr lang="en-US" sz="1400">
                <a:ea typeface="+mn-lt"/>
                <a:cs typeface="+mn-lt"/>
              </a:rPr>
              <a:t>Manage Community Page for MCMF Community Strategy Region on MCMF website. Community Page will include program information, contact information, resources, as well as information about monthly convenings and the Community Plan.</a:t>
            </a:r>
          </a:p>
          <a:p>
            <a:pPr marL="827405" lvl="1" indent="-318135">
              <a:lnSpc>
                <a:spcPct val="114999"/>
              </a:lnSpc>
              <a:spcBef>
                <a:spcPts val="0"/>
              </a:spcBef>
            </a:pPr>
            <a:r>
              <a:rPr lang="en-US" sz="1400">
                <a:ea typeface="+mn-lt"/>
                <a:cs typeface="+mn-lt"/>
              </a:rPr>
              <a:t>Create a MCMF account for the organization to post opportunities on the website and app. Resources and guides can be found at partners.mychimyfuture.org.</a:t>
            </a:r>
          </a:p>
          <a:p>
            <a:pPr marL="827405" lvl="1" indent="-318135">
              <a:lnSpc>
                <a:spcPct val="114999"/>
              </a:lnSpc>
              <a:spcBef>
                <a:spcPts val="0"/>
              </a:spcBef>
            </a:pPr>
            <a:r>
              <a:rPr lang="en-US" sz="1400">
                <a:ea typeface="+mn-lt"/>
                <a:cs typeface="+mn-lt"/>
              </a:rPr>
              <a:t>Post all youth-related opportunities (events, jobs, programs, resources) for youth ages 0-24 offered by the agency to the MCMF platform on the first day of each month.</a:t>
            </a:r>
          </a:p>
          <a:p>
            <a:pPr marL="827405" lvl="1" indent="-318135">
              <a:lnSpc>
                <a:spcPct val="114999"/>
              </a:lnSpc>
              <a:spcBef>
                <a:spcPts val="0"/>
              </a:spcBef>
            </a:pPr>
            <a:r>
              <a:rPr lang="en-US" sz="1400">
                <a:ea typeface="+mn-lt"/>
                <a:cs typeface="+mn-lt"/>
              </a:rPr>
              <a:t>Encourage all collaborating organizations to post all youth-related opportunities (events, jobs, programs, resources) for youth ages 0-24 offered by the agency to the MCMF platform on the first day of each month.</a:t>
            </a:r>
          </a:p>
          <a:p>
            <a:pPr marL="827405" lvl="1" indent="-318135">
              <a:lnSpc>
                <a:spcPct val="114999"/>
              </a:lnSpc>
              <a:spcBef>
                <a:spcPts val="0"/>
              </a:spcBef>
            </a:pPr>
            <a:r>
              <a:rPr lang="en-US" sz="1400">
                <a:ea typeface="+mn-lt"/>
                <a:cs typeface="+mn-lt"/>
              </a:rPr>
              <a:t>Encourage all youth participants in related programs ages 13 and older who have smartphones (Android and iPhone) to download the MCMF app to get access to opportunities throughout the year.</a:t>
            </a:r>
          </a:p>
          <a:p>
            <a:pPr marL="827405" lvl="1" indent="-318135">
              <a:lnSpc>
                <a:spcPct val="114999"/>
              </a:lnSpc>
              <a:spcBef>
                <a:spcPts val="0"/>
              </a:spcBef>
            </a:pPr>
            <a:r>
              <a:rPr lang="en-US" sz="1400">
                <a:ea typeface="+mn-lt"/>
                <a:cs typeface="+mn-lt"/>
              </a:rPr>
              <a:t>Delegates must participate in citywide and local MCMF convenings and networks. Information on these meetings will be posted in MCMF’s weekly newsletters. Delegates can sign up for this newsletter at partners.mychimyfuture.org.</a:t>
            </a:r>
            <a:endParaRPr lang="en-US" sz="1400">
              <a:cs typeface="Calibri"/>
            </a:endParaRPr>
          </a:p>
          <a:p>
            <a:pPr marL="0" indent="0">
              <a:buNone/>
            </a:pPr>
            <a:endParaRPr lang="en-US" sz="1400">
              <a:effectLst/>
              <a:latin typeface="Calibri" panose="020F0502020204030204" pitchFamily="34" charset="0"/>
              <a:ea typeface="Calibri" panose="020F0502020204030204" pitchFamily="34" charset="0"/>
              <a:cs typeface="Calibri" panose="020F0502020204030204" pitchFamily="34" charset="0"/>
            </a:endParaRPr>
          </a:p>
          <a:p>
            <a:pPr marL="381635" indent="-381635"/>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29</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4175884" y="221749"/>
            <a:ext cx="5612744" cy="1015663"/>
          </a:xfrm>
          <a:prstGeom prst="rect">
            <a:avLst/>
          </a:prstGeom>
          <a:noFill/>
        </p:spPr>
        <p:txBody>
          <a:bodyPr wrap="square" lIns="91440" tIns="45720" rIns="91440" bIns="45720" rtlCol="0" anchor="t">
            <a:spAutoFit/>
          </a:bodyPr>
          <a:lstStyle/>
          <a:p>
            <a:pPr algn="r"/>
            <a:r>
              <a:rPr lang="en-US" b="1">
                <a:solidFill>
                  <a:srgbClr val="00B0F0"/>
                </a:solidFill>
                <a:ea typeface="+mn-lt"/>
                <a:cs typeface="+mn-lt"/>
              </a:rPr>
              <a:t>CONNECT TO MCMF PLATFORM AND APP</a:t>
            </a:r>
          </a:p>
          <a:p>
            <a:pPr algn="r"/>
            <a:r>
              <a:rPr lang="en-US" b="1">
                <a:solidFill>
                  <a:srgbClr val="00B0F0"/>
                </a:solidFill>
                <a:ea typeface="+mn-lt"/>
                <a:cs typeface="+mn-lt"/>
              </a:rPr>
              <a:t>RFP PAGES 16-17</a:t>
            </a:r>
            <a:endParaRPr lang="en-US">
              <a:ea typeface="+mn-lt"/>
              <a:cs typeface="+mn-lt"/>
            </a:endParaRPr>
          </a:p>
          <a:p>
            <a:pPr algn="r"/>
            <a:endParaRPr lang="en-US" b="1">
              <a:solidFill>
                <a:srgbClr val="00B0F0"/>
              </a:solidFill>
              <a:cs typeface="Calibri"/>
            </a:endParaRPr>
          </a:p>
        </p:txBody>
      </p:sp>
    </p:spTree>
    <p:extLst>
      <p:ext uri="{BB962C8B-B14F-4D97-AF65-F5344CB8AC3E}">
        <p14:creationId xmlns:p14="http://schemas.microsoft.com/office/powerpoint/2010/main" val="308386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7374" y="1047956"/>
            <a:ext cx="4144213" cy="539260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Agenda</a:t>
            </a:r>
          </a:p>
        </p:txBody>
      </p:sp>
      <p:sp>
        <p:nvSpPr>
          <p:cNvPr id="3" name="Content Placeholder 2"/>
          <p:cNvSpPr>
            <a:spLocks noGrp="1"/>
          </p:cNvSpPr>
          <p:nvPr>
            <p:ph idx="1"/>
          </p:nvPr>
        </p:nvSpPr>
        <p:spPr>
          <a:xfrm>
            <a:off x="1243013" y="1300164"/>
            <a:ext cx="3800476" cy="5586411"/>
          </a:xfrm>
        </p:spPr>
        <p:txBody>
          <a:bodyPr>
            <a:normAutofit/>
          </a:bodyPr>
          <a:lstStyle/>
          <a:p>
            <a:r>
              <a:rPr lang="en-US" dirty="0"/>
              <a:t>Welcome and Introductions</a:t>
            </a:r>
          </a:p>
          <a:p>
            <a:r>
              <a:rPr lang="en-US" dirty="0"/>
              <a:t>Purpose</a:t>
            </a:r>
          </a:p>
          <a:p>
            <a:r>
              <a:rPr lang="en-US" dirty="0"/>
              <a:t>Background</a:t>
            </a:r>
          </a:p>
          <a:p>
            <a:r>
              <a:rPr lang="en-US" dirty="0"/>
              <a:t>Program Scope and Requirements</a:t>
            </a:r>
          </a:p>
          <a:p>
            <a:r>
              <a:rPr lang="en-US" dirty="0"/>
              <a:t>Selection Criteria</a:t>
            </a:r>
          </a:p>
          <a:p>
            <a:r>
              <a:rPr lang="en-US" dirty="0"/>
              <a:t>Timeline</a:t>
            </a:r>
          </a:p>
          <a:p>
            <a:r>
              <a:rPr lang="en-US" dirty="0"/>
              <a:t>Technical Assistance for Applicants and eProcurement</a:t>
            </a:r>
          </a:p>
          <a:p>
            <a:r>
              <a:rPr lang="en-US" dirty="0"/>
              <a:t>Questions</a:t>
            </a:r>
          </a:p>
          <a:p>
            <a:pPr lvl="1"/>
            <a:endParaRPr lang="en-US" dirty="0"/>
          </a:p>
          <a:p>
            <a:endParaRPr lang="en-US" dirty="0"/>
          </a:p>
          <a:p>
            <a:endParaRPr lang="en-US" dirty="0"/>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3</a:t>
            </a:fld>
            <a:endParaRPr lang="en-US"/>
          </a:p>
        </p:txBody>
      </p:sp>
      <p:pic>
        <p:nvPicPr>
          <p:cNvPr id="7" name="Picture 6" descr="A picture containing text&#10;&#10;Description automatically generated">
            <a:extLst>
              <a:ext uri="{FF2B5EF4-FFF2-40B4-BE49-F238E27FC236}">
                <a16:creationId xmlns:a16="http://schemas.microsoft.com/office/drawing/2014/main" id="{F84D605B-FAC8-0B2F-0230-967092E93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139" y="1626917"/>
            <a:ext cx="3945701" cy="42299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Budget Breakdown</a:t>
            </a:r>
            <a:endParaRPr lang="en-US">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30</a:t>
            </a:fld>
            <a:endParaRPr lang="en-US"/>
          </a:p>
        </p:txBody>
      </p:sp>
      <p:graphicFrame>
        <p:nvGraphicFramePr>
          <p:cNvPr id="5" name="Table 6">
            <a:extLst>
              <a:ext uri="{FF2B5EF4-FFF2-40B4-BE49-F238E27FC236}">
                <a16:creationId xmlns:a16="http://schemas.microsoft.com/office/drawing/2014/main" id="{1D5D4600-8879-CCFE-6770-56A689A2A332}"/>
              </a:ext>
            </a:extLst>
          </p:cNvPr>
          <p:cNvGraphicFramePr>
            <a:graphicFrameLocks noGrp="1"/>
          </p:cNvGraphicFramePr>
          <p:nvPr>
            <p:extLst>
              <p:ext uri="{D42A27DB-BD31-4B8C-83A1-F6EECF244321}">
                <p14:modId xmlns:p14="http://schemas.microsoft.com/office/powerpoint/2010/main" val="2479394576"/>
              </p:ext>
            </p:extLst>
          </p:nvPr>
        </p:nvGraphicFramePr>
        <p:xfrm>
          <a:off x="943707" y="1144860"/>
          <a:ext cx="8375312" cy="5843572"/>
        </p:xfrm>
        <a:graphic>
          <a:graphicData uri="http://schemas.openxmlformats.org/drawingml/2006/table">
            <a:tbl>
              <a:tblPr firstRow="1" bandRow="1">
                <a:tableStyleId>{3B4B98B0-60AC-42C2-AFA5-B58CD77FA1E5}</a:tableStyleId>
              </a:tblPr>
              <a:tblGrid>
                <a:gridCol w="3646341">
                  <a:extLst>
                    <a:ext uri="{9D8B030D-6E8A-4147-A177-3AD203B41FA5}">
                      <a16:colId xmlns:a16="http://schemas.microsoft.com/office/drawing/2014/main" val="755643489"/>
                    </a:ext>
                  </a:extLst>
                </a:gridCol>
                <a:gridCol w="1568615">
                  <a:extLst>
                    <a:ext uri="{9D8B030D-6E8A-4147-A177-3AD203B41FA5}">
                      <a16:colId xmlns:a16="http://schemas.microsoft.com/office/drawing/2014/main" val="3075029327"/>
                    </a:ext>
                  </a:extLst>
                </a:gridCol>
                <a:gridCol w="1582374">
                  <a:extLst>
                    <a:ext uri="{9D8B030D-6E8A-4147-A177-3AD203B41FA5}">
                      <a16:colId xmlns:a16="http://schemas.microsoft.com/office/drawing/2014/main" val="663437103"/>
                    </a:ext>
                  </a:extLst>
                </a:gridCol>
                <a:gridCol w="1577982">
                  <a:extLst>
                    <a:ext uri="{9D8B030D-6E8A-4147-A177-3AD203B41FA5}">
                      <a16:colId xmlns:a16="http://schemas.microsoft.com/office/drawing/2014/main" val="3297618564"/>
                    </a:ext>
                  </a:extLst>
                </a:gridCol>
              </a:tblGrid>
              <a:tr h="326692">
                <a:tc gridSpan="4">
                  <a:txBody>
                    <a:bodyPr/>
                    <a:lstStyle/>
                    <a:p>
                      <a:pPr algn="l"/>
                      <a:r>
                        <a:rPr lang="en-US" sz="1400">
                          <a:solidFill>
                            <a:schemeClr val="tx1"/>
                          </a:solidFill>
                        </a:rPr>
                        <a:t>Table 4: MCMF Anchor Organization Initiative Sample Budget Breakdown Per Delegate: Year 1</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8023313"/>
                  </a:ext>
                </a:extLst>
              </a:tr>
              <a:tr h="287488">
                <a:tc>
                  <a:txBody>
                    <a:bodyPr/>
                    <a:lstStyle/>
                    <a:p>
                      <a:r>
                        <a:rPr lang="en-US" sz="1300" b="1"/>
                        <a:t>Personnel </a:t>
                      </a:r>
                      <a:r>
                        <a:rPr lang="en-US" sz="1300" b="0"/>
                        <a:t>(includes salary + fringe benefits)</a:t>
                      </a:r>
                      <a:endParaRPr lang="en-US"/>
                    </a:p>
                  </a:txBody>
                  <a:tcPr/>
                </a:tc>
                <a:tc>
                  <a:txBody>
                    <a:bodyPr/>
                    <a:lstStyle/>
                    <a:p>
                      <a:r>
                        <a:rPr lang="en-US" sz="1300" b="1"/>
                        <a:t>--</a:t>
                      </a:r>
                    </a:p>
                  </a:txBody>
                  <a:tcPr/>
                </a:tc>
                <a:tc>
                  <a:txBody>
                    <a:bodyPr/>
                    <a:lstStyle/>
                    <a:p>
                      <a:r>
                        <a:rPr lang="en-US" sz="1300" b="1"/>
                        <a:t>--</a:t>
                      </a:r>
                    </a:p>
                  </a:txBody>
                  <a:tcPr/>
                </a:tc>
                <a:tc>
                  <a:txBody>
                    <a:bodyPr/>
                    <a:lstStyle/>
                    <a:p>
                      <a:r>
                        <a:rPr lang="en-US" sz="1300" b="1"/>
                        <a:t>Total Funding</a:t>
                      </a:r>
                      <a:endParaRPr lang="en-US" sz="1000" b="1" i="1"/>
                    </a:p>
                  </a:txBody>
                  <a:tcPr/>
                </a:tc>
                <a:extLst>
                  <a:ext uri="{0D108BD9-81ED-4DB2-BD59-A6C34878D82A}">
                    <a16:rowId xmlns:a16="http://schemas.microsoft.com/office/drawing/2014/main" val="1841419391"/>
                  </a:ext>
                </a:extLst>
              </a:tr>
              <a:tr h="287488">
                <a:tc>
                  <a:txBody>
                    <a:bodyPr/>
                    <a:lstStyle/>
                    <a:p>
                      <a:r>
                        <a:rPr lang="en-US" sz="1300"/>
                        <a:t>Project Manager (FT salary)</a:t>
                      </a:r>
                    </a:p>
                  </a:txBody>
                  <a:tcPr/>
                </a:tc>
                <a:tc>
                  <a:txBody>
                    <a:bodyPr/>
                    <a:lstStyle/>
                    <a:p>
                      <a:r>
                        <a:rPr lang="en-US" sz="1300"/>
                        <a:t>--</a:t>
                      </a:r>
                    </a:p>
                  </a:txBody>
                  <a:tcPr/>
                </a:tc>
                <a:tc>
                  <a:txBody>
                    <a:bodyPr/>
                    <a:lstStyle/>
                    <a:p>
                      <a:r>
                        <a:rPr lang="en-US" sz="1300"/>
                        <a:t>--</a:t>
                      </a:r>
                    </a:p>
                  </a:txBody>
                  <a:tcPr/>
                </a:tc>
                <a:tc>
                  <a:txBody>
                    <a:bodyPr/>
                    <a:lstStyle/>
                    <a:p>
                      <a:r>
                        <a:rPr lang="en-US" sz="1300"/>
                        <a:t>$55,500</a:t>
                      </a:r>
                      <a:endParaRPr lang="en-US"/>
                    </a:p>
                  </a:txBody>
                  <a:tcPr/>
                </a:tc>
                <a:extLst>
                  <a:ext uri="{0D108BD9-81ED-4DB2-BD59-A6C34878D82A}">
                    <a16:rowId xmlns:a16="http://schemas.microsoft.com/office/drawing/2014/main" val="4231844779"/>
                  </a:ext>
                </a:extLst>
              </a:tr>
              <a:tr h="287488">
                <a:tc>
                  <a:txBody>
                    <a:bodyPr/>
                    <a:lstStyle/>
                    <a:p>
                      <a:r>
                        <a:rPr lang="en-US" sz="1300"/>
                        <a:t>Agency Director (25% of FT salary)</a:t>
                      </a:r>
                    </a:p>
                  </a:txBody>
                  <a:tcPr/>
                </a:tc>
                <a:tc>
                  <a:txBody>
                    <a:bodyPr/>
                    <a:lstStyle/>
                    <a:p>
                      <a:r>
                        <a:rPr lang="en-US" sz="1300"/>
                        <a:t>--</a:t>
                      </a:r>
                    </a:p>
                  </a:txBody>
                  <a:tcPr/>
                </a:tc>
                <a:tc>
                  <a:txBody>
                    <a:bodyPr/>
                    <a:lstStyle/>
                    <a:p>
                      <a:r>
                        <a:rPr lang="en-US" sz="1300"/>
                        <a:t>--</a:t>
                      </a:r>
                    </a:p>
                  </a:txBody>
                  <a:tcPr/>
                </a:tc>
                <a:tc>
                  <a:txBody>
                    <a:bodyPr/>
                    <a:lstStyle/>
                    <a:p>
                      <a:r>
                        <a:rPr lang="en-US" sz="1300"/>
                        <a:t>$38,850</a:t>
                      </a:r>
                    </a:p>
                  </a:txBody>
                  <a:tcPr/>
                </a:tc>
                <a:extLst>
                  <a:ext uri="{0D108BD9-81ED-4DB2-BD59-A6C34878D82A}">
                    <a16:rowId xmlns:a16="http://schemas.microsoft.com/office/drawing/2014/main" val="1889344548"/>
                  </a:ext>
                </a:extLst>
              </a:tr>
              <a:tr h="287488">
                <a:tc>
                  <a:txBody>
                    <a:bodyPr/>
                    <a:lstStyle/>
                    <a:p>
                      <a:r>
                        <a:rPr lang="en-US" sz="1300"/>
                        <a:t>Agency coordinator/admin (55% of FT salary)</a:t>
                      </a:r>
                    </a:p>
                  </a:txBody>
                  <a:tcPr/>
                </a:tc>
                <a:tc>
                  <a:txBody>
                    <a:bodyPr/>
                    <a:lstStyle/>
                    <a:p>
                      <a:r>
                        <a:rPr lang="en-US" sz="1300"/>
                        <a:t>--</a:t>
                      </a:r>
                    </a:p>
                  </a:txBody>
                  <a:tcPr/>
                </a:tc>
                <a:tc>
                  <a:txBody>
                    <a:bodyPr/>
                    <a:lstStyle/>
                    <a:p>
                      <a:r>
                        <a:rPr lang="en-US" sz="1300"/>
                        <a:t>--</a:t>
                      </a:r>
                    </a:p>
                  </a:txBody>
                  <a:tcPr/>
                </a:tc>
                <a:tc>
                  <a:txBody>
                    <a:bodyPr/>
                    <a:lstStyle/>
                    <a:p>
                      <a:r>
                        <a:rPr lang="en-US" sz="1300"/>
                        <a:t>$27,750</a:t>
                      </a:r>
                    </a:p>
                  </a:txBody>
                  <a:tcPr/>
                </a:tc>
                <a:extLst>
                  <a:ext uri="{0D108BD9-81ED-4DB2-BD59-A6C34878D82A}">
                    <a16:rowId xmlns:a16="http://schemas.microsoft.com/office/drawing/2014/main" val="2492954886"/>
                  </a:ext>
                </a:extLst>
              </a:tr>
              <a:tr h="287488">
                <a:tc>
                  <a:txBody>
                    <a:bodyPr/>
                    <a:lstStyle/>
                    <a:p>
                      <a:r>
                        <a:rPr lang="en-US" sz="1300" b="1"/>
                        <a:t>Community Convenings</a:t>
                      </a:r>
                    </a:p>
                  </a:txBody>
                  <a:tcPr/>
                </a:tc>
                <a:tc>
                  <a:txBody>
                    <a:bodyPr/>
                    <a:lstStyle/>
                    <a:p>
                      <a:r>
                        <a:rPr lang="en-US" sz="1300" b="1"/>
                        <a:t>Cost (per event)</a:t>
                      </a:r>
                    </a:p>
                  </a:txBody>
                  <a:tcPr/>
                </a:tc>
                <a:tc>
                  <a:txBody>
                    <a:bodyPr/>
                    <a:lstStyle/>
                    <a:p>
                      <a:r>
                        <a:rPr lang="en-US" sz="1300" b="1"/>
                        <a:t>Number of events</a:t>
                      </a:r>
                    </a:p>
                  </a:txBody>
                  <a:tcPr/>
                </a:tc>
                <a:tc>
                  <a:txBody>
                    <a:bodyPr/>
                    <a:lstStyle/>
                    <a:p>
                      <a:r>
                        <a:rPr lang="en-US" sz="1300" b="1"/>
                        <a:t>Total funding</a:t>
                      </a:r>
                    </a:p>
                  </a:txBody>
                  <a:tcPr/>
                </a:tc>
                <a:extLst>
                  <a:ext uri="{0D108BD9-81ED-4DB2-BD59-A6C34878D82A}">
                    <a16:rowId xmlns:a16="http://schemas.microsoft.com/office/drawing/2014/main" val="226365532"/>
                  </a:ext>
                </a:extLst>
              </a:tr>
              <a:tr h="287488">
                <a:tc>
                  <a:txBody>
                    <a:bodyPr/>
                    <a:lstStyle/>
                    <a:p>
                      <a:pPr lvl="0">
                        <a:buNone/>
                      </a:pPr>
                      <a:r>
                        <a:rPr lang="en-US" sz="1300" b="0"/>
                        <a:t>Space Rental</a:t>
                      </a:r>
                    </a:p>
                  </a:txBody>
                  <a:tcPr/>
                </a:tc>
                <a:tc>
                  <a:txBody>
                    <a:bodyPr/>
                    <a:lstStyle/>
                    <a:p>
                      <a:pPr lvl="0">
                        <a:buNone/>
                      </a:pPr>
                      <a:r>
                        <a:rPr lang="en-US" sz="1300" b="0"/>
                        <a:t>$250</a:t>
                      </a:r>
                    </a:p>
                  </a:txBody>
                  <a:tcPr/>
                </a:tc>
                <a:tc>
                  <a:txBody>
                    <a:bodyPr/>
                    <a:lstStyle/>
                    <a:p>
                      <a:pPr lvl="0">
                        <a:buNone/>
                      </a:pPr>
                      <a:r>
                        <a:rPr lang="en-US" sz="1300" b="0"/>
                        <a:t>10</a:t>
                      </a:r>
                    </a:p>
                  </a:txBody>
                  <a:tcPr/>
                </a:tc>
                <a:tc>
                  <a:txBody>
                    <a:bodyPr/>
                    <a:lstStyle/>
                    <a:p>
                      <a:pPr lvl="0">
                        <a:buNone/>
                      </a:pPr>
                      <a:r>
                        <a:rPr lang="en-US" sz="1300" b="0"/>
                        <a:t>$2,500</a:t>
                      </a:r>
                    </a:p>
                  </a:txBody>
                  <a:tcPr/>
                </a:tc>
                <a:extLst>
                  <a:ext uri="{0D108BD9-81ED-4DB2-BD59-A6C34878D82A}">
                    <a16:rowId xmlns:a16="http://schemas.microsoft.com/office/drawing/2014/main" val="4247905484"/>
                  </a:ext>
                </a:extLst>
              </a:tr>
              <a:tr h="287488">
                <a:tc>
                  <a:txBody>
                    <a:bodyPr/>
                    <a:lstStyle/>
                    <a:p>
                      <a:pPr lvl="0">
                        <a:buNone/>
                      </a:pPr>
                      <a:r>
                        <a:rPr lang="en-US" sz="1300" b="0"/>
                        <a:t>Materials and supplies</a:t>
                      </a:r>
                    </a:p>
                  </a:txBody>
                  <a:tcPr/>
                </a:tc>
                <a:tc>
                  <a:txBody>
                    <a:bodyPr/>
                    <a:lstStyle/>
                    <a:p>
                      <a:pPr lvl="0">
                        <a:buNone/>
                      </a:pPr>
                      <a:r>
                        <a:rPr lang="en-US" sz="1300" b="0"/>
                        <a:t>$100</a:t>
                      </a:r>
                    </a:p>
                  </a:txBody>
                  <a:tcPr/>
                </a:tc>
                <a:tc>
                  <a:txBody>
                    <a:bodyPr/>
                    <a:lstStyle/>
                    <a:p>
                      <a:pPr lvl="0">
                        <a:buNone/>
                      </a:pPr>
                      <a:r>
                        <a:rPr lang="en-US" sz="1300" b="0"/>
                        <a:t>10</a:t>
                      </a:r>
                    </a:p>
                  </a:txBody>
                  <a:tcPr/>
                </a:tc>
                <a:tc>
                  <a:txBody>
                    <a:bodyPr/>
                    <a:lstStyle/>
                    <a:p>
                      <a:pPr lvl="0">
                        <a:buNone/>
                      </a:pPr>
                      <a:r>
                        <a:rPr lang="en-US" sz="1300" b="0"/>
                        <a:t>$1,000</a:t>
                      </a:r>
                    </a:p>
                  </a:txBody>
                  <a:tcPr/>
                </a:tc>
                <a:extLst>
                  <a:ext uri="{0D108BD9-81ED-4DB2-BD59-A6C34878D82A}">
                    <a16:rowId xmlns:a16="http://schemas.microsoft.com/office/drawing/2014/main" val="189429928"/>
                  </a:ext>
                </a:extLst>
              </a:tr>
              <a:tr h="287488">
                <a:tc>
                  <a:txBody>
                    <a:bodyPr/>
                    <a:lstStyle/>
                    <a:p>
                      <a:pPr lvl="0">
                        <a:buNone/>
                      </a:pPr>
                      <a:r>
                        <a:rPr lang="en-US" sz="1300" b="0"/>
                        <a:t>Speaker honoraria</a:t>
                      </a:r>
                    </a:p>
                  </a:txBody>
                  <a:tcPr/>
                </a:tc>
                <a:tc>
                  <a:txBody>
                    <a:bodyPr/>
                    <a:lstStyle/>
                    <a:p>
                      <a:pPr lvl="0">
                        <a:buNone/>
                      </a:pPr>
                      <a:r>
                        <a:rPr lang="en-US" sz="1300" b="0"/>
                        <a:t>$150</a:t>
                      </a:r>
                    </a:p>
                  </a:txBody>
                  <a:tcPr/>
                </a:tc>
                <a:tc>
                  <a:txBody>
                    <a:bodyPr/>
                    <a:lstStyle/>
                    <a:p>
                      <a:pPr lvl="0">
                        <a:buNone/>
                      </a:pPr>
                      <a:r>
                        <a:rPr lang="en-US" sz="1300" b="0"/>
                        <a:t>10</a:t>
                      </a:r>
                    </a:p>
                  </a:txBody>
                  <a:tcPr/>
                </a:tc>
                <a:tc>
                  <a:txBody>
                    <a:bodyPr/>
                    <a:lstStyle/>
                    <a:p>
                      <a:pPr lvl="0">
                        <a:buNone/>
                      </a:pPr>
                      <a:r>
                        <a:rPr lang="en-US" sz="1300" b="0"/>
                        <a:t>$1,500</a:t>
                      </a:r>
                    </a:p>
                  </a:txBody>
                  <a:tcPr/>
                </a:tc>
                <a:extLst>
                  <a:ext uri="{0D108BD9-81ED-4DB2-BD59-A6C34878D82A}">
                    <a16:rowId xmlns:a16="http://schemas.microsoft.com/office/drawing/2014/main" val="1630899608"/>
                  </a:ext>
                </a:extLst>
              </a:tr>
              <a:tr h="287488">
                <a:tc>
                  <a:txBody>
                    <a:bodyPr/>
                    <a:lstStyle/>
                    <a:p>
                      <a:r>
                        <a:rPr lang="en-US" sz="1300" b="1"/>
                        <a:t>Community Plan (Year 1)*</a:t>
                      </a:r>
                    </a:p>
                  </a:txBody>
                  <a:tcPr/>
                </a:tc>
                <a:tc>
                  <a:txBody>
                    <a:bodyPr/>
                    <a:lstStyle/>
                    <a:p>
                      <a:r>
                        <a:rPr lang="en-US" sz="1300" b="1"/>
                        <a:t>--</a:t>
                      </a:r>
                    </a:p>
                  </a:txBody>
                  <a:tcPr/>
                </a:tc>
                <a:tc>
                  <a:txBody>
                    <a:bodyPr/>
                    <a:lstStyle/>
                    <a:p>
                      <a:r>
                        <a:rPr lang="en-US" sz="1300" b="1"/>
                        <a:t>--</a:t>
                      </a:r>
                    </a:p>
                  </a:txBody>
                  <a:tcPr/>
                </a:tc>
                <a:tc>
                  <a:txBody>
                    <a:bodyPr/>
                    <a:lstStyle/>
                    <a:p>
                      <a:r>
                        <a:rPr lang="en-US" sz="1300" b="1"/>
                        <a:t>Total funding</a:t>
                      </a:r>
                      <a:endParaRPr lang="en-US" sz="1000"/>
                    </a:p>
                  </a:txBody>
                  <a:tcPr/>
                </a:tc>
                <a:extLst>
                  <a:ext uri="{0D108BD9-81ED-4DB2-BD59-A6C34878D82A}">
                    <a16:rowId xmlns:a16="http://schemas.microsoft.com/office/drawing/2014/main" val="1941180957"/>
                  </a:ext>
                </a:extLst>
              </a:tr>
              <a:tr h="287488">
                <a:tc>
                  <a:txBody>
                    <a:bodyPr/>
                    <a:lstStyle/>
                    <a:p>
                      <a:pPr lvl="0">
                        <a:buNone/>
                      </a:pPr>
                      <a:r>
                        <a:rPr lang="en-US" sz="1300" b="0"/>
                        <a:t>Consulting fees (design, writing, copywriting)</a:t>
                      </a:r>
                    </a:p>
                  </a:txBody>
                  <a:tcPr/>
                </a:tc>
                <a:tc>
                  <a:txBody>
                    <a:bodyPr/>
                    <a:lstStyle/>
                    <a:p>
                      <a:pPr lvl="0">
                        <a:buNone/>
                      </a:pPr>
                      <a:r>
                        <a:rPr lang="en-US" sz="1300" b="0"/>
                        <a:t>--</a:t>
                      </a:r>
                    </a:p>
                  </a:txBody>
                  <a:tcPr/>
                </a:tc>
                <a:tc>
                  <a:txBody>
                    <a:bodyPr/>
                    <a:lstStyle/>
                    <a:p>
                      <a:pPr lvl="0">
                        <a:buNone/>
                      </a:pPr>
                      <a:r>
                        <a:rPr lang="en-US" sz="1300" b="0"/>
                        <a:t>--</a:t>
                      </a:r>
                    </a:p>
                  </a:txBody>
                  <a:tcPr/>
                </a:tc>
                <a:tc>
                  <a:txBody>
                    <a:bodyPr/>
                    <a:lstStyle/>
                    <a:p>
                      <a:pPr lvl="0">
                        <a:buNone/>
                      </a:pPr>
                      <a:r>
                        <a:rPr lang="en-US" sz="1300"/>
                        <a:t>$7,500</a:t>
                      </a:r>
                    </a:p>
                  </a:txBody>
                  <a:tcPr/>
                </a:tc>
                <a:extLst>
                  <a:ext uri="{0D108BD9-81ED-4DB2-BD59-A6C34878D82A}">
                    <a16:rowId xmlns:a16="http://schemas.microsoft.com/office/drawing/2014/main" val="2456801629"/>
                  </a:ext>
                </a:extLst>
              </a:tr>
              <a:tr h="287488">
                <a:tc>
                  <a:txBody>
                    <a:bodyPr/>
                    <a:lstStyle/>
                    <a:p>
                      <a:pPr lvl="0">
                        <a:buNone/>
                      </a:pPr>
                      <a:r>
                        <a:rPr lang="en-US" sz="1300" b="0"/>
                        <a:t>Consulting fees (research, needs assessment)</a:t>
                      </a:r>
                    </a:p>
                  </a:txBody>
                  <a:tcPr/>
                </a:tc>
                <a:tc>
                  <a:txBody>
                    <a:bodyPr/>
                    <a:lstStyle/>
                    <a:p>
                      <a:pPr lvl="0">
                        <a:buNone/>
                      </a:pPr>
                      <a:r>
                        <a:rPr lang="en-US" sz="1300" b="0"/>
                        <a:t>--</a:t>
                      </a:r>
                    </a:p>
                  </a:txBody>
                  <a:tcPr/>
                </a:tc>
                <a:tc>
                  <a:txBody>
                    <a:bodyPr/>
                    <a:lstStyle/>
                    <a:p>
                      <a:pPr lvl="0">
                        <a:buNone/>
                      </a:pPr>
                      <a:r>
                        <a:rPr lang="en-US" sz="1300" b="0"/>
                        <a:t>--</a:t>
                      </a:r>
                    </a:p>
                  </a:txBody>
                  <a:tcPr/>
                </a:tc>
                <a:tc>
                  <a:txBody>
                    <a:bodyPr/>
                    <a:lstStyle/>
                    <a:p>
                      <a:pPr lvl="0">
                        <a:buNone/>
                      </a:pPr>
                      <a:r>
                        <a:rPr lang="en-US" sz="1300"/>
                        <a:t>$15,000</a:t>
                      </a:r>
                    </a:p>
                  </a:txBody>
                  <a:tcPr/>
                </a:tc>
                <a:extLst>
                  <a:ext uri="{0D108BD9-81ED-4DB2-BD59-A6C34878D82A}">
                    <a16:rowId xmlns:a16="http://schemas.microsoft.com/office/drawing/2014/main" val="1919761800"/>
                  </a:ext>
                </a:extLst>
              </a:tr>
              <a:tr h="483504">
                <a:tc>
                  <a:txBody>
                    <a:bodyPr/>
                    <a:lstStyle/>
                    <a:p>
                      <a:pPr lvl="0">
                        <a:buNone/>
                      </a:pPr>
                      <a:r>
                        <a:rPr lang="en-US" sz="1300" b="0"/>
                        <a:t>Research / data miscellaneous (incentives, materials and supplies)</a:t>
                      </a:r>
                    </a:p>
                  </a:txBody>
                  <a:tcPr/>
                </a:tc>
                <a:tc>
                  <a:txBody>
                    <a:bodyPr/>
                    <a:lstStyle/>
                    <a:p>
                      <a:pPr lvl="0">
                        <a:buNone/>
                      </a:pPr>
                      <a:r>
                        <a:rPr lang="en-US" sz="1300" b="0"/>
                        <a:t>--</a:t>
                      </a:r>
                    </a:p>
                  </a:txBody>
                  <a:tcPr/>
                </a:tc>
                <a:tc>
                  <a:txBody>
                    <a:bodyPr/>
                    <a:lstStyle/>
                    <a:p>
                      <a:pPr lvl="0">
                        <a:buNone/>
                      </a:pPr>
                      <a:r>
                        <a:rPr lang="en-US" sz="1300" b="0"/>
                        <a:t>--</a:t>
                      </a:r>
                    </a:p>
                  </a:txBody>
                  <a:tcPr/>
                </a:tc>
                <a:tc>
                  <a:txBody>
                    <a:bodyPr/>
                    <a:lstStyle/>
                    <a:p>
                      <a:pPr lvl="0">
                        <a:buNone/>
                      </a:pPr>
                      <a:r>
                        <a:rPr lang="en-US" sz="1300"/>
                        <a:t>$2,500</a:t>
                      </a:r>
                    </a:p>
                  </a:txBody>
                  <a:tcPr/>
                </a:tc>
                <a:extLst>
                  <a:ext uri="{0D108BD9-81ED-4DB2-BD59-A6C34878D82A}">
                    <a16:rowId xmlns:a16="http://schemas.microsoft.com/office/drawing/2014/main" val="1313061966"/>
                  </a:ext>
                </a:extLst>
              </a:tr>
              <a:tr h="287488">
                <a:tc>
                  <a:txBody>
                    <a:bodyPr/>
                    <a:lstStyle/>
                    <a:p>
                      <a:pPr lvl="0">
                        <a:buNone/>
                      </a:pPr>
                      <a:r>
                        <a:rPr lang="en-US" sz="1300" b="0"/>
                        <a:t>Outreach materials</a:t>
                      </a:r>
                    </a:p>
                  </a:txBody>
                  <a:tcPr/>
                </a:tc>
                <a:tc>
                  <a:txBody>
                    <a:bodyPr/>
                    <a:lstStyle/>
                    <a:p>
                      <a:pPr lvl="0">
                        <a:buNone/>
                      </a:pPr>
                      <a:r>
                        <a:rPr lang="en-US" sz="1300" b="0"/>
                        <a:t>--</a:t>
                      </a:r>
                    </a:p>
                  </a:txBody>
                  <a:tcPr/>
                </a:tc>
                <a:tc>
                  <a:txBody>
                    <a:bodyPr/>
                    <a:lstStyle/>
                    <a:p>
                      <a:pPr lvl="0">
                        <a:buNone/>
                      </a:pPr>
                      <a:r>
                        <a:rPr lang="en-US" sz="1300" b="0"/>
                        <a:t>--</a:t>
                      </a:r>
                    </a:p>
                  </a:txBody>
                  <a:tcPr/>
                </a:tc>
                <a:tc>
                  <a:txBody>
                    <a:bodyPr/>
                    <a:lstStyle/>
                    <a:p>
                      <a:pPr lvl="0">
                        <a:buNone/>
                      </a:pPr>
                      <a:r>
                        <a:rPr lang="en-US" sz="1300"/>
                        <a:t>$2,000</a:t>
                      </a:r>
                    </a:p>
                  </a:txBody>
                  <a:tcPr/>
                </a:tc>
                <a:extLst>
                  <a:ext uri="{0D108BD9-81ED-4DB2-BD59-A6C34878D82A}">
                    <a16:rowId xmlns:a16="http://schemas.microsoft.com/office/drawing/2014/main" val="2887907770"/>
                  </a:ext>
                </a:extLst>
              </a:tr>
              <a:tr h="287488">
                <a:tc>
                  <a:txBody>
                    <a:bodyPr/>
                    <a:lstStyle/>
                    <a:p>
                      <a:pPr lvl="0">
                        <a:buNone/>
                      </a:pPr>
                      <a:r>
                        <a:rPr lang="en-US" sz="1300" b="1"/>
                        <a:t>Community Plan Working Groups</a:t>
                      </a:r>
                    </a:p>
                  </a:txBody>
                  <a:tcPr/>
                </a:tc>
                <a:tc>
                  <a:txBody>
                    <a:bodyPr/>
                    <a:lstStyle/>
                    <a:p>
                      <a:pPr lvl="0">
                        <a:buNone/>
                      </a:pPr>
                      <a:r>
                        <a:rPr lang="en-US" sz="1300" b="1"/>
                        <a:t>Cost (per event)</a:t>
                      </a:r>
                      <a:endParaRPr lang="en-US"/>
                    </a:p>
                  </a:txBody>
                  <a:tcPr/>
                </a:tc>
                <a:tc>
                  <a:txBody>
                    <a:bodyPr/>
                    <a:lstStyle/>
                    <a:p>
                      <a:pPr lvl="0">
                        <a:buNone/>
                      </a:pPr>
                      <a:r>
                        <a:rPr lang="en-US" sz="1300" b="1"/>
                        <a:t>Number of events</a:t>
                      </a:r>
                      <a:endParaRPr lang="en-US"/>
                    </a:p>
                  </a:txBody>
                  <a:tcPr/>
                </a:tc>
                <a:tc>
                  <a:txBody>
                    <a:bodyPr/>
                    <a:lstStyle/>
                    <a:p>
                      <a:pPr lvl="0">
                        <a:buNone/>
                      </a:pPr>
                      <a:r>
                        <a:rPr lang="en-US" sz="1300" b="1"/>
                        <a:t>Total funding</a:t>
                      </a:r>
                      <a:endParaRPr lang="en-US"/>
                    </a:p>
                  </a:txBody>
                  <a:tcPr/>
                </a:tc>
                <a:extLst>
                  <a:ext uri="{0D108BD9-81ED-4DB2-BD59-A6C34878D82A}">
                    <a16:rowId xmlns:a16="http://schemas.microsoft.com/office/drawing/2014/main" val="1049689456"/>
                  </a:ext>
                </a:extLst>
              </a:tr>
              <a:tr h="287488">
                <a:tc>
                  <a:txBody>
                    <a:bodyPr/>
                    <a:lstStyle/>
                    <a:p>
                      <a:pPr lvl="0">
                        <a:buNone/>
                      </a:pPr>
                      <a:r>
                        <a:rPr lang="en-US" sz="1300" b="0"/>
                        <a:t>Materials and supplies</a:t>
                      </a:r>
                    </a:p>
                  </a:txBody>
                  <a:tcPr/>
                </a:tc>
                <a:tc>
                  <a:txBody>
                    <a:bodyPr/>
                    <a:lstStyle/>
                    <a:p>
                      <a:pPr lvl="0">
                        <a:buNone/>
                      </a:pPr>
                      <a:r>
                        <a:rPr lang="en-US" sz="1300" b="0"/>
                        <a:t>$100</a:t>
                      </a:r>
                    </a:p>
                  </a:txBody>
                  <a:tcPr/>
                </a:tc>
                <a:tc>
                  <a:txBody>
                    <a:bodyPr/>
                    <a:lstStyle/>
                    <a:p>
                      <a:pPr lvl="0">
                        <a:buNone/>
                      </a:pPr>
                      <a:r>
                        <a:rPr lang="en-US" sz="1300" b="0"/>
                        <a:t>20</a:t>
                      </a:r>
                    </a:p>
                  </a:txBody>
                  <a:tcPr/>
                </a:tc>
                <a:tc>
                  <a:txBody>
                    <a:bodyPr/>
                    <a:lstStyle/>
                    <a:p>
                      <a:pPr lvl="0">
                        <a:buNone/>
                      </a:pPr>
                      <a:r>
                        <a:rPr lang="en-US" sz="1300"/>
                        <a:t>$2,000</a:t>
                      </a:r>
                    </a:p>
                  </a:txBody>
                  <a:tcPr/>
                </a:tc>
                <a:extLst>
                  <a:ext uri="{0D108BD9-81ED-4DB2-BD59-A6C34878D82A}">
                    <a16:rowId xmlns:a16="http://schemas.microsoft.com/office/drawing/2014/main" val="2826052659"/>
                  </a:ext>
                </a:extLst>
              </a:tr>
              <a:tr h="483504">
                <a:tc>
                  <a:txBody>
                    <a:bodyPr/>
                    <a:lstStyle/>
                    <a:p>
                      <a:pPr lvl="0">
                        <a:buNone/>
                      </a:pPr>
                      <a:r>
                        <a:rPr lang="en-US" sz="1300" b="0"/>
                        <a:t>Community organization honoraria (15 agencies * $100 per meeting)</a:t>
                      </a:r>
                    </a:p>
                  </a:txBody>
                  <a:tcPr/>
                </a:tc>
                <a:tc>
                  <a:txBody>
                    <a:bodyPr/>
                    <a:lstStyle/>
                    <a:p>
                      <a:pPr lvl="0">
                        <a:buNone/>
                      </a:pPr>
                      <a:r>
                        <a:rPr lang="en-US" sz="1300" b="0"/>
                        <a:t>$1,500</a:t>
                      </a:r>
                    </a:p>
                  </a:txBody>
                  <a:tcPr/>
                </a:tc>
                <a:tc>
                  <a:txBody>
                    <a:bodyPr/>
                    <a:lstStyle/>
                    <a:p>
                      <a:pPr lvl="0">
                        <a:buNone/>
                      </a:pPr>
                      <a:r>
                        <a:rPr lang="en-US" sz="1300" b="0"/>
                        <a:t>20</a:t>
                      </a:r>
                    </a:p>
                  </a:txBody>
                  <a:tcPr/>
                </a:tc>
                <a:tc>
                  <a:txBody>
                    <a:bodyPr/>
                    <a:lstStyle/>
                    <a:p>
                      <a:pPr lvl="0">
                        <a:buNone/>
                      </a:pPr>
                      <a:r>
                        <a:rPr lang="en-US" sz="1300"/>
                        <a:t>$30,000</a:t>
                      </a:r>
                    </a:p>
                  </a:txBody>
                  <a:tcPr/>
                </a:tc>
                <a:extLst>
                  <a:ext uri="{0D108BD9-81ED-4DB2-BD59-A6C34878D82A}">
                    <a16:rowId xmlns:a16="http://schemas.microsoft.com/office/drawing/2014/main" val="3737612637"/>
                  </a:ext>
                </a:extLst>
              </a:tr>
              <a:tr h="483504">
                <a:tc>
                  <a:txBody>
                    <a:bodyPr/>
                    <a:lstStyle/>
                    <a:p>
                      <a:pPr lvl="0">
                        <a:buNone/>
                      </a:pPr>
                      <a:r>
                        <a:rPr lang="en-US" sz="1300" b="0"/>
                        <a:t>Youth honoraria (10 individuals * $100 per meeting)</a:t>
                      </a:r>
                    </a:p>
                  </a:txBody>
                  <a:tcPr/>
                </a:tc>
                <a:tc>
                  <a:txBody>
                    <a:bodyPr/>
                    <a:lstStyle/>
                    <a:p>
                      <a:pPr lvl="0">
                        <a:buNone/>
                      </a:pPr>
                      <a:r>
                        <a:rPr lang="en-US" sz="1300" b="0"/>
                        <a:t>$1,000</a:t>
                      </a:r>
                    </a:p>
                  </a:txBody>
                  <a:tcPr/>
                </a:tc>
                <a:tc>
                  <a:txBody>
                    <a:bodyPr/>
                    <a:lstStyle/>
                    <a:p>
                      <a:pPr lvl="0">
                        <a:buNone/>
                      </a:pPr>
                      <a:r>
                        <a:rPr lang="en-US" sz="1300" b="0"/>
                        <a:t>20</a:t>
                      </a:r>
                    </a:p>
                  </a:txBody>
                  <a:tcPr/>
                </a:tc>
                <a:tc>
                  <a:txBody>
                    <a:bodyPr/>
                    <a:lstStyle/>
                    <a:p>
                      <a:pPr lvl="0">
                        <a:buNone/>
                      </a:pPr>
                      <a:r>
                        <a:rPr lang="en-US" sz="1300"/>
                        <a:t>$20,000</a:t>
                      </a:r>
                    </a:p>
                  </a:txBody>
                  <a:tcPr/>
                </a:tc>
                <a:extLst>
                  <a:ext uri="{0D108BD9-81ED-4DB2-BD59-A6C34878D82A}">
                    <a16:rowId xmlns:a16="http://schemas.microsoft.com/office/drawing/2014/main" val="3252870928"/>
                  </a:ext>
                </a:extLst>
              </a:tr>
            </a:tbl>
          </a:graphicData>
        </a:graphic>
      </p:graphicFrame>
      <p:sp>
        <p:nvSpPr>
          <p:cNvPr id="10" name="TextBox 9">
            <a:extLst>
              <a:ext uri="{FF2B5EF4-FFF2-40B4-BE49-F238E27FC236}">
                <a16:creationId xmlns:a16="http://schemas.microsoft.com/office/drawing/2014/main" id="{C1D03036-69DF-13C2-17DF-B20D40FF3B81}"/>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17-18</a:t>
            </a:r>
            <a:endParaRPr lang="en-US" b="1">
              <a:solidFill>
                <a:srgbClr val="00B0F0"/>
              </a:solidFill>
              <a:cs typeface="Calibri"/>
            </a:endParaRPr>
          </a:p>
        </p:txBody>
      </p:sp>
    </p:spTree>
    <p:extLst>
      <p:ext uri="{BB962C8B-B14F-4D97-AF65-F5344CB8AC3E}">
        <p14:creationId xmlns:p14="http://schemas.microsoft.com/office/powerpoint/2010/main" val="225093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Budget Breakdown (continued)</a:t>
            </a:r>
            <a:endParaRPr lang="en-US">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31</a:t>
            </a:fld>
            <a:endParaRPr lang="en-US"/>
          </a:p>
        </p:txBody>
      </p:sp>
      <p:graphicFrame>
        <p:nvGraphicFramePr>
          <p:cNvPr id="5" name="Table 6">
            <a:extLst>
              <a:ext uri="{FF2B5EF4-FFF2-40B4-BE49-F238E27FC236}">
                <a16:creationId xmlns:a16="http://schemas.microsoft.com/office/drawing/2014/main" id="{1D5D4600-8879-CCFE-6770-56A689A2A332}"/>
              </a:ext>
            </a:extLst>
          </p:cNvPr>
          <p:cNvGraphicFramePr>
            <a:graphicFrameLocks noGrp="1"/>
          </p:cNvGraphicFramePr>
          <p:nvPr>
            <p:extLst>
              <p:ext uri="{D42A27DB-BD31-4B8C-83A1-F6EECF244321}">
                <p14:modId xmlns:p14="http://schemas.microsoft.com/office/powerpoint/2010/main" val="1763128196"/>
              </p:ext>
            </p:extLst>
          </p:nvPr>
        </p:nvGraphicFramePr>
        <p:xfrm>
          <a:off x="943707" y="1144860"/>
          <a:ext cx="8375310" cy="3398520"/>
        </p:xfrm>
        <a:graphic>
          <a:graphicData uri="http://schemas.openxmlformats.org/drawingml/2006/table">
            <a:tbl>
              <a:tblPr firstRow="1" bandRow="1">
                <a:tableStyleId>{3B4B98B0-60AC-42C2-AFA5-B58CD77FA1E5}</a:tableStyleId>
              </a:tblPr>
              <a:tblGrid>
                <a:gridCol w="3646341">
                  <a:extLst>
                    <a:ext uri="{9D8B030D-6E8A-4147-A177-3AD203B41FA5}">
                      <a16:colId xmlns:a16="http://schemas.microsoft.com/office/drawing/2014/main" val="755643489"/>
                    </a:ext>
                  </a:extLst>
                </a:gridCol>
                <a:gridCol w="1568615">
                  <a:extLst>
                    <a:ext uri="{9D8B030D-6E8A-4147-A177-3AD203B41FA5}">
                      <a16:colId xmlns:a16="http://schemas.microsoft.com/office/drawing/2014/main" val="3075029327"/>
                    </a:ext>
                  </a:extLst>
                </a:gridCol>
                <a:gridCol w="1582373">
                  <a:extLst>
                    <a:ext uri="{9D8B030D-6E8A-4147-A177-3AD203B41FA5}">
                      <a16:colId xmlns:a16="http://schemas.microsoft.com/office/drawing/2014/main" val="663437103"/>
                    </a:ext>
                  </a:extLst>
                </a:gridCol>
                <a:gridCol w="1577981">
                  <a:extLst>
                    <a:ext uri="{9D8B030D-6E8A-4147-A177-3AD203B41FA5}">
                      <a16:colId xmlns:a16="http://schemas.microsoft.com/office/drawing/2014/main" val="3297618564"/>
                    </a:ext>
                  </a:extLst>
                </a:gridCol>
              </a:tblGrid>
              <a:tr h="287488">
                <a:tc gridSpan="4">
                  <a:txBody>
                    <a:bodyPr/>
                    <a:lstStyle/>
                    <a:p>
                      <a:pPr lvl="0">
                        <a:buNone/>
                      </a:pPr>
                      <a:r>
                        <a:rPr lang="en-US" sz="1400" b="1" i="0" u="none" strike="noStrike" noProof="0">
                          <a:solidFill>
                            <a:schemeClr val="tx1"/>
                          </a:solidFill>
                          <a:latin typeface="Calibri"/>
                        </a:rPr>
                        <a:t>Table 4: MCMF Anchor Organization Initiative Sample Budget Breakdown Per Delegate: Year 1 (continued)</a:t>
                      </a:r>
                      <a:endParaRPr lang="en-US" sz="140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5465558"/>
                  </a:ext>
                </a:extLst>
              </a:tr>
              <a:tr h="287488">
                <a:tc>
                  <a:txBody>
                    <a:bodyPr/>
                    <a:lstStyle/>
                    <a:p>
                      <a:r>
                        <a:rPr lang="en-US" sz="1300" b="1"/>
                        <a:t>Community Engagement Events</a:t>
                      </a:r>
                      <a:endParaRPr lang="en-US" sz="1300" b="0"/>
                    </a:p>
                  </a:txBody>
                  <a:tcPr/>
                </a:tc>
                <a:tc>
                  <a:txBody>
                    <a:bodyPr/>
                    <a:lstStyle/>
                    <a:p>
                      <a:pPr lvl="0">
                        <a:buNone/>
                      </a:pPr>
                      <a:r>
                        <a:rPr lang="en-US" sz="1300" b="1"/>
                        <a:t>Cost (per event)</a:t>
                      </a:r>
                    </a:p>
                  </a:txBody>
                  <a:tcPr/>
                </a:tc>
                <a:tc>
                  <a:txBody>
                    <a:bodyPr/>
                    <a:lstStyle/>
                    <a:p>
                      <a:pPr lvl="0">
                        <a:buNone/>
                      </a:pPr>
                      <a:r>
                        <a:rPr lang="en-US" sz="1300" b="1"/>
                        <a:t>Number of events</a:t>
                      </a:r>
                    </a:p>
                  </a:txBody>
                  <a:tcPr/>
                </a:tc>
                <a:tc>
                  <a:txBody>
                    <a:bodyPr/>
                    <a:lstStyle/>
                    <a:p>
                      <a:pPr lvl="0">
                        <a:buNone/>
                      </a:pPr>
                      <a:r>
                        <a:rPr lang="en-US" sz="1300" b="1"/>
                        <a:t>Total funding</a:t>
                      </a:r>
                      <a:endParaRPr lang="en-US"/>
                    </a:p>
                  </a:txBody>
                  <a:tcPr/>
                </a:tc>
                <a:extLst>
                  <a:ext uri="{0D108BD9-81ED-4DB2-BD59-A6C34878D82A}">
                    <a16:rowId xmlns:a16="http://schemas.microsoft.com/office/drawing/2014/main" val="1841419391"/>
                  </a:ext>
                </a:extLst>
              </a:tr>
              <a:tr h="287488">
                <a:tc>
                  <a:txBody>
                    <a:bodyPr/>
                    <a:lstStyle/>
                    <a:p>
                      <a:r>
                        <a:rPr lang="en-US" sz="1300"/>
                        <a:t>Materials and supplies</a:t>
                      </a:r>
                    </a:p>
                  </a:txBody>
                  <a:tcPr/>
                </a:tc>
                <a:tc>
                  <a:txBody>
                    <a:bodyPr/>
                    <a:lstStyle/>
                    <a:p>
                      <a:r>
                        <a:rPr lang="en-US" sz="1300"/>
                        <a:t>$200</a:t>
                      </a:r>
                    </a:p>
                  </a:txBody>
                  <a:tcPr/>
                </a:tc>
                <a:tc>
                  <a:txBody>
                    <a:bodyPr/>
                    <a:lstStyle/>
                    <a:p>
                      <a:r>
                        <a:rPr lang="en-US" sz="1300"/>
                        <a:t>3</a:t>
                      </a:r>
                    </a:p>
                  </a:txBody>
                  <a:tcPr/>
                </a:tc>
                <a:tc>
                  <a:txBody>
                    <a:bodyPr/>
                    <a:lstStyle/>
                    <a:p>
                      <a:r>
                        <a:rPr lang="en-US" sz="1300"/>
                        <a:t>$600</a:t>
                      </a:r>
                      <a:endParaRPr lang="en-US"/>
                    </a:p>
                  </a:txBody>
                  <a:tcPr/>
                </a:tc>
                <a:extLst>
                  <a:ext uri="{0D108BD9-81ED-4DB2-BD59-A6C34878D82A}">
                    <a16:rowId xmlns:a16="http://schemas.microsoft.com/office/drawing/2014/main" val="4231844779"/>
                  </a:ext>
                </a:extLst>
              </a:tr>
              <a:tr h="287488">
                <a:tc>
                  <a:txBody>
                    <a:bodyPr/>
                    <a:lstStyle/>
                    <a:p>
                      <a:r>
                        <a:rPr lang="en-US" sz="1300"/>
                        <a:t>Speaker honoraria / performer fees</a:t>
                      </a:r>
                    </a:p>
                  </a:txBody>
                  <a:tcPr/>
                </a:tc>
                <a:tc>
                  <a:txBody>
                    <a:bodyPr/>
                    <a:lstStyle/>
                    <a:p>
                      <a:r>
                        <a:rPr lang="en-US" sz="1300"/>
                        <a:t>$500</a:t>
                      </a:r>
                    </a:p>
                  </a:txBody>
                  <a:tcPr/>
                </a:tc>
                <a:tc>
                  <a:txBody>
                    <a:bodyPr/>
                    <a:lstStyle/>
                    <a:p>
                      <a:r>
                        <a:rPr lang="en-US" sz="1300"/>
                        <a:t>3</a:t>
                      </a:r>
                    </a:p>
                  </a:txBody>
                  <a:tcPr/>
                </a:tc>
                <a:tc>
                  <a:txBody>
                    <a:bodyPr/>
                    <a:lstStyle/>
                    <a:p>
                      <a:r>
                        <a:rPr lang="en-US" sz="1300"/>
                        <a:t>$1,500</a:t>
                      </a:r>
                    </a:p>
                  </a:txBody>
                  <a:tcPr/>
                </a:tc>
                <a:extLst>
                  <a:ext uri="{0D108BD9-81ED-4DB2-BD59-A6C34878D82A}">
                    <a16:rowId xmlns:a16="http://schemas.microsoft.com/office/drawing/2014/main" val="1889344548"/>
                  </a:ext>
                </a:extLst>
              </a:tr>
              <a:tr h="287488">
                <a:tc>
                  <a:txBody>
                    <a:bodyPr/>
                    <a:lstStyle/>
                    <a:p>
                      <a:r>
                        <a:rPr lang="en-US" sz="1300"/>
                        <a:t>Space / equipment rental</a:t>
                      </a:r>
                    </a:p>
                  </a:txBody>
                  <a:tcPr/>
                </a:tc>
                <a:tc>
                  <a:txBody>
                    <a:bodyPr/>
                    <a:lstStyle/>
                    <a:p>
                      <a:r>
                        <a:rPr lang="en-US" sz="1300"/>
                        <a:t>$750</a:t>
                      </a:r>
                    </a:p>
                  </a:txBody>
                  <a:tcPr/>
                </a:tc>
                <a:tc>
                  <a:txBody>
                    <a:bodyPr/>
                    <a:lstStyle/>
                    <a:p>
                      <a:r>
                        <a:rPr lang="en-US" sz="1300"/>
                        <a:t>3</a:t>
                      </a:r>
                    </a:p>
                  </a:txBody>
                  <a:tcPr/>
                </a:tc>
                <a:tc>
                  <a:txBody>
                    <a:bodyPr/>
                    <a:lstStyle/>
                    <a:p>
                      <a:r>
                        <a:rPr lang="en-US" sz="1300"/>
                        <a:t>$2,250</a:t>
                      </a:r>
                      <a:endParaRPr lang="en-US"/>
                    </a:p>
                  </a:txBody>
                  <a:tcPr/>
                </a:tc>
                <a:extLst>
                  <a:ext uri="{0D108BD9-81ED-4DB2-BD59-A6C34878D82A}">
                    <a16:rowId xmlns:a16="http://schemas.microsoft.com/office/drawing/2014/main" val="2492954886"/>
                  </a:ext>
                </a:extLst>
              </a:tr>
              <a:tr h="287488">
                <a:tc>
                  <a:txBody>
                    <a:bodyPr/>
                    <a:lstStyle/>
                    <a:p>
                      <a:pPr lvl="0">
                        <a:buNone/>
                      </a:pPr>
                      <a:r>
                        <a:rPr lang="en-US" sz="1300"/>
                        <a:t>Transportation</a:t>
                      </a:r>
                    </a:p>
                  </a:txBody>
                  <a:tcPr/>
                </a:tc>
                <a:tc>
                  <a:txBody>
                    <a:bodyPr/>
                    <a:lstStyle/>
                    <a:p>
                      <a:pPr lvl="0">
                        <a:buNone/>
                      </a:pPr>
                      <a:r>
                        <a:rPr lang="en-US" sz="1300"/>
                        <a:t>$200</a:t>
                      </a:r>
                    </a:p>
                  </a:txBody>
                  <a:tcPr/>
                </a:tc>
                <a:tc>
                  <a:txBody>
                    <a:bodyPr/>
                    <a:lstStyle/>
                    <a:p>
                      <a:pPr lvl="0">
                        <a:buNone/>
                      </a:pPr>
                      <a:r>
                        <a:rPr lang="en-US" sz="1300"/>
                        <a:t>3</a:t>
                      </a:r>
                    </a:p>
                  </a:txBody>
                  <a:tcPr/>
                </a:tc>
                <a:tc>
                  <a:txBody>
                    <a:bodyPr/>
                    <a:lstStyle/>
                    <a:p>
                      <a:pPr lvl="0">
                        <a:buNone/>
                      </a:pPr>
                      <a:r>
                        <a:rPr lang="en-US" sz="1300"/>
                        <a:t>$600</a:t>
                      </a:r>
                    </a:p>
                  </a:txBody>
                  <a:tcPr/>
                </a:tc>
                <a:extLst>
                  <a:ext uri="{0D108BD9-81ED-4DB2-BD59-A6C34878D82A}">
                    <a16:rowId xmlns:a16="http://schemas.microsoft.com/office/drawing/2014/main" val="241900449"/>
                  </a:ext>
                </a:extLst>
              </a:tr>
              <a:tr h="287488">
                <a:tc>
                  <a:txBody>
                    <a:bodyPr/>
                    <a:lstStyle/>
                    <a:p>
                      <a:r>
                        <a:rPr lang="en-US" sz="1300" b="1"/>
                        <a:t>Food Related Costs for Participants</a:t>
                      </a:r>
                    </a:p>
                  </a:txBody>
                  <a:tcPr/>
                </a:tc>
                <a:tc>
                  <a:txBody>
                    <a:bodyPr/>
                    <a:lstStyle/>
                    <a:p>
                      <a:pPr lvl="0">
                        <a:buNone/>
                      </a:pPr>
                      <a:r>
                        <a:rPr lang="en-US" sz="1300" b="1"/>
                        <a:t>--</a:t>
                      </a:r>
                    </a:p>
                  </a:txBody>
                  <a:tcPr/>
                </a:tc>
                <a:tc>
                  <a:txBody>
                    <a:bodyPr/>
                    <a:lstStyle/>
                    <a:p>
                      <a:r>
                        <a:rPr lang="en-US" sz="1300" b="1"/>
                        <a:t>--</a:t>
                      </a:r>
                    </a:p>
                  </a:txBody>
                  <a:tcPr/>
                </a:tc>
                <a:tc>
                  <a:txBody>
                    <a:bodyPr/>
                    <a:lstStyle/>
                    <a:p>
                      <a:r>
                        <a:rPr lang="en-US" sz="1300" b="1"/>
                        <a:t>Total funding</a:t>
                      </a:r>
                    </a:p>
                  </a:txBody>
                  <a:tcPr/>
                </a:tc>
                <a:extLst>
                  <a:ext uri="{0D108BD9-81ED-4DB2-BD59-A6C34878D82A}">
                    <a16:rowId xmlns:a16="http://schemas.microsoft.com/office/drawing/2014/main" val="226365532"/>
                  </a:ext>
                </a:extLst>
              </a:tr>
              <a:tr h="287488">
                <a:tc>
                  <a:txBody>
                    <a:bodyPr/>
                    <a:lstStyle/>
                    <a:p>
                      <a:pPr lvl="0">
                        <a:buNone/>
                      </a:pPr>
                      <a:r>
                        <a:rPr lang="en-US" sz="1300" b="0"/>
                        <a:t>Food related costs for participants at events and meetings</a:t>
                      </a:r>
                    </a:p>
                  </a:txBody>
                  <a:tcPr/>
                </a:tc>
                <a:tc>
                  <a:txBody>
                    <a:bodyPr/>
                    <a:lstStyle/>
                    <a:p>
                      <a:pPr lvl="0">
                        <a:buNone/>
                      </a:pPr>
                      <a:r>
                        <a:rPr lang="en-US" sz="1300" b="0"/>
                        <a:t>--</a:t>
                      </a:r>
                    </a:p>
                  </a:txBody>
                  <a:tcPr/>
                </a:tc>
                <a:tc>
                  <a:txBody>
                    <a:bodyPr/>
                    <a:lstStyle/>
                    <a:p>
                      <a:pPr lvl="0">
                        <a:buNone/>
                      </a:pPr>
                      <a:r>
                        <a:rPr lang="en-US" sz="1300" b="0"/>
                        <a:t>--</a:t>
                      </a:r>
                    </a:p>
                  </a:txBody>
                  <a:tcPr/>
                </a:tc>
                <a:tc>
                  <a:txBody>
                    <a:bodyPr/>
                    <a:lstStyle/>
                    <a:p>
                      <a:pPr lvl="0">
                        <a:buNone/>
                      </a:pPr>
                      <a:r>
                        <a:rPr lang="en-US" sz="1300" b="0"/>
                        <a:t>$6,600</a:t>
                      </a:r>
                    </a:p>
                  </a:txBody>
                  <a:tcPr/>
                </a:tc>
                <a:extLst>
                  <a:ext uri="{0D108BD9-81ED-4DB2-BD59-A6C34878D82A}">
                    <a16:rowId xmlns:a16="http://schemas.microsoft.com/office/drawing/2014/main" val="4247905484"/>
                  </a:ext>
                </a:extLst>
              </a:tr>
              <a:tr h="287488">
                <a:tc gridSpan="3">
                  <a:txBody>
                    <a:bodyPr/>
                    <a:lstStyle/>
                    <a:p>
                      <a:pPr lvl="0" algn="r">
                        <a:buNone/>
                      </a:pPr>
                      <a:r>
                        <a:rPr lang="en-US" sz="1300" b="1"/>
                        <a:t>Subtotal</a:t>
                      </a:r>
                    </a:p>
                  </a:txBody>
                  <a:tcPr/>
                </a:tc>
                <a:tc hMerge="1">
                  <a:txBody>
                    <a:bodyPr/>
                    <a:lstStyle/>
                    <a:p>
                      <a:endParaRPr lang="en-US" sz="1300" b="0"/>
                    </a:p>
                  </a:txBody>
                  <a:tcPr/>
                </a:tc>
                <a:tc hMerge="1">
                  <a:txBody>
                    <a:bodyPr/>
                    <a:lstStyle/>
                    <a:p>
                      <a:endParaRPr lang="en-US" sz="1300" b="0"/>
                    </a:p>
                  </a:txBody>
                  <a:tcPr/>
                </a:tc>
                <a:tc>
                  <a:txBody>
                    <a:bodyPr/>
                    <a:lstStyle/>
                    <a:p>
                      <a:pPr lvl="0">
                        <a:buNone/>
                      </a:pPr>
                      <a:r>
                        <a:rPr lang="en-US" sz="1300" b="0"/>
                        <a:t>$217,650</a:t>
                      </a:r>
                    </a:p>
                  </a:txBody>
                  <a:tcPr/>
                </a:tc>
                <a:extLst>
                  <a:ext uri="{0D108BD9-81ED-4DB2-BD59-A6C34878D82A}">
                    <a16:rowId xmlns:a16="http://schemas.microsoft.com/office/drawing/2014/main" val="189429928"/>
                  </a:ext>
                </a:extLst>
              </a:tr>
              <a:tr h="287488">
                <a:tc gridSpan="3">
                  <a:txBody>
                    <a:bodyPr/>
                    <a:lstStyle/>
                    <a:p>
                      <a:pPr lvl="0" algn="r">
                        <a:buNone/>
                      </a:pPr>
                      <a:r>
                        <a:rPr lang="en-US" sz="1300" b="1"/>
                        <a:t>Agency Administrative Costs (15% of total budget)</a:t>
                      </a:r>
                    </a:p>
                  </a:txBody>
                  <a:tcPr/>
                </a:tc>
                <a:tc hMerge="1">
                  <a:txBody>
                    <a:bodyPr/>
                    <a:lstStyle/>
                    <a:p>
                      <a:endParaRPr lang="en-US" sz="1300" b="0"/>
                    </a:p>
                  </a:txBody>
                  <a:tcPr/>
                </a:tc>
                <a:tc hMerge="1">
                  <a:txBody>
                    <a:bodyPr/>
                    <a:lstStyle/>
                    <a:p>
                      <a:endParaRPr lang="en-US" sz="1300" b="0"/>
                    </a:p>
                  </a:txBody>
                  <a:tcPr/>
                </a:tc>
                <a:tc>
                  <a:txBody>
                    <a:bodyPr/>
                    <a:lstStyle/>
                    <a:p>
                      <a:pPr lvl="0">
                        <a:buNone/>
                      </a:pPr>
                      <a:r>
                        <a:rPr lang="en-US" sz="1300" b="0"/>
                        <a:t>$32,648</a:t>
                      </a:r>
                    </a:p>
                  </a:txBody>
                  <a:tcPr/>
                </a:tc>
                <a:extLst>
                  <a:ext uri="{0D108BD9-81ED-4DB2-BD59-A6C34878D82A}">
                    <a16:rowId xmlns:a16="http://schemas.microsoft.com/office/drawing/2014/main" val="1630899608"/>
                  </a:ext>
                </a:extLst>
              </a:tr>
              <a:tr h="287488">
                <a:tc gridSpan="3">
                  <a:txBody>
                    <a:bodyPr/>
                    <a:lstStyle/>
                    <a:p>
                      <a:pPr algn="r"/>
                      <a:r>
                        <a:rPr lang="en-US" sz="1300" b="1"/>
                        <a:t>TOTAL </a:t>
                      </a:r>
                      <a:r>
                        <a:rPr lang="en-US" sz="1300" b="1" i="0" u="none" strike="noStrike" noProof="0">
                          <a:latin typeface="Calibri"/>
                        </a:rPr>
                        <a:t>RFP funding per delegate per contract period</a:t>
                      </a:r>
                      <a:endParaRPr lang="en-US" sz="1300" b="0" i="0" u="none" strike="noStrike" noProof="0">
                        <a:latin typeface="Calibri"/>
                      </a:endParaRPr>
                    </a:p>
                  </a:txBody>
                  <a:tcPr/>
                </a:tc>
                <a:tc hMerge="1">
                  <a:txBody>
                    <a:bodyPr/>
                    <a:lstStyle/>
                    <a:p>
                      <a:endParaRPr lang="en-US" sz="1300" b="1"/>
                    </a:p>
                  </a:txBody>
                  <a:tcPr/>
                </a:tc>
                <a:tc hMerge="1">
                  <a:txBody>
                    <a:bodyPr/>
                    <a:lstStyle/>
                    <a:p>
                      <a:endParaRPr lang="en-US" sz="1300" b="1"/>
                    </a:p>
                  </a:txBody>
                  <a:tcPr/>
                </a:tc>
                <a:tc>
                  <a:txBody>
                    <a:bodyPr/>
                    <a:lstStyle/>
                    <a:p>
                      <a:r>
                        <a:rPr lang="en-US" sz="1300" b="0"/>
                        <a:t>$250,298</a:t>
                      </a:r>
                      <a:endParaRPr lang="en-US" sz="1000" b="0"/>
                    </a:p>
                  </a:txBody>
                  <a:tcPr/>
                </a:tc>
                <a:extLst>
                  <a:ext uri="{0D108BD9-81ED-4DB2-BD59-A6C34878D82A}">
                    <a16:rowId xmlns:a16="http://schemas.microsoft.com/office/drawing/2014/main" val="1941180957"/>
                  </a:ext>
                </a:extLst>
              </a:tr>
            </a:tbl>
          </a:graphicData>
        </a:graphic>
      </p:graphicFrame>
      <p:sp>
        <p:nvSpPr>
          <p:cNvPr id="10" name="TextBox 9">
            <a:extLst>
              <a:ext uri="{FF2B5EF4-FFF2-40B4-BE49-F238E27FC236}">
                <a16:creationId xmlns:a16="http://schemas.microsoft.com/office/drawing/2014/main" id="{C1D03036-69DF-13C2-17DF-B20D40FF3B81}"/>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17-18</a:t>
            </a:r>
            <a:endParaRPr lang="en-US" b="1">
              <a:solidFill>
                <a:srgbClr val="00B0F0"/>
              </a:solidFill>
              <a:cs typeface="Calibri"/>
            </a:endParaRPr>
          </a:p>
        </p:txBody>
      </p:sp>
      <p:sp>
        <p:nvSpPr>
          <p:cNvPr id="3" name="TextBox 2">
            <a:extLst>
              <a:ext uri="{FF2B5EF4-FFF2-40B4-BE49-F238E27FC236}">
                <a16:creationId xmlns:a16="http://schemas.microsoft.com/office/drawing/2014/main" id="{C6210211-9487-A107-09DD-8B0C9F47755A}"/>
              </a:ext>
            </a:extLst>
          </p:cNvPr>
          <p:cNvSpPr txBox="1"/>
          <p:nvPr/>
        </p:nvSpPr>
        <p:spPr>
          <a:xfrm>
            <a:off x="865029" y="4884367"/>
            <a:ext cx="8597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mn-lt"/>
                <a:cs typeface="+mn-lt"/>
              </a:rPr>
              <a:t>*During the first year of funding, Community Plan expenses should be used for research and development; during the second year of funding, Community Plan expenses should be used for evaluation and sustainability planning.</a:t>
            </a:r>
            <a:endParaRPr lang="en-US" sz="1400" i="1"/>
          </a:p>
        </p:txBody>
      </p:sp>
    </p:spTree>
    <p:extLst>
      <p:ext uri="{BB962C8B-B14F-4D97-AF65-F5344CB8AC3E}">
        <p14:creationId xmlns:p14="http://schemas.microsoft.com/office/powerpoint/2010/main" val="319656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Advanced Payment Policy</a:t>
            </a:r>
            <a:endParaRPr lang="en-US">
              <a:cs typeface="Calibri"/>
            </a:endParaRP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370651"/>
            <a:ext cx="7696577" cy="5570356"/>
          </a:xfrm>
        </p:spPr>
        <p:txBody>
          <a:bodyPr vert="horz" lIns="101882" tIns="50941" rIns="101882" bIns="50941" rtlCol="0" anchor="t">
            <a:normAutofit/>
          </a:bodyPr>
          <a:lstStyle/>
          <a:p>
            <a:pPr marL="285750" indent="-285750">
              <a:lnSpc>
                <a:spcPct val="115000"/>
              </a:lnSpc>
              <a:spcBef>
                <a:spcPts val="0"/>
              </a:spcBef>
            </a:pPr>
            <a:r>
              <a:rPr lang="en-US" sz="1800" b="0" i="0" u="none" strike="noStrike" baseline="0">
                <a:latin typeface="Calibri"/>
                <a:cs typeface="Calibri"/>
              </a:rPr>
              <a:t>The Respondent is required to incur and pay expenses before seeking reimbursement from the City. However, advances for costs will be considered according to the City’s advance payment policy.</a:t>
            </a:r>
            <a:endParaRPr lang="en-US" sz="1800" b="1" i="1">
              <a:latin typeface="Calibri"/>
              <a:cs typeface="Arial"/>
            </a:endParaRPr>
          </a:p>
          <a:p>
            <a:pPr marL="285750" indent="-285750">
              <a:lnSpc>
                <a:spcPct val="114999"/>
              </a:lnSpc>
              <a:spcBef>
                <a:spcPts val="0"/>
              </a:spcBef>
            </a:pPr>
            <a:r>
              <a:rPr lang="en-US" sz="1800" b="1" i="0" u="none" strike="noStrike" baseline="0">
                <a:latin typeface="Calibri"/>
                <a:cs typeface="Calibri"/>
              </a:rPr>
              <a:t>Respondents will need to indicate in their application whether they wish to exercise the City’s advance payment policy option.</a:t>
            </a:r>
            <a:endParaRPr lang="en-US" sz="1800">
              <a:latin typeface="Calibri" panose="020F0502020204030204" pitchFamily="34" charset="0"/>
              <a:cs typeface="Calibri"/>
            </a:endParaRPr>
          </a:p>
          <a:p>
            <a:pPr marL="285750" indent="-285750">
              <a:lnSpc>
                <a:spcPct val="114999"/>
              </a:lnSpc>
              <a:spcBef>
                <a:spcPts val="0"/>
              </a:spcBef>
            </a:pPr>
            <a:r>
              <a:rPr lang="en-US" sz="1800" b="0" i="0" u="none" strike="noStrike" baseline="0">
                <a:latin typeface="Calibri"/>
                <a:cs typeface="Calibri"/>
              </a:rPr>
              <a:t>For additional information about the City's advance payment policy, see the Delegate Agency Request for Advance Mobilization Payment Form which has</a:t>
            </a:r>
            <a:r>
              <a:rPr lang="en-US" sz="1800">
                <a:latin typeface="Calibri"/>
                <a:cs typeface="Calibri"/>
              </a:rPr>
              <a:t> </a:t>
            </a:r>
            <a:r>
              <a:rPr lang="en-US" sz="1800" b="0" i="0" u="none" strike="noStrike" baseline="0">
                <a:latin typeface="Calibri"/>
                <a:cs typeface="Calibri"/>
              </a:rPr>
              <a:t> been uploaded as an attachment in the RFP’s application.</a:t>
            </a:r>
            <a:r>
              <a:rPr lang="en-US" sz="1800">
                <a:latin typeface="Calibri"/>
                <a:cs typeface="Calibri"/>
              </a:rPr>
              <a:t> </a:t>
            </a:r>
            <a:endParaRPr lang="en-US" sz="1800" b="1" i="1">
              <a:latin typeface="Calibri"/>
              <a:cs typeface="Calibri"/>
            </a:endParaRPr>
          </a:p>
          <a:p>
            <a:pPr marL="285750" indent="-285750" algn="l">
              <a:lnSpc>
                <a:spcPct val="114999"/>
              </a:lnSpc>
              <a:spcBef>
                <a:spcPts val="0"/>
              </a:spcBef>
            </a:pPr>
            <a:r>
              <a:rPr lang="en-US" sz="1800" b="1" i="1" u="none" strike="noStrike" baseline="0">
                <a:latin typeface="Calibri"/>
                <a:cs typeface="Calibri"/>
              </a:rPr>
              <a:t>This form is attached </a:t>
            </a:r>
            <a:r>
              <a:rPr lang="en-US" sz="1800" b="1" i="1">
                <a:latin typeface="Calibri"/>
                <a:cs typeface="Calibri"/>
              </a:rPr>
              <a:t>to the RFP for</a:t>
            </a:r>
            <a:r>
              <a:rPr lang="en-US" sz="1800" b="1" i="1" u="none" strike="noStrike" baseline="0">
                <a:latin typeface="Calibri"/>
                <a:cs typeface="Calibri"/>
              </a:rPr>
              <a:t> information only, and applicants should not complete the form at the time of submitting the application.</a:t>
            </a:r>
            <a:r>
              <a:rPr lang="en-US" sz="1800" b="1" i="1">
                <a:latin typeface="Calibri"/>
                <a:cs typeface="Calibri"/>
              </a:rPr>
              <a:t> </a:t>
            </a:r>
            <a:endParaRPr lang="en-US" sz="1800" b="1" i="1">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32</a:t>
            </a:fld>
            <a:endParaRPr lang="en-US"/>
          </a:p>
        </p:txBody>
      </p:sp>
      <p:sp>
        <p:nvSpPr>
          <p:cNvPr id="7" name="TextBox 6">
            <a:extLst>
              <a:ext uri="{FF2B5EF4-FFF2-40B4-BE49-F238E27FC236}">
                <a16:creationId xmlns:a16="http://schemas.microsoft.com/office/drawing/2014/main" id="{9157D33E-A460-B779-CA3A-E09E41CC9A0C}"/>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 22</a:t>
            </a:r>
            <a:endParaRPr lang="en-US" b="1">
              <a:solidFill>
                <a:srgbClr val="00B0F0"/>
              </a:solidFill>
              <a:cs typeface="Calibri"/>
            </a:endParaRPr>
          </a:p>
        </p:txBody>
      </p:sp>
    </p:spTree>
    <p:extLst>
      <p:ext uri="{BB962C8B-B14F-4D97-AF65-F5344CB8AC3E}">
        <p14:creationId xmlns:p14="http://schemas.microsoft.com/office/powerpoint/2010/main" val="963232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1222131" y="845796"/>
            <a:ext cx="7898423" cy="6229115"/>
          </a:xfrm>
        </p:spPr>
        <p:txBody>
          <a:bodyPr vert="horz" lIns="101882" tIns="50941" rIns="101882" bIns="50941" rtlCol="0" anchor="t">
            <a:normAutofit/>
          </a:bodyPr>
          <a:lstStyle/>
          <a:p>
            <a:pPr marL="0" indent="0" eaLnBrk="0">
              <a:buNone/>
            </a:pPr>
            <a:endParaRPr lang="en-US" sz="1500">
              <a:cs typeface="Calibri"/>
            </a:endParaRPr>
          </a:p>
          <a:p>
            <a:pPr marL="381635" indent="-381635"/>
            <a:r>
              <a:rPr lang="en-US" sz="1500">
                <a:ea typeface="+mn-lt"/>
                <a:cs typeface="+mn-lt"/>
              </a:rPr>
              <a:t>The goal of this program is to mobilize strategies to connect young people of all ages to engaging and meaningful out-of-school time programming in each of the 15 MCMF Community Strategy Regions, 19 addressing the impact of COVID-19 on under-resourced communities through coordinated community-based approaches. </a:t>
            </a:r>
            <a:br>
              <a:rPr lang="en-US" sz="1500"/>
            </a:br>
            <a:br>
              <a:rPr lang="en-US" sz="1500"/>
            </a:br>
            <a:r>
              <a:rPr lang="en-US" sz="1500" b="0" i="0" u="none" strike="noStrike" baseline="0">
                <a:ea typeface="+mn-lt"/>
                <a:cs typeface="+mn-lt"/>
              </a:rPr>
              <a:t>To track progress toward achieving the outcome goals of this program and assess success, DFSS will monitor a set of performance indicators. We will monitor the outcomes below through data collection from </a:t>
            </a:r>
            <a:r>
              <a:rPr lang="en-US" sz="1500">
                <a:ea typeface="+mn-lt"/>
                <a:cs typeface="+mn-lt"/>
              </a:rPr>
              <a:t>community stakeholders and </a:t>
            </a:r>
            <a:r>
              <a:rPr lang="en-US" sz="1500" b="0" i="0" u="none" strike="noStrike" baseline="0">
                <a:ea typeface="+mn-lt"/>
                <a:cs typeface="+mn-lt"/>
              </a:rPr>
              <a:t>youth and </a:t>
            </a:r>
            <a:r>
              <a:rPr lang="en-US" sz="1500">
                <a:ea typeface="+mn-lt"/>
                <a:cs typeface="+mn-lt"/>
              </a:rPr>
              <a:t>families</a:t>
            </a:r>
            <a:r>
              <a:rPr lang="en-US" sz="1500" b="0" i="0" u="none" strike="noStrike" baseline="0">
                <a:ea typeface="+mn-lt"/>
                <a:cs typeface="+mn-lt"/>
              </a:rPr>
              <a:t>. Monitored performance indicators may include, but are not limited to</a:t>
            </a:r>
            <a:r>
              <a:rPr lang="en-US" sz="1500">
                <a:ea typeface="+mn-lt"/>
                <a:cs typeface="+mn-lt"/>
              </a:rPr>
              <a:t>:</a:t>
            </a:r>
            <a:br>
              <a:rPr lang="en-US" sz="1500" b="0" i="0" u="none" strike="noStrike" baseline="0">
                <a:latin typeface="Calibri" panose="020F0502020204030204" pitchFamily="34" charset="0"/>
              </a:rPr>
            </a:br>
            <a:br>
              <a:rPr lang="en-US" sz="1500" b="0" i="0" u="none" strike="noStrike" baseline="0">
                <a:latin typeface="Calibri" panose="020F0502020204030204" pitchFamily="34" charset="0"/>
              </a:rPr>
            </a:br>
            <a:r>
              <a:rPr lang="en-US" sz="1500" b="1">
                <a:ea typeface="+mn-lt"/>
                <a:cs typeface="+mn-lt"/>
              </a:rPr>
              <a:t>Community Convenings</a:t>
            </a:r>
            <a:endParaRPr lang="en-US" sz="1500" b="1">
              <a:latin typeface="Calibri" panose="020F0502020204030204" pitchFamily="34" charset="0"/>
              <a:ea typeface="+mn-lt"/>
              <a:cs typeface="+mn-lt"/>
            </a:endParaRPr>
          </a:p>
          <a:p>
            <a:pPr marL="827405" lvl="1" indent="-318135"/>
            <a:r>
              <a:rPr lang="en-US" sz="1500">
                <a:ea typeface="+mn-lt"/>
                <a:cs typeface="+mn-lt"/>
              </a:rPr>
              <a:t>Outputs</a:t>
            </a:r>
            <a:endParaRPr lang="en-US" sz="1500">
              <a:latin typeface="Calibri" panose="020F0502020204030204" pitchFamily="34" charset="0"/>
              <a:ea typeface="+mn-lt"/>
              <a:cs typeface="+mn-lt"/>
            </a:endParaRPr>
          </a:p>
          <a:p>
            <a:pPr marL="1273175" lvl="2" indent="-254635"/>
            <a:r>
              <a:rPr lang="en-US" sz="1500">
                <a:ea typeface="+mn-lt"/>
                <a:cs typeface="+mn-lt"/>
              </a:rPr>
              <a:t>Agencies host 10 Community Convenings each year</a:t>
            </a:r>
            <a:endParaRPr lang="en-US" sz="1500">
              <a:latin typeface="Calibri" panose="020F0502020204030204" pitchFamily="34" charset="0"/>
              <a:ea typeface="+mn-lt"/>
              <a:cs typeface="+mn-lt"/>
            </a:endParaRPr>
          </a:p>
          <a:p>
            <a:pPr marL="1273175" lvl="2" indent="-254635"/>
            <a:r>
              <a:rPr lang="en-US" sz="1500">
                <a:ea typeface="+mn-lt"/>
                <a:cs typeface="+mn-lt"/>
              </a:rPr>
              <a:t>20 non-city stakeholders attend at each monthly meeting</a:t>
            </a:r>
            <a:endParaRPr lang="en-US" sz="1500">
              <a:latin typeface="Calibri" panose="020F0502020204030204" pitchFamily="34" charset="0"/>
              <a:ea typeface="+mn-lt"/>
              <a:cs typeface="+mn-lt"/>
            </a:endParaRPr>
          </a:p>
          <a:p>
            <a:pPr marL="1273175" lvl="2" indent="-254635"/>
            <a:r>
              <a:rPr lang="en-US" sz="1500">
                <a:ea typeface="+mn-lt"/>
                <a:cs typeface="+mn-lt"/>
              </a:rPr>
              <a:t>At least 3 sectors (i.e., youth programming, faith, education, public health) are </a:t>
            </a:r>
            <a:r>
              <a:rPr lang="en-US" sz="1500" b="0" i="0" u="none" strike="noStrike" baseline="0">
                <a:ea typeface="+mn-lt"/>
                <a:cs typeface="+mn-lt"/>
              </a:rPr>
              <a:t>in </a:t>
            </a:r>
            <a:r>
              <a:rPr lang="en-US" sz="1500">
                <a:ea typeface="+mn-lt"/>
                <a:cs typeface="+mn-lt"/>
              </a:rPr>
              <a:t>attendance at each meeting</a:t>
            </a:r>
            <a:endParaRPr lang="en-US" sz="1500">
              <a:latin typeface="Calibri" panose="020F0502020204030204" pitchFamily="34" charset="0"/>
              <a:ea typeface="+mn-lt"/>
              <a:cs typeface="+mn-lt"/>
            </a:endParaRPr>
          </a:p>
          <a:p>
            <a:pPr marL="1273175" lvl="2" indent="-254635"/>
            <a:r>
              <a:rPr lang="en-US" sz="1500">
                <a:ea typeface="+mn-lt"/>
                <a:cs typeface="+mn-lt"/>
              </a:rPr>
              <a:t>Participating stakeholders </a:t>
            </a:r>
            <a:r>
              <a:rPr lang="en-US" sz="1500" b="0" i="0" u="none" strike="noStrike" baseline="0">
                <a:ea typeface="+mn-lt"/>
                <a:cs typeface="+mn-lt"/>
              </a:rPr>
              <a:t>attend </a:t>
            </a:r>
            <a:r>
              <a:rPr lang="en-US" sz="1500">
                <a:ea typeface="+mn-lt"/>
                <a:cs typeface="+mn-lt"/>
              </a:rPr>
              <a:t>at least 75</a:t>
            </a:r>
            <a:r>
              <a:rPr lang="en-US" sz="1500" b="0" i="0" u="none" strike="noStrike" baseline="0">
                <a:ea typeface="+mn-lt"/>
                <a:cs typeface="+mn-lt"/>
              </a:rPr>
              <a:t>% of </a:t>
            </a:r>
            <a:r>
              <a:rPr lang="en-US" sz="1500">
                <a:ea typeface="+mn-lt"/>
                <a:cs typeface="+mn-lt"/>
              </a:rPr>
              <a:t>meetings per year</a:t>
            </a:r>
            <a:endParaRPr lang="en-US" sz="1500">
              <a:latin typeface="Calibri" panose="020F0502020204030204" pitchFamily="34" charset="0"/>
              <a:ea typeface="+mn-lt"/>
              <a:cs typeface="+mn-lt"/>
            </a:endParaRPr>
          </a:p>
          <a:p>
            <a:pPr marL="1273175" lvl="2" indent="-254635"/>
            <a:r>
              <a:rPr lang="en-US" sz="1500">
                <a:ea typeface="+mn-lt"/>
                <a:cs typeface="+mn-lt"/>
              </a:rPr>
              <a:t>75</a:t>
            </a:r>
            <a:r>
              <a:rPr lang="en-US" sz="1500" b="0" i="0" u="none" strike="noStrike" baseline="0">
                <a:ea typeface="+mn-lt"/>
                <a:cs typeface="+mn-lt"/>
              </a:rPr>
              <a:t>% of </a:t>
            </a:r>
            <a:r>
              <a:rPr lang="en-US" sz="1500">
                <a:ea typeface="+mn-lt"/>
                <a:cs typeface="+mn-lt"/>
              </a:rPr>
              <a:t>participating stakeholders contributing to shared calendar</a:t>
            </a:r>
            <a:endParaRPr lang="en-US" sz="1500">
              <a:latin typeface="Calibri" panose="020F0502020204030204" pitchFamily="34" charset="0"/>
              <a:ea typeface="+mn-lt"/>
              <a:cs typeface="+mn-lt"/>
            </a:endParaRPr>
          </a:p>
          <a:p>
            <a:pPr marL="827405" lvl="1" indent="-318135"/>
            <a:r>
              <a:rPr lang="en-US" sz="1500">
                <a:ea typeface="+mn-lt"/>
                <a:cs typeface="+mn-lt"/>
              </a:rPr>
              <a:t>Outcomes</a:t>
            </a:r>
            <a:endParaRPr lang="en-US" sz="1500">
              <a:latin typeface="Calibri" panose="020F0502020204030204" pitchFamily="34" charset="0"/>
              <a:ea typeface="+mn-lt"/>
              <a:cs typeface="+mn-lt"/>
            </a:endParaRPr>
          </a:p>
          <a:p>
            <a:pPr marL="1273175" lvl="2" indent="-254635">
              <a:buFont typeface="Arial" pitchFamily="2" charset="2"/>
              <a:buChar char="•"/>
            </a:pPr>
            <a:r>
              <a:rPr lang="en-US" sz="1500">
                <a:ea typeface="+mn-lt"/>
                <a:cs typeface="+mn-lt"/>
              </a:rPr>
              <a:t>100</a:t>
            </a:r>
            <a:r>
              <a:rPr lang="en-US" sz="1500" b="0" i="0" u="none" strike="noStrike" baseline="0">
                <a:ea typeface="+mn-lt"/>
                <a:cs typeface="+mn-lt"/>
              </a:rPr>
              <a:t>% of </a:t>
            </a:r>
            <a:r>
              <a:rPr lang="en-US" sz="1500">
                <a:ea typeface="+mn-lt"/>
                <a:cs typeface="+mn-lt"/>
              </a:rPr>
              <a:t>stakeholders, including anchor organization, collaborating organizations, </a:t>
            </a:r>
            <a:r>
              <a:rPr lang="en-US" sz="1500" b="0" i="0" u="none" strike="noStrike" baseline="0">
                <a:ea typeface="+mn-lt"/>
                <a:cs typeface="+mn-lt"/>
              </a:rPr>
              <a:t>youth</a:t>
            </a:r>
            <a:r>
              <a:rPr lang="en-US" sz="1500">
                <a:ea typeface="+mn-lt"/>
                <a:cs typeface="+mn-lt"/>
              </a:rPr>
              <a:t>, and community members,</a:t>
            </a:r>
            <a:r>
              <a:rPr lang="en-US" sz="1500" b="0" i="0" u="none" strike="noStrike" baseline="0">
                <a:ea typeface="+mn-lt"/>
                <a:cs typeface="+mn-lt"/>
              </a:rPr>
              <a:t> will </a:t>
            </a:r>
            <a:r>
              <a:rPr lang="en-US" sz="1500">
                <a:ea typeface="+mn-lt"/>
                <a:cs typeface="+mn-lt"/>
              </a:rPr>
              <a:t>feel that </a:t>
            </a:r>
            <a:r>
              <a:rPr lang="en-US" sz="1500" b="0" i="0" u="none" strike="noStrike" baseline="0">
                <a:ea typeface="+mn-lt"/>
                <a:cs typeface="+mn-lt"/>
              </a:rPr>
              <a:t>the </a:t>
            </a:r>
            <a:r>
              <a:rPr lang="en-US" sz="1500">
                <a:ea typeface="+mn-lt"/>
                <a:cs typeface="+mn-lt"/>
              </a:rPr>
              <a:t>Community Convenings contributed to </a:t>
            </a:r>
            <a:r>
              <a:rPr lang="en-US" sz="1500" b="0" i="0" u="none" strike="noStrike" baseline="0">
                <a:ea typeface="+mn-lt"/>
                <a:cs typeface="+mn-lt"/>
              </a:rPr>
              <a:t>a </a:t>
            </a:r>
            <a:r>
              <a:rPr lang="en-US" sz="1500">
                <a:ea typeface="+mn-lt"/>
                <a:cs typeface="+mn-lt"/>
              </a:rPr>
              <a:t>stronger </a:t>
            </a:r>
            <a:r>
              <a:rPr lang="en-US" sz="1500" b="0" i="0" u="none" strike="noStrike" baseline="0">
                <a:ea typeface="+mn-lt"/>
                <a:cs typeface="+mn-lt"/>
              </a:rPr>
              <a:t>community </a:t>
            </a:r>
            <a:r>
              <a:rPr lang="en-US" sz="1500">
                <a:ea typeface="+mn-lt"/>
                <a:cs typeface="+mn-lt"/>
              </a:rPr>
              <a:t>youth ecosystem</a:t>
            </a:r>
            <a:endParaRPr lang="en-US" sz="1500" u="none" strike="noStrike">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33</a:t>
            </a:fld>
            <a:endParaRPr lang="en-US"/>
          </a:p>
        </p:txBody>
      </p:sp>
      <p:sp>
        <p:nvSpPr>
          <p:cNvPr id="7" name="TextBox 6">
            <a:extLst>
              <a:ext uri="{FF2B5EF4-FFF2-40B4-BE49-F238E27FC236}">
                <a16:creationId xmlns:a16="http://schemas.microsoft.com/office/drawing/2014/main" id="{34246FDA-BCC9-32DE-8619-4645327AF539}"/>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18-20</a:t>
            </a:r>
            <a:endParaRPr lang="en-US" b="1">
              <a:solidFill>
                <a:srgbClr val="00B0F0"/>
              </a:solidFill>
              <a:cs typeface="Calibri"/>
            </a:endParaRPr>
          </a:p>
        </p:txBody>
      </p:sp>
    </p:spTree>
    <p:extLst>
      <p:ext uri="{BB962C8B-B14F-4D97-AF65-F5344CB8AC3E}">
        <p14:creationId xmlns:p14="http://schemas.microsoft.com/office/powerpoint/2010/main" val="1057212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877863" y="1184713"/>
            <a:ext cx="8311143" cy="6431726"/>
          </a:xfrm>
        </p:spPr>
        <p:txBody>
          <a:bodyPr vert="horz" lIns="101882" tIns="50941" rIns="101882" bIns="50941" rtlCol="0" anchor="t">
            <a:normAutofit/>
          </a:bodyPr>
          <a:lstStyle/>
          <a:p>
            <a:pPr marL="0" indent="0" eaLnBrk="0">
              <a:buNone/>
            </a:pPr>
            <a:r>
              <a:rPr lang="en-US" sz="1500" b="1">
                <a:latin typeface="Calibri"/>
                <a:cs typeface="Calibri"/>
              </a:rPr>
              <a:t>         Community Plan</a:t>
            </a:r>
            <a:endParaRPr lang="en-US" sz="1500" i="0" u="none" strike="noStrike" baseline="0">
              <a:latin typeface="Calibri" panose="020F0502020204030204" pitchFamily="34" charset="0"/>
              <a:cs typeface="Calibri"/>
            </a:endParaRPr>
          </a:p>
          <a:p>
            <a:pPr marL="827405" lvl="1" indent="-318135"/>
            <a:r>
              <a:rPr lang="en-US" sz="1500">
                <a:ea typeface="+mn-lt"/>
                <a:cs typeface="+mn-lt"/>
              </a:rPr>
              <a:t>Outputs</a:t>
            </a:r>
          </a:p>
          <a:p>
            <a:pPr marL="1273175" lvl="2" indent="-254635">
              <a:buFont typeface="Arial" pitchFamily="2" charset="2"/>
              <a:buChar char="•"/>
            </a:pPr>
            <a:r>
              <a:rPr lang="en-US" sz="1500">
                <a:ea typeface="+mn-lt"/>
                <a:cs typeface="+mn-lt"/>
              </a:rPr>
              <a:t>At least 15 non-city stakeholders attend 95</a:t>
            </a:r>
            <a:r>
              <a:rPr lang="en-US" sz="1500" b="0" i="0" u="none" strike="noStrike" baseline="0">
                <a:ea typeface="+mn-lt"/>
                <a:cs typeface="+mn-lt"/>
              </a:rPr>
              <a:t>% of </a:t>
            </a:r>
            <a:r>
              <a:rPr lang="en-US" sz="1500">
                <a:ea typeface="+mn-lt"/>
                <a:cs typeface="+mn-lt"/>
              </a:rPr>
              <a:t>working group meetings</a:t>
            </a:r>
          </a:p>
          <a:p>
            <a:pPr marL="1273175" lvl="2" indent="-254635"/>
            <a:r>
              <a:rPr lang="en-US" sz="1500">
                <a:ea typeface="+mn-lt"/>
                <a:cs typeface="+mn-lt"/>
              </a:rPr>
              <a:t>At least 10 youth attend 95</a:t>
            </a:r>
            <a:r>
              <a:rPr lang="en-US" sz="1500" b="0" i="0" u="none" strike="noStrike" baseline="0">
                <a:ea typeface="+mn-lt"/>
                <a:cs typeface="+mn-lt"/>
              </a:rPr>
              <a:t>% of </a:t>
            </a:r>
            <a:r>
              <a:rPr lang="en-US" sz="1500">
                <a:ea typeface="+mn-lt"/>
                <a:cs typeface="+mn-lt"/>
              </a:rPr>
              <a:t>Community Plan working group meetings</a:t>
            </a:r>
          </a:p>
          <a:p>
            <a:pPr marL="1273175" lvl="2" indent="-254635"/>
            <a:r>
              <a:rPr lang="en-US" sz="1500">
                <a:ea typeface="+mn-lt"/>
                <a:cs typeface="+mn-lt"/>
              </a:rPr>
              <a:t>100</a:t>
            </a:r>
            <a:r>
              <a:rPr lang="en-US" sz="1500" b="0" i="0" u="none" strike="noStrike" baseline="0">
                <a:ea typeface="+mn-lt"/>
                <a:cs typeface="+mn-lt"/>
              </a:rPr>
              <a:t>% of </a:t>
            </a:r>
            <a:r>
              <a:rPr lang="en-US" sz="1500">
                <a:ea typeface="+mn-lt"/>
                <a:cs typeface="+mn-lt"/>
              </a:rPr>
              <a:t>Community Plan completion deadlines are met</a:t>
            </a:r>
          </a:p>
          <a:p>
            <a:pPr marL="1273175" lvl="2" indent="-254635"/>
            <a:r>
              <a:rPr lang="en-US" sz="1500">
                <a:ea typeface="+mn-lt"/>
                <a:cs typeface="+mn-lt"/>
              </a:rPr>
              <a:t>75% </a:t>
            </a:r>
            <a:r>
              <a:rPr lang="en-US" sz="1500" b="0" i="0" u="none" strike="noStrike" baseline="0">
                <a:ea typeface="+mn-lt"/>
                <a:cs typeface="+mn-lt"/>
              </a:rPr>
              <a:t>of </a:t>
            </a:r>
            <a:r>
              <a:rPr lang="en-US" sz="1500">
                <a:ea typeface="+mn-lt"/>
                <a:cs typeface="+mn-lt"/>
              </a:rPr>
              <a:t>activities outlined in </a:t>
            </a:r>
            <a:r>
              <a:rPr lang="en-US" sz="1500" b="0" i="0" u="none" strike="noStrike" baseline="0">
                <a:ea typeface="+mn-lt"/>
                <a:cs typeface="+mn-lt"/>
              </a:rPr>
              <a:t>the </a:t>
            </a:r>
            <a:r>
              <a:rPr lang="en-US" sz="1500">
                <a:ea typeface="+mn-lt"/>
                <a:cs typeface="+mn-lt"/>
              </a:rPr>
              <a:t>Community Plan are completed</a:t>
            </a:r>
          </a:p>
          <a:p>
            <a:pPr marL="1273175" lvl="2" indent="-254635"/>
            <a:r>
              <a:rPr lang="en-US" sz="1500">
                <a:ea typeface="+mn-lt"/>
                <a:cs typeface="+mn-lt"/>
              </a:rPr>
              <a:t>25</a:t>
            </a:r>
            <a:r>
              <a:rPr lang="en-US" sz="1500" b="0" i="0" u="none" strike="noStrike" baseline="0">
                <a:ea typeface="+mn-lt"/>
                <a:cs typeface="+mn-lt"/>
              </a:rPr>
              <a:t>% of </a:t>
            </a:r>
            <a:r>
              <a:rPr lang="en-US" sz="1500">
                <a:ea typeface="+mn-lt"/>
                <a:cs typeface="+mn-lt"/>
              </a:rPr>
              <a:t>youth disconnected </a:t>
            </a:r>
            <a:r>
              <a:rPr lang="en-US" sz="1500" b="0" i="0" u="none" strike="noStrike" baseline="0">
                <a:ea typeface="+mn-lt"/>
                <a:cs typeface="+mn-lt"/>
              </a:rPr>
              <a:t>from </a:t>
            </a:r>
            <a:r>
              <a:rPr lang="en-US" sz="1500">
                <a:ea typeface="+mn-lt"/>
                <a:cs typeface="+mn-lt"/>
              </a:rPr>
              <a:t>out-of-school programs are connected to opportunities after implementation of </a:t>
            </a:r>
            <a:r>
              <a:rPr lang="en-US" sz="1500" b="0" i="0" u="none" strike="noStrike" baseline="0">
                <a:ea typeface="+mn-lt"/>
                <a:cs typeface="+mn-lt"/>
              </a:rPr>
              <a:t>the </a:t>
            </a:r>
            <a:r>
              <a:rPr lang="en-US" sz="1500">
                <a:ea typeface="+mn-lt"/>
                <a:cs typeface="+mn-lt"/>
              </a:rPr>
              <a:t>Community Plan</a:t>
            </a:r>
          </a:p>
          <a:p>
            <a:pPr marL="827405" lvl="1" indent="-318135"/>
            <a:r>
              <a:rPr lang="en-US" sz="1500">
                <a:ea typeface="+mn-lt"/>
                <a:cs typeface="+mn-lt"/>
              </a:rPr>
              <a:t>Outcomes</a:t>
            </a:r>
          </a:p>
          <a:p>
            <a:pPr marL="1273175" lvl="2" indent="-254635"/>
            <a:r>
              <a:rPr lang="en-US" sz="1500">
                <a:ea typeface="+mn-lt"/>
                <a:cs typeface="+mn-lt"/>
              </a:rPr>
              <a:t>100</a:t>
            </a:r>
            <a:r>
              <a:rPr lang="en-US" sz="1500" b="0" i="0" u="none" strike="noStrike" baseline="0">
                <a:ea typeface="+mn-lt"/>
                <a:cs typeface="+mn-lt"/>
              </a:rPr>
              <a:t>% of </a:t>
            </a:r>
            <a:r>
              <a:rPr lang="en-US" sz="1500">
                <a:ea typeface="+mn-lt"/>
                <a:cs typeface="+mn-lt"/>
              </a:rPr>
              <a:t>stakeholders, including anchor organization, collaborating organizations, </a:t>
            </a:r>
            <a:r>
              <a:rPr lang="en-US" sz="1500" b="0" i="0" u="none" strike="noStrike" baseline="0">
                <a:ea typeface="+mn-lt"/>
                <a:cs typeface="+mn-lt"/>
              </a:rPr>
              <a:t>youth</a:t>
            </a:r>
            <a:r>
              <a:rPr lang="en-US" sz="1500">
                <a:ea typeface="+mn-lt"/>
                <a:cs typeface="+mn-lt"/>
              </a:rPr>
              <a:t>,</a:t>
            </a:r>
            <a:r>
              <a:rPr lang="en-US" sz="1500" b="0" i="0" u="none" strike="noStrike" baseline="0">
                <a:ea typeface="+mn-lt"/>
                <a:cs typeface="+mn-lt"/>
              </a:rPr>
              <a:t> and </a:t>
            </a:r>
            <a:r>
              <a:rPr lang="en-US" sz="1500">
                <a:ea typeface="+mn-lt"/>
                <a:cs typeface="+mn-lt"/>
              </a:rPr>
              <a:t>community </a:t>
            </a:r>
            <a:r>
              <a:rPr lang="en-US" sz="1500" b="0" i="0" u="none" strike="noStrike" baseline="0">
                <a:ea typeface="+mn-lt"/>
                <a:cs typeface="+mn-lt"/>
              </a:rPr>
              <a:t>members, </a:t>
            </a:r>
            <a:r>
              <a:rPr lang="en-US" sz="1500">
                <a:ea typeface="+mn-lt"/>
                <a:cs typeface="+mn-lt"/>
              </a:rPr>
              <a:t>will feel that the Community Plan contributed to a stronger community youth ecosystem</a:t>
            </a:r>
          </a:p>
          <a:p>
            <a:pPr marL="509270" lvl="1" indent="0">
              <a:buNone/>
            </a:pPr>
            <a:endParaRPr lang="en-US" sz="1500">
              <a:ea typeface="+mn-lt"/>
              <a:cs typeface="+mn-lt"/>
            </a:endParaRPr>
          </a:p>
          <a:p>
            <a:pPr marL="509270" lvl="1" indent="0">
              <a:buNone/>
            </a:pPr>
            <a:r>
              <a:rPr lang="en-US" sz="1500" b="1">
                <a:ea typeface="+mn-lt"/>
                <a:cs typeface="+mn-lt"/>
              </a:rPr>
              <a:t>Community Engagement Events</a:t>
            </a:r>
          </a:p>
          <a:p>
            <a:pPr marL="827405" lvl="1" indent="-318135"/>
            <a:r>
              <a:rPr lang="en-US" sz="1500">
                <a:ea typeface="+mn-lt"/>
                <a:cs typeface="+mn-lt"/>
              </a:rPr>
              <a:t>Outputs</a:t>
            </a:r>
          </a:p>
          <a:p>
            <a:pPr marL="1273175" lvl="2" indent="-254635"/>
            <a:r>
              <a:rPr lang="en-US" sz="1500">
                <a:ea typeface="+mn-lt"/>
                <a:cs typeface="+mn-lt"/>
              </a:rPr>
              <a:t>Agencies will host 3 events each year</a:t>
            </a:r>
          </a:p>
          <a:p>
            <a:pPr marL="1273175" lvl="2" indent="-254635"/>
            <a:r>
              <a:rPr lang="en-US" sz="1500">
                <a:ea typeface="+mn-lt"/>
                <a:cs typeface="+mn-lt"/>
              </a:rPr>
              <a:t>100 households/individuals are reached at each event</a:t>
            </a:r>
          </a:p>
          <a:p>
            <a:pPr marL="827405" lvl="1" indent="-318135"/>
            <a:r>
              <a:rPr lang="en-US" sz="1500">
                <a:ea typeface="+mn-lt"/>
                <a:cs typeface="+mn-lt"/>
              </a:rPr>
              <a:t>Outcomes</a:t>
            </a:r>
          </a:p>
          <a:p>
            <a:pPr marL="1273175" lvl="2" indent="-254635"/>
            <a:r>
              <a:rPr lang="en-US" sz="1500">
                <a:ea typeface="+mn-lt"/>
                <a:cs typeface="+mn-lt"/>
              </a:rPr>
              <a:t>85% of attendees will report feeling a sense of community or belonging at events</a:t>
            </a:r>
          </a:p>
          <a:p>
            <a:pPr marL="1273175" lvl="2" indent="-254635"/>
            <a:r>
              <a:rPr lang="en-US" sz="1500">
                <a:ea typeface="+mn-lt"/>
                <a:cs typeface="+mn-lt"/>
              </a:rPr>
              <a:t>85% of attendees will report feeling like the content of events reflects their interests or needs</a:t>
            </a:r>
            <a:endParaRPr lang="en-US" sz="1500">
              <a:cs typeface="Calibri"/>
            </a:endParaRPr>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34</a:t>
            </a:fld>
            <a:endParaRPr lang="en-US"/>
          </a:p>
        </p:txBody>
      </p:sp>
      <p:sp>
        <p:nvSpPr>
          <p:cNvPr id="7" name="TextBox 6">
            <a:extLst>
              <a:ext uri="{FF2B5EF4-FFF2-40B4-BE49-F238E27FC236}">
                <a16:creationId xmlns:a16="http://schemas.microsoft.com/office/drawing/2014/main" id="{B9C8809D-35BE-CB36-F249-6976CB99E040}"/>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18-20</a:t>
            </a:r>
            <a:endParaRPr lang="en-US" b="1">
              <a:solidFill>
                <a:srgbClr val="00B0F0"/>
              </a:solidFill>
              <a:cs typeface="Calibri"/>
            </a:endParaRPr>
          </a:p>
        </p:txBody>
      </p:sp>
    </p:spTree>
    <p:extLst>
      <p:ext uri="{BB962C8B-B14F-4D97-AF65-F5344CB8AC3E}">
        <p14:creationId xmlns:p14="http://schemas.microsoft.com/office/powerpoint/2010/main" val="773654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877863" y="1184713"/>
            <a:ext cx="8311143" cy="6431726"/>
          </a:xfrm>
        </p:spPr>
        <p:txBody>
          <a:bodyPr vert="horz" lIns="101882" tIns="50941" rIns="101882" bIns="50941" rtlCol="0" anchor="t">
            <a:normAutofit/>
          </a:bodyPr>
          <a:lstStyle/>
          <a:p>
            <a:pPr marL="0" indent="0" eaLnBrk="0">
              <a:buNone/>
            </a:pPr>
            <a:r>
              <a:rPr lang="en-US" sz="1500" b="1">
                <a:latin typeface="Calibri"/>
                <a:cs typeface="Calibri"/>
              </a:rPr>
              <a:t>         MCMF</a:t>
            </a:r>
            <a:r>
              <a:rPr lang="en-US" sz="1500" b="1">
                <a:ea typeface="+mn-lt"/>
                <a:cs typeface="+mn-lt"/>
              </a:rPr>
              <a:t> Platform</a:t>
            </a:r>
            <a:endParaRPr lang="en-US" sz="1500" b="1" i="0" u="none" strike="noStrike" baseline="0">
              <a:latin typeface="Calibri" panose="020F0502020204030204" pitchFamily="34" charset="0"/>
              <a:cs typeface="Calibri"/>
            </a:endParaRPr>
          </a:p>
          <a:p>
            <a:pPr marL="827405" lvl="1" indent="-318135"/>
            <a:r>
              <a:rPr lang="en-US" sz="1500">
                <a:ea typeface="+mn-lt"/>
                <a:cs typeface="+mn-lt"/>
              </a:rPr>
              <a:t>Outputs</a:t>
            </a:r>
          </a:p>
          <a:p>
            <a:pPr marL="1273175" lvl="2" indent="-254635">
              <a:buFont typeface="Arial" pitchFamily="2" charset="2"/>
              <a:buChar char="•"/>
            </a:pPr>
            <a:r>
              <a:rPr lang="en-US" sz="1500">
                <a:ea typeface="+mn-lt"/>
                <a:cs typeface="+mn-lt"/>
              </a:rPr>
              <a:t>25% increase in number of programs and activities posted on the MCMF app and website after one year.</a:t>
            </a:r>
          </a:p>
          <a:p>
            <a:pPr marL="827405" lvl="1" indent="-318135"/>
            <a:r>
              <a:rPr lang="en-US" sz="1500">
                <a:ea typeface="+mn-lt"/>
                <a:cs typeface="+mn-lt"/>
              </a:rPr>
              <a:t>Outcomes</a:t>
            </a:r>
          </a:p>
          <a:p>
            <a:pPr marL="1273175" lvl="2" indent="-254635"/>
            <a:r>
              <a:rPr lang="en-US" sz="1500">
                <a:ea typeface="+mn-lt"/>
                <a:cs typeface="+mn-lt"/>
              </a:rPr>
              <a:t>75% of caring adults at anchor organizations and other community stakeholders will believe that the MCMF network has helped them to identify opportunities for the youth with which they interact.</a:t>
            </a:r>
            <a:endParaRPr lang="en-US" sz="1500">
              <a:cs typeface="Calibri"/>
            </a:endParaRPr>
          </a:p>
          <a:p>
            <a:pPr marL="1018540" lvl="2" indent="0">
              <a:buNone/>
            </a:pPr>
            <a:endParaRPr lang="en-US" sz="1500">
              <a:cs typeface="Calibri"/>
            </a:endParaRPr>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35</a:t>
            </a:fld>
            <a:endParaRPr lang="en-US"/>
          </a:p>
        </p:txBody>
      </p:sp>
      <p:sp>
        <p:nvSpPr>
          <p:cNvPr id="7" name="TextBox 6">
            <a:extLst>
              <a:ext uri="{FF2B5EF4-FFF2-40B4-BE49-F238E27FC236}">
                <a16:creationId xmlns:a16="http://schemas.microsoft.com/office/drawing/2014/main" id="{B9C8809D-35BE-CB36-F249-6976CB99E040}"/>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18-20</a:t>
            </a:r>
            <a:endParaRPr lang="en-US" b="1">
              <a:solidFill>
                <a:srgbClr val="00B0F0"/>
              </a:solidFill>
              <a:cs typeface="Calibri"/>
            </a:endParaRPr>
          </a:p>
        </p:txBody>
      </p:sp>
    </p:spTree>
    <p:extLst>
      <p:ext uri="{BB962C8B-B14F-4D97-AF65-F5344CB8AC3E}">
        <p14:creationId xmlns:p14="http://schemas.microsoft.com/office/powerpoint/2010/main" val="241168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Guidance for Respondents</a:t>
            </a:r>
          </a:p>
        </p:txBody>
      </p:sp>
      <p:sp>
        <p:nvSpPr>
          <p:cNvPr id="3" name="Content Placeholder 2"/>
          <p:cNvSpPr>
            <a:spLocks noGrp="1"/>
          </p:cNvSpPr>
          <p:nvPr>
            <p:ph idx="1"/>
          </p:nvPr>
        </p:nvSpPr>
        <p:spPr>
          <a:xfrm>
            <a:off x="1257300" y="1300164"/>
            <a:ext cx="7992208" cy="5586411"/>
          </a:xfrm>
        </p:spPr>
        <p:txBody>
          <a:bodyPr vert="horz" lIns="101882" tIns="50941" rIns="101882" bIns="50941" rtlCol="0" anchor="t">
            <a:normAutofit/>
          </a:bodyPr>
          <a:lstStyle/>
          <a:p>
            <a:pPr marL="381635" indent="-381635"/>
            <a:r>
              <a:rPr lang="en-US" sz="1800" dirty="0"/>
              <a:t>Respondents must indicate which MCMF Community Strategy Region they will be applying for:</a:t>
            </a:r>
            <a:endParaRPr lang="en-US" sz="1800" dirty="0">
              <a:cs typeface="Calibri"/>
            </a:endParaRPr>
          </a:p>
          <a:p>
            <a:pPr marL="827405" lvl="1" indent="-318135"/>
            <a:r>
              <a:rPr lang="en-US" i="1" dirty="0"/>
              <a:t>Auburn Gresham, Austin, Back of the Yards, Belmont Cragin, Brighton Park, Chicago Lawn, Gage Park, Garfield Park, Greater Englewood Area, Greater Grand Crossing, Greater Roseland Area, Humboldt Park, Little Village, North Lawndale, South Shore</a:t>
            </a:r>
            <a:endParaRPr lang="en-US" dirty="0"/>
          </a:p>
          <a:p>
            <a:pPr marL="381635" indent="-381635"/>
            <a:r>
              <a:rPr lang="en-US" sz="1800" dirty="0"/>
              <a:t>Respondents must submit one application for each MCMF Community Strategy Region for which they wish to apply. </a:t>
            </a:r>
            <a:endParaRPr lang="en-US" sz="1800" dirty="0">
              <a:cs typeface="Calibri"/>
            </a:endParaRPr>
          </a:p>
          <a:p>
            <a:pPr marL="381635" indent="-381635"/>
            <a:r>
              <a:rPr lang="en-US" sz="1800" b="1" dirty="0"/>
              <a:t>Respondents can only apply for a MCMF Community Strategy Region in which they can demonstrate a physical address. </a:t>
            </a:r>
            <a:endParaRPr lang="en-US" sz="1800" b="1" dirty="0">
              <a:cs typeface="Calibri"/>
            </a:endParaRPr>
          </a:p>
          <a:p>
            <a:pPr marL="827405" lvl="1" indent="-318135"/>
            <a:r>
              <a:rPr lang="en-US" dirty="0"/>
              <a:t>Multiple applications by the same agency for the same MCMF Community Strategy Region will NOT be considered</a:t>
            </a:r>
            <a:endParaRPr lang="en-US" dirty="0">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36</a:t>
            </a:fld>
            <a:endParaRPr lang="en-US"/>
          </a:p>
        </p:txBody>
      </p:sp>
      <p:sp>
        <p:nvSpPr>
          <p:cNvPr id="7" name="TextBox 6">
            <a:extLst>
              <a:ext uri="{FF2B5EF4-FFF2-40B4-BE49-F238E27FC236}">
                <a16:creationId xmlns:a16="http://schemas.microsoft.com/office/drawing/2014/main" id="{7B1820BF-0E6E-2CDB-4789-53D0F000619E}"/>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 21</a:t>
            </a:r>
            <a:endParaRPr lang="en-US" b="1">
              <a:solidFill>
                <a:srgbClr val="00B0F0"/>
              </a:solidFill>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Guidance for Respondents</a:t>
            </a:r>
          </a:p>
        </p:txBody>
      </p:sp>
      <p:sp>
        <p:nvSpPr>
          <p:cNvPr id="3" name="Content Placeholder 2"/>
          <p:cNvSpPr>
            <a:spLocks noGrp="1"/>
          </p:cNvSpPr>
          <p:nvPr>
            <p:ph idx="1"/>
          </p:nvPr>
        </p:nvSpPr>
        <p:spPr>
          <a:xfrm>
            <a:off x="1257300" y="1300164"/>
            <a:ext cx="7992208" cy="5586411"/>
          </a:xfrm>
        </p:spPr>
        <p:txBody>
          <a:bodyPr vert="horz" lIns="101882" tIns="50941" rIns="101882" bIns="50941" rtlCol="0" anchor="t">
            <a:normAutofit/>
          </a:bodyPr>
          <a:lstStyle/>
          <a:p>
            <a:pPr algn="l"/>
            <a:r>
              <a:rPr lang="en-US" sz="1800" b="0" i="0" u="none" strike="noStrike" baseline="0">
                <a:solidFill>
                  <a:srgbClr val="000000"/>
                </a:solidFill>
                <a:latin typeface="Calibri" panose="020F0502020204030204" pitchFamily="34" charset="0"/>
              </a:rPr>
              <a:t>To determine the Chicago community area where your program is located, go here: </a:t>
            </a:r>
            <a:r>
              <a:rPr lang="en-US" sz="1800" b="0" i="0" u="none" strike="noStrike" baseline="0">
                <a:solidFill>
                  <a:srgbClr val="0563C2"/>
                </a:solidFill>
                <a:latin typeface="Calibri" panose="020F0502020204030204" pitchFamily="34" charset="0"/>
                <a:hlinkClick r:id="rId3"/>
              </a:rPr>
              <a:t>https://data.cityofchicago.org/Facilities-Geographic-Boundaries/Boundaries-Community-Areas-current-/cauq-8yn6</a:t>
            </a:r>
            <a:endParaRPr lang="en-US" sz="1800" b="0" i="0" u="none" strike="noStrike" baseline="0">
              <a:solidFill>
                <a:srgbClr val="0563C2"/>
              </a:solidFill>
              <a:latin typeface="Calibri" panose="020F0502020204030204" pitchFamily="34" charset="0"/>
            </a:endParaRPr>
          </a:p>
          <a:p>
            <a:pPr algn="l"/>
            <a:r>
              <a:rPr lang="en-US" sz="1800" b="0" i="0" u="none" strike="noStrike" baseline="0">
                <a:solidFill>
                  <a:srgbClr val="000000"/>
                </a:solidFill>
                <a:latin typeface="Calibri" panose="020F0502020204030204" pitchFamily="34" charset="0"/>
              </a:rPr>
              <a:t>Click the symbol circled below to enter an address and determine the Chicago community area where it is located. </a:t>
            </a:r>
            <a:endParaRPr lang="en-US" sz="1800">
              <a:solidFill>
                <a:srgbClr val="000000"/>
              </a:solidFill>
              <a:latin typeface="Calibri" panose="020F0502020204030204" pitchFamily="34" charset="0"/>
            </a:endParaRPr>
          </a:p>
          <a:p>
            <a:pPr algn="l"/>
            <a:endParaRPr lang="en-US" sz="1800">
              <a:solidFill>
                <a:srgbClr val="000000"/>
              </a:solidFill>
              <a:latin typeface="Calibri" panose="020F0502020204030204" pitchFamily="34" charset="0"/>
              <a:cs typeface="Calibri"/>
            </a:endParaRPr>
          </a:p>
          <a:p>
            <a:pPr algn="l"/>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37</a:t>
            </a:fld>
            <a:endParaRPr lang="en-US"/>
          </a:p>
        </p:txBody>
      </p:sp>
      <p:sp>
        <p:nvSpPr>
          <p:cNvPr id="7" name="TextBox 6">
            <a:extLst>
              <a:ext uri="{FF2B5EF4-FFF2-40B4-BE49-F238E27FC236}">
                <a16:creationId xmlns:a16="http://schemas.microsoft.com/office/drawing/2014/main" id="{7B1820BF-0E6E-2CDB-4789-53D0F000619E}"/>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 21</a:t>
            </a:r>
            <a:endParaRPr lang="en-US" b="1">
              <a:solidFill>
                <a:srgbClr val="00B0F0"/>
              </a:solidFill>
              <a:cs typeface="Calibri"/>
            </a:endParaRPr>
          </a:p>
        </p:txBody>
      </p:sp>
      <p:pic>
        <p:nvPicPr>
          <p:cNvPr id="6" name="Picture 5" descr="Map&#10;&#10;Description automatically generated">
            <a:extLst>
              <a:ext uri="{FF2B5EF4-FFF2-40B4-BE49-F238E27FC236}">
                <a16:creationId xmlns:a16="http://schemas.microsoft.com/office/drawing/2014/main" id="{8FB0CBAD-CC59-5878-66D9-8D009BCAAC96}"/>
              </a:ext>
            </a:extLst>
          </p:cNvPr>
          <p:cNvPicPr>
            <a:picLocks noChangeAspect="1"/>
          </p:cNvPicPr>
          <p:nvPr/>
        </p:nvPicPr>
        <p:blipFill rotWithShape="1">
          <a:blip r:embed="rId4">
            <a:extLst>
              <a:ext uri="{28A0092B-C50C-407E-A947-70E740481C1C}">
                <a14:useLocalDpi xmlns:a14="http://schemas.microsoft.com/office/drawing/2010/main" val="0"/>
              </a:ext>
            </a:extLst>
          </a:blip>
          <a:srcRect t="-1" b="14502"/>
          <a:stretch/>
        </p:blipFill>
        <p:spPr>
          <a:xfrm>
            <a:off x="1381264" y="2967778"/>
            <a:ext cx="7295871" cy="3908029"/>
          </a:xfrm>
          <a:prstGeom prst="rect">
            <a:avLst/>
          </a:prstGeom>
        </p:spPr>
      </p:pic>
      <p:sp>
        <p:nvSpPr>
          <p:cNvPr id="8" name="Oval 7">
            <a:extLst>
              <a:ext uri="{FF2B5EF4-FFF2-40B4-BE49-F238E27FC236}">
                <a16:creationId xmlns:a16="http://schemas.microsoft.com/office/drawing/2014/main" id="{088A52AE-F439-D00F-1EDD-AA659271E4CC}"/>
              </a:ext>
            </a:extLst>
          </p:cNvPr>
          <p:cNvSpPr/>
          <p:nvPr/>
        </p:nvSpPr>
        <p:spPr>
          <a:xfrm>
            <a:off x="1306283" y="3957445"/>
            <a:ext cx="938151" cy="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393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Community Involvement</a:t>
            </a:r>
          </a:p>
        </p:txBody>
      </p:sp>
      <p:sp>
        <p:nvSpPr>
          <p:cNvPr id="3" name="Content Placeholder 2"/>
          <p:cNvSpPr>
            <a:spLocks noGrp="1"/>
          </p:cNvSpPr>
          <p:nvPr>
            <p:ph idx="1"/>
          </p:nvPr>
        </p:nvSpPr>
        <p:spPr>
          <a:xfrm>
            <a:off x="1130472" y="1248583"/>
            <a:ext cx="8001000" cy="5586411"/>
          </a:xfrm>
        </p:spPr>
        <p:txBody>
          <a:bodyPr vert="horz" lIns="101882" tIns="50941" rIns="101882" bIns="50941" rtlCol="0" anchor="t">
            <a:normAutofit/>
          </a:bodyPr>
          <a:lstStyle/>
          <a:p>
            <a:pPr marL="381635" indent="-381635"/>
            <a:r>
              <a:rPr lang="en-US" sz="1800" b="0" i="0" u="none" strike="noStrike" baseline="0">
                <a:latin typeface="Calibri" panose="020F0502020204030204" pitchFamily="34" charset="0"/>
              </a:rPr>
              <a:t>The Respondent understands the distinct assets and challenges faced by the region it serves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marL="381635" indent="-381635"/>
            <a:r>
              <a:rPr lang="en-US" sz="1800" b="0" i="0" u="none" strike="noStrike" baseline="0">
                <a:latin typeface="Calibri" panose="020F0502020204030204" pitchFamily="34" charset="0"/>
              </a:rPr>
              <a:t>The Respondent has expertise working with the target population and has relevant capabilities and/or infrastructure needed to serve this group</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marL="381635" indent="-381635"/>
            <a:r>
              <a:rPr lang="en-US" sz="1800" b="0" i="0" u="none" strike="noStrike" baseline="0">
                <a:latin typeface="Calibri" panose="020F0502020204030204" pitchFamily="34" charset="0"/>
              </a:rPr>
              <a:t>The Respondent’s organization reflects and engages the diverse people of the communities it serves</a:t>
            </a:r>
            <a:endParaRPr lang="en-US">
              <a:solidFill>
                <a:srgbClr val="FF0000"/>
              </a:solidFill>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38</a:t>
            </a:fld>
            <a:endParaRPr lang="en-US"/>
          </a:p>
        </p:txBody>
      </p:sp>
      <p:sp>
        <p:nvSpPr>
          <p:cNvPr id="7" name="TextBox 6">
            <a:extLst>
              <a:ext uri="{FF2B5EF4-FFF2-40B4-BE49-F238E27FC236}">
                <a16:creationId xmlns:a16="http://schemas.microsoft.com/office/drawing/2014/main" id="{246B1B2D-71A3-D3E2-CF47-85257BC1D065}"/>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23-24</a:t>
            </a:r>
          </a:p>
        </p:txBody>
      </p:sp>
    </p:spTree>
    <p:extLst>
      <p:ext uri="{BB962C8B-B14F-4D97-AF65-F5344CB8AC3E}">
        <p14:creationId xmlns:p14="http://schemas.microsoft.com/office/powerpoint/2010/main" val="798484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Organizational Capacity</a:t>
            </a:r>
          </a:p>
        </p:txBody>
      </p:sp>
      <p:sp>
        <p:nvSpPr>
          <p:cNvPr id="3" name="Content Placeholder 2"/>
          <p:cNvSpPr>
            <a:spLocks noGrp="1"/>
          </p:cNvSpPr>
          <p:nvPr>
            <p:ph idx="1"/>
          </p:nvPr>
        </p:nvSpPr>
        <p:spPr>
          <a:xfrm>
            <a:off x="1243013" y="1300164"/>
            <a:ext cx="7947880" cy="5586411"/>
          </a:xfrm>
        </p:spPr>
        <p:txBody>
          <a:bodyPr>
            <a:normAutofit/>
          </a:bodyPr>
          <a:lstStyle/>
          <a:p>
            <a:pPr algn="l"/>
            <a:r>
              <a:rPr lang="en-US" sz="1800" b="0" i="0" u="none" strike="noStrike" baseline="0">
                <a:latin typeface="Calibri" panose="020F0502020204030204" pitchFamily="34" charset="0"/>
              </a:rPr>
              <a:t>The Respondent has a plan to ensure a qualified staff person responsible for program oversight and management is hired or reassigned</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adequate systems and processes to support monitoring program expenditures and fiscal controls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articulated a strategy to ensure adequate staffing to achieve the outcomes of the program</a:t>
            </a:r>
            <a:endParaRPr lang="en-US">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39</a:t>
            </a:fld>
            <a:endParaRPr lang="en-US"/>
          </a:p>
        </p:txBody>
      </p:sp>
      <p:sp>
        <p:nvSpPr>
          <p:cNvPr id="7" name="TextBox 6">
            <a:extLst>
              <a:ext uri="{FF2B5EF4-FFF2-40B4-BE49-F238E27FC236}">
                <a16:creationId xmlns:a16="http://schemas.microsoft.com/office/drawing/2014/main" id="{B5306657-D543-7967-D27F-B09AD49B6EAB}"/>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23-24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Purpose of the RFP</a:t>
            </a:r>
          </a:p>
        </p:txBody>
      </p:sp>
      <p:sp>
        <p:nvSpPr>
          <p:cNvPr id="3" name="Content Placeholder 2"/>
          <p:cNvSpPr>
            <a:spLocks noGrp="1"/>
          </p:cNvSpPr>
          <p:nvPr>
            <p:ph idx="1"/>
          </p:nvPr>
        </p:nvSpPr>
        <p:spPr>
          <a:xfrm>
            <a:off x="1257299" y="1301262"/>
            <a:ext cx="8100595" cy="5259898"/>
          </a:xfrm>
        </p:spPr>
        <p:txBody>
          <a:bodyPr vert="horz" lIns="101882" tIns="50941" rIns="101882" bIns="50941" rtlCol="0" anchor="t">
            <a:normAutofit/>
          </a:bodyPr>
          <a:lstStyle/>
          <a:p>
            <a:pPr marL="381635" indent="-381635"/>
            <a:r>
              <a:rPr lang="en-US" sz="1800" b="0" i="0" u="none" strike="noStrike" baseline="0">
                <a:latin typeface="Calibri" panose="020F0502020204030204" pitchFamily="34" charset="0"/>
              </a:rPr>
              <a:t>The Department of Family and Support Services (DFSS) seeks to fund community-based organizations to deliver the My CHI. My Future. (MCMF) Community Anchor Organization initiative in 15 regions across the city to address the COVID-19 pandemic-related effects on young people and communities.</a:t>
            </a:r>
            <a:endParaRPr lang="en-US"/>
          </a:p>
          <a:p>
            <a:pPr algn="l"/>
            <a:r>
              <a:rPr lang="en-US" sz="1800" b="0" i="0" u="none" strike="noStrike" baseline="0">
                <a:latin typeface="Calibri" panose="020F0502020204030204" pitchFamily="34" charset="0"/>
              </a:rPr>
              <a:t>DFSS seeks to fund community-based organizations with experience in community-level convening, strategic planning, and youth development.</a:t>
            </a:r>
            <a:endParaRPr lang="en-US" sz="1800">
              <a:latin typeface="Calibri"/>
              <a:cs typeface="Calibri"/>
            </a:endParaRPr>
          </a:p>
          <a:p>
            <a:pPr marL="0" indent="0">
              <a:buNone/>
            </a:pPr>
            <a:endParaRPr lang="en-US" sz="1800">
              <a:cs typeface="Calibri"/>
            </a:endParaRPr>
          </a:p>
        </p:txBody>
      </p:sp>
      <p:sp>
        <p:nvSpPr>
          <p:cNvPr id="5" name="Slide Number Placeholder 5"/>
          <p:cNvSpPr txBox="1">
            <a:spLocks/>
          </p:cNvSpPr>
          <p:nvPr/>
        </p:nvSpPr>
        <p:spPr>
          <a:xfrm>
            <a:off x="7360920" y="73562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n-lt"/>
                <a:ea typeface="+mn-ea"/>
                <a:cs typeface="+mn-cs"/>
              </a:rPr>
              <a:t>Page </a:t>
            </a:r>
            <a:fld id="{6B1E0480-57EA-4B4D-8E64-F548A057966E}" type="slidenum">
              <a:rPr kumimoji="0" lang="en-US" sz="1200" b="0" i="0" u="none" strike="noStrike" kern="1200" cap="none" spc="0" normalizeH="0" baseline="0" noProof="0" smtClean="0">
                <a:ln>
                  <a:noFill/>
                </a:ln>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Strength of Proposed Program  </a:t>
            </a:r>
          </a:p>
        </p:txBody>
      </p:sp>
      <p:sp>
        <p:nvSpPr>
          <p:cNvPr id="3" name="Content Placeholder 2"/>
          <p:cNvSpPr>
            <a:spLocks noGrp="1"/>
          </p:cNvSpPr>
          <p:nvPr>
            <p:ph idx="1"/>
          </p:nvPr>
        </p:nvSpPr>
        <p:spPr>
          <a:xfrm>
            <a:off x="1130472" y="1318921"/>
            <a:ext cx="8001000" cy="5586411"/>
          </a:xfrm>
        </p:spPr>
        <p:txBody>
          <a:bodyPr vert="horz" lIns="101882" tIns="50941" rIns="101882" bIns="50941" rtlCol="0" anchor="t">
            <a:normAutofit/>
          </a:bodyPr>
          <a:lstStyle/>
          <a:p>
            <a:pPr marL="381635" indent="-381635"/>
            <a:r>
              <a:rPr lang="en-US" sz="1800" b="0" i="0" u="none" strike="noStrike" baseline="0">
                <a:ea typeface="+mn-lt"/>
                <a:cs typeface="+mn-lt"/>
              </a:rPr>
              <a:t>The Respondent provides a clear connection between their mission and/or vision and the MCMF mission and vision</a:t>
            </a:r>
            <a:br>
              <a:rPr lang="en-US" sz="1800" b="0" i="0" u="none" strike="noStrike" baseline="0">
                <a:ea typeface="+mn-lt"/>
                <a:cs typeface="+mn-lt"/>
              </a:rPr>
            </a:br>
            <a:endParaRPr lang="en-US" sz="1800" b="0" i="0" u="none" strike="noStrike" baseline="0">
              <a:ea typeface="+mn-lt"/>
              <a:cs typeface="+mn-lt"/>
            </a:endParaRPr>
          </a:p>
          <a:p>
            <a:pPr marL="381635" indent="-381635"/>
            <a:r>
              <a:rPr lang="en-US" sz="1800" b="0" i="0" u="none" strike="noStrike" baseline="0">
                <a:ea typeface="+mn-lt"/>
                <a:cs typeface="+mn-lt"/>
              </a:rPr>
              <a:t>The Respondent provides a clear connection between their proposed program activities and the outcome goals of the RFP</a:t>
            </a:r>
            <a:br>
              <a:rPr lang="en-US" sz="1800" b="0" i="0" u="none" strike="noStrike" baseline="0">
                <a:ea typeface="+mn-lt"/>
                <a:cs typeface="+mn-lt"/>
              </a:rPr>
            </a:br>
            <a:endParaRPr lang="en-US" sz="1800" b="0" i="0" u="none" strike="noStrike" baseline="0">
              <a:ea typeface="+mn-lt"/>
              <a:cs typeface="+mn-lt"/>
            </a:endParaRPr>
          </a:p>
          <a:p>
            <a:pPr marL="381635" indent="-381635"/>
            <a:r>
              <a:rPr lang="en-US" sz="1800" b="0" i="0" u="none" strike="noStrike" baseline="0">
                <a:ea typeface="+mn-lt"/>
                <a:cs typeface="+mn-lt"/>
              </a:rPr>
              <a:t>The Respondent has a plan to recruit and retain collaborating agencies in the region</a:t>
            </a:r>
            <a:br>
              <a:rPr lang="en-US" sz="1800" b="0" i="0" u="none" strike="noStrike" baseline="0">
                <a:ea typeface="+mn-lt"/>
                <a:cs typeface="+mn-lt"/>
              </a:rPr>
            </a:br>
            <a:endParaRPr lang="en-US" sz="1800" b="0" i="0" u="none" strike="noStrike" baseline="0">
              <a:ea typeface="+mn-lt"/>
              <a:cs typeface="+mn-lt"/>
            </a:endParaRPr>
          </a:p>
          <a:p>
            <a:pPr marL="381635" indent="-381635"/>
            <a:r>
              <a:rPr lang="en-US" sz="1800" b="0" i="0" u="none" strike="noStrike" baseline="0">
                <a:ea typeface="+mn-lt"/>
                <a:cs typeface="+mn-lt"/>
              </a:rPr>
              <a:t>The Respondent has experience partnering with other local organizations to better support the community it serves</a:t>
            </a:r>
            <a:br>
              <a:rPr lang="en-US" sz="1800" b="0" i="0" u="none" strike="noStrike" baseline="0">
                <a:ea typeface="+mn-lt"/>
                <a:cs typeface="+mn-lt"/>
              </a:rPr>
            </a:br>
            <a:endParaRPr lang="en-US" sz="1800" b="0" i="0" u="none" strike="noStrike" baseline="0">
              <a:ea typeface="+mn-lt"/>
              <a:cs typeface="+mn-lt"/>
            </a:endParaRPr>
          </a:p>
          <a:p>
            <a:pPr marL="381635" indent="-381635"/>
            <a:r>
              <a:rPr lang="en-US" sz="1800" b="0" i="0" u="none" strike="noStrike" baseline="0">
                <a:ea typeface="+mn-lt"/>
                <a:cs typeface="+mn-lt"/>
              </a:rPr>
              <a:t>The Respondent demonstrates prior experience with planning, promoting, and executing events</a:t>
            </a:r>
            <a:br>
              <a:rPr lang="en-US" sz="1800" b="0" i="0" u="none" strike="noStrike" baseline="0">
                <a:ea typeface="+mn-lt"/>
                <a:cs typeface="+mn-lt"/>
              </a:rPr>
            </a:br>
            <a:endParaRPr lang="en-US" sz="1800" b="0" i="0" u="none" strike="noStrike" baseline="0">
              <a:ea typeface="+mn-lt"/>
              <a:cs typeface="+mn-lt"/>
            </a:endParaRPr>
          </a:p>
          <a:p>
            <a:pPr marL="381635" indent="-381635"/>
            <a:r>
              <a:rPr lang="en-US" sz="1800" b="0" i="0" u="none" strike="noStrike" baseline="0">
                <a:ea typeface="+mn-lt"/>
                <a:cs typeface="+mn-lt"/>
              </a:rPr>
              <a:t>The respondent demonstrates an understanding of resources or processes available to use in determining assets and gaps in the region</a:t>
            </a:r>
            <a:endParaRPr lang="en-US"/>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40</a:t>
            </a:fld>
            <a:endParaRPr lang="en-US"/>
          </a:p>
        </p:txBody>
      </p:sp>
      <p:sp>
        <p:nvSpPr>
          <p:cNvPr id="7" name="TextBox 6">
            <a:extLst>
              <a:ext uri="{FF2B5EF4-FFF2-40B4-BE49-F238E27FC236}">
                <a16:creationId xmlns:a16="http://schemas.microsoft.com/office/drawing/2014/main" id="{224A2DF9-CE02-3B6D-AD46-1B02F601E1BD}"/>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23-24</a:t>
            </a:r>
            <a:endParaRPr lang="en-US" b="1">
              <a:solidFill>
                <a:srgbClr val="00B0F0"/>
              </a:solidFill>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68424"/>
            <a:ext cx="8298179" cy="831740"/>
          </a:xfrm>
        </p:spPr>
        <p:txBody>
          <a:bodyPr>
            <a:normAutofit fontScale="90000"/>
          </a:bodyPr>
          <a:lstStyle/>
          <a:p>
            <a:r>
              <a:rPr lang="en-US"/>
              <a:t>Selection Criteria – Performance Management and Outcomes</a:t>
            </a:r>
          </a:p>
        </p:txBody>
      </p:sp>
      <p:sp>
        <p:nvSpPr>
          <p:cNvPr id="3" name="Content Placeholder 2"/>
          <p:cNvSpPr>
            <a:spLocks noGrp="1"/>
          </p:cNvSpPr>
          <p:nvPr>
            <p:ph idx="1"/>
          </p:nvPr>
        </p:nvSpPr>
        <p:spPr>
          <a:xfrm>
            <a:off x="1257300" y="1394406"/>
            <a:ext cx="8082475" cy="5586411"/>
          </a:xfrm>
        </p:spPr>
        <p:txBody>
          <a:bodyPr>
            <a:normAutofit/>
          </a:bodyPr>
          <a:lstStyle/>
          <a:p>
            <a:pPr algn="l"/>
            <a:r>
              <a:rPr lang="en-US" sz="1800" b="0" i="0" u="none" strike="noStrike" baseline="0">
                <a:latin typeface="Calibri" panose="020F0502020204030204" pitchFamily="34" charset="0"/>
              </a:rPr>
              <a:t>The Respondent demonstrates evidence of strong past performance in similar programs against desired outcome goals and performance metrics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experience using data to inform/improve its services or practices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the relevant systems and processes needed to collect and store key participant and performance data</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the relevant systems and processes needed to track and report performance on program outcomes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demonstrated experience with collecting and analyzing data</a:t>
            </a:r>
            <a:r>
              <a:rPr lang="en-US" sz="1800">
                <a:latin typeface="Calibri" panose="020F0502020204030204" pitchFamily="34" charset="0"/>
              </a:rPr>
              <a:t> </a:t>
            </a:r>
            <a:r>
              <a:rPr lang="en-US" sz="1800" b="0" i="0" u="none" strike="noStrike" baseline="0">
                <a:latin typeface="Calibri" panose="020F0502020204030204" pitchFamily="34" charset="0"/>
              </a:rPr>
              <a:t>to inform programming</a:t>
            </a:r>
            <a:endParaRPr lang="en-US">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41</a:t>
            </a:fld>
            <a:endParaRPr lang="en-US"/>
          </a:p>
        </p:txBody>
      </p:sp>
      <p:sp>
        <p:nvSpPr>
          <p:cNvPr id="7" name="TextBox 6">
            <a:extLst>
              <a:ext uri="{FF2B5EF4-FFF2-40B4-BE49-F238E27FC236}">
                <a16:creationId xmlns:a16="http://schemas.microsoft.com/office/drawing/2014/main" id="{62C1B83C-7A31-7564-C207-816B65C7E864}"/>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23-24</a:t>
            </a:r>
            <a:endParaRPr lang="en-US" b="1">
              <a:solidFill>
                <a:srgbClr val="00B0F0"/>
              </a:solidFill>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90500"/>
            <a:ext cx="8298179" cy="1225761"/>
          </a:xfrm>
        </p:spPr>
        <p:txBody>
          <a:bodyPr>
            <a:normAutofit fontScale="90000"/>
          </a:bodyPr>
          <a:lstStyle/>
          <a:p>
            <a:br>
              <a:rPr lang="en-US"/>
            </a:br>
            <a:r>
              <a:rPr lang="en-US"/>
              <a:t>Selection Criteria – Reasonable costs, budget justification, and leverage of funds </a:t>
            </a:r>
            <a:br>
              <a:rPr lang="en-US"/>
            </a:br>
            <a:endParaRPr lang="en-US"/>
          </a:p>
        </p:txBody>
      </p:sp>
      <p:sp>
        <p:nvSpPr>
          <p:cNvPr id="3" name="Content Placeholder 2"/>
          <p:cNvSpPr>
            <a:spLocks noGrp="1"/>
          </p:cNvSpPr>
          <p:nvPr>
            <p:ph idx="1"/>
          </p:nvPr>
        </p:nvSpPr>
        <p:spPr>
          <a:xfrm>
            <a:off x="1243012" y="1362809"/>
            <a:ext cx="7994773" cy="5324475"/>
          </a:xfrm>
        </p:spPr>
        <p:txBody>
          <a:bodyPr vert="horz" lIns="101882" tIns="50941" rIns="101882" bIns="50941" rtlCol="0" anchor="t">
            <a:normAutofit/>
          </a:bodyPr>
          <a:lstStyle/>
          <a:p>
            <a:pPr algn="l"/>
            <a:r>
              <a:rPr lang="en-US" sz="1800" b="0" i="0" u="none" strike="noStrike" baseline="0">
                <a:latin typeface="Calibri" panose="020F0502020204030204" pitchFamily="34" charset="0"/>
              </a:rPr>
              <a:t>The Respondent describes the cash-flow and capacity to expend funds prior to implement the proposed program</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demonstrates an understanding of how the allotted budget can</a:t>
            </a:r>
            <a:r>
              <a:rPr lang="en-US" sz="1800">
                <a:latin typeface="Calibri" panose="020F0502020204030204" pitchFamily="34" charset="0"/>
              </a:rPr>
              <a:t> </a:t>
            </a:r>
            <a:r>
              <a:rPr lang="en-US" sz="1800" b="0" i="0" u="none" strike="noStrike" baseline="0">
                <a:latin typeface="Calibri" panose="020F0502020204030204" pitchFamily="34" charset="0"/>
              </a:rPr>
              <a:t>be implemented to meet the proposed scope of work or work plan</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describes an auditing process</a:t>
            </a:r>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42</a:t>
            </a:fld>
            <a:endParaRPr lang="en-US"/>
          </a:p>
        </p:txBody>
      </p:sp>
      <p:sp>
        <p:nvSpPr>
          <p:cNvPr id="7" name="TextBox 6">
            <a:extLst>
              <a:ext uri="{FF2B5EF4-FFF2-40B4-BE49-F238E27FC236}">
                <a16:creationId xmlns:a16="http://schemas.microsoft.com/office/drawing/2014/main" id="{6C95CF79-192E-816C-0CE0-FDFB8DFCFB67}"/>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PAGES 23-24</a:t>
            </a:r>
            <a:endParaRPr lang="en-US" b="1">
              <a:solidFill>
                <a:srgbClr val="00B0F0"/>
              </a:solidFill>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Attachments</a:t>
            </a:r>
            <a:endParaRPr lang="en-US">
              <a:cs typeface="Calibri"/>
            </a:endParaRPr>
          </a:p>
        </p:txBody>
      </p:sp>
      <p:sp>
        <p:nvSpPr>
          <p:cNvPr id="3" name="Content Placeholder 2"/>
          <p:cNvSpPr>
            <a:spLocks noGrp="1"/>
          </p:cNvSpPr>
          <p:nvPr>
            <p:ph idx="1"/>
          </p:nvPr>
        </p:nvSpPr>
        <p:spPr>
          <a:xfrm>
            <a:off x="1243012" y="1300164"/>
            <a:ext cx="8065111" cy="5586411"/>
          </a:xfrm>
        </p:spPr>
        <p:txBody>
          <a:bodyPr vert="horz" lIns="101882" tIns="50941" rIns="101882" bIns="50941" rtlCol="0" anchor="t">
            <a:normAutofit/>
          </a:bodyPr>
          <a:lstStyle/>
          <a:p>
            <a:pPr marL="381635" indent="-381635"/>
            <a:r>
              <a:rPr lang="en-US" sz="1800">
                <a:ea typeface="+mn-lt"/>
                <a:cs typeface="+mn-lt"/>
              </a:rPr>
              <a:t>Be sure to</a:t>
            </a:r>
            <a:r>
              <a:rPr lang="en-US" sz="1800"/>
              <a:t> attach the </a:t>
            </a:r>
            <a:r>
              <a:rPr lang="en-US" sz="1800" b="1"/>
              <a:t>job description for the Program Manager </a:t>
            </a:r>
            <a:r>
              <a:rPr lang="en-US" sz="1800"/>
              <a:t>overseeing the program.</a:t>
            </a:r>
            <a:endParaRPr lang="en-US" sz="1800">
              <a:cs typeface="Calibri"/>
            </a:endParaRPr>
          </a:p>
          <a:p>
            <a:pPr marL="0" indent="0">
              <a:buNone/>
            </a:pPr>
            <a:endParaRPr lang="en-US" sz="1800">
              <a:cs typeface="Calibri"/>
            </a:endParaRPr>
          </a:p>
          <a:p>
            <a:pPr marL="381635" indent="-381635"/>
            <a:r>
              <a:rPr lang="en-US" sz="1800">
                <a:ea typeface="+mn-lt"/>
                <a:cs typeface="+mn-lt"/>
              </a:rPr>
              <a:t>Be sure to</a:t>
            </a:r>
            <a:r>
              <a:rPr lang="en-US" sz="1800"/>
              <a:t> attach your organization's </a:t>
            </a:r>
            <a:r>
              <a:rPr lang="en-US" sz="1800" b="1"/>
              <a:t>budget</a:t>
            </a:r>
            <a:r>
              <a:rPr lang="en-US" sz="1800"/>
              <a:t> for this program </a:t>
            </a:r>
            <a:endParaRPr lang="en-US" sz="1800">
              <a:cs typeface="Calibri"/>
            </a:endParaRPr>
          </a:p>
          <a:p>
            <a:pPr marL="827405" lvl="1" indent="-318135"/>
            <a:r>
              <a:rPr lang="en-US"/>
              <a:t>Please ensure that all program requirements are addressed</a:t>
            </a:r>
            <a:endParaRPr lang="en-US">
              <a:cs typeface="Calibri"/>
            </a:endParaRPr>
          </a:p>
          <a:p>
            <a:pPr marL="827405" lvl="1" indent="-318135"/>
            <a:r>
              <a:rPr lang="en-US">
                <a:cs typeface="Calibri"/>
              </a:rPr>
              <a:t>Please ensure that the request from DFSS does not exceed the total outlined in the sample budget provided in the RFP </a:t>
            </a:r>
            <a:r>
              <a:rPr lang="en-US">
                <a:ea typeface="+mn-lt"/>
                <a:cs typeface="+mn-lt"/>
              </a:rPr>
              <a:t>(Table 4, pages 17-18)</a:t>
            </a:r>
          </a:p>
          <a:p>
            <a:pPr marL="509270" lvl="1" indent="0">
              <a:buNone/>
            </a:pPr>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dirty="0" smtClean="0"/>
              <a:pPr/>
              <a:t>43</a:t>
            </a:fld>
            <a:endParaRPr lang="en-US"/>
          </a:p>
        </p:txBody>
      </p:sp>
    </p:spTree>
    <p:extLst>
      <p:ext uri="{BB962C8B-B14F-4D97-AF65-F5344CB8AC3E}">
        <p14:creationId xmlns:p14="http://schemas.microsoft.com/office/powerpoint/2010/main" val="224426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and Transition Timeline</a:t>
            </a:r>
          </a:p>
        </p:txBody>
      </p:sp>
      <p:sp>
        <p:nvSpPr>
          <p:cNvPr id="3" name="Content Placeholder 2"/>
          <p:cNvSpPr>
            <a:spLocks noGrp="1"/>
          </p:cNvSpPr>
          <p:nvPr>
            <p:ph sz="half" idx="2"/>
          </p:nvPr>
        </p:nvSpPr>
        <p:spPr>
          <a:xfrm>
            <a:off x="1257300" y="1371600"/>
            <a:ext cx="8215056" cy="4880928"/>
          </a:xfrm>
        </p:spPr>
        <p:txBody>
          <a:bodyPr vert="horz" lIns="101882" tIns="50941" rIns="101882" bIns="50941" rtlCol="0" anchor="t">
            <a:noAutofit/>
          </a:bodyPr>
          <a:lstStyle/>
          <a:p>
            <a:pPr marL="381635" indent="-381635"/>
            <a:r>
              <a:rPr lang="en-US" sz="2200" b="1" dirty="0"/>
              <a:t>Pre-proposal webinar –</a:t>
            </a:r>
            <a:r>
              <a:rPr lang="en-US" sz="2200" dirty="0"/>
              <a:t> January 11, 2023</a:t>
            </a:r>
            <a:endParaRPr lang="en-US" sz="2200" dirty="0">
              <a:cs typeface="Calibri"/>
            </a:endParaRPr>
          </a:p>
          <a:p>
            <a:pPr marL="381635" indent="-381635"/>
            <a:endParaRPr lang="en-US" sz="2200" dirty="0">
              <a:cs typeface="Calibri"/>
            </a:endParaRPr>
          </a:p>
          <a:p>
            <a:pPr marL="381635" indent="-381635"/>
            <a:r>
              <a:rPr lang="en-US" sz="2200" b="1" dirty="0"/>
              <a:t>Applications due –</a:t>
            </a:r>
            <a:r>
              <a:rPr lang="en-US" sz="2200" dirty="0"/>
              <a:t> February 3, 2023, at 12:00 noon</a:t>
            </a:r>
          </a:p>
          <a:p>
            <a:pPr marL="381635" indent="-381635"/>
            <a:endParaRPr lang="en-US" sz="2200" dirty="0">
              <a:cs typeface="Calibri"/>
            </a:endParaRPr>
          </a:p>
          <a:p>
            <a:pPr marL="381635" indent="-381635"/>
            <a:r>
              <a:rPr lang="en-US" sz="2200" b="1" dirty="0"/>
              <a:t>Program period begins – </a:t>
            </a:r>
            <a:r>
              <a:rPr lang="en-US" sz="2200" dirty="0"/>
              <a:t>March 1, 2023</a:t>
            </a:r>
            <a:endParaRPr lang="en-US" sz="2200" dirty="0">
              <a:cs typeface="Calibri"/>
            </a:endParaRPr>
          </a:p>
          <a:p>
            <a:pPr marL="0" indent="0">
              <a:buNone/>
            </a:pPr>
            <a:endParaRPr lang="en-US" sz="2200" dirty="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dirty="0" smtClean="0"/>
              <a:pPr/>
              <a:t>44</a:t>
            </a:fld>
            <a:endParaRPr lang="en-US"/>
          </a:p>
        </p:txBody>
      </p:sp>
      <p:sp>
        <p:nvSpPr>
          <p:cNvPr id="10" name="Content Placeholder 28"/>
          <p:cNvSpPr txBox="1">
            <a:spLocks/>
          </p:cNvSpPr>
          <p:nvPr/>
        </p:nvSpPr>
        <p:spPr>
          <a:xfrm>
            <a:off x="5026403" y="5562600"/>
            <a:ext cx="4445953" cy="1373459"/>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Content Placeholder 28"/>
          <p:cNvSpPr txBox="1">
            <a:spLocks/>
          </p:cNvSpPr>
          <p:nvPr/>
        </p:nvSpPr>
        <p:spPr>
          <a:xfrm>
            <a:off x="5026403" y="5867400"/>
            <a:ext cx="4445953" cy="2831052"/>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Deadline</a:t>
            </a:r>
          </a:p>
        </p:txBody>
      </p:sp>
      <p:sp>
        <p:nvSpPr>
          <p:cNvPr id="9" name="Slide Number Placeholder 8">
            <a:extLst>
              <a:ext uri="{FF2B5EF4-FFF2-40B4-BE49-F238E27FC236}">
                <a16:creationId xmlns:a16="http://schemas.microsoft.com/office/drawing/2014/main" id="{0CE0F2A0-ADF9-41B9-97CC-0D6CA665E9BA}"/>
              </a:ext>
            </a:extLst>
          </p:cNvPr>
          <p:cNvSpPr>
            <a:spLocks noGrp="1"/>
          </p:cNvSpPr>
          <p:nvPr>
            <p:ph type="sldNum" sz="quarter" idx="12"/>
          </p:nvPr>
        </p:nvSpPr>
        <p:spPr/>
        <p:txBody>
          <a:bodyPr/>
          <a:lstStyle/>
          <a:p>
            <a:r>
              <a:rPr lang="en-US"/>
              <a:t>Page </a:t>
            </a:r>
            <a:fld id="{36BC1FD9-B118-4A5C-926F-A8A3F4A4D49D}" type="slidenum">
              <a:rPr lang="en-US" smtClean="0"/>
              <a:pPr/>
              <a:t>45</a:t>
            </a:fld>
            <a:endParaRPr lang="en-US"/>
          </a:p>
        </p:txBody>
      </p:sp>
      <p:pic>
        <p:nvPicPr>
          <p:cNvPr id="4" name="Picture 3"/>
          <p:cNvPicPr>
            <a:picLocks noChangeAspect="1"/>
          </p:cNvPicPr>
          <p:nvPr/>
        </p:nvPicPr>
        <p:blipFill>
          <a:blip r:embed="rId3" cstate="print"/>
          <a:stretch>
            <a:fillRect/>
          </a:stretch>
        </p:blipFill>
        <p:spPr>
          <a:xfrm>
            <a:off x="1533077" y="2730041"/>
            <a:ext cx="1866901" cy="1815523"/>
          </a:xfrm>
          <a:prstGeom prst="rect">
            <a:avLst/>
          </a:prstGeom>
        </p:spPr>
      </p:pic>
      <p:sp>
        <p:nvSpPr>
          <p:cNvPr id="6" name="TextBox 5"/>
          <p:cNvSpPr txBox="1"/>
          <p:nvPr/>
        </p:nvSpPr>
        <p:spPr>
          <a:xfrm>
            <a:off x="3596581" y="2226696"/>
            <a:ext cx="5884915" cy="2318868"/>
          </a:xfrm>
          <a:prstGeom prst="rect">
            <a:avLst/>
          </a:prstGeom>
          <a:noFill/>
        </p:spPr>
        <p:txBody>
          <a:bodyPr wrap="square" lIns="101882" tIns="50941" rIns="101882" bIns="50941" rtlCol="0" anchor="t">
            <a:spAutoFit/>
          </a:bodyPr>
          <a:lstStyle/>
          <a:p>
            <a:pPr>
              <a:defRPr/>
            </a:pPr>
            <a:endParaRPr lang="en-US" sz="3600">
              <a:solidFill>
                <a:prstClr val="black"/>
              </a:solidFill>
              <a:latin typeface="Calibri"/>
            </a:endParaRPr>
          </a:p>
          <a:p>
            <a:pPr>
              <a:defRPr/>
            </a:pPr>
            <a:r>
              <a:rPr lang="en-US" sz="3600" b="1">
                <a:ea typeface="+mn-lt"/>
                <a:cs typeface="+mn-lt"/>
              </a:rPr>
              <a:t>Applications</a:t>
            </a:r>
            <a:r>
              <a:rPr lang="en-US" sz="3600" b="1">
                <a:latin typeface="Calibri"/>
              </a:rPr>
              <a:t> are due</a:t>
            </a:r>
            <a:r>
              <a:rPr lang="en-US" sz="3600">
                <a:latin typeface="Calibri"/>
              </a:rPr>
              <a:t> </a:t>
            </a:r>
          </a:p>
          <a:p>
            <a:pPr>
              <a:defRPr/>
            </a:pPr>
            <a:r>
              <a:rPr lang="en-US" sz="3600" b="1">
                <a:latin typeface="Calibri"/>
              </a:rPr>
              <a:t>on </a:t>
            </a:r>
            <a:r>
              <a:rPr lang="en-US" sz="3600" b="1">
                <a:solidFill>
                  <a:srgbClr val="FF0000"/>
                </a:solidFill>
                <a:latin typeface="Calibri"/>
              </a:rPr>
              <a:t>February 3</a:t>
            </a:r>
            <a:r>
              <a:rPr lang="en-US" sz="3600" b="1">
                <a:solidFill>
                  <a:srgbClr val="FF0000"/>
                </a:solidFill>
                <a:ea typeface="+mn-lt"/>
                <a:cs typeface="+mn-lt"/>
              </a:rPr>
              <a:t>, 2023</a:t>
            </a:r>
            <a:r>
              <a:rPr lang="en-US" sz="3600">
                <a:ea typeface="+mn-lt"/>
                <a:cs typeface="+mn-lt"/>
              </a:rPr>
              <a:t> </a:t>
            </a:r>
          </a:p>
          <a:p>
            <a:pPr>
              <a:defRPr/>
            </a:pPr>
            <a:r>
              <a:rPr lang="en-US" sz="3600" b="1">
                <a:latin typeface="Calibri"/>
              </a:rPr>
              <a:t>at 12:00, Noon </a:t>
            </a:r>
            <a:endParaRPr lang="en-US" sz="3600" b="1">
              <a:latin typeface="Calibri"/>
              <a:cs typeface="Calibri"/>
            </a:endParaRPr>
          </a:p>
        </p:txBody>
      </p:sp>
    </p:spTree>
    <p:extLst>
      <p:ext uri="{BB962C8B-B14F-4D97-AF65-F5344CB8AC3E}">
        <p14:creationId xmlns:p14="http://schemas.microsoft.com/office/powerpoint/2010/main" val="2175897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Application Tips</a:t>
            </a:r>
          </a:p>
        </p:txBody>
      </p:sp>
      <p:sp>
        <p:nvSpPr>
          <p:cNvPr id="55299" name="Content Placeholder 2">
            <a:extLst>
              <a:ext uri="{FF2B5EF4-FFF2-40B4-BE49-F238E27FC236}">
                <a16:creationId xmlns:a16="http://schemas.microsoft.com/office/drawing/2014/main" id="{8CBFBB6F-D063-406B-B623-05EC7DC94418}"/>
              </a:ext>
            </a:extLst>
          </p:cNvPr>
          <p:cNvSpPr>
            <a:spLocks noGrp="1"/>
          </p:cNvSpPr>
          <p:nvPr>
            <p:ph idx="1"/>
          </p:nvPr>
        </p:nvSpPr>
        <p:spPr>
          <a:xfrm>
            <a:off x="1257300" y="1300164"/>
            <a:ext cx="8298179" cy="5586411"/>
          </a:xfrm>
        </p:spPr>
        <p:txBody>
          <a:bodyPr vert="horz" lIns="101882" tIns="50941" rIns="101882" bIns="50941" rtlCol="0" anchor="t">
            <a:normAutofit/>
          </a:bodyPr>
          <a:lstStyle/>
          <a:p>
            <a:pPr marL="0" indent="0" algn="ctr">
              <a:buNone/>
            </a:pPr>
            <a:r>
              <a:rPr lang="en-US" altLang="en-US" sz="2800" b="1" dirty="0"/>
              <a:t>Start Early!! </a:t>
            </a:r>
          </a:p>
          <a:p>
            <a:pPr marL="381635" indent="-381635"/>
            <a:r>
              <a:rPr lang="en-US" altLang="en-US" dirty="0"/>
              <a:t>If you have never done business with the City of Chicago, register into iSupplier/eProcurement ASAP.</a:t>
            </a:r>
            <a:endParaRPr lang="en-US" altLang="en-US" dirty="0">
              <a:cs typeface="Calibri"/>
            </a:endParaRPr>
          </a:p>
          <a:p>
            <a:pPr marL="381635" indent="-381635"/>
            <a:r>
              <a:rPr lang="en-US" altLang="en-US" dirty="0"/>
              <a:t>Review RFP narratives and application questions closely. Remember they align with the scope and selection criteria.  Use the information in the RFP for guidance in formulating your answers. </a:t>
            </a:r>
            <a:endParaRPr lang="en-US" altLang="en-US" dirty="0">
              <a:cs typeface="Calibri"/>
            </a:endParaRPr>
          </a:p>
          <a:p>
            <a:pPr marL="381635" indent="-381635"/>
            <a:r>
              <a:rPr lang="en-US" dirty="0"/>
              <a:t>There is a 4,000-character limit which includes punctuation and spaces. Each response is allotted 4,000 characters.</a:t>
            </a:r>
            <a:endParaRPr lang="en-US" dirty="0">
              <a:cs typeface="Calibri"/>
            </a:endParaRPr>
          </a:p>
          <a:p>
            <a:pPr marL="381635" indent="-381635"/>
            <a:r>
              <a:rPr lang="en-US" altLang="en-US" dirty="0"/>
              <a:t>Do not use the back button on your browser. </a:t>
            </a:r>
            <a:endParaRPr lang="en-US" altLang="en-US" dirty="0">
              <a:cs typeface="Calibri"/>
            </a:endParaRPr>
          </a:p>
          <a:p>
            <a:pPr marL="0" indent="0">
              <a:buNone/>
            </a:pPr>
            <a:endParaRPr lang="en-US" altLang="en-US" dirty="0"/>
          </a:p>
          <a:p>
            <a:pPr marL="0" indent="0" algn="ctr">
              <a:buNone/>
            </a:pPr>
            <a:r>
              <a:rPr lang="en-US" altLang="en-US" sz="2800" b="1" dirty="0"/>
              <a:t>Save Often!!</a:t>
            </a:r>
            <a:endParaRPr lang="en-US" altLang="en-US" sz="2800" b="1" dirty="0">
              <a:cs typeface="Calibri"/>
            </a:endParaRPr>
          </a:p>
          <a:p>
            <a:pPr marL="381635" indent="-381635"/>
            <a:endParaRPr lang="en-US" altLang="en-US" dirty="0">
              <a:cs typeface="Calibri"/>
            </a:endParaRPr>
          </a:p>
        </p:txBody>
      </p:sp>
    </p:spTree>
    <p:extLst>
      <p:ext uri="{BB962C8B-B14F-4D97-AF65-F5344CB8AC3E}">
        <p14:creationId xmlns:p14="http://schemas.microsoft.com/office/powerpoint/2010/main" val="1333698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Tips for Working in eProcurement</a:t>
            </a:r>
          </a:p>
        </p:txBody>
      </p:sp>
      <p:sp>
        <p:nvSpPr>
          <p:cNvPr id="3" name="Content Placeholder 2">
            <a:extLst>
              <a:ext uri="{FF2B5EF4-FFF2-40B4-BE49-F238E27FC236}">
                <a16:creationId xmlns:a16="http://schemas.microsoft.com/office/drawing/2014/main" id="{3735DFE2-0418-480D-BFCB-5C9D411A837B}"/>
              </a:ext>
            </a:extLst>
          </p:cNvPr>
          <p:cNvSpPr>
            <a:spLocks noGrp="1"/>
          </p:cNvSpPr>
          <p:nvPr>
            <p:ph idx="1"/>
          </p:nvPr>
        </p:nvSpPr>
        <p:spPr>
          <a:xfrm>
            <a:off x="773724" y="1300164"/>
            <a:ext cx="8781756" cy="5586411"/>
          </a:xfrm>
        </p:spPr>
        <p:txBody>
          <a:bodyPr>
            <a:normAutofit/>
          </a:bodyPr>
          <a:lstStyle/>
          <a:p>
            <a:pPr marL="827795" lvl="2" indent="-382059">
              <a:buClr>
                <a:srgbClr val="00B0F0"/>
              </a:buClr>
              <a:buFont typeface="Wingdings" pitchFamily="2" charset="2"/>
              <a:buChar char="Ø"/>
              <a:defRPr/>
            </a:pPr>
            <a:r>
              <a:rPr lang="en-US" sz="2400" dirty="0"/>
              <a:t>You can “submit” your application and later amend it up until the due date </a:t>
            </a:r>
            <a:r>
              <a:rPr lang="en-US" sz="2400" dirty="0">
                <a:solidFill>
                  <a:srgbClr val="FF0000"/>
                </a:solidFill>
              </a:rPr>
              <a:t>February 3, 2023,</a:t>
            </a:r>
            <a:r>
              <a:rPr lang="en-US" sz="2400" dirty="0"/>
              <a:t> at 12:00 noon.</a:t>
            </a:r>
          </a:p>
          <a:p>
            <a:pPr marL="827795" lvl="2" indent="-382059">
              <a:buClr>
                <a:srgbClr val="00B0F0"/>
              </a:buClr>
              <a:buFont typeface="Wingdings" pitchFamily="2" charset="2"/>
              <a:buChar char="Ø"/>
              <a:defRPr/>
            </a:pPr>
            <a:r>
              <a:rPr lang="en-US" sz="2400" dirty="0"/>
              <a:t>Avoid the rush and possible mishaps by submitting early.  Plan on submission taking 30-60 minutes. </a:t>
            </a:r>
          </a:p>
          <a:p>
            <a:pPr marL="827795" lvl="2" indent="-382059">
              <a:buClr>
                <a:srgbClr val="00B0F0"/>
              </a:buClr>
              <a:buFont typeface="Wingdings" pitchFamily="2" charset="2"/>
              <a:buChar char="Ø"/>
              <a:defRPr/>
            </a:pPr>
            <a:r>
              <a:rPr lang="en-US" sz="2400" dirty="0"/>
              <a:t>Late applications will not be accepted. </a:t>
            </a:r>
          </a:p>
          <a:p>
            <a:pPr marL="827795" lvl="2" indent="-382059">
              <a:buClr>
                <a:srgbClr val="00B0F0"/>
              </a:buClr>
              <a:buFont typeface="Wingdings" pitchFamily="2" charset="2"/>
              <a:buChar char="Ø"/>
              <a:defRPr/>
            </a:pPr>
            <a:r>
              <a:rPr lang="en-US" sz="2400" dirty="0"/>
              <a:t>Make use of the eProcurement hotline for help at 312-744-4357 (HELP).</a:t>
            </a:r>
          </a:p>
          <a:p>
            <a:pPr marL="827795" lvl="2" indent="-382059">
              <a:buClr>
                <a:srgbClr val="00B0F0"/>
              </a:buClr>
              <a:buFont typeface="Wingdings" pitchFamily="2" charset="2"/>
              <a:buChar char="Ø"/>
              <a:defRPr/>
            </a:pPr>
            <a:r>
              <a:rPr lang="en-US" sz="2400" b="1" dirty="0"/>
              <a:t>Please note that the hotline operates during business hours only, Monday-Friday 9-5.</a:t>
            </a:r>
          </a:p>
          <a:p>
            <a:pPr marL="827795" lvl="2" indent="-382059">
              <a:buClr>
                <a:srgbClr val="00B0F0"/>
              </a:buClr>
              <a:buFont typeface="Wingdings" pitchFamily="2" charset="2"/>
              <a:buChar char="Ø"/>
              <a:defRPr/>
            </a:pPr>
            <a:endParaRPr lang="en-US" sz="2400" b="1" dirty="0"/>
          </a:p>
          <a:p>
            <a:pPr marL="445736" lvl="2" indent="0" algn="ctr">
              <a:buNone/>
              <a:defRPr/>
            </a:pPr>
            <a:r>
              <a:rPr lang="en-US" sz="3100" b="1" dirty="0"/>
              <a:t>Save often, submit early! </a:t>
            </a:r>
          </a:p>
        </p:txBody>
      </p:sp>
    </p:spTree>
    <p:extLst>
      <p:ext uri="{BB962C8B-B14F-4D97-AF65-F5344CB8AC3E}">
        <p14:creationId xmlns:p14="http://schemas.microsoft.com/office/powerpoint/2010/main" val="1258357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Technical Assistance! </a:t>
            </a:r>
          </a:p>
        </p:txBody>
      </p:sp>
      <p:sp>
        <p:nvSpPr>
          <p:cNvPr id="3" name="Content Placeholder 2">
            <a:extLst>
              <a:ext uri="{FF2B5EF4-FFF2-40B4-BE49-F238E27FC236}">
                <a16:creationId xmlns:a16="http://schemas.microsoft.com/office/drawing/2014/main" id="{9AF2E3AD-CB74-4186-86DA-630CFCE6914C}"/>
              </a:ext>
            </a:extLst>
          </p:cNvPr>
          <p:cNvSpPr>
            <a:spLocks noGrp="1"/>
          </p:cNvSpPr>
          <p:nvPr>
            <p:ph idx="1"/>
          </p:nvPr>
        </p:nvSpPr>
        <p:spPr>
          <a:xfrm>
            <a:off x="1257300" y="1300164"/>
            <a:ext cx="8298179" cy="5586411"/>
          </a:xfrm>
        </p:spPr>
        <p:txBody>
          <a:bodyPr/>
          <a:lstStyle/>
          <a:p>
            <a:r>
              <a:rPr lang="en-US"/>
              <a:t>On the DFSS web page is a link to the RFP of interest and training documents. See “Alerts” Section on our website.</a:t>
            </a:r>
          </a:p>
          <a:p>
            <a:pPr marL="0" indent="0">
              <a:buNone/>
            </a:pPr>
            <a:endParaRPr lang="en-US"/>
          </a:p>
          <a:p>
            <a:r>
              <a:rPr lang="en-US"/>
              <a:t>For Questions on Registration and eProcurement Technical Assistance for Delegate Agencies – </a:t>
            </a:r>
            <a:endParaRPr lang="en-US" sz="200"/>
          </a:p>
          <a:p>
            <a:pPr algn="ctr">
              <a:buNone/>
            </a:pPr>
            <a:br>
              <a:rPr lang="en-US" sz="200"/>
            </a:br>
            <a:r>
              <a:rPr lang="en-US">
                <a:hlinkClick r:id="rId2"/>
              </a:rPr>
              <a:t>CustomerSupport@cityofchicago.org</a:t>
            </a:r>
            <a:r>
              <a:rPr lang="en-US"/>
              <a:t>  </a:t>
            </a:r>
            <a:br>
              <a:rPr lang="en-US"/>
            </a:br>
            <a:r>
              <a:rPr lang="en-US"/>
              <a:t>or </a:t>
            </a:r>
            <a:br>
              <a:rPr lang="en-US"/>
            </a:br>
            <a:r>
              <a:rPr lang="en-US"/>
              <a:t>call 312-744-HELP (4357)</a:t>
            </a:r>
          </a:p>
          <a:p>
            <a:r>
              <a:rPr lang="en-US"/>
              <a:t>Training Materials (Documents and Videos) – </a:t>
            </a:r>
            <a:r>
              <a:rPr lang="en-US">
                <a:hlinkClick r:id="rId3"/>
              </a:rPr>
              <a:t>https://www.cityofchicago.org/city/en/depts/dps/isupplier/online-training-materials.html</a:t>
            </a:r>
            <a:r>
              <a:rPr lang="en-US"/>
              <a:t> </a:t>
            </a:r>
          </a:p>
          <a:p>
            <a:endParaRPr lang="en-US"/>
          </a:p>
          <a:p>
            <a:endParaRPr lang="en-US"/>
          </a:p>
          <a:p>
            <a:endParaRPr lang="en-US"/>
          </a:p>
        </p:txBody>
      </p:sp>
      <p:sp>
        <p:nvSpPr>
          <p:cNvPr id="6" name="Slide Number Placeholder 5">
            <a:extLst>
              <a:ext uri="{FF2B5EF4-FFF2-40B4-BE49-F238E27FC236}">
                <a16:creationId xmlns:a16="http://schemas.microsoft.com/office/drawing/2014/main" id="{61122532-CB93-4653-B989-C75C72E81227}"/>
              </a:ext>
            </a:extLst>
          </p:cNvPr>
          <p:cNvSpPr>
            <a:spLocks noGrp="1"/>
          </p:cNvSpPr>
          <p:nvPr>
            <p:ph type="sldNum" sz="quarter" idx="12"/>
          </p:nvPr>
        </p:nvSpPr>
        <p:spPr/>
        <p:txBody>
          <a:bodyPr/>
          <a:lstStyle/>
          <a:p>
            <a:r>
              <a:rPr lang="en-US"/>
              <a:t>Page </a:t>
            </a:r>
            <a:fld id="{36BC1FD9-B118-4A5C-926F-A8A3F4A4D49D}" type="slidenum">
              <a:rPr lang="en-US" smtClean="0"/>
              <a:pPr/>
              <a:t>48</a:t>
            </a:fld>
            <a:endParaRPr lang="en-US"/>
          </a:p>
        </p:txBody>
      </p:sp>
    </p:spTree>
    <p:extLst>
      <p:ext uri="{BB962C8B-B14F-4D97-AF65-F5344CB8AC3E}">
        <p14:creationId xmlns:p14="http://schemas.microsoft.com/office/powerpoint/2010/main" val="4152339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Accept an Amendment</a:t>
            </a:r>
            <a:br>
              <a:rPr lang="en-US" sz="3500" cap="none">
                <a:latin typeface="+mn-lt"/>
              </a:rPr>
            </a:b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8">
            <a:extLst>
              <a:ext uri="{FF2B5EF4-FFF2-40B4-BE49-F238E27FC236}">
                <a16:creationId xmlns:a16="http://schemas.microsoft.com/office/drawing/2014/main" id="{DD0AF890-A9D0-4741-A78C-7145A13B116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49</a:t>
            </a:fld>
            <a:endParaRPr lang="en-US"/>
          </a:p>
        </p:txBody>
      </p:sp>
      <p:sp>
        <p:nvSpPr>
          <p:cNvPr id="4" name="Rectangle 3">
            <a:extLst>
              <a:ext uri="{FF2B5EF4-FFF2-40B4-BE49-F238E27FC236}">
                <a16:creationId xmlns:a16="http://schemas.microsoft.com/office/drawing/2014/main" id="{6F6CB98C-103A-21F8-4B00-7269965F1319}"/>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73139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Program Description and Goals</a:t>
            </a:r>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a:t>
            </a:fld>
            <a:endParaRPr lang="en-US"/>
          </a:p>
        </p:txBody>
      </p:sp>
      <p:sp>
        <p:nvSpPr>
          <p:cNvPr id="8" name="Content Placeholder 7">
            <a:extLst>
              <a:ext uri="{FF2B5EF4-FFF2-40B4-BE49-F238E27FC236}">
                <a16:creationId xmlns:a16="http://schemas.microsoft.com/office/drawing/2014/main" id="{486CC159-F7DA-F04E-A5F7-909E60A365B1}"/>
              </a:ext>
            </a:extLst>
          </p:cNvPr>
          <p:cNvSpPr>
            <a:spLocks noGrp="1"/>
          </p:cNvSpPr>
          <p:nvPr>
            <p:ph idx="1"/>
          </p:nvPr>
        </p:nvSpPr>
        <p:spPr>
          <a:xfrm>
            <a:off x="1257300" y="1296101"/>
            <a:ext cx="8068475" cy="5586411"/>
          </a:xfrm>
        </p:spPr>
        <p:txBody>
          <a:bodyPr vert="horz" lIns="101882" tIns="50941" rIns="101882" bIns="50941" rtlCol="0" anchor="t">
            <a:normAutofit/>
          </a:bodyPr>
          <a:lstStyle/>
          <a:p>
            <a:pPr marL="381635" indent="-381635"/>
            <a:r>
              <a:rPr lang="en-US" sz="1800" b="0" i="0" u="none" strike="noStrike" baseline="0" dirty="0">
                <a:solidFill>
                  <a:srgbClr val="000000"/>
                </a:solidFill>
                <a:latin typeface="Calibri"/>
                <a:cs typeface="Calibri"/>
              </a:rPr>
              <a:t>The goal of the MCMF </a:t>
            </a:r>
            <a:r>
              <a:rPr lang="en-US" sz="1800" b="0" i="0" u="none" strike="noStrike" baseline="0" dirty="0">
                <a:latin typeface="Calibri"/>
                <a:cs typeface="Calibri"/>
              </a:rPr>
              <a:t>Community Anchor Organization initiative is to address the COVID-19 pandemic-related effects on young people and communities through convening community-level stakeholders and caring adults committed to youth development (i.e., youth-serving organizations, faith leaders, school staff, etc.) to mobilize and connect young people of all ages to engaging and meaningful out-of-school time programming in their community.</a:t>
            </a:r>
            <a:r>
              <a:rPr lang="en-US" sz="1800" dirty="0">
                <a:latin typeface="Calibri"/>
                <a:cs typeface="Calibri"/>
              </a:rPr>
              <a:t> </a:t>
            </a:r>
            <a:endParaRPr lang="en-US" dirty="0"/>
          </a:p>
          <a:p>
            <a:pPr marL="381635" indent="-381635"/>
            <a:r>
              <a:rPr lang="en-US" sz="1800" b="0" i="0" u="none" strike="noStrike" baseline="0" dirty="0">
                <a:latin typeface="Calibri"/>
                <a:cs typeface="Calibri"/>
              </a:rPr>
              <a:t>This work will include hosting monthly convenings of partners to strategize, collaborate, and share resources; </a:t>
            </a:r>
            <a:r>
              <a:rPr lang="en-US" sz="1800" dirty="0">
                <a:latin typeface="Calibri"/>
                <a:cs typeface="Calibri"/>
              </a:rPr>
              <a:t>creating and implementing a community plan outlining how agencies in the region, including the Anchor Organization, will support a healthy community ecosystem for youth; and</a:t>
            </a:r>
            <a:r>
              <a:rPr lang="en-US" sz="1800" b="0" i="0" u="none" strike="noStrike" baseline="0" dirty="0">
                <a:latin typeface="Calibri"/>
                <a:cs typeface="Calibri"/>
              </a:rPr>
              <a:t> hosting community engagement events (i.e., opportunity fairs, trainings</a:t>
            </a:r>
            <a:r>
              <a:rPr lang="en-US" sz="1800" dirty="0">
                <a:latin typeface="Calibri"/>
                <a:cs typeface="Calibri"/>
              </a:rPr>
              <a:t>).</a:t>
            </a:r>
            <a:endParaRPr lang="en-US" sz="1800" dirty="0">
              <a:effectLst/>
              <a:latin typeface="Calibri"/>
              <a:ea typeface="Calibri" panose="020F0502020204030204" pitchFamily="34" charset="0"/>
              <a:cs typeface="Calibri"/>
            </a:endParaRPr>
          </a:p>
          <a:p>
            <a:pPr marL="0" indent="0">
              <a:lnSpc>
                <a:spcPct val="114999"/>
              </a:lnSpc>
              <a:spcBef>
                <a:spcPts val="55"/>
              </a:spcBef>
              <a:spcAft>
                <a:spcPts val="1000"/>
              </a:spcAft>
              <a:buNone/>
            </a:pPr>
            <a:endParaRPr lang="en-US" sz="1800" dirty="0">
              <a:solidFill>
                <a:srgbClr val="000000"/>
              </a:solidFill>
              <a:latin typeface="Calibri" panose="020F0502020204030204" pitchFamily="34" charset="0"/>
              <a:ea typeface="Calibri" panose="020F0502020204030204" pitchFamily="34" charset="0"/>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1</a:t>
            </a:r>
          </a:p>
        </p:txBody>
      </p:sp>
      <p:sp>
        <p:nvSpPr>
          <p:cNvPr id="3" name="Content Placeholder 2"/>
          <p:cNvSpPr>
            <a:spLocks noGrp="1"/>
          </p:cNvSpPr>
          <p:nvPr>
            <p:ph idx="1"/>
          </p:nvPr>
        </p:nvSpPr>
        <p:spPr>
          <a:xfrm>
            <a:off x="605642" y="1092994"/>
            <a:ext cx="8949837" cy="5586411"/>
          </a:xfrm>
        </p:spPr>
        <p:txBody>
          <a:bodyPr>
            <a:normAutofit/>
          </a:bodyPr>
          <a:lstStyle/>
          <a:p>
            <a:r>
              <a:rPr lang="en-US" sz="1800" dirty="0"/>
              <a:t>If the RFP you are interested in has been amended. In order to start an application, you will need to acknowledge and accept the amendment first. </a:t>
            </a:r>
            <a:br>
              <a:rPr lang="en-US" sz="1800" dirty="0"/>
            </a:br>
            <a:r>
              <a:rPr lang="en-US" sz="1800" dirty="0"/>
              <a:t>(Please not that the RFP shown in this and subsequent slides is an example).  </a:t>
            </a:r>
            <a:br>
              <a:rPr lang="en-US" sz="1800" dirty="0"/>
            </a:br>
            <a:r>
              <a:rPr lang="en-US" sz="1800" dirty="0"/>
              <a:t>To accept the amendment, click on “View Amendment History”. </a:t>
            </a:r>
          </a:p>
          <a:p>
            <a:r>
              <a:rPr lang="en-US" sz="1800" dirty="0"/>
              <a:t>If the RFP has not been amended (yet), select “Create Quote” from the drop-down menu in the “Actions” box and click on “Go”. This will take you to the application page, where you can get started.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50</a:t>
            </a:fld>
            <a:endParaRPr lang="en-US"/>
          </a:p>
        </p:txBody>
      </p:sp>
      <p:grpSp>
        <p:nvGrpSpPr>
          <p:cNvPr id="10" name="Group 9">
            <a:extLst>
              <a:ext uri="{FF2B5EF4-FFF2-40B4-BE49-F238E27FC236}">
                <a16:creationId xmlns:a16="http://schemas.microsoft.com/office/drawing/2014/main" id="{AD501651-2830-AA34-665C-0AE2120E9CF3}"/>
              </a:ext>
            </a:extLst>
          </p:cNvPr>
          <p:cNvGrpSpPr/>
          <p:nvPr/>
        </p:nvGrpSpPr>
        <p:grpSpPr>
          <a:xfrm>
            <a:off x="165422" y="3402829"/>
            <a:ext cx="9830276" cy="2964708"/>
            <a:chOff x="165422" y="3784794"/>
            <a:chExt cx="9830276" cy="2964708"/>
          </a:xfrm>
        </p:grpSpPr>
        <p:pic>
          <p:nvPicPr>
            <p:cNvPr id="7" name="Picture 6" descr="Graphical user interface, text, application, email&#10;&#10;Description automatically generated">
              <a:extLst>
                <a:ext uri="{FF2B5EF4-FFF2-40B4-BE49-F238E27FC236}">
                  <a16:creationId xmlns:a16="http://schemas.microsoft.com/office/drawing/2014/main" id="{B77808C1-EB37-D704-AC60-12D94F28740A}"/>
                </a:ext>
              </a:extLst>
            </p:cNvPr>
            <p:cNvPicPr>
              <a:picLocks noChangeAspect="1"/>
            </p:cNvPicPr>
            <p:nvPr/>
          </p:nvPicPr>
          <p:blipFill>
            <a:blip r:embed="rId2"/>
            <a:stretch>
              <a:fillRect/>
            </a:stretch>
          </p:blipFill>
          <p:spPr>
            <a:xfrm>
              <a:off x="375631" y="3784794"/>
              <a:ext cx="9409857" cy="2964708"/>
            </a:xfrm>
            <a:prstGeom prst="rect">
              <a:avLst/>
            </a:prstGeom>
          </p:spPr>
        </p:pic>
        <p:sp>
          <p:nvSpPr>
            <p:cNvPr id="8" name="Oval 7">
              <a:extLst>
                <a:ext uri="{FF2B5EF4-FFF2-40B4-BE49-F238E27FC236}">
                  <a16:creationId xmlns:a16="http://schemas.microsoft.com/office/drawing/2014/main" id="{AF64E193-E621-6C22-0493-46772B7627EB}"/>
                </a:ext>
              </a:extLst>
            </p:cNvPr>
            <p:cNvSpPr/>
            <p:nvPr/>
          </p:nvSpPr>
          <p:spPr>
            <a:xfrm>
              <a:off x="7507141" y="4337027"/>
              <a:ext cx="2488557" cy="546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68A293-7890-14B8-885A-ABCB43829475}"/>
                </a:ext>
              </a:extLst>
            </p:cNvPr>
            <p:cNvSpPr/>
            <p:nvPr/>
          </p:nvSpPr>
          <p:spPr>
            <a:xfrm>
              <a:off x="165422" y="3803738"/>
              <a:ext cx="1709678" cy="1079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71B0B82-7D1C-AE75-22CA-7DB75F3D3D7E}"/>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060488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2</a:t>
            </a:r>
          </a:p>
        </p:txBody>
      </p:sp>
      <p:sp>
        <p:nvSpPr>
          <p:cNvPr id="3" name="Content Placeholder 2"/>
          <p:cNvSpPr>
            <a:spLocks noGrp="1"/>
          </p:cNvSpPr>
          <p:nvPr>
            <p:ph idx="1"/>
          </p:nvPr>
        </p:nvSpPr>
        <p:spPr>
          <a:xfrm>
            <a:off x="683836" y="1300164"/>
            <a:ext cx="8871643" cy="5586411"/>
          </a:xfrm>
        </p:spPr>
        <p:txBody>
          <a:bodyPr>
            <a:normAutofit/>
          </a:bodyPr>
          <a:lstStyle/>
          <a:p>
            <a:r>
              <a:rPr lang="en-US" sz="2000"/>
              <a:t>To begin the acceptance and acknowledgment process, to open the RFP in view only: (1) click on the Document number.  (2) To review the amended changes to the RFP, click on the infinity or eyeglass icon. (3) To acknowledge receipt and understanding of these changes and proceed, click on the “Acknowledge Amendments” button.</a:t>
            </a:r>
          </a:p>
          <a:p>
            <a:r>
              <a:rPr lang="en-US" sz="2000"/>
              <a:t>By acknowledging the amendment, you are indicating that you are aware of the changes made to the RFP in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51</a:t>
            </a:fld>
            <a:endParaRPr lang="en-US"/>
          </a:p>
        </p:txBody>
      </p:sp>
      <p:grpSp>
        <p:nvGrpSpPr>
          <p:cNvPr id="14" name="Group 13">
            <a:extLst>
              <a:ext uri="{FF2B5EF4-FFF2-40B4-BE49-F238E27FC236}">
                <a16:creationId xmlns:a16="http://schemas.microsoft.com/office/drawing/2014/main" id="{36DF48E4-6881-BE3E-23B1-B556830D7C26}"/>
              </a:ext>
            </a:extLst>
          </p:cNvPr>
          <p:cNvGrpSpPr/>
          <p:nvPr/>
        </p:nvGrpSpPr>
        <p:grpSpPr>
          <a:xfrm>
            <a:off x="232625" y="3847407"/>
            <a:ext cx="9141939" cy="2416721"/>
            <a:chOff x="232625" y="3847407"/>
            <a:chExt cx="9141939" cy="2416721"/>
          </a:xfrm>
        </p:grpSpPr>
        <p:pic>
          <p:nvPicPr>
            <p:cNvPr id="5" name="Content Placeholder 4">
              <a:extLst>
                <a:ext uri="{FF2B5EF4-FFF2-40B4-BE49-F238E27FC236}">
                  <a16:creationId xmlns:a16="http://schemas.microsoft.com/office/drawing/2014/main" id="{26DABB8D-A8F9-44CE-A02E-B3F598A37C94}"/>
                </a:ext>
              </a:extLst>
            </p:cNvPr>
            <p:cNvPicPr>
              <a:picLocks noChangeAspect="1"/>
            </p:cNvPicPr>
            <p:nvPr/>
          </p:nvPicPr>
          <p:blipFill>
            <a:blip r:embed="rId2" cstate="print"/>
            <a:srcRect b="14779"/>
            <a:stretch>
              <a:fillRect/>
            </a:stretch>
          </p:blipFill>
          <p:spPr>
            <a:xfrm>
              <a:off x="502921" y="3847407"/>
              <a:ext cx="8871643" cy="2416721"/>
            </a:xfrm>
            <a:prstGeom prst="rect">
              <a:avLst/>
            </a:prstGeom>
          </p:spPr>
        </p:pic>
        <p:pic>
          <p:nvPicPr>
            <p:cNvPr id="9" name="Graphic 8" descr="Badge 1 with solid fill">
              <a:extLst>
                <a:ext uri="{FF2B5EF4-FFF2-40B4-BE49-F238E27FC236}">
                  <a16:creationId xmlns:a16="http://schemas.microsoft.com/office/drawing/2014/main" id="{0E0AC95E-244E-F54C-F032-7FB78620DC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25" y="4785471"/>
              <a:ext cx="540592" cy="540592"/>
            </a:xfrm>
            <a:prstGeom prst="rect">
              <a:avLst/>
            </a:prstGeom>
          </p:spPr>
        </p:pic>
        <p:pic>
          <p:nvPicPr>
            <p:cNvPr id="11" name="Graphic 10" descr="Badge with solid fill">
              <a:extLst>
                <a:ext uri="{FF2B5EF4-FFF2-40B4-BE49-F238E27FC236}">
                  <a16:creationId xmlns:a16="http://schemas.microsoft.com/office/drawing/2014/main" id="{6B2B3046-ABB5-65B3-7DBC-12D522CDC1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8048" y="4868863"/>
              <a:ext cx="457200" cy="457200"/>
            </a:xfrm>
            <a:prstGeom prst="rect">
              <a:avLst/>
            </a:prstGeom>
          </p:spPr>
        </p:pic>
        <p:pic>
          <p:nvPicPr>
            <p:cNvPr id="13" name="Graphic 12" descr="Badge 3 with solid fill">
              <a:extLst>
                <a:ext uri="{FF2B5EF4-FFF2-40B4-BE49-F238E27FC236}">
                  <a16:creationId xmlns:a16="http://schemas.microsoft.com/office/drawing/2014/main" id="{C975015B-2416-7B6D-D936-A0C79843D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6576" y="5589053"/>
              <a:ext cx="457201" cy="457201"/>
            </a:xfrm>
            <a:prstGeom prst="rect">
              <a:avLst/>
            </a:prstGeom>
          </p:spPr>
        </p:pic>
      </p:grpSp>
      <p:sp>
        <p:nvSpPr>
          <p:cNvPr id="7" name="Rectangle 6">
            <a:extLst>
              <a:ext uri="{FF2B5EF4-FFF2-40B4-BE49-F238E27FC236}">
                <a16:creationId xmlns:a16="http://schemas.microsoft.com/office/drawing/2014/main" id="{990F5F38-8218-8F94-91CC-16063BA3E1DE}"/>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458483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3</a:t>
            </a:r>
          </a:p>
        </p:txBody>
      </p:sp>
      <p:sp>
        <p:nvSpPr>
          <p:cNvPr id="3" name="Content Placeholder 2"/>
          <p:cNvSpPr>
            <a:spLocks noGrp="1"/>
          </p:cNvSpPr>
          <p:nvPr>
            <p:ph idx="1"/>
          </p:nvPr>
        </p:nvSpPr>
        <p:spPr>
          <a:xfrm>
            <a:off x="748146" y="1300164"/>
            <a:ext cx="8807334" cy="5586411"/>
          </a:xfrm>
        </p:spPr>
        <p:txBody>
          <a:bodyPr/>
          <a:lstStyle/>
          <a:p>
            <a:r>
              <a:rPr lang="en-US"/>
              <a:t>When you get to this screen, click on the “I accept…” check box and then click on “Acknowledge”</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52</a:t>
            </a:fld>
            <a:endParaRPr lang="en-US"/>
          </a:p>
        </p:txBody>
      </p:sp>
      <p:grpSp>
        <p:nvGrpSpPr>
          <p:cNvPr id="13" name="Group 12">
            <a:extLst>
              <a:ext uri="{FF2B5EF4-FFF2-40B4-BE49-F238E27FC236}">
                <a16:creationId xmlns:a16="http://schemas.microsoft.com/office/drawing/2014/main" id="{668724BD-998F-B5FB-3B7F-FCEA9530B2F6}"/>
              </a:ext>
            </a:extLst>
          </p:cNvPr>
          <p:cNvGrpSpPr/>
          <p:nvPr/>
        </p:nvGrpSpPr>
        <p:grpSpPr>
          <a:xfrm>
            <a:off x="81025" y="2364414"/>
            <a:ext cx="9797966" cy="2165826"/>
            <a:chOff x="81025" y="2364414"/>
            <a:chExt cx="9797966" cy="2165826"/>
          </a:xfrm>
        </p:grpSpPr>
        <p:pic>
          <p:nvPicPr>
            <p:cNvPr id="7" name="Picture 6" descr="Graphical user interface, application, email&#10;&#10;Description automatically generated">
              <a:extLst>
                <a:ext uri="{FF2B5EF4-FFF2-40B4-BE49-F238E27FC236}">
                  <a16:creationId xmlns:a16="http://schemas.microsoft.com/office/drawing/2014/main" id="{D90D38F3-3991-5AA4-71BE-72866A4C1AD5}"/>
                </a:ext>
              </a:extLst>
            </p:cNvPr>
            <p:cNvPicPr>
              <a:picLocks noChangeAspect="1"/>
            </p:cNvPicPr>
            <p:nvPr/>
          </p:nvPicPr>
          <p:blipFill>
            <a:blip r:embed="rId2"/>
            <a:stretch>
              <a:fillRect/>
            </a:stretch>
          </p:blipFill>
          <p:spPr>
            <a:xfrm>
              <a:off x="179406" y="2364414"/>
              <a:ext cx="9699585" cy="2165826"/>
            </a:xfrm>
            <a:prstGeom prst="rect">
              <a:avLst/>
            </a:prstGeom>
          </p:spPr>
        </p:pic>
        <p:pic>
          <p:nvPicPr>
            <p:cNvPr id="9" name="Graphic 8" descr="Checkmark outline">
              <a:extLst>
                <a:ext uri="{FF2B5EF4-FFF2-40B4-BE49-F238E27FC236}">
                  <a16:creationId xmlns:a16="http://schemas.microsoft.com/office/drawing/2014/main" id="{E032FC9B-35F8-F159-120D-BB24B7A43F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39" y="2688224"/>
              <a:ext cx="182880" cy="182880"/>
            </a:xfrm>
            <a:prstGeom prst="rect">
              <a:avLst/>
            </a:prstGeom>
          </p:spPr>
        </p:pic>
        <p:sp>
          <p:nvSpPr>
            <p:cNvPr id="11" name="Oval 10">
              <a:extLst>
                <a:ext uri="{FF2B5EF4-FFF2-40B4-BE49-F238E27FC236}">
                  <a16:creationId xmlns:a16="http://schemas.microsoft.com/office/drawing/2014/main" id="{019242F8-C7BB-616E-3E97-3978BBC07601}"/>
                </a:ext>
              </a:extLst>
            </p:cNvPr>
            <p:cNvSpPr/>
            <p:nvPr/>
          </p:nvSpPr>
          <p:spPr>
            <a:xfrm>
              <a:off x="81025" y="2558004"/>
              <a:ext cx="1435261"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0D2CC00-DD39-3C8D-4738-77C1F7D9DC84}"/>
              </a:ext>
            </a:extLst>
          </p:cNvPr>
          <p:cNvSpPr/>
          <p:nvPr/>
        </p:nvSpPr>
        <p:spPr>
          <a:xfrm>
            <a:off x="8843058" y="2363725"/>
            <a:ext cx="111506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0BBF7C-2F4D-B3BD-BF13-B6841AC996E7}"/>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13213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4</a:t>
            </a:r>
          </a:p>
        </p:txBody>
      </p:sp>
      <p:sp>
        <p:nvSpPr>
          <p:cNvPr id="3" name="Content Placeholder 2"/>
          <p:cNvSpPr>
            <a:spLocks noGrp="1"/>
          </p:cNvSpPr>
          <p:nvPr>
            <p:ph idx="1"/>
          </p:nvPr>
        </p:nvSpPr>
        <p:spPr>
          <a:xfrm>
            <a:off x="771896" y="1300164"/>
            <a:ext cx="8783583" cy="5586411"/>
          </a:xfrm>
        </p:spPr>
        <p:txBody>
          <a:bodyPr/>
          <a:lstStyle/>
          <a:p>
            <a:r>
              <a:rPr lang="en-US"/>
              <a:t>Click on “Yes” to indicate that you confirm your acknowledgement of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53</a:t>
            </a:fld>
            <a:endParaRPr lang="en-US"/>
          </a:p>
        </p:txBody>
      </p:sp>
      <p:pic>
        <p:nvPicPr>
          <p:cNvPr id="5" name="Content Placeholder 3">
            <a:extLst>
              <a:ext uri="{FF2B5EF4-FFF2-40B4-BE49-F238E27FC236}">
                <a16:creationId xmlns:a16="http://schemas.microsoft.com/office/drawing/2014/main" id="{F0ED2FF7-A213-434B-BCA5-8651BC2E261F}"/>
              </a:ext>
            </a:extLst>
          </p:cNvPr>
          <p:cNvPicPr>
            <a:picLocks noChangeAspect="1"/>
          </p:cNvPicPr>
          <p:nvPr/>
        </p:nvPicPr>
        <p:blipFill>
          <a:blip r:embed="rId2" cstate="print"/>
          <a:srcRect t="8483"/>
          <a:stretch>
            <a:fillRect/>
          </a:stretch>
        </p:blipFill>
        <p:spPr>
          <a:xfrm>
            <a:off x="485908" y="2209800"/>
            <a:ext cx="9458192" cy="1809750"/>
          </a:xfrm>
          <a:prstGeom prst="rect">
            <a:avLst/>
          </a:prstGeom>
        </p:spPr>
      </p:pic>
      <p:sp>
        <p:nvSpPr>
          <p:cNvPr id="7" name="Rectangle 6">
            <a:extLst>
              <a:ext uri="{FF2B5EF4-FFF2-40B4-BE49-F238E27FC236}">
                <a16:creationId xmlns:a16="http://schemas.microsoft.com/office/drawing/2014/main" id="{9B9625F5-03CC-E383-CAF1-AB546EBE4E95}"/>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708127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5</a:t>
            </a:r>
          </a:p>
        </p:txBody>
      </p:sp>
      <p:sp>
        <p:nvSpPr>
          <p:cNvPr id="3" name="Content Placeholder 2"/>
          <p:cNvSpPr>
            <a:spLocks noGrp="1"/>
          </p:cNvSpPr>
          <p:nvPr>
            <p:ph idx="1"/>
          </p:nvPr>
        </p:nvSpPr>
        <p:spPr>
          <a:xfrm>
            <a:off x="862014" y="1300164"/>
            <a:ext cx="8693466" cy="5586411"/>
          </a:xfrm>
        </p:spPr>
        <p:txBody>
          <a:bodyPr/>
          <a:lstStyle/>
          <a:p>
            <a:r>
              <a:rPr lang="en-US"/>
              <a:t>Finally, (1) click on the checkbox that you accept the terms and conditions and then (2) click on “Accept” to accept them. </a:t>
            </a:r>
          </a:p>
          <a:p>
            <a:r>
              <a:rPr lang="en-US"/>
              <a:t>This is the final step in acknowledging and accepting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54</a:t>
            </a:fld>
            <a:endParaRPr lang="en-US"/>
          </a:p>
        </p:txBody>
      </p:sp>
      <p:sp>
        <p:nvSpPr>
          <p:cNvPr id="6" name="Rectangle 5">
            <a:extLst>
              <a:ext uri="{FF2B5EF4-FFF2-40B4-BE49-F238E27FC236}">
                <a16:creationId xmlns:a16="http://schemas.microsoft.com/office/drawing/2014/main" id="{EDB89CDC-F203-A822-822A-1639B96C5939}"/>
              </a:ext>
            </a:extLst>
          </p:cNvPr>
          <p:cNvSpPr/>
          <p:nvPr/>
        </p:nvSpPr>
        <p:spPr>
          <a:xfrm>
            <a:off x="1852483"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5CE97601-D033-2A7D-1BDD-A5DE24C73BF7}"/>
              </a:ext>
            </a:extLst>
          </p:cNvPr>
          <p:cNvGrpSpPr/>
          <p:nvPr/>
        </p:nvGrpSpPr>
        <p:grpSpPr>
          <a:xfrm>
            <a:off x="0" y="2508240"/>
            <a:ext cx="9670764" cy="4453255"/>
            <a:chOff x="0" y="2508240"/>
            <a:chExt cx="9670764" cy="4453255"/>
          </a:xfrm>
        </p:grpSpPr>
        <p:pic>
          <p:nvPicPr>
            <p:cNvPr id="7" name="Picture 6" descr="Graphical user interface, text, application&#10;&#10;Description automatically generated">
              <a:extLst>
                <a:ext uri="{FF2B5EF4-FFF2-40B4-BE49-F238E27FC236}">
                  <a16:creationId xmlns:a16="http://schemas.microsoft.com/office/drawing/2014/main" id="{6E09EC5A-6DEC-0CEE-EA31-2D5C8F5DE093}"/>
                </a:ext>
              </a:extLst>
            </p:cNvPr>
            <p:cNvPicPr>
              <a:picLocks noChangeAspect="1"/>
            </p:cNvPicPr>
            <p:nvPr/>
          </p:nvPicPr>
          <p:blipFill>
            <a:blip r:embed="rId2"/>
            <a:stretch>
              <a:fillRect/>
            </a:stretch>
          </p:blipFill>
          <p:spPr>
            <a:xfrm>
              <a:off x="502920" y="2508240"/>
              <a:ext cx="9108931" cy="4453255"/>
            </a:xfrm>
            <a:prstGeom prst="rect">
              <a:avLst/>
            </a:prstGeom>
          </p:spPr>
        </p:pic>
        <p:pic>
          <p:nvPicPr>
            <p:cNvPr id="8" name="Graphic 7" descr="Badge 1 with solid fill">
              <a:extLst>
                <a:ext uri="{FF2B5EF4-FFF2-40B4-BE49-F238E27FC236}">
                  <a16:creationId xmlns:a16="http://schemas.microsoft.com/office/drawing/2014/main" id="{53C3F92A-C302-8C6C-E642-ADC4123D2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345983"/>
              <a:ext cx="540592" cy="540592"/>
            </a:xfrm>
            <a:prstGeom prst="rect">
              <a:avLst/>
            </a:prstGeom>
          </p:spPr>
        </p:pic>
        <p:pic>
          <p:nvPicPr>
            <p:cNvPr id="9" name="Graphic 8" descr="Badge with solid fill">
              <a:extLst>
                <a:ext uri="{FF2B5EF4-FFF2-40B4-BE49-F238E27FC236}">
                  <a16:creationId xmlns:a16="http://schemas.microsoft.com/office/drawing/2014/main" id="{3004A4A0-7833-A6C3-36B6-9D793B200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8279" y="3242291"/>
              <a:ext cx="457200" cy="457200"/>
            </a:xfrm>
            <a:prstGeom prst="rect">
              <a:avLst/>
            </a:prstGeom>
          </p:spPr>
        </p:pic>
        <p:sp>
          <p:nvSpPr>
            <p:cNvPr id="10" name="Oval 9">
              <a:extLst>
                <a:ext uri="{FF2B5EF4-FFF2-40B4-BE49-F238E27FC236}">
                  <a16:creationId xmlns:a16="http://schemas.microsoft.com/office/drawing/2014/main" id="{153A50CE-9027-10EF-40A5-CF0B4A913604}"/>
                </a:ext>
              </a:extLst>
            </p:cNvPr>
            <p:cNvSpPr/>
            <p:nvPr/>
          </p:nvSpPr>
          <p:spPr>
            <a:xfrm>
              <a:off x="539669" y="6295747"/>
              <a:ext cx="2110934"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2C37F0-D870-1DB1-F4ED-72FCA250B291}"/>
                </a:ext>
              </a:extLst>
            </p:cNvPr>
            <p:cNvSpPr/>
            <p:nvPr/>
          </p:nvSpPr>
          <p:spPr>
            <a:xfrm>
              <a:off x="8982994" y="2680116"/>
              <a:ext cx="68777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4A08A17-CAE6-E6AA-56C4-03A6A037A226}"/>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132419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Submit an Application </a:t>
            </a: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285D9C-E1B5-B25E-0DFF-A3201D60674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lide Number Placeholder 8">
            <a:extLst>
              <a:ext uri="{FF2B5EF4-FFF2-40B4-BE49-F238E27FC236}">
                <a16:creationId xmlns:a16="http://schemas.microsoft.com/office/drawing/2014/main" id="{92D6E410-2571-BB11-D3F6-CE3B87F7D63C}"/>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55</a:t>
            </a:fld>
            <a:endParaRPr lang="en-US"/>
          </a:p>
        </p:txBody>
      </p:sp>
      <p:sp>
        <p:nvSpPr>
          <p:cNvPr id="4" name="Rectangle 3">
            <a:extLst>
              <a:ext uri="{FF2B5EF4-FFF2-40B4-BE49-F238E27FC236}">
                <a16:creationId xmlns:a16="http://schemas.microsoft.com/office/drawing/2014/main" id="{9FC2F08A-7C20-3116-1A1D-2C9BA32143EA}"/>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910968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How to submit an application – Step 1</a:t>
            </a:r>
          </a:p>
        </p:txBody>
      </p:sp>
      <p:sp>
        <p:nvSpPr>
          <p:cNvPr id="61443" name="Text Placeholder 2">
            <a:extLst>
              <a:ext uri="{FF2B5EF4-FFF2-40B4-BE49-F238E27FC236}">
                <a16:creationId xmlns:a16="http://schemas.microsoft.com/office/drawing/2014/main" id="{AE645D14-E70F-44A5-B7C0-436829E06BD5}"/>
              </a:ext>
            </a:extLst>
          </p:cNvPr>
          <p:cNvSpPr>
            <a:spLocks noGrp="1" noChangeArrowheads="1"/>
          </p:cNvSpPr>
          <p:nvPr>
            <p:ph idx="1"/>
          </p:nvPr>
        </p:nvSpPr>
        <p:spPr bwMode="auto">
          <a:xfrm>
            <a:off x="800100" y="1300164"/>
            <a:ext cx="8755379" cy="5586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normAutofit/>
          </a:bodyPr>
          <a:lstStyle/>
          <a:p>
            <a:r>
              <a:rPr lang="en-US" altLang="en-US">
                <a:solidFill>
                  <a:schemeClr val="tx1"/>
                </a:solidFill>
              </a:rPr>
              <a:t>When you are ready to submit, start by saving your draft one last time. Then click Continue.</a:t>
            </a:r>
          </a:p>
        </p:txBody>
      </p:sp>
      <p:sp>
        <p:nvSpPr>
          <p:cNvPr id="5" name="Rectangle 4">
            <a:extLst>
              <a:ext uri="{FF2B5EF4-FFF2-40B4-BE49-F238E27FC236}">
                <a16:creationId xmlns:a16="http://schemas.microsoft.com/office/drawing/2014/main" id="{C95DF53E-8EA3-E851-6508-0FB2BDDA7F8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8F712B03-3D25-66F5-449F-8BC47A0DC3CA}"/>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56</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73776FC7-3856-F448-5FC5-D21A4CF5A9E9}"/>
              </a:ext>
            </a:extLst>
          </p:cNvPr>
          <p:cNvPicPr>
            <a:picLocks noChangeAspect="1"/>
          </p:cNvPicPr>
          <p:nvPr/>
        </p:nvPicPr>
        <p:blipFill>
          <a:blip r:embed="rId2"/>
          <a:stretch>
            <a:fillRect/>
          </a:stretch>
        </p:blipFill>
        <p:spPr>
          <a:xfrm>
            <a:off x="351599" y="2739312"/>
            <a:ext cx="9597557" cy="2293775"/>
          </a:xfrm>
          <a:prstGeom prst="rect">
            <a:avLst/>
          </a:prstGeom>
        </p:spPr>
      </p:pic>
      <p:sp>
        <p:nvSpPr>
          <p:cNvPr id="8" name="Oval 7">
            <a:extLst>
              <a:ext uri="{FF2B5EF4-FFF2-40B4-BE49-F238E27FC236}">
                <a16:creationId xmlns:a16="http://schemas.microsoft.com/office/drawing/2014/main" id="{E9522748-2AD1-EEB1-B6A5-0807BB059C0E}"/>
              </a:ext>
            </a:extLst>
          </p:cNvPr>
          <p:cNvSpPr/>
          <p:nvPr/>
        </p:nvSpPr>
        <p:spPr>
          <a:xfrm>
            <a:off x="8614947" y="2998705"/>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952081-BE93-8B2B-DB65-199C6C7FB847}"/>
              </a:ext>
            </a:extLst>
          </p:cNvPr>
          <p:cNvSpPr/>
          <p:nvPr/>
        </p:nvSpPr>
        <p:spPr>
          <a:xfrm>
            <a:off x="9297122" y="2992371"/>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2E442E-75D6-EAB4-B6DE-5093CC10D37C}"/>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046127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4F3-74EA-4939-9561-0C0A5FD68158}"/>
              </a:ext>
            </a:extLst>
          </p:cNvPr>
          <p:cNvSpPr>
            <a:spLocks noGrp="1"/>
          </p:cNvSpPr>
          <p:nvPr>
            <p:ph type="title"/>
          </p:nvPr>
        </p:nvSpPr>
        <p:spPr/>
        <p:txBody>
          <a:bodyPr anchor="t">
            <a:normAutofit fontScale="90000"/>
          </a:bodyPr>
          <a:lstStyle/>
          <a:p>
            <a:pPr>
              <a:spcBef>
                <a:spcPct val="20000"/>
              </a:spcBef>
              <a:defRPr/>
            </a:pPr>
            <a:r>
              <a:rPr lang="en-US" sz="3600">
                <a:latin typeface="+mn-lt"/>
              </a:rPr>
              <a:t>How to submit an application </a:t>
            </a:r>
            <a:r>
              <a:rPr lang="en-US" sz="3600"/>
              <a:t>– </a:t>
            </a:r>
            <a:r>
              <a:rPr lang="en-US" sz="3600">
                <a:latin typeface="+mn-lt"/>
              </a:rPr>
              <a:t>Step 2</a:t>
            </a:r>
          </a:p>
        </p:txBody>
      </p:sp>
      <p:sp>
        <p:nvSpPr>
          <p:cNvPr id="4" name="Content Placeholder 3"/>
          <p:cNvSpPr>
            <a:spLocks noGrp="1"/>
          </p:cNvSpPr>
          <p:nvPr>
            <p:ph idx="1"/>
          </p:nvPr>
        </p:nvSpPr>
        <p:spPr>
          <a:xfrm>
            <a:off x="783772" y="1300164"/>
            <a:ext cx="8771708" cy="5586411"/>
          </a:xfrm>
        </p:spPr>
        <p:txBody>
          <a:bodyPr/>
          <a:lstStyle/>
          <a:p>
            <a:r>
              <a:rPr lang="en-US"/>
              <a:t>If you are missing information, you will be given an error message on the top of the page.</a:t>
            </a:r>
          </a:p>
        </p:txBody>
      </p:sp>
      <p:sp>
        <p:nvSpPr>
          <p:cNvPr id="5" name="Rectangle 4">
            <a:extLst>
              <a:ext uri="{FF2B5EF4-FFF2-40B4-BE49-F238E27FC236}">
                <a16:creationId xmlns:a16="http://schemas.microsoft.com/office/drawing/2014/main" id="{5A23E236-D6B3-412D-C899-BF8F8B03545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7EC00076-FE71-9C10-EEFF-5F402907DBFF}"/>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57</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902BC272-42E8-2F0D-4A5C-138FD4987E81}"/>
              </a:ext>
            </a:extLst>
          </p:cNvPr>
          <p:cNvPicPr>
            <a:picLocks noChangeAspect="1"/>
          </p:cNvPicPr>
          <p:nvPr/>
        </p:nvPicPr>
        <p:blipFill>
          <a:blip r:embed="rId2"/>
          <a:stretch>
            <a:fillRect/>
          </a:stretch>
        </p:blipFill>
        <p:spPr>
          <a:xfrm>
            <a:off x="88165" y="2798121"/>
            <a:ext cx="9931170" cy="2176157"/>
          </a:xfrm>
          <a:prstGeom prst="rect">
            <a:avLst/>
          </a:prstGeom>
        </p:spPr>
      </p:pic>
      <p:sp>
        <p:nvSpPr>
          <p:cNvPr id="8" name="Oval 7">
            <a:extLst>
              <a:ext uri="{FF2B5EF4-FFF2-40B4-BE49-F238E27FC236}">
                <a16:creationId xmlns:a16="http://schemas.microsoft.com/office/drawing/2014/main" id="{BE84328F-F26F-C3E7-9134-30968640EC68}"/>
              </a:ext>
            </a:extLst>
          </p:cNvPr>
          <p:cNvSpPr/>
          <p:nvPr/>
        </p:nvSpPr>
        <p:spPr>
          <a:xfrm>
            <a:off x="39065" y="2672965"/>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FACB5A7-8A6E-6A51-8AE1-34B41FFD0C07}"/>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783721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916-DE3F-452A-8463-C7C0DE9CFF79}"/>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3</a:t>
            </a:r>
            <a:endParaRPr lang="en-US" sz="3600">
              <a:latin typeface="+mn-lt"/>
            </a:endParaRPr>
          </a:p>
        </p:txBody>
      </p:sp>
      <p:sp>
        <p:nvSpPr>
          <p:cNvPr id="4" name="Content Placeholder 3"/>
          <p:cNvSpPr>
            <a:spLocks noGrp="1"/>
          </p:cNvSpPr>
          <p:nvPr>
            <p:ph idx="1"/>
          </p:nvPr>
        </p:nvSpPr>
        <p:spPr>
          <a:xfrm>
            <a:off x="724396" y="1300164"/>
            <a:ext cx="8831084" cy="5586411"/>
          </a:xfrm>
        </p:spPr>
        <p:txBody>
          <a:bodyPr/>
          <a:lstStyle/>
          <a:p>
            <a:r>
              <a:rPr lang="en-US"/>
              <a:t>Usually the error messages direct to something left undone in the application. </a:t>
            </a:r>
          </a:p>
          <a:p>
            <a:r>
              <a:rPr lang="en-US"/>
              <a:t>In the last example, the error message indicated that the lines (found under the lines tab) had not been filled out. </a:t>
            </a:r>
          </a:p>
        </p:txBody>
      </p:sp>
      <p:sp>
        <p:nvSpPr>
          <p:cNvPr id="5" name="Rectangle 4">
            <a:extLst>
              <a:ext uri="{FF2B5EF4-FFF2-40B4-BE49-F238E27FC236}">
                <a16:creationId xmlns:a16="http://schemas.microsoft.com/office/drawing/2014/main" id="{73ADD86C-5D66-8A3F-9FBF-8E214C5FF1E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C7D992EC-487F-873D-FD68-AA35783906E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58</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667A3DB6-4784-A638-E82D-ECECBEE5C540}"/>
              </a:ext>
            </a:extLst>
          </p:cNvPr>
          <p:cNvPicPr>
            <a:picLocks noChangeAspect="1"/>
          </p:cNvPicPr>
          <p:nvPr/>
        </p:nvPicPr>
        <p:blipFill rotWithShape="1">
          <a:blip r:embed="rId2"/>
          <a:srcRect r="78044"/>
          <a:stretch/>
        </p:blipFill>
        <p:spPr>
          <a:xfrm>
            <a:off x="2935537" y="2844420"/>
            <a:ext cx="3881951" cy="3874267"/>
          </a:xfrm>
          <a:prstGeom prst="rect">
            <a:avLst/>
          </a:prstGeom>
        </p:spPr>
      </p:pic>
      <p:sp>
        <p:nvSpPr>
          <p:cNvPr id="8" name="Oval 7">
            <a:extLst>
              <a:ext uri="{FF2B5EF4-FFF2-40B4-BE49-F238E27FC236}">
                <a16:creationId xmlns:a16="http://schemas.microsoft.com/office/drawing/2014/main" id="{B79E2EA8-C1BE-D3D3-804D-BB12AD110F0D}"/>
              </a:ext>
            </a:extLst>
          </p:cNvPr>
          <p:cNvSpPr/>
          <p:nvPr/>
        </p:nvSpPr>
        <p:spPr>
          <a:xfrm>
            <a:off x="2816989" y="2822968"/>
            <a:ext cx="459080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D1FD90-3626-0BA4-0B91-13102F4978AC}"/>
              </a:ext>
            </a:extLst>
          </p:cNvPr>
          <p:cNvSpPr/>
          <p:nvPr/>
        </p:nvSpPr>
        <p:spPr>
          <a:xfrm>
            <a:off x="3661941" y="4370714"/>
            <a:ext cx="1060530" cy="533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809F96D-A39C-BC0A-D5F0-CB9B0BB4A2D4}"/>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988243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F45-3911-4D7A-B565-2D799C8DDDB4}"/>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4</a:t>
            </a:r>
            <a:endParaRPr lang="en-US" sz="3600">
              <a:latin typeface="+mn-lt"/>
            </a:endParaRPr>
          </a:p>
        </p:txBody>
      </p:sp>
      <p:sp>
        <p:nvSpPr>
          <p:cNvPr id="4" name="Content Placeholder 3"/>
          <p:cNvSpPr>
            <a:spLocks noGrp="1"/>
          </p:cNvSpPr>
          <p:nvPr>
            <p:ph idx="1"/>
          </p:nvPr>
        </p:nvSpPr>
        <p:spPr>
          <a:xfrm>
            <a:off x="760022" y="1300164"/>
            <a:ext cx="8795458" cy="5586411"/>
          </a:xfrm>
        </p:spPr>
        <p:txBody>
          <a:bodyPr/>
          <a:lstStyle/>
          <a:p>
            <a:r>
              <a:rPr lang="en-US"/>
              <a:t>In this example, the error is about an unanswered question in the application (or Requirements section). The Quote Value refers to your (in this case, missing) answer. </a:t>
            </a:r>
            <a:br>
              <a:rPr lang="en-US"/>
            </a:br>
            <a:endParaRPr lang="en-US"/>
          </a:p>
        </p:txBody>
      </p:sp>
      <p:sp>
        <p:nvSpPr>
          <p:cNvPr id="5" name="Rectangle 4">
            <a:extLst>
              <a:ext uri="{FF2B5EF4-FFF2-40B4-BE49-F238E27FC236}">
                <a16:creationId xmlns:a16="http://schemas.microsoft.com/office/drawing/2014/main" id="{1957485C-5689-0E54-68D3-E6EAE2853065}"/>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F2ADBA5F-93E1-E19B-2018-3D43B7C4EEC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59</a:t>
            </a:fld>
            <a:endParaRPr lang="en-US"/>
          </a:p>
        </p:txBody>
      </p:sp>
      <p:grpSp>
        <p:nvGrpSpPr>
          <p:cNvPr id="10" name="Group 9">
            <a:extLst>
              <a:ext uri="{FF2B5EF4-FFF2-40B4-BE49-F238E27FC236}">
                <a16:creationId xmlns:a16="http://schemas.microsoft.com/office/drawing/2014/main" id="{122AF4DF-2C44-6E0A-0FB9-4E9B6B5545D4}"/>
              </a:ext>
            </a:extLst>
          </p:cNvPr>
          <p:cNvGrpSpPr/>
          <p:nvPr/>
        </p:nvGrpSpPr>
        <p:grpSpPr>
          <a:xfrm>
            <a:off x="702087" y="2481861"/>
            <a:ext cx="8637258" cy="4499593"/>
            <a:chOff x="702087" y="2481861"/>
            <a:chExt cx="8637258" cy="4499593"/>
          </a:xfrm>
        </p:grpSpPr>
        <p:grpSp>
          <p:nvGrpSpPr>
            <p:cNvPr id="3" name="Group 2">
              <a:extLst>
                <a:ext uri="{FF2B5EF4-FFF2-40B4-BE49-F238E27FC236}">
                  <a16:creationId xmlns:a16="http://schemas.microsoft.com/office/drawing/2014/main" id="{4E67B647-9378-4FEF-26AF-14727009BD83}"/>
                </a:ext>
              </a:extLst>
            </p:cNvPr>
            <p:cNvGrpSpPr/>
            <p:nvPr/>
          </p:nvGrpSpPr>
          <p:grpSpPr>
            <a:xfrm>
              <a:off x="976156" y="2481861"/>
              <a:ext cx="8363189" cy="4371225"/>
              <a:chOff x="1192290" y="2619054"/>
              <a:chExt cx="5781675" cy="2887828"/>
            </a:xfrm>
          </p:grpSpPr>
          <p:pic>
            <p:nvPicPr>
              <p:cNvPr id="8" name="Picture 7" descr="Graphical user interface, application&#10;&#10;Description automatically generated">
                <a:extLst>
                  <a:ext uri="{FF2B5EF4-FFF2-40B4-BE49-F238E27FC236}">
                    <a16:creationId xmlns:a16="http://schemas.microsoft.com/office/drawing/2014/main" id="{DFE18870-2821-C4BB-276B-2BD7E7032652}"/>
                  </a:ext>
                </a:extLst>
              </p:cNvPr>
              <p:cNvPicPr>
                <a:picLocks noChangeAspect="1"/>
              </p:cNvPicPr>
              <p:nvPr/>
            </p:nvPicPr>
            <p:blipFill rotWithShape="1">
              <a:blip r:embed="rId2"/>
              <a:srcRect r="2724"/>
              <a:stretch/>
            </p:blipFill>
            <p:spPr bwMode="auto">
              <a:xfrm>
                <a:off x="1192290" y="2619054"/>
                <a:ext cx="5781675" cy="22796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8666B7B-8A91-FFBB-F8AB-3B7515B67F89}"/>
                  </a:ext>
                </a:extLst>
              </p:cNvPr>
              <p:cNvPicPr>
                <a:picLocks noChangeAspect="1"/>
              </p:cNvPicPr>
              <p:nvPr/>
            </p:nvPicPr>
            <p:blipFill>
              <a:blip r:embed="rId3"/>
              <a:stretch>
                <a:fillRect/>
              </a:stretch>
            </p:blipFill>
            <p:spPr>
              <a:xfrm>
                <a:off x="1216451" y="4912677"/>
                <a:ext cx="5757514" cy="594205"/>
              </a:xfrm>
              <a:prstGeom prst="rect">
                <a:avLst/>
              </a:prstGeom>
            </p:spPr>
          </p:pic>
        </p:grpSp>
        <p:sp>
          <p:nvSpPr>
            <p:cNvPr id="11" name="Oval 10">
              <a:extLst>
                <a:ext uri="{FF2B5EF4-FFF2-40B4-BE49-F238E27FC236}">
                  <a16:creationId xmlns:a16="http://schemas.microsoft.com/office/drawing/2014/main" id="{AFDE3E0B-1BDA-5C44-EA3A-52220364F058}"/>
                </a:ext>
              </a:extLst>
            </p:cNvPr>
            <p:cNvSpPr/>
            <p:nvPr/>
          </p:nvSpPr>
          <p:spPr>
            <a:xfrm>
              <a:off x="719055" y="2568793"/>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4F006F-FFA2-372C-4D25-919C5C2E1CBA}"/>
                </a:ext>
              </a:extLst>
            </p:cNvPr>
            <p:cNvSpPr/>
            <p:nvPr/>
          </p:nvSpPr>
          <p:spPr>
            <a:xfrm>
              <a:off x="702087" y="4882816"/>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E7DE4-884D-B161-68A0-F5849AD35AA1}"/>
                </a:ext>
              </a:extLst>
            </p:cNvPr>
            <p:cNvSpPr/>
            <p:nvPr/>
          </p:nvSpPr>
          <p:spPr>
            <a:xfrm>
              <a:off x="1097556" y="6551489"/>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48FB9D-AFF9-4273-3DD8-E9E481A2A8B7}"/>
                </a:ext>
              </a:extLst>
            </p:cNvPr>
            <p:cNvSpPr/>
            <p:nvPr/>
          </p:nvSpPr>
          <p:spPr>
            <a:xfrm>
              <a:off x="5287591" y="5539076"/>
              <a:ext cx="823842"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2C00FC26-747B-EA69-C770-C4F3BD7E7A0F}"/>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92791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endParaRPr lang="en-US">
              <a:cs typeface="Calibri"/>
            </a:endParaRPr>
          </a:p>
        </p:txBody>
      </p:sp>
      <p:sp>
        <p:nvSpPr>
          <p:cNvPr id="3" name="Content Placeholder 2"/>
          <p:cNvSpPr>
            <a:spLocks noGrp="1"/>
          </p:cNvSpPr>
          <p:nvPr>
            <p:ph idx="1"/>
          </p:nvPr>
        </p:nvSpPr>
        <p:spPr>
          <a:xfrm>
            <a:off x="1257301" y="1266092"/>
            <a:ext cx="8039100" cy="5357980"/>
          </a:xfrm>
        </p:spPr>
        <p:txBody>
          <a:bodyPr vert="horz" lIns="101882" tIns="50941" rIns="101882" bIns="50941" rtlCol="0" anchor="t">
            <a:noAutofit/>
          </a:bodyPr>
          <a:lstStyle/>
          <a:p>
            <a:pPr algn="l"/>
            <a:r>
              <a:rPr lang="en-US" sz="1800" b="0" i="0" u="none" strike="noStrike" baseline="0">
                <a:latin typeface="Calibri" panose="020F0502020204030204" pitchFamily="34" charset="0"/>
              </a:rPr>
              <a:t>MCMF was conceptualized in 2019 and has since launched several initiatives, including both city-wide and community-based strategies, to achieve the MCMF vision statement:</a:t>
            </a:r>
          </a:p>
          <a:p>
            <a:pPr lvl="1"/>
            <a:r>
              <a:rPr lang="en-US" b="0" i="1" u="none" strike="noStrike" baseline="0">
                <a:latin typeface="Calibri-Italic"/>
              </a:rPr>
              <a:t>Every young person in Chicago connects to a variety of rich, engaging, safe, and youth-centered out-of-school time experiences that empower them to discover and cultivate their talents, passions, skills, and identities; develop as physically, mentally, and emotionally healthy members of society; build relationships and networks with peers and mentors; and explore multiple pathways to college, careers, trades, entrepreneurship, and life-long learning.</a:t>
            </a:r>
            <a:br>
              <a:rPr lang="en-US" b="0" i="1" u="none" strike="noStrike" baseline="0">
                <a:latin typeface="Calibri-Italic"/>
              </a:rPr>
            </a:br>
            <a:br>
              <a:rPr lang="en-US" b="0" i="1" u="none" strike="noStrike" baseline="0">
                <a:latin typeface="Calibri-Italic"/>
              </a:rPr>
            </a:br>
            <a:r>
              <a:rPr lang="en-US" b="0" i="1" u="none" strike="noStrike" baseline="0">
                <a:latin typeface="Calibri-Italic"/>
              </a:rPr>
              <a:t>Access and participation in Chicago’s diverse out-of-school opportunity ecosystem must be equitable (not equal) across race, gender identities, disability, age, immigration status, income, neighborhood, and other identities, resulting in all young people (as well as their families, mentors, and caring adults) leveraging community assets and the city’s resources to build positive futures for themselves and their communities.</a:t>
            </a:r>
            <a:endParaRPr lang="en-US">
              <a:ea typeface="+mn-lt"/>
              <a:cs typeface="+mn-lt"/>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5</a:t>
            </a:r>
            <a:endParaRPr lang="en-US" sz="3600">
              <a:latin typeface="+mn-lt"/>
            </a:endParaRPr>
          </a:p>
        </p:txBody>
      </p:sp>
      <p:sp>
        <p:nvSpPr>
          <p:cNvPr id="5" name="Content Placeholder 4"/>
          <p:cNvSpPr>
            <a:spLocks noGrp="1"/>
          </p:cNvSpPr>
          <p:nvPr>
            <p:ph idx="1"/>
          </p:nvPr>
        </p:nvSpPr>
        <p:spPr>
          <a:xfrm>
            <a:off x="760022" y="1300164"/>
            <a:ext cx="8795458" cy="5586411"/>
          </a:xfrm>
        </p:spPr>
        <p:txBody>
          <a:bodyPr/>
          <a:lstStyle/>
          <a:p>
            <a:r>
              <a:rPr lang="en-US"/>
              <a:t>Once your application is free from errors, you are ready to proceed and submit!  At this point, clicking “Continue” should put your application into the “Review and Submit” phase.</a:t>
            </a:r>
          </a:p>
        </p:txBody>
      </p:sp>
      <p:sp>
        <p:nvSpPr>
          <p:cNvPr id="6" name="Rectangle 5">
            <a:extLst>
              <a:ext uri="{FF2B5EF4-FFF2-40B4-BE49-F238E27FC236}">
                <a16:creationId xmlns:a16="http://schemas.microsoft.com/office/drawing/2014/main" id="{CF77DCFA-E8CB-4027-AE7A-2EBC6999E200}"/>
              </a:ext>
            </a:extLst>
          </p:cNvPr>
          <p:cNvSpPr/>
          <p:nvPr/>
        </p:nvSpPr>
        <p:spPr>
          <a:xfrm>
            <a:off x="1159228" y="7092066"/>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8">
            <a:extLst>
              <a:ext uri="{FF2B5EF4-FFF2-40B4-BE49-F238E27FC236}">
                <a16:creationId xmlns:a16="http://schemas.microsoft.com/office/drawing/2014/main" id="{C74D10AF-8B97-4D5B-0245-3C23977310F3}"/>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60</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7AB7C633-45D5-F1DB-D04D-1E12427088C3}"/>
              </a:ext>
            </a:extLst>
          </p:cNvPr>
          <p:cNvPicPr>
            <a:picLocks noChangeAspect="1"/>
          </p:cNvPicPr>
          <p:nvPr/>
        </p:nvPicPr>
        <p:blipFill>
          <a:blip r:embed="rId2"/>
          <a:stretch>
            <a:fillRect/>
          </a:stretch>
        </p:blipFill>
        <p:spPr>
          <a:xfrm>
            <a:off x="55288" y="3164122"/>
            <a:ext cx="10025705" cy="1873393"/>
          </a:xfrm>
          <a:prstGeom prst="rect">
            <a:avLst/>
          </a:prstGeom>
        </p:spPr>
      </p:pic>
      <p:sp>
        <p:nvSpPr>
          <p:cNvPr id="10" name="Oval 9">
            <a:extLst>
              <a:ext uri="{FF2B5EF4-FFF2-40B4-BE49-F238E27FC236}">
                <a16:creationId xmlns:a16="http://schemas.microsoft.com/office/drawing/2014/main" id="{520C560F-C2E3-17E4-362C-1B2A7E092A6F}"/>
              </a:ext>
            </a:extLst>
          </p:cNvPr>
          <p:cNvSpPr/>
          <p:nvPr/>
        </p:nvSpPr>
        <p:spPr>
          <a:xfrm>
            <a:off x="649607" y="3164122"/>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B027F4-3070-D38C-645C-31EB35A6A4BC}"/>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035875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6</a:t>
            </a:r>
            <a:endParaRPr lang="en-US" sz="3600">
              <a:latin typeface="+mn-lt"/>
            </a:endParaRPr>
          </a:p>
        </p:txBody>
      </p:sp>
      <p:sp>
        <p:nvSpPr>
          <p:cNvPr id="6" name="Content Placeholder 5"/>
          <p:cNvSpPr>
            <a:spLocks noGrp="1"/>
          </p:cNvSpPr>
          <p:nvPr>
            <p:ph idx="1"/>
          </p:nvPr>
        </p:nvSpPr>
        <p:spPr>
          <a:xfrm>
            <a:off x="878774" y="1300164"/>
            <a:ext cx="8676705" cy="5586411"/>
          </a:xfrm>
        </p:spPr>
        <p:txBody>
          <a:bodyPr/>
          <a:lstStyle/>
          <a:p>
            <a:r>
              <a:rPr lang="en-US"/>
              <a:t>This is your last chance to review all your data and confirm that it is accurate. Check your attachments and scroll to the bottom of the screen to see all your responses. </a:t>
            </a:r>
          </a:p>
        </p:txBody>
      </p:sp>
      <p:pic>
        <p:nvPicPr>
          <p:cNvPr id="66563" name="Picture 2" descr="A screenshot of a computer&#10;&#10;Description automatically generated">
            <a:extLst>
              <a:ext uri="{FF2B5EF4-FFF2-40B4-BE49-F238E27FC236}">
                <a16:creationId xmlns:a16="http://schemas.microsoft.com/office/drawing/2014/main" id="{34B51CEE-B5E0-48F5-8D4A-01864B604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19" y="2625725"/>
            <a:ext cx="8974931" cy="40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a:extLst>
              <a:ext uri="{FF2B5EF4-FFF2-40B4-BE49-F238E27FC236}">
                <a16:creationId xmlns:a16="http://schemas.microsoft.com/office/drawing/2014/main" id="{F9BE3A3E-483A-2E9E-F65E-70FA17C15458}"/>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61</a:t>
            </a:fld>
            <a:endParaRPr lang="en-US"/>
          </a:p>
        </p:txBody>
      </p:sp>
      <p:sp>
        <p:nvSpPr>
          <p:cNvPr id="2" name="Rectangle 1">
            <a:extLst>
              <a:ext uri="{FF2B5EF4-FFF2-40B4-BE49-F238E27FC236}">
                <a16:creationId xmlns:a16="http://schemas.microsoft.com/office/drawing/2014/main" id="{318EBAA3-360B-732C-2C4A-885E8630F3B0}"/>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52397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7</a:t>
            </a:r>
            <a:endParaRPr lang="en-US" sz="3600">
              <a:latin typeface="+mn-lt"/>
            </a:endParaRPr>
          </a:p>
        </p:txBody>
      </p:sp>
      <p:sp>
        <p:nvSpPr>
          <p:cNvPr id="6" name="Content Placeholder 5"/>
          <p:cNvSpPr>
            <a:spLocks noGrp="1"/>
          </p:cNvSpPr>
          <p:nvPr>
            <p:ph idx="1"/>
          </p:nvPr>
        </p:nvSpPr>
        <p:spPr>
          <a:xfrm>
            <a:off x="783772" y="1300164"/>
            <a:ext cx="8771708" cy="5586411"/>
          </a:xfrm>
        </p:spPr>
        <p:txBody>
          <a:bodyPr/>
          <a:lstStyle/>
          <a:p>
            <a:r>
              <a:rPr lang="en-US"/>
              <a:t>At the bottom of the screen you will be asked to provide an electronic signature. Be sure to fill in the signature before checking the box! </a:t>
            </a:r>
          </a:p>
        </p:txBody>
      </p:sp>
      <p:pic>
        <p:nvPicPr>
          <p:cNvPr id="67587" name="Picture 2" descr="A screenshot of a social media post&#10;&#10;Description automatically generated">
            <a:extLst>
              <a:ext uri="{FF2B5EF4-FFF2-40B4-BE49-F238E27FC236}">
                <a16:creationId xmlns:a16="http://schemas.microsoft.com/office/drawing/2014/main" id="{401FE6DD-D5EE-40B2-AF12-3555C1D762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6" r="5603"/>
          <a:stretch/>
        </p:blipFill>
        <p:spPr bwMode="auto">
          <a:xfrm>
            <a:off x="502919" y="2535865"/>
            <a:ext cx="9353461" cy="35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776F3F-EF4E-4FF6-A2D2-3109F6F36F50}"/>
              </a:ext>
            </a:extLst>
          </p:cNvPr>
          <p:cNvSpPr/>
          <p:nvPr/>
        </p:nvSpPr>
        <p:spPr>
          <a:xfrm>
            <a:off x="337141" y="4874782"/>
            <a:ext cx="4819650" cy="117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8" name="Slide Number Placeholder 8">
            <a:extLst>
              <a:ext uri="{FF2B5EF4-FFF2-40B4-BE49-F238E27FC236}">
                <a16:creationId xmlns:a16="http://schemas.microsoft.com/office/drawing/2014/main" id="{6E259E7E-E661-FF13-7FB2-4F7AE12BB33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62</a:t>
            </a:fld>
            <a:endParaRPr lang="en-US"/>
          </a:p>
        </p:txBody>
      </p:sp>
      <p:sp>
        <p:nvSpPr>
          <p:cNvPr id="2" name="Rectangle 1">
            <a:extLst>
              <a:ext uri="{FF2B5EF4-FFF2-40B4-BE49-F238E27FC236}">
                <a16:creationId xmlns:a16="http://schemas.microsoft.com/office/drawing/2014/main" id="{BAE5E215-5071-6232-56F3-A7104FFCF819}"/>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916358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A07F4968-2248-484F-AB2A-86D1C326CD4D}"/>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8</a:t>
            </a:r>
            <a:endParaRPr lang="en-US" altLang="en-US" sz="3600">
              <a:latin typeface="+mn-lt"/>
            </a:endParaRPr>
          </a:p>
        </p:txBody>
      </p:sp>
      <p:sp>
        <p:nvSpPr>
          <p:cNvPr id="7" name="Content Placeholder 6"/>
          <p:cNvSpPr>
            <a:spLocks noGrp="1"/>
          </p:cNvSpPr>
          <p:nvPr>
            <p:ph idx="1"/>
          </p:nvPr>
        </p:nvSpPr>
        <p:spPr>
          <a:xfrm>
            <a:off x="795648" y="1300164"/>
            <a:ext cx="8759832" cy="5586411"/>
          </a:xfrm>
        </p:spPr>
        <p:txBody>
          <a:bodyPr/>
          <a:lstStyle/>
          <a:p>
            <a:r>
              <a:rPr lang="en-US" altLang="en-US" sz="2400"/>
              <a:t>Then click “</a:t>
            </a:r>
            <a:r>
              <a:rPr lang="en-US" altLang="en-US" sz="2400" b="1"/>
              <a:t>Submit</a:t>
            </a:r>
            <a:r>
              <a:rPr lang="en-US" altLang="en-US" sz="2400"/>
              <a:t>”.</a:t>
            </a:r>
            <a:endParaRPr lang="en-US"/>
          </a:p>
        </p:txBody>
      </p:sp>
      <p:pic>
        <p:nvPicPr>
          <p:cNvPr id="69635" name="Picture 2" descr="A screenshot of a computer&#10;&#10;Description automatically generated">
            <a:extLst>
              <a:ext uri="{FF2B5EF4-FFF2-40B4-BE49-F238E27FC236}">
                <a16:creationId xmlns:a16="http://schemas.microsoft.com/office/drawing/2014/main" id="{98533AA2-CF82-4272-9DFE-F3B8EFA96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140"/>
          <a:stretch>
            <a:fillRect/>
          </a:stretch>
        </p:blipFill>
        <p:spPr bwMode="auto">
          <a:xfrm>
            <a:off x="425302" y="2059384"/>
            <a:ext cx="9239693" cy="35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0D5074-C909-43D8-930D-0C568511A518}"/>
              </a:ext>
            </a:extLst>
          </p:cNvPr>
          <p:cNvSpPr/>
          <p:nvPr/>
        </p:nvSpPr>
        <p:spPr>
          <a:xfrm>
            <a:off x="9204443" y="5204814"/>
            <a:ext cx="492443" cy="582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6" name="Arrow: Right 5">
            <a:extLst>
              <a:ext uri="{FF2B5EF4-FFF2-40B4-BE49-F238E27FC236}">
                <a16:creationId xmlns:a16="http://schemas.microsoft.com/office/drawing/2014/main" id="{F078B4CE-4772-48C7-8BB9-1F17BB825B88}"/>
              </a:ext>
            </a:extLst>
          </p:cNvPr>
          <p:cNvSpPr/>
          <p:nvPr/>
        </p:nvSpPr>
        <p:spPr>
          <a:xfrm rot="900000">
            <a:off x="7470247" y="4746690"/>
            <a:ext cx="1639040" cy="62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9" name="Slide Number Placeholder 8">
            <a:extLst>
              <a:ext uri="{FF2B5EF4-FFF2-40B4-BE49-F238E27FC236}">
                <a16:creationId xmlns:a16="http://schemas.microsoft.com/office/drawing/2014/main" id="{CEB81726-0834-B44D-3DCE-B26F6AAB947E}"/>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63</a:t>
            </a:fld>
            <a:endParaRPr lang="en-US"/>
          </a:p>
        </p:txBody>
      </p:sp>
      <p:sp>
        <p:nvSpPr>
          <p:cNvPr id="2" name="Rectangle 1">
            <a:extLst>
              <a:ext uri="{FF2B5EF4-FFF2-40B4-BE49-F238E27FC236}">
                <a16:creationId xmlns:a16="http://schemas.microsoft.com/office/drawing/2014/main" id="{7BED878C-CDBE-4A5C-8DB8-3A24E06092B0}"/>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426097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9</a:t>
            </a:r>
            <a:endParaRPr lang="en-US" sz="3600">
              <a:latin typeface="+mn-lt"/>
            </a:endParaRPr>
          </a:p>
        </p:txBody>
      </p:sp>
      <p:sp>
        <p:nvSpPr>
          <p:cNvPr id="5" name="Content Placeholder 4"/>
          <p:cNvSpPr>
            <a:spLocks noGrp="1"/>
          </p:cNvSpPr>
          <p:nvPr>
            <p:ph idx="1"/>
          </p:nvPr>
        </p:nvSpPr>
        <p:spPr>
          <a:xfrm>
            <a:off x="795648" y="1300164"/>
            <a:ext cx="8759832" cy="5586411"/>
          </a:xfrm>
        </p:spPr>
        <p:txBody>
          <a:bodyPr/>
          <a:lstStyle/>
          <a:p>
            <a:r>
              <a:rPr lang="en-US"/>
              <a:t>Make sure that you see this submittal confirmation screen. The eProcurement system will send a confirmation email within 24 hours of your submission. Please call or email me if you desire confirmation prior to then. </a:t>
            </a:r>
          </a:p>
        </p:txBody>
      </p:sp>
      <p:sp>
        <p:nvSpPr>
          <p:cNvPr id="6" name="Rectangle 5">
            <a:extLst>
              <a:ext uri="{FF2B5EF4-FFF2-40B4-BE49-F238E27FC236}">
                <a16:creationId xmlns:a16="http://schemas.microsoft.com/office/drawing/2014/main" id="{30911424-EBC0-5A59-6E2C-A7BC8F0BB936}"/>
              </a:ext>
            </a:extLst>
          </p:cNvPr>
          <p:cNvSpPr/>
          <p:nvPr/>
        </p:nvSpPr>
        <p:spPr>
          <a:xfrm>
            <a:off x="1529098" y="7073330"/>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8">
            <a:extLst>
              <a:ext uri="{FF2B5EF4-FFF2-40B4-BE49-F238E27FC236}">
                <a16:creationId xmlns:a16="http://schemas.microsoft.com/office/drawing/2014/main" id="{352E8C26-384A-D632-BEAE-87B188A4F7A5}"/>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64</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A2FD9FDC-33CB-CE3E-AA22-6156C063FDDE}"/>
              </a:ext>
            </a:extLst>
          </p:cNvPr>
          <p:cNvPicPr>
            <a:picLocks noChangeAspect="1"/>
          </p:cNvPicPr>
          <p:nvPr/>
        </p:nvPicPr>
        <p:blipFill>
          <a:blip r:embed="rId2"/>
          <a:stretch>
            <a:fillRect/>
          </a:stretch>
        </p:blipFill>
        <p:spPr>
          <a:xfrm>
            <a:off x="767274" y="3192540"/>
            <a:ext cx="8788205" cy="2610172"/>
          </a:xfrm>
          <a:prstGeom prst="rect">
            <a:avLst/>
          </a:prstGeom>
        </p:spPr>
      </p:pic>
      <p:sp>
        <p:nvSpPr>
          <p:cNvPr id="2" name="Rectangle 1">
            <a:extLst>
              <a:ext uri="{FF2B5EF4-FFF2-40B4-BE49-F238E27FC236}">
                <a16:creationId xmlns:a16="http://schemas.microsoft.com/office/drawing/2014/main" id="{955B6191-6808-4AF2-8F45-1DDD9A8F782C}"/>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950998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0252" y="4313544"/>
            <a:ext cx="5057936" cy="6015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Text Placeholder 2"/>
          <p:cNvSpPr>
            <a:spLocks noGrp="1"/>
          </p:cNvSpPr>
          <p:nvPr>
            <p:ph type="body" idx="1"/>
          </p:nvPr>
        </p:nvSpPr>
        <p:spPr>
          <a:xfrm>
            <a:off x="794544" y="2784143"/>
            <a:ext cx="8549640" cy="2351055"/>
          </a:xfrm>
          <a:solidFill>
            <a:schemeClr val="bg1"/>
          </a:solidFill>
          <a:ln>
            <a:solidFill>
              <a:schemeClr val="bg1"/>
            </a:solidFill>
          </a:ln>
        </p:spPr>
        <p:txBody>
          <a:bodyPr anchor="ctr">
            <a:normAutofit/>
          </a:bodyPr>
          <a:lstStyle/>
          <a:p>
            <a:pPr algn="ctr"/>
            <a:r>
              <a:rPr lang="en-US" sz="8000" b="1">
                <a:solidFill>
                  <a:schemeClr val="tx1"/>
                </a:solidFill>
              </a:rPr>
              <a:t>Questions?</a:t>
            </a:r>
            <a:br>
              <a:rPr lang="en-US" sz="4000" b="1">
                <a:solidFill>
                  <a:schemeClr val="tx1"/>
                </a:solidFill>
              </a:rPr>
            </a:br>
            <a:endParaRPr lang="en-US" sz="3600" b="1" i="1">
              <a:solidFill>
                <a:schemeClr val="tx1"/>
              </a:solidFill>
            </a:endParaRPr>
          </a:p>
        </p:txBody>
      </p:sp>
      <p:sp>
        <p:nvSpPr>
          <p:cNvPr id="2" name="Rectangle 1">
            <a:extLst>
              <a:ext uri="{FF2B5EF4-FFF2-40B4-BE49-F238E27FC236}">
                <a16:creationId xmlns:a16="http://schemas.microsoft.com/office/drawing/2014/main" id="{56C1E4D8-49D2-47A2-8804-D74FB145F6F4}"/>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111168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141" y="1753773"/>
            <a:ext cx="8567506" cy="4150111"/>
          </a:xfrm>
        </p:spPr>
        <p:txBody>
          <a:bodyPr anchor="ctr">
            <a:normAutofit fontScale="40000" lnSpcReduction="20000"/>
          </a:bodyPr>
          <a:lstStyle/>
          <a:p>
            <a:pPr algn="ctr"/>
            <a:r>
              <a:rPr lang="en-US" sz="6600" b="1" dirty="0">
                <a:solidFill>
                  <a:schemeClr val="tx1"/>
                </a:solidFill>
              </a:rPr>
              <a:t> </a:t>
            </a:r>
          </a:p>
          <a:p>
            <a:pPr algn="ctr"/>
            <a:r>
              <a:rPr lang="en-US" sz="7800" b="1" dirty="0">
                <a:solidFill>
                  <a:schemeClr val="tx1"/>
                </a:solidFill>
              </a:rPr>
              <a:t>For program questions contact: </a:t>
            </a:r>
          </a:p>
          <a:p>
            <a:pPr algn="ctr"/>
            <a:r>
              <a:rPr lang="en-US" sz="5000" b="1" dirty="0">
                <a:solidFill>
                  <a:schemeClr val="tx1"/>
                </a:solidFill>
              </a:rPr>
              <a:t>Maria Guzman-Rocha</a:t>
            </a:r>
          </a:p>
          <a:p>
            <a:pPr algn="ctr"/>
            <a:r>
              <a:rPr lang="en-US" sz="5000" b="1" dirty="0">
                <a:solidFill>
                  <a:schemeClr val="tx1"/>
                </a:solidFill>
              </a:rPr>
              <a:t>312-746-7474</a:t>
            </a:r>
          </a:p>
          <a:p>
            <a:pPr algn="ctr"/>
            <a:r>
              <a:rPr lang="en-US" sz="5000" b="1" dirty="0">
                <a:solidFill>
                  <a:schemeClr val="tx1"/>
                </a:solidFill>
                <a:hlinkClick r:id="rId3"/>
              </a:rPr>
              <a:t>Maria.Guzman-Rocha@cityofchicago.org</a:t>
            </a:r>
            <a:endParaRPr lang="en-US" sz="5000" b="1" dirty="0">
              <a:solidFill>
                <a:schemeClr val="tx1"/>
              </a:solidFill>
            </a:endParaRPr>
          </a:p>
          <a:p>
            <a:pPr algn="ctr"/>
            <a:endParaRPr lang="en-US" sz="5700" b="1" i="1" dirty="0">
              <a:solidFill>
                <a:schemeClr val="tx1"/>
              </a:solidFill>
            </a:endParaRPr>
          </a:p>
          <a:p>
            <a:pPr algn="ctr"/>
            <a:r>
              <a:rPr lang="en-US" sz="7800" b="1" dirty="0">
                <a:solidFill>
                  <a:schemeClr val="tx1"/>
                </a:solidFill>
              </a:rPr>
              <a:t>For non-programmatic questions contact:</a:t>
            </a:r>
          </a:p>
          <a:p>
            <a:pPr algn="ctr"/>
            <a:r>
              <a:rPr lang="en-US" sz="4900" b="1" dirty="0">
                <a:solidFill>
                  <a:schemeClr val="tx1"/>
                </a:solidFill>
              </a:rPr>
              <a:t>Julia Talbot</a:t>
            </a:r>
          </a:p>
          <a:p>
            <a:pPr algn="ctr"/>
            <a:r>
              <a:rPr lang="en-US" sz="4900" b="1" dirty="0">
                <a:solidFill>
                  <a:schemeClr val="tx1"/>
                </a:solidFill>
              </a:rPr>
              <a:t>(312)-743-1679</a:t>
            </a:r>
          </a:p>
          <a:p>
            <a:pPr algn="ctr"/>
            <a:r>
              <a:rPr lang="en-US" sz="4900" b="1" dirty="0">
                <a:solidFill>
                  <a:schemeClr val="tx1"/>
                </a:solidFill>
                <a:hlinkClick r:id="rId4"/>
              </a:rPr>
              <a:t>Julia.Talbot@cityofchicago.org</a:t>
            </a:r>
            <a:endParaRPr lang="en-US" sz="4900" b="1" dirty="0">
              <a:solidFill>
                <a:schemeClr val="tx1"/>
              </a:solidFill>
            </a:endParaRPr>
          </a:p>
          <a:p>
            <a:pPr algn="ctr"/>
            <a:endParaRPr lang="en-US" sz="4900" b="1" i="1" dirty="0">
              <a:solidFill>
                <a:schemeClr val="tx1"/>
              </a:solidFill>
            </a:endParaRPr>
          </a:p>
          <a:p>
            <a:endParaRPr lang="en-US" sz="3600" b="1" i="1" dirty="0">
              <a:solidFill>
                <a:schemeClr val="tx1"/>
              </a:solidFill>
            </a:endParaRPr>
          </a:p>
        </p:txBody>
      </p:sp>
      <p:sp>
        <p:nvSpPr>
          <p:cNvPr id="5" name="Rectangle 4">
            <a:extLst>
              <a:ext uri="{FF2B5EF4-FFF2-40B4-BE49-F238E27FC236}">
                <a16:creationId xmlns:a16="http://schemas.microsoft.com/office/drawing/2014/main" id="{92BF4354-276A-B671-097E-E906D9F88B7F}"/>
              </a:ext>
            </a:extLst>
          </p:cNvPr>
          <p:cNvSpPr/>
          <p:nvPr/>
        </p:nvSpPr>
        <p:spPr>
          <a:xfrm>
            <a:off x="2349211" y="7178800"/>
            <a:ext cx="5359977" cy="499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schemeClr val="tx1"/>
                </a:solidFill>
                <a:latin typeface="Calibri"/>
              </a:rPr>
              <a:t>MCMF Community Anchor Organizations</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38208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endParaRPr lang="en-US">
              <a:cs typeface="Calibri"/>
            </a:endParaRPr>
          </a:p>
        </p:txBody>
      </p:sp>
      <p:sp>
        <p:nvSpPr>
          <p:cNvPr id="3" name="Content Placeholder 2"/>
          <p:cNvSpPr>
            <a:spLocks noGrp="1"/>
          </p:cNvSpPr>
          <p:nvPr>
            <p:ph idx="1"/>
          </p:nvPr>
        </p:nvSpPr>
        <p:spPr>
          <a:xfrm>
            <a:off x="1257300" y="1266092"/>
            <a:ext cx="8097715" cy="5428318"/>
          </a:xfrm>
        </p:spPr>
        <p:txBody>
          <a:bodyPr vert="horz" lIns="101882" tIns="50941" rIns="101882" bIns="50941" rtlCol="0" anchor="t">
            <a:noAutofit/>
          </a:bodyPr>
          <a:lstStyle/>
          <a:p>
            <a:pPr marL="381635" indent="-381635"/>
            <a:r>
              <a:rPr lang="en-US" sz="1750" b="1">
                <a:latin typeface="Calibri"/>
                <a:cs typeface="Calibri"/>
              </a:rPr>
              <a:t>City-wide Strategy</a:t>
            </a:r>
            <a:endParaRPr lang="en-US" sz="1750">
              <a:latin typeface="Calibri"/>
              <a:cs typeface="Calibri"/>
            </a:endParaRPr>
          </a:p>
          <a:p>
            <a:pPr marL="827405" lvl="1" indent="-318135"/>
            <a:r>
              <a:rPr lang="en-US" sz="1750">
                <a:latin typeface="Calibri"/>
                <a:cs typeface="Calibri"/>
              </a:rPr>
              <a:t>MCMF was initiated in the fall of 2019 through a citywide convening. In 2020, MCMF launched MyCHIMyFuture.org, an online database of youth programs across the city. In May 2022, MCMF launched a mobile app that works in conjunction with the online platform to ensure youth and families have opportunities to learn about and connect to programs and resources.</a:t>
            </a:r>
          </a:p>
          <a:p>
            <a:pPr marL="381635" indent="-381635"/>
            <a:r>
              <a:rPr lang="en-US" sz="1750" b="1">
                <a:latin typeface="Calibri"/>
                <a:cs typeface="Calibri"/>
              </a:rPr>
              <a:t>MCMF Community Strategy</a:t>
            </a:r>
            <a:endParaRPr lang="en-US" sz="1750">
              <a:latin typeface="Calibri"/>
              <a:cs typeface="Calibri"/>
            </a:endParaRPr>
          </a:p>
          <a:p>
            <a:pPr marL="827405" lvl="1" indent="-318135"/>
            <a:r>
              <a:rPr lang="en-US" sz="1750">
                <a:latin typeface="Calibri"/>
                <a:cs typeface="Calibri"/>
              </a:rPr>
              <a:t>In early 2020, the City selected four initial communities of focus (Austin, Back of the Yards, Garfield Park, and Roseland) for deeper connections and on-the-ground-work. In partnership with LISC Chicago, the City provided small seed grants in each of the focus communities to support existing and new youth programming. South Shore was added as a fifth focus community in 2021. Also in 2020, the City began implementing out-of-school time campaigns, such as </a:t>
            </a:r>
            <a:r>
              <a:rPr lang="en-US" sz="1750" err="1">
                <a:latin typeface="Calibri"/>
                <a:cs typeface="Calibri"/>
              </a:rPr>
              <a:t>Halloweek</a:t>
            </a:r>
            <a:r>
              <a:rPr lang="en-US" sz="1750">
                <a:latin typeface="Calibri"/>
                <a:cs typeface="Calibri"/>
              </a:rPr>
              <a:t>, Make 2021 Yours, and the Kickback series. During the summer and winter months, the City piloted the Kickback Series, which provided 278 youth with part-time jobs organizing 140 community events attended by more than 12,000 children and family members. In 2022, the summer Kickback Series employed youth in 15 regions across Chicago most impacted by COVID-19</a:t>
            </a:r>
            <a:r>
              <a:rPr lang="en-US" sz="1750" i="0" u="none" strike="noStrike" baseline="0">
                <a:latin typeface="Calibri"/>
                <a:cs typeface="Calibri"/>
              </a:rPr>
              <a:t>.</a:t>
            </a:r>
            <a:r>
              <a:rPr lang="en-US" sz="1750">
                <a:latin typeface="Calibri"/>
                <a:cs typeface="Calibri"/>
              </a:rPr>
              <a:t> </a:t>
            </a:r>
            <a:endParaRPr lang="en-US" sz="1750">
              <a:latin typeface="Calibri"/>
              <a:ea typeface="+mn-lt"/>
              <a:cs typeface="Calibri"/>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7</a:t>
            </a:fld>
            <a:endParaRPr lang="en-US"/>
          </a:p>
        </p:txBody>
      </p:sp>
    </p:spTree>
    <p:extLst>
      <p:ext uri="{BB962C8B-B14F-4D97-AF65-F5344CB8AC3E}">
        <p14:creationId xmlns:p14="http://schemas.microsoft.com/office/powerpoint/2010/main" val="211578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endParaRPr lang="en-US">
              <a:cs typeface="Calibri"/>
            </a:endParaRPr>
          </a:p>
        </p:txBody>
      </p:sp>
      <p:sp>
        <p:nvSpPr>
          <p:cNvPr id="3" name="Content Placeholder 2"/>
          <p:cNvSpPr>
            <a:spLocks noGrp="1"/>
          </p:cNvSpPr>
          <p:nvPr>
            <p:ph idx="1"/>
          </p:nvPr>
        </p:nvSpPr>
        <p:spPr>
          <a:xfrm>
            <a:off x="1269023" y="1324173"/>
            <a:ext cx="7828085" cy="5475744"/>
          </a:xfrm>
        </p:spPr>
        <p:txBody>
          <a:bodyPr vert="horz" lIns="101882" tIns="50941" rIns="101882" bIns="50941" rtlCol="0" anchor="t">
            <a:normAutofit/>
          </a:bodyPr>
          <a:lstStyle/>
          <a:p>
            <a:pPr marL="381635" indent="-381635" algn="l"/>
            <a:r>
              <a:rPr lang="en-US" sz="1800" b="0" i="0" u="none" strike="noStrike" baseline="0" dirty="0">
                <a:latin typeface="Calibri"/>
                <a:cs typeface="Calibri"/>
              </a:rPr>
              <a:t>The MCMF Community Anchor Organizations Request for Proposals is the second in a series of </a:t>
            </a:r>
            <a:r>
              <a:rPr lang="en-US" sz="1800" dirty="0">
                <a:latin typeface="Calibri"/>
                <a:cs typeface="Calibri"/>
              </a:rPr>
              <a:t>RFPs</a:t>
            </a:r>
            <a:r>
              <a:rPr lang="en-US" sz="1800" b="0" i="0" u="none" strike="noStrike" baseline="0" dirty="0">
                <a:latin typeface="Calibri"/>
                <a:cs typeface="Calibri"/>
              </a:rPr>
              <a:t> to be released by DFSS in 2022-23 to implement the MCMF Community Strategy. The goal of these three RFPs together is to strengthen youth ecosystems and deepen networks for agencies in 15 Community Strategy Regions across Chicago through a variety of approaches.</a:t>
            </a:r>
          </a:p>
          <a:p>
            <a:pPr marL="0" indent="0" algn="l">
              <a:buNone/>
            </a:pPr>
            <a:endParaRPr lang="en-US" sz="1800" b="0" i="0" u="none" strike="noStrike" baseline="0" dirty="0">
              <a:latin typeface="Calibri" panose="020F0502020204030204" pitchFamily="34" charset="0"/>
            </a:endParaRPr>
          </a:p>
          <a:p>
            <a:pPr marL="381635" indent="-381635" algn="l"/>
            <a:r>
              <a:rPr lang="en-US" sz="1800" b="1" u="none" strike="noStrike" baseline="0" dirty="0">
                <a:latin typeface="Calibri"/>
                <a:cs typeface="Calibri"/>
              </a:rPr>
              <a:t>DFSS My CHI. My Future. RFPs</a:t>
            </a:r>
          </a:p>
          <a:p>
            <a:pPr marL="827405" lvl="1" indent="-318135"/>
            <a:r>
              <a:rPr lang="en-US" dirty="0">
                <a:cs typeface="Calibri"/>
              </a:rPr>
              <a:t>The </a:t>
            </a:r>
            <a:r>
              <a:rPr lang="en-US" b="1" dirty="0">
                <a:cs typeface="Calibri"/>
              </a:rPr>
              <a:t>Year-Round Safe Spaces for Youth Initiative </a:t>
            </a:r>
            <a:r>
              <a:rPr lang="en-US" dirty="0">
                <a:cs typeface="Calibri"/>
              </a:rPr>
              <a:t>(RFP released Fall 2022) will provide year-round programming for youth and families and youth employment opportunities for youth ages 16-24 in 15 regions.</a:t>
            </a:r>
          </a:p>
          <a:p>
            <a:pPr marL="827405" lvl="1" indent="-318135"/>
            <a:r>
              <a:rPr lang="en-US" dirty="0">
                <a:cs typeface="Calibri"/>
              </a:rPr>
              <a:t>The </a:t>
            </a:r>
            <a:r>
              <a:rPr lang="en-US" b="1" dirty="0">
                <a:cs typeface="Calibri"/>
              </a:rPr>
              <a:t>Micro-Grant Program</a:t>
            </a:r>
            <a:r>
              <a:rPr lang="en-US" b="1" dirty="0">
                <a:latin typeface="Calibri-Bold"/>
              </a:rPr>
              <a:t> </a:t>
            </a:r>
            <a:r>
              <a:rPr lang="en-US" dirty="0">
                <a:cs typeface="Calibri"/>
              </a:rPr>
              <a:t>(RFP release early 2023) will provide funding for safe and engaging youth programs within the 15 regions.</a:t>
            </a:r>
          </a:p>
          <a:p>
            <a:pPr marL="827405" lvl="1" indent="-318135"/>
            <a:r>
              <a:rPr lang="en-US" b="0" i="0" u="none" strike="noStrike" baseline="0" dirty="0">
                <a:latin typeface="Calibri"/>
                <a:cs typeface="Calibri"/>
              </a:rPr>
              <a:t>The </a:t>
            </a:r>
            <a:r>
              <a:rPr lang="en-US" b="1" i="0" u="none" strike="noStrike" baseline="0" dirty="0">
                <a:latin typeface="Calibri"/>
                <a:cs typeface="Calibri"/>
              </a:rPr>
              <a:t>Community Anchor Organization Initiative </a:t>
            </a:r>
            <a:r>
              <a:rPr lang="en-US" b="0" i="0" u="none" strike="noStrike" baseline="0" dirty="0">
                <a:latin typeface="Calibri"/>
                <a:cs typeface="Calibri"/>
              </a:rPr>
              <a:t>(focus of this RFP) will provide support for anchor organizations to convene community-based organizations in 15 regions with the goal of strengthening local, youth-serving opportunity ecosystems.</a:t>
            </a:r>
          </a:p>
          <a:p>
            <a:pPr marL="0" indent="0" algn="l">
              <a:buNone/>
            </a:pPr>
            <a:endParaRPr lang="en-US" sz="1800" dirty="0">
              <a:cs typeface="Calibri"/>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8</a:t>
            </a:fld>
            <a:endParaRPr lang="en-US"/>
          </a:p>
        </p:txBody>
      </p:sp>
    </p:spTree>
    <p:extLst>
      <p:ext uri="{BB962C8B-B14F-4D97-AF65-F5344CB8AC3E}">
        <p14:creationId xmlns:p14="http://schemas.microsoft.com/office/powerpoint/2010/main" val="59424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Community Anchor Organizations RFP </a:t>
            </a:r>
            <a:endParaRPr lang="en-US">
              <a:cs typeface="Calibri"/>
            </a:endParaRPr>
          </a:p>
        </p:txBody>
      </p:sp>
      <p:sp>
        <p:nvSpPr>
          <p:cNvPr id="3" name="Content Placeholder 2"/>
          <p:cNvSpPr>
            <a:spLocks noGrp="1"/>
          </p:cNvSpPr>
          <p:nvPr>
            <p:ph idx="1"/>
          </p:nvPr>
        </p:nvSpPr>
        <p:spPr>
          <a:xfrm>
            <a:off x="1269023" y="1324173"/>
            <a:ext cx="7828085" cy="5475744"/>
          </a:xfrm>
        </p:spPr>
        <p:txBody>
          <a:bodyPr vert="horz" lIns="101882" tIns="50941" rIns="101882" bIns="50941" rtlCol="0" anchor="t">
            <a:normAutofit/>
          </a:bodyPr>
          <a:lstStyle/>
          <a:p>
            <a:pPr marL="381635" indent="-381635" algn="l"/>
            <a:r>
              <a:rPr lang="en-US" sz="1800" b="0" i="0" u="none" strike="noStrike" baseline="0" dirty="0">
                <a:latin typeface="Calibri"/>
                <a:cs typeface="Calibri"/>
              </a:rPr>
              <a:t>With this RFP, DFSS seeks to expand the MCMF community strategy through selecting an agency in each of 15 Community Strategy Regions to convene local youth-serving agencies and individuals towards the goal of developing a community plan focused on youth engagement opportunities. DFSS is committed to building upon best practices in youth development in the execution of all its programs. The priorities for improvement that DFSS is focusing on for this RFP include:</a:t>
            </a:r>
            <a:endParaRPr lang="en-US" sz="1800" dirty="0">
              <a:latin typeface="Calibri"/>
              <a:cs typeface="Calibri"/>
            </a:endParaRPr>
          </a:p>
          <a:p>
            <a:pPr marL="730885" lvl="1" indent="-285750"/>
            <a:r>
              <a:rPr lang="en-US" dirty="0">
                <a:ea typeface="+mn-lt"/>
                <a:cs typeface="+mn-lt"/>
              </a:rPr>
              <a:t>Strengthen community-based approaches to address COVID-19 pandemic impact on youth</a:t>
            </a:r>
          </a:p>
          <a:p>
            <a:pPr marL="730885" lvl="1" indent="-285750"/>
            <a:r>
              <a:rPr lang="en-US" sz="1800" i="0" u="none" strike="noStrike" baseline="0" dirty="0">
                <a:latin typeface="Calibri"/>
                <a:cs typeface="Calibri"/>
              </a:rPr>
              <a:t>Strengthen collaborative community partnerships</a:t>
            </a:r>
            <a:endParaRPr lang="en-US" sz="1800" i="0" u="none" strike="noStrike" baseline="0" dirty="0">
              <a:latin typeface="Calibri"/>
              <a:ea typeface="+mn-lt"/>
              <a:cs typeface="Calibri"/>
            </a:endParaRPr>
          </a:p>
          <a:p>
            <a:pPr marL="730885" lvl="1" indent="-285750"/>
            <a:r>
              <a:rPr lang="en-US" sz="1800" i="0" u="none" strike="noStrike" baseline="0" dirty="0">
                <a:latin typeface="Calibri"/>
                <a:cs typeface="Calibri"/>
              </a:rPr>
              <a:t>Foster positive youth development through accessible and equitable approaches</a:t>
            </a:r>
            <a:endParaRPr lang="en-US" dirty="0">
              <a:latin typeface="Calibri"/>
              <a:ea typeface="+mn-lt"/>
              <a:cs typeface="Calibri"/>
            </a:endParaRPr>
          </a:p>
          <a:p>
            <a:pPr marL="730885" lvl="1" indent="-285750"/>
            <a:r>
              <a:rPr lang="en-US" sz="1800" i="0" u="none" strike="noStrike" baseline="0" dirty="0">
                <a:latin typeface="Calibri"/>
                <a:cs typeface="Calibri"/>
              </a:rPr>
              <a:t>Strengths-based approach to working with youth and centering youth voice</a:t>
            </a:r>
            <a:endParaRPr lang="en-US" sz="1800" i="0" u="none" strike="noStrike" baseline="0" dirty="0">
              <a:latin typeface="Calibri"/>
              <a:ea typeface="+mn-lt"/>
              <a:cs typeface="Calibri"/>
            </a:endParaRPr>
          </a:p>
          <a:p>
            <a:pPr marL="730885" lvl="1" indent="-285750"/>
            <a:r>
              <a:rPr lang="en-US" sz="1800" i="0" u="none" strike="noStrike" baseline="0" dirty="0">
                <a:latin typeface="Calibri"/>
                <a:cs typeface="Calibri"/>
              </a:rPr>
              <a:t>Prioritize continuous improvement, focusing on using data to make decisions</a:t>
            </a:r>
            <a:endParaRPr lang="en-US" dirty="0">
              <a:latin typeface="Calibri"/>
              <a:ea typeface="+mn-lt"/>
              <a:cs typeface="Calibri"/>
            </a:endParaRPr>
          </a:p>
          <a:p>
            <a:pPr marL="381635" indent="-381635">
              <a:buFont typeface="Wingdings"/>
              <a:buChar char="Ø"/>
            </a:pPr>
            <a:endParaRPr lang="en-US" sz="1600" dirty="0">
              <a:cs typeface="Calibri"/>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9</a:t>
            </a:fld>
            <a:endParaRPr lang="en-US"/>
          </a:p>
        </p:txBody>
      </p:sp>
      <p:sp>
        <p:nvSpPr>
          <p:cNvPr id="4" name="TextBox 3">
            <a:extLst>
              <a:ext uri="{FF2B5EF4-FFF2-40B4-BE49-F238E27FC236}">
                <a16:creationId xmlns:a16="http://schemas.microsoft.com/office/drawing/2014/main" id="{58CE5620-BECF-AA1F-24CB-EB5EB29699C3}"/>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a:solidFill>
                  <a:srgbClr val="00B0F0"/>
                </a:solidFill>
              </a:rPr>
              <a:t>RFP PAGE 8-9</a:t>
            </a:r>
            <a:endParaRPr lang="en-US" b="1">
              <a:solidFill>
                <a:srgbClr val="00B0F0"/>
              </a:solidFill>
              <a:cs typeface="Calibri"/>
            </a:endParaRPr>
          </a:p>
        </p:txBody>
      </p:sp>
    </p:spTree>
    <p:extLst>
      <p:ext uri="{BB962C8B-B14F-4D97-AF65-F5344CB8AC3E}">
        <p14:creationId xmlns:p14="http://schemas.microsoft.com/office/powerpoint/2010/main" val="3003814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SS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SS 2020" id="{461B3AAC-5866-AD42-BA27-8EF19E77614C}" vid="{2B9BEC71-841B-644C-A582-7FBEDC338614}"/>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878B4ACFF49343A6F1F73BBD05F41C" ma:contentTypeVersion="14" ma:contentTypeDescription="Create a new document." ma:contentTypeScope="" ma:versionID="a9e602618f08583987c4cc85368c1527">
  <xsd:schema xmlns:xsd="http://www.w3.org/2001/XMLSchema" xmlns:xs="http://www.w3.org/2001/XMLSchema" xmlns:p="http://schemas.microsoft.com/office/2006/metadata/properties" xmlns:ns2="2ea20653-ed69-4791-9e23-35caacc4e43b" xmlns:ns3="ae61d79c-f8e4-4bf6-b20c-15afe0565d0d" targetNamespace="http://schemas.microsoft.com/office/2006/metadata/properties" ma:root="true" ma:fieldsID="ac6b2647001e63e469f2bffc2a814c83" ns2:_="" ns3:_="">
    <xsd:import namespace="2ea20653-ed69-4791-9e23-35caacc4e43b"/>
    <xsd:import namespace="ae61d79c-f8e4-4bf6-b20c-15afe0565d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20653-ed69-4791-9e23-35caacc4e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0d1f32-acc0-4b18-a898-8579d5c617c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1d79c-f8e4-4bf6-b20c-15afe0565d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a14bdc1-10e5-4344-876d-be23030462d7}" ma:internalName="TaxCatchAll" ma:showField="CatchAllData" ma:web="ae61d79c-f8e4-4bf6-b20c-15afe0565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e61d79c-f8e4-4bf6-b20c-15afe0565d0d" xsi:nil="true"/>
    <lcf76f155ced4ddcb4097134ff3c332f xmlns="2ea20653-ed69-4791-9e23-35caacc4e43b">
      <Terms xmlns="http://schemas.microsoft.com/office/infopath/2007/PartnerControls"/>
    </lcf76f155ced4ddcb4097134ff3c332f>
    <SharedWithUsers xmlns="ae61d79c-f8e4-4bf6-b20c-15afe0565d0d">
      <UserInfo>
        <DisplayName>Julia Talbot</DisplayName>
        <AccountId>216</AccountId>
        <AccountType/>
      </UserInfo>
    </SharedWithUsers>
  </documentManagement>
</p:properties>
</file>

<file path=customXml/itemProps1.xml><?xml version="1.0" encoding="utf-8"?>
<ds:datastoreItem xmlns:ds="http://schemas.openxmlformats.org/officeDocument/2006/customXml" ds:itemID="{B60FE216-0D80-496F-9739-63D83585F2F1}">
  <ds:schemaRefs>
    <ds:schemaRef ds:uri="http://schemas.microsoft.com/sharepoint/v3/contenttype/forms"/>
  </ds:schemaRefs>
</ds:datastoreItem>
</file>

<file path=customXml/itemProps2.xml><?xml version="1.0" encoding="utf-8"?>
<ds:datastoreItem xmlns:ds="http://schemas.openxmlformats.org/officeDocument/2006/customXml" ds:itemID="{B9F8490F-395B-4650-BF7D-E521272675DA}">
  <ds:schemaRefs>
    <ds:schemaRef ds:uri="2ea20653-ed69-4791-9e23-35caacc4e43b"/>
    <ds:schemaRef ds:uri="ae61d79c-f8e4-4bf6-b20c-15afe0565d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3E43A4-28FC-45C0-AA6B-48B644792E4A}">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2ea20653-ed69-4791-9e23-35caacc4e43b"/>
    <ds:schemaRef ds:uri="ae61d79c-f8e4-4bf6-b20c-15afe0565d0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93</TotalTime>
  <Words>6984</Words>
  <Application>Microsoft Office PowerPoint</Application>
  <PresentationFormat>Custom</PresentationFormat>
  <Paragraphs>811</Paragraphs>
  <Slides>66</Slides>
  <Notes>49</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66</vt:i4>
      </vt:variant>
    </vt:vector>
  </HeadingPairs>
  <TitlesOfParts>
    <vt:vector size="85" baseType="lpstr">
      <vt:lpstr>Arial</vt:lpstr>
      <vt:lpstr>Calibri</vt:lpstr>
      <vt:lpstr>Calibri Light</vt:lpstr>
      <vt:lpstr>Calibri-Bold</vt:lpstr>
      <vt:lpstr>Calibri-Italic</vt:lpstr>
      <vt:lpstr>Lucida Grande</vt:lpstr>
      <vt:lpstr>Verdana</vt:lpstr>
      <vt:lpstr>Wingdings</vt:lpstr>
      <vt:lpstr>1_Custom Design</vt:lpstr>
      <vt:lpstr>Custom Design</vt:lpstr>
      <vt:lpstr>5_Custom Design</vt:lpstr>
      <vt:lpstr>Office Theme</vt:lpstr>
      <vt:lpstr>2_Custom Design</vt:lpstr>
      <vt:lpstr>3_Custom Design</vt:lpstr>
      <vt:lpstr>1_Office Theme</vt:lpstr>
      <vt:lpstr>DFSS 2020</vt:lpstr>
      <vt:lpstr>4_Custom Design</vt:lpstr>
      <vt:lpstr>1_Custom Design</vt:lpstr>
      <vt:lpstr>think-cell Slide</vt:lpstr>
      <vt:lpstr>Department of Family and Support Services  MCMF Community Anchor Organizations RFP</vt:lpstr>
      <vt:lpstr>House Keeping</vt:lpstr>
      <vt:lpstr>Agenda</vt:lpstr>
      <vt:lpstr>Purpose of the RFP</vt:lpstr>
      <vt:lpstr>Program Description and Goals</vt:lpstr>
      <vt:lpstr>Background </vt:lpstr>
      <vt:lpstr>Background </vt:lpstr>
      <vt:lpstr>Background </vt:lpstr>
      <vt:lpstr>Community Anchor Organizations RFP </vt:lpstr>
      <vt:lpstr>MCMF Community Strategy Regions</vt:lpstr>
      <vt:lpstr>MCMF Community Strategy Regions</vt:lpstr>
      <vt:lpstr>Eligibility &amp; Target Population</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Budget Breakdown</vt:lpstr>
      <vt:lpstr>Budget Breakdown (continued)</vt:lpstr>
      <vt:lpstr>Advanced Payment Policy</vt:lpstr>
      <vt:lpstr>Performance Goals and Outcomes</vt:lpstr>
      <vt:lpstr>Performance Goals and Outcomes</vt:lpstr>
      <vt:lpstr>Performance Goals and Outcomes</vt:lpstr>
      <vt:lpstr>Guidance for Respondents</vt:lpstr>
      <vt:lpstr>Guidance for Respondents</vt:lpstr>
      <vt:lpstr>Selection Criteria – Community Involvement</vt:lpstr>
      <vt:lpstr>Selection Criteria - Organizational Capacity</vt:lpstr>
      <vt:lpstr>Selection Criteria – Strength of Proposed Program  </vt:lpstr>
      <vt:lpstr>Selection Criteria – Performance Management and Outcomes</vt:lpstr>
      <vt:lpstr> Selection Criteria – Reasonable costs, budget justification, and leverage of funds  </vt:lpstr>
      <vt:lpstr>Selection Criteria - Attachments</vt:lpstr>
      <vt:lpstr>Selection and Transition Timeline</vt:lpstr>
      <vt:lpstr>Deadline</vt:lpstr>
      <vt:lpstr>Application Tips</vt:lpstr>
      <vt:lpstr>Tips for Working in eProcurement</vt:lpstr>
      <vt:lpstr>Technical Assistance! </vt:lpstr>
      <vt:lpstr>How to Accept an Amendment   </vt:lpstr>
      <vt:lpstr>How to accept an amendment – Step 1</vt:lpstr>
      <vt:lpstr>How to accept an amendment – Step 2</vt:lpstr>
      <vt:lpstr>How to accept an amendment – Step 3</vt:lpstr>
      <vt:lpstr>How to accept an amendment – Step 4</vt:lpstr>
      <vt:lpstr>How to accept an amendment – Step 5</vt:lpstr>
      <vt:lpstr>How to Submit an Application   </vt:lpstr>
      <vt:lpstr>How to submit an application – Step 1</vt:lpstr>
      <vt:lpstr>How to submit an application – Step 2</vt:lpstr>
      <vt:lpstr>How to submit an application – Step 3</vt:lpstr>
      <vt:lpstr>How to submit an application – Step 4</vt:lpstr>
      <vt:lpstr>How to submit an application – Step 5</vt:lpstr>
      <vt:lpstr>How to submit an application – Step 6</vt:lpstr>
      <vt:lpstr>How to submit an application – Step 7</vt:lpstr>
      <vt:lpstr>How to submit an application – Step 8</vt:lpstr>
      <vt:lpstr>How to submit an application – Step 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DFSS: Introducing our new approach to RFPs/eval apps/ strategic contracting? (TBD)</dc:title>
  <dc:creator>Lanney, Jessica</dc:creator>
  <cp:lastModifiedBy>Julia Talbot</cp:lastModifiedBy>
  <cp:revision>28</cp:revision>
  <cp:lastPrinted>2018-04-02T17:54:55Z</cp:lastPrinted>
  <dcterms:created xsi:type="dcterms:W3CDTF">2018-03-27T16:08:06Z</dcterms:created>
  <dcterms:modified xsi:type="dcterms:W3CDTF">2023-01-11T20:22:50Z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0x01010033878B4ACFF49343A6F1F73BBD05F41C</vt:lpwstr>
  </property>
  <property fmtid="{D5CDD505-2E9C-101B-9397-08002B2CF9AE}" pid="3" name="MediaServiceImageTags">
    <vt:lpwstr/>
  </property>
</Properties>
</file>