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80" r:id="rId5"/>
    <p:sldMasterId id="2147483792" r:id="rId6"/>
    <p:sldMasterId id="2147483691" r:id="rId7"/>
    <p:sldMasterId id="2147483703" r:id="rId8"/>
    <p:sldMasterId id="2147483716" r:id="rId9"/>
    <p:sldMasterId id="2147483728" r:id="rId10"/>
    <p:sldMasterId id="2147483740" r:id="rId11"/>
    <p:sldMasterId id="2147483753" r:id="rId12"/>
    <p:sldMasterId id="2147483804" r:id="rId13"/>
  </p:sldMasterIdLst>
  <p:notesMasterIdLst>
    <p:notesMasterId r:id="rId75"/>
  </p:notesMasterIdLst>
  <p:handoutMasterIdLst>
    <p:handoutMasterId r:id="rId76"/>
  </p:handoutMasterIdLst>
  <p:sldIdLst>
    <p:sldId id="256" r:id="rId14"/>
    <p:sldId id="459" r:id="rId15"/>
    <p:sldId id="439" r:id="rId16"/>
    <p:sldId id="440" r:id="rId17"/>
    <p:sldId id="452" r:id="rId18"/>
    <p:sldId id="441" r:id="rId19"/>
    <p:sldId id="505" r:id="rId20"/>
    <p:sldId id="504" r:id="rId21"/>
    <p:sldId id="511" r:id="rId22"/>
    <p:sldId id="481" r:id="rId23"/>
    <p:sldId id="506" r:id="rId24"/>
    <p:sldId id="507" r:id="rId25"/>
    <p:sldId id="484" r:id="rId26"/>
    <p:sldId id="492" r:id="rId27"/>
    <p:sldId id="495" r:id="rId28"/>
    <p:sldId id="524" r:id="rId29"/>
    <p:sldId id="512" r:id="rId30"/>
    <p:sldId id="513" r:id="rId31"/>
    <p:sldId id="522" r:id="rId32"/>
    <p:sldId id="514" r:id="rId33"/>
    <p:sldId id="515" r:id="rId34"/>
    <p:sldId id="516" r:id="rId35"/>
    <p:sldId id="525" r:id="rId36"/>
    <p:sldId id="518" r:id="rId37"/>
    <p:sldId id="520" r:id="rId38"/>
    <p:sldId id="521" r:id="rId39"/>
    <p:sldId id="490" r:id="rId40"/>
    <p:sldId id="503" r:id="rId41"/>
    <p:sldId id="508" r:id="rId42"/>
    <p:sldId id="509" r:id="rId43"/>
    <p:sldId id="493" r:id="rId44"/>
    <p:sldId id="510" r:id="rId45"/>
    <p:sldId id="455" r:id="rId46"/>
    <p:sldId id="445" r:id="rId47"/>
    <p:sldId id="446" r:id="rId48"/>
    <p:sldId id="448" r:id="rId49"/>
    <p:sldId id="491" r:id="rId50"/>
    <p:sldId id="450" r:id="rId51"/>
    <p:sldId id="295" r:id="rId52"/>
    <p:sldId id="461" r:id="rId53"/>
    <p:sldId id="462" r:id="rId54"/>
    <p:sldId id="482" r:id="rId55"/>
    <p:sldId id="463" r:id="rId56"/>
    <p:sldId id="542" r:id="rId57"/>
    <p:sldId id="541" r:id="rId58"/>
    <p:sldId id="540" r:id="rId59"/>
    <p:sldId id="539" r:id="rId60"/>
    <p:sldId id="538" r:id="rId61"/>
    <p:sldId id="537" r:id="rId62"/>
    <p:sldId id="536" r:id="rId63"/>
    <p:sldId id="535" r:id="rId64"/>
    <p:sldId id="534" r:id="rId65"/>
    <p:sldId id="533" r:id="rId66"/>
    <p:sldId id="532" r:id="rId67"/>
    <p:sldId id="531" r:id="rId68"/>
    <p:sldId id="530" r:id="rId69"/>
    <p:sldId id="529" r:id="rId70"/>
    <p:sldId id="528" r:id="rId71"/>
    <p:sldId id="527" r:id="rId72"/>
    <p:sldId id="436" r:id="rId73"/>
    <p:sldId id="300" r:id="rId74"/>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9730AE-57B7-6900-B18E-87B67E0847F1}" name="Jonathan Weber" initials="JW" userId="S::Jonathan.Weber@cityofchicago.org::89378263-f50c-4f1a-ba5a-7dd95ec1c1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ney, Jessica" initials="LJ" lastIdx="10" clrIdx="0"/>
  <p:cmAuthor id="2" name="Julia Talbot" initials="JT" lastIdx="2" clrIdx="1">
    <p:extLst>
      <p:ext uri="{19B8F6BF-5375-455C-9EA6-DF929625EA0E}">
        <p15:presenceInfo xmlns:p15="http://schemas.microsoft.com/office/powerpoint/2012/main" userId="S::Julia.Talbot@cityofchicago.org::562544b2-6820-4a32-95b3-0a07df5cba40" providerId="AD"/>
      </p:ext>
    </p:extLst>
  </p:cmAuthor>
  <p:cmAuthor id="3" name="Lisa Davis" initials="LD" lastIdx="1" clrIdx="2">
    <p:extLst>
      <p:ext uri="{19B8F6BF-5375-455C-9EA6-DF929625EA0E}">
        <p15:presenceInfo xmlns:p15="http://schemas.microsoft.com/office/powerpoint/2012/main" userId="S::Lisa.Davis@cityofchicago.org::f6c00da8-9bfc-4bfb-a41d-54c3cd3b9c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83E55-A402-76DB-A80C-B5DB74F0AB7A}" v="283" dt="2022-10-13T20:39:32.118"/>
    <p1510:client id="{5ECF1480-9F91-3BA7-2AFB-097DED8D8636}" v="57" dt="2022-10-13T21:21:10.119"/>
    <p1510:client id="{9EB8DD5A-F158-8F73-C5B4-9947E77822C7}" v="175" dt="2022-10-14T15:04:37.064"/>
    <p1510:client id="{BCD9FE86-962B-5BEB-61EC-7780A1C234A0}" v="186" dt="2022-10-12T19:31:17.596"/>
    <p1510:client id="{CF2DCDD9-D45A-442B-9669-4DDD705161EE}" v="27" dt="2022-10-13T15:56:33.965"/>
    <p1510:client id="{E0460AE7-BB8B-6FF2-AD2B-BE3418E97859}" v="1011" dt="2022-10-12T19:53:06.1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3" autoAdjust="0"/>
  </p:normalViewPr>
  <p:slideViewPr>
    <p:cSldViewPr snapToGrid="0">
      <p:cViewPr varScale="1">
        <p:scale>
          <a:sx n="71" d="100"/>
          <a:sy n="71" d="100"/>
        </p:scale>
        <p:origin x="2550" y="60"/>
      </p:cViewPr>
      <p:guideLst>
        <p:guide orient="horz" pos="2160"/>
        <p:guide pos="2880"/>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8.xml"/><Relationship Id="rId82"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9" rIns="91438" bIns="45719" rtlCol="0"/>
          <a:lstStyle>
            <a:lvl1pPr algn="r">
              <a:defRPr sz="1200"/>
            </a:lvl1pPr>
          </a:lstStyle>
          <a:p>
            <a:fld id="{91DCF312-9799-4578-999D-3BBCE2BF4B10}" type="datetimeFigureOut">
              <a:rPr lang="en-US" smtClean="0"/>
              <a:pPr/>
              <a:t>10/14/2022</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9" rIns="91438" bIns="45719" rtlCol="0" anchor="b"/>
          <a:lstStyle>
            <a:lvl1pPr algn="r">
              <a:defRPr sz="1200"/>
            </a:lvl1pPr>
          </a:lstStyle>
          <a:p>
            <a:fld id="{35482093-C9EF-4F56-AF9C-99CBC4EF0931}" type="slidenum">
              <a:rPr lang="en-US" smtClean="0"/>
              <a:pPr/>
              <a:t>‹#›</a:t>
            </a:fld>
            <a:endParaRPr lang="en-US"/>
          </a:p>
        </p:txBody>
      </p:sp>
    </p:spTree>
    <p:extLst>
      <p:ext uri="{BB962C8B-B14F-4D97-AF65-F5344CB8AC3E}">
        <p14:creationId xmlns:p14="http://schemas.microsoft.com/office/powerpoint/2010/main" val="335064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0" tIns="46245" rIns="92490" bIns="46245" rtlCol="0"/>
          <a:lstStyle>
            <a:lvl1pPr algn="r">
              <a:defRPr sz="1200"/>
            </a:lvl1pPr>
          </a:lstStyle>
          <a:p>
            <a:fld id="{D427C823-7708-402D-A6DC-C15F7E065C4A}" type="datetimeFigureOut">
              <a:rPr lang="en-US" smtClean="0"/>
              <a:pPr/>
              <a:t>10/14/2022</a:t>
            </a:fld>
            <a:endParaRPr lang="en-US"/>
          </a:p>
        </p:txBody>
      </p:sp>
      <p:sp>
        <p:nvSpPr>
          <p:cNvPr id="4" name="Slide Image Placeholder 3"/>
          <p:cNvSpPr>
            <a:spLocks noGrp="1" noRot="1" noChangeAspect="1"/>
          </p:cNvSpPr>
          <p:nvPr>
            <p:ph type="sldImg" idx="2"/>
          </p:nvPr>
        </p:nvSpPr>
        <p:spPr>
          <a:xfrm>
            <a:off x="1457325" y="1154113"/>
            <a:ext cx="4035425" cy="3117850"/>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0" tIns="46245" rIns="92490" bIns="462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0" tIns="46245" rIns="92490" bIns="46245" rtlCol="0" anchor="b"/>
          <a:lstStyle>
            <a:lvl1pPr algn="r">
              <a:defRPr sz="1200"/>
            </a:lvl1pPr>
          </a:lstStyle>
          <a:p>
            <a:fld id="{9E2337D9-B60E-4FEF-8325-431FC8CAD22D}" type="slidenum">
              <a:rPr lang="en-US" smtClean="0"/>
              <a:pPr/>
              <a:t>‹#›</a:t>
            </a:fld>
            <a:endParaRPr lang="en-US"/>
          </a:p>
        </p:txBody>
      </p:sp>
    </p:spTree>
    <p:extLst>
      <p:ext uri="{BB962C8B-B14F-4D97-AF65-F5344CB8AC3E}">
        <p14:creationId xmlns:p14="http://schemas.microsoft.com/office/powerpoint/2010/main" val="2895655243"/>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JT</a:t>
            </a:r>
          </a:p>
        </p:txBody>
      </p:sp>
      <p:sp>
        <p:nvSpPr>
          <p:cNvPr id="4" name="Slide Number Placeholder 3"/>
          <p:cNvSpPr>
            <a:spLocks noGrp="1"/>
          </p:cNvSpPr>
          <p:nvPr>
            <p:ph type="sldNum" sz="quarter" idx="5"/>
          </p:nvPr>
        </p:nvSpPr>
        <p:spPr/>
        <p:txBody>
          <a:bodyPr/>
          <a:lstStyle/>
          <a:p>
            <a:fld id="{9E2337D9-B60E-4FEF-8325-431FC8CAD22D}" type="slidenum">
              <a:rPr lang="en-US" smtClean="0"/>
              <a:pPr/>
              <a:t>1</a:t>
            </a:fld>
            <a:endParaRPr lang="en-US"/>
          </a:p>
        </p:txBody>
      </p:sp>
    </p:spTree>
    <p:extLst>
      <p:ext uri="{BB962C8B-B14F-4D97-AF65-F5344CB8AC3E}">
        <p14:creationId xmlns:p14="http://schemas.microsoft.com/office/powerpoint/2010/main" val="178592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a:t>
            </a:r>
            <a:endParaRPr lang="en-US" dirty="0">
              <a:cs typeface="Calibri"/>
            </a:endParaRPr>
          </a:p>
        </p:txBody>
      </p:sp>
      <p:sp>
        <p:nvSpPr>
          <p:cNvPr id="4" name="Slide Number Placeholder 3"/>
          <p:cNvSpPr>
            <a:spLocks noGrp="1"/>
          </p:cNvSpPr>
          <p:nvPr>
            <p:ph type="sldNum" sz="quarter" idx="5"/>
          </p:nvPr>
        </p:nvSpPr>
        <p:spPr/>
        <p:txBody>
          <a:bodyPr/>
          <a:lstStyle/>
          <a:p>
            <a:fld id="{9E2337D9-B60E-4FEF-8325-431FC8CAD22D}" type="slidenum">
              <a:rPr lang="en-US" smtClean="0"/>
              <a:pPr/>
              <a:t>10</a:t>
            </a:fld>
            <a:endParaRPr lang="en-US"/>
          </a:p>
        </p:txBody>
      </p:sp>
    </p:spTree>
    <p:extLst>
      <p:ext uri="{BB962C8B-B14F-4D97-AF65-F5344CB8AC3E}">
        <p14:creationId xmlns:p14="http://schemas.microsoft.com/office/powerpoint/2010/main" val="45743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endParaRPr lang="en-US" dirty="0"/>
          </a:p>
        </p:txBody>
      </p:sp>
      <p:sp>
        <p:nvSpPr>
          <p:cNvPr id="4" name="Slide Number Placeholder 3"/>
          <p:cNvSpPr>
            <a:spLocks noGrp="1"/>
          </p:cNvSpPr>
          <p:nvPr>
            <p:ph type="sldNum" sz="quarter" idx="5"/>
          </p:nvPr>
        </p:nvSpPr>
        <p:spPr/>
        <p:txBody>
          <a:bodyPr/>
          <a:lstStyle/>
          <a:p>
            <a:fld id="{9E2337D9-B60E-4FEF-8325-431FC8CAD22D}" type="slidenum">
              <a:rPr lang="en-US" smtClean="0"/>
              <a:pPr/>
              <a:t>11</a:t>
            </a:fld>
            <a:endParaRPr lang="en-US"/>
          </a:p>
        </p:txBody>
      </p:sp>
    </p:spTree>
    <p:extLst>
      <p:ext uri="{BB962C8B-B14F-4D97-AF65-F5344CB8AC3E}">
        <p14:creationId xmlns:p14="http://schemas.microsoft.com/office/powerpoint/2010/main" val="61895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12</a:t>
            </a:fld>
            <a:endParaRPr lang="en-US"/>
          </a:p>
        </p:txBody>
      </p:sp>
    </p:spTree>
    <p:extLst>
      <p:ext uri="{BB962C8B-B14F-4D97-AF65-F5344CB8AC3E}">
        <p14:creationId xmlns:p14="http://schemas.microsoft.com/office/powerpoint/2010/main" val="178971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endParaRPr lang="en-US" dirty="0"/>
          </a:p>
        </p:txBody>
      </p:sp>
      <p:sp>
        <p:nvSpPr>
          <p:cNvPr id="4" name="Slide Number Placeholder 3"/>
          <p:cNvSpPr>
            <a:spLocks noGrp="1"/>
          </p:cNvSpPr>
          <p:nvPr>
            <p:ph type="sldNum" sz="quarter" idx="5"/>
          </p:nvPr>
        </p:nvSpPr>
        <p:spPr/>
        <p:txBody>
          <a:bodyPr/>
          <a:lstStyle/>
          <a:p>
            <a:fld id="{9E2337D9-B60E-4FEF-8325-431FC8CAD22D}" type="slidenum">
              <a:rPr lang="en-US" smtClean="0"/>
              <a:pPr/>
              <a:t>13</a:t>
            </a:fld>
            <a:endParaRPr lang="en-US"/>
          </a:p>
        </p:txBody>
      </p:sp>
    </p:spTree>
    <p:extLst>
      <p:ext uri="{BB962C8B-B14F-4D97-AF65-F5344CB8AC3E}">
        <p14:creationId xmlns:p14="http://schemas.microsoft.com/office/powerpoint/2010/main" val="132310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14</a:t>
            </a:fld>
            <a:endParaRPr lang="en-US"/>
          </a:p>
        </p:txBody>
      </p:sp>
    </p:spTree>
    <p:extLst>
      <p:ext uri="{BB962C8B-B14F-4D97-AF65-F5344CB8AC3E}">
        <p14:creationId xmlns:p14="http://schemas.microsoft.com/office/powerpoint/2010/main" val="404781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15</a:t>
            </a:fld>
            <a:endParaRPr lang="en-US"/>
          </a:p>
        </p:txBody>
      </p:sp>
    </p:spTree>
    <p:extLst>
      <p:ext uri="{BB962C8B-B14F-4D97-AF65-F5344CB8AC3E}">
        <p14:creationId xmlns:p14="http://schemas.microsoft.com/office/powerpoint/2010/main" val="148023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16</a:t>
            </a:fld>
            <a:endParaRPr lang="en-US"/>
          </a:p>
        </p:txBody>
      </p:sp>
    </p:spTree>
    <p:extLst>
      <p:ext uri="{BB962C8B-B14F-4D97-AF65-F5344CB8AC3E}">
        <p14:creationId xmlns:p14="http://schemas.microsoft.com/office/powerpoint/2010/main" val="1160409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17</a:t>
            </a:fld>
            <a:endParaRPr lang="en-US"/>
          </a:p>
        </p:txBody>
      </p:sp>
    </p:spTree>
    <p:extLst>
      <p:ext uri="{BB962C8B-B14F-4D97-AF65-F5344CB8AC3E}">
        <p14:creationId xmlns:p14="http://schemas.microsoft.com/office/powerpoint/2010/main" val="246769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18</a:t>
            </a:fld>
            <a:endParaRPr lang="en-US"/>
          </a:p>
        </p:txBody>
      </p:sp>
    </p:spTree>
    <p:extLst>
      <p:ext uri="{BB962C8B-B14F-4D97-AF65-F5344CB8AC3E}">
        <p14:creationId xmlns:p14="http://schemas.microsoft.com/office/powerpoint/2010/main" val="379124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19</a:t>
            </a:fld>
            <a:endParaRPr lang="en-US"/>
          </a:p>
        </p:txBody>
      </p:sp>
    </p:spTree>
    <p:extLst>
      <p:ext uri="{BB962C8B-B14F-4D97-AF65-F5344CB8AC3E}">
        <p14:creationId xmlns:p14="http://schemas.microsoft.com/office/powerpoint/2010/main" val="245057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JT</a:t>
            </a:r>
          </a:p>
        </p:txBody>
      </p:sp>
      <p:sp>
        <p:nvSpPr>
          <p:cNvPr id="4" name="Slide Number Placeholder 3"/>
          <p:cNvSpPr>
            <a:spLocks noGrp="1"/>
          </p:cNvSpPr>
          <p:nvPr>
            <p:ph type="sldNum" sz="quarter" idx="5"/>
          </p:nvPr>
        </p:nvSpPr>
        <p:spPr/>
        <p:txBody>
          <a:bodyPr/>
          <a:lstStyle/>
          <a:p>
            <a:fld id="{9E2337D9-B60E-4FEF-8325-431FC8CAD22D}" type="slidenum">
              <a:rPr lang="en-US" smtClean="0"/>
              <a:pPr/>
              <a:t>2</a:t>
            </a:fld>
            <a:endParaRPr lang="en-US"/>
          </a:p>
        </p:txBody>
      </p:sp>
    </p:spTree>
    <p:extLst>
      <p:ext uri="{BB962C8B-B14F-4D97-AF65-F5344CB8AC3E}">
        <p14:creationId xmlns:p14="http://schemas.microsoft.com/office/powerpoint/2010/main" val="366006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20</a:t>
            </a:fld>
            <a:endParaRPr lang="en-US"/>
          </a:p>
        </p:txBody>
      </p:sp>
    </p:spTree>
    <p:extLst>
      <p:ext uri="{BB962C8B-B14F-4D97-AF65-F5344CB8AC3E}">
        <p14:creationId xmlns:p14="http://schemas.microsoft.com/office/powerpoint/2010/main" val="45842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21</a:t>
            </a:fld>
            <a:endParaRPr lang="en-US"/>
          </a:p>
        </p:txBody>
      </p:sp>
    </p:spTree>
    <p:extLst>
      <p:ext uri="{BB962C8B-B14F-4D97-AF65-F5344CB8AC3E}">
        <p14:creationId xmlns:p14="http://schemas.microsoft.com/office/powerpoint/2010/main" val="1893225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22</a:t>
            </a:fld>
            <a:endParaRPr lang="en-US"/>
          </a:p>
        </p:txBody>
      </p:sp>
    </p:spTree>
    <p:extLst>
      <p:ext uri="{BB962C8B-B14F-4D97-AF65-F5344CB8AC3E}">
        <p14:creationId xmlns:p14="http://schemas.microsoft.com/office/powerpoint/2010/main" val="194891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23</a:t>
            </a:fld>
            <a:endParaRPr lang="en-US"/>
          </a:p>
        </p:txBody>
      </p:sp>
    </p:spTree>
    <p:extLst>
      <p:ext uri="{BB962C8B-B14F-4D97-AF65-F5344CB8AC3E}">
        <p14:creationId xmlns:p14="http://schemas.microsoft.com/office/powerpoint/2010/main" val="278824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24</a:t>
            </a:fld>
            <a:endParaRPr lang="en-US"/>
          </a:p>
        </p:txBody>
      </p:sp>
    </p:spTree>
    <p:extLst>
      <p:ext uri="{BB962C8B-B14F-4D97-AF65-F5344CB8AC3E}">
        <p14:creationId xmlns:p14="http://schemas.microsoft.com/office/powerpoint/2010/main" val="3939237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25</a:t>
            </a:fld>
            <a:endParaRPr lang="en-US"/>
          </a:p>
        </p:txBody>
      </p:sp>
    </p:spTree>
    <p:extLst>
      <p:ext uri="{BB962C8B-B14F-4D97-AF65-F5344CB8AC3E}">
        <p14:creationId xmlns:p14="http://schemas.microsoft.com/office/powerpoint/2010/main" val="3930703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26</a:t>
            </a:fld>
            <a:endParaRPr lang="en-US"/>
          </a:p>
        </p:txBody>
      </p:sp>
    </p:spTree>
    <p:extLst>
      <p:ext uri="{BB962C8B-B14F-4D97-AF65-F5344CB8AC3E}">
        <p14:creationId xmlns:p14="http://schemas.microsoft.com/office/powerpoint/2010/main" val="2433330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27</a:t>
            </a:fld>
            <a:endParaRPr lang="en-US"/>
          </a:p>
        </p:txBody>
      </p:sp>
    </p:spTree>
    <p:extLst>
      <p:ext uri="{BB962C8B-B14F-4D97-AF65-F5344CB8AC3E}">
        <p14:creationId xmlns:p14="http://schemas.microsoft.com/office/powerpoint/2010/main" val="347066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MGR</a:t>
            </a:r>
            <a:endParaRPr lang="en-US" dirty="0">
              <a:cs typeface="Calibri"/>
            </a:endParaRPr>
          </a:p>
        </p:txBody>
      </p:sp>
      <p:sp>
        <p:nvSpPr>
          <p:cNvPr id="4" name="Slide Number Placeholder 3"/>
          <p:cNvSpPr>
            <a:spLocks noGrp="1"/>
          </p:cNvSpPr>
          <p:nvPr>
            <p:ph type="sldNum" sz="quarter" idx="5"/>
          </p:nvPr>
        </p:nvSpPr>
        <p:spPr/>
        <p:txBody>
          <a:bodyPr/>
          <a:lstStyle/>
          <a:p>
            <a:fld id="{9E2337D9-B60E-4FEF-8325-431FC8CAD22D}" type="slidenum">
              <a:rPr lang="en-US" smtClean="0"/>
              <a:pPr/>
              <a:t>28</a:t>
            </a:fld>
            <a:endParaRPr lang="en-US"/>
          </a:p>
        </p:txBody>
      </p:sp>
    </p:spTree>
    <p:extLst>
      <p:ext uri="{BB962C8B-B14F-4D97-AF65-F5344CB8AC3E}">
        <p14:creationId xmlns:p14="http://schemas.microsoft.com/office/powerpoint/2010/main" val="241759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29</a:t>
            </a:fld>
            <a:endParaRPr lang="en-US"/>
          </a:p>
        </p:txBody>
      </p:sp>
    </p:spTree>
    <p:extLst>
      <p:ext uri="{BB962C8B-B14F-4D97-AF65-F5344CB8AC3E}">
        <p14:creationId xmlns:p14="http://schemas.microsoft.com/office/powerpoint/2010/main" val="141057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JT</a:t>
            </a:r>
            <a:endParaRPr lang="en-US"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MGR</a:t>
            </a:r>
          </a:p>
        </p:txBody>
      </p:sp>
      <p:sp>
        <p:nvSpPr>
          <p:cNvPr id="4" name="Slide Number Placeholder 3"/>
          <p:cNvSpPr>
            <a:spLocks noGrp="1"/>
          </p:cNvSpPr>
          <p:nvPr>
            <p:ph type="sldNum" sz="quarter" idx="5"/>
          </p:nvPr>
        </p:nvSpPr>
        <p:spPr/>
        <p:txBody>
          <a:bodyPr/>
          <a:lstStyle/>
          <a:p>
            <a:fld id="{9E2337D9-B60E-4FEF-8325-431FC8CAD22D}" type="slidenum">
              <a:rPr lang="en-US" smtClean="0"/>
              <a:pPr/>
              <a:t>30</a:t>
            </a:fld>
            <a:endParaRPr lang="en-US"/>
          </a:p>
        </p:txBody>
      </p:sp>
    </p:spTree>
    <p:extLst>
      <p:ext uri="{BB962C8B-B14F-4D97-AF65-F5344CB8AC3E}">
        <p14:creationId xmlns:p14="http://schemas.microsoft.com/office/powerpoint/2010/main" val="3562044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Calibri"/>
              </a:rPr>
              <a:t>MGR </a:t>
            </a:r>
            <a:endParaRPr lang="en-US">
              <a:cs typeface="Calibri"/>
            </a:endParaRPr>
          </a:p>
          <a:p>
            <a:endParaRPr lang="en-US" sz="1200" dirty="0">
              <a:cs typeface="Calibri"/>
            </a:endParaRPr>
          </a:p>
          <a:p>
            <a:r>
              <a:rPr lang="en-US" sz="1200" dirty="0">
                <a:cs typeface="Calibri"/>
              </a:rPr>
              <a:t>Give example for if applying for more than one region (Greater Roseland &amp; North Lawndale) you will submit 2 separate applications.  </a:t>
            </a:r>
            <a:endParaRPr lang="en-US" dirty="0">
              <a:cs typeface="Calibri"/>
            </a:endParaRPr>
          </a:p>
          <a:p>
            <a:endParaRPr lang="en-US" sz="1200" dirty="0">
              <a:cs typeface="Calibri"/>
            </a:endParaRPr>
          </a:p>
          <a:p>
            <a:r>
              <a:rPr lang="en-US" sz="1200" dirty="0">
                <a:cs typeface="Calibri"/>
              </a:rPr>
              <a:t>If you apply for more than one zone you will need multiple </a:t>
            </a:r>
            <a:r>
              <a:rPr lang="en-US" sz="1200" dirty="0" err="1">
                <a:cs typeface="Calibri"/>
              </a:rPr>
              <a:t>iSupplier</a:t>
            </a:r>
            <a:r>
              <a:rPr lang="en-US" sz="1200" dirty="0">
                <a:cs typeface="Calibri"/>
              </a:rPr>
              <a:t> accounts which means you must use a separate email address for each submittal proposal.  We will go over this later in the presentation. </a:t>
            </a:r>
            <a:endParaRPr lang="en-US"/>
          </a:p>
          <a:p>
            <a:endParaRPr lang="en-US" sz="1200" dirty="0">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Calibri"/>
              </a:rPr>
              <a:t>TL</a:t>
            </a:r>
            <a:endParaRPr lang="en-US" sz="1200"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32</a:t>
            </a:fld>
            <a:endParaRPr lang="en-US"/>
          </a:p>
        </p:txBody>
      </p:sp>
    </p:spTree>
    <p:extLst>
      <p:ext uri="{BB962C8B-B14F-4D97-AF65-F5344CB8AC3E}">
        <p14:creationId xmlns:p14="http://schemas.microsoft.com/office/powerpoint/2010/main" val="1441506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33</a:t>
            </a:fld>
            <a:endParaRPr lang="en-US"/>
          </a:p>
        </p:txBody>
      </p:sp>
    </p:spTree>
    <p:extLst>
      <p:ext uri="{BB962C8B-B14F-4D97-AF65-F5344CB8AC3E}">
        <p14:creationId xmlns:p14="http://schemas.microsoft.com/office/powerpoint/2010/main" val="3263748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Calibri"/>
              </a:rPr>
              <a:t>TL</a:t>
            </a:r>
            <a:endParaRPr lang="en-US" sz="1200"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TL</a:t>
            </a:r>
            <a:endParaRPr lang="en-US"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36</a:t>
            </a:fld>
            <a:endParaRPr lang="en-US"/>
          </a:p>
        </p:txBody>
      </p:sp>
    </p:spTree>
    <p:extLst>
      <p:ext uri="{BB962C8B-B14F-4D97-AF65-F5344CB8AC3E}">
        <p14:creationId xmlns:p14="http://schemas.microsoft.com/office/powerpoint/2010/main" val="2584967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TL</a:t>
            </a:r>
          </a:p>
        </p:txBody>
      </p:sp>
      <p:sp>
        <p:nvSpPr>
          <p:cNvPr id="4" name="Slide Number Placeholder 3"/>
          <p:cNvSpPr>
            <a:spLocks noGrp="1"/>
          </p:cNvSpPr>
          <p:nvPr>
            <p:ph type="sldNum" sz="quarter" idx="10"/>
          </p:nvPr>
        </p:nvSpPr>
        <p:spPr/>
        <p:txBody>
          <a:bodyPr/>
          <a:lstStyle/>
          <a:p>
            <a:fld id="{9E2337D9-B60E-4FEF-8325-431FC8CAD22D}" type="slidenum">
              <a:rPr lang="en-US" smtClean="0"/>
              <a:pPr/>
              <a:t>37</a:t>
            </a:fld>
            <a:endParaRPr lang="en-US"/>
          </a:p>
        </p:txBody>
      </p:sp>
    </p:spTree>
    <p:extLst>
      <p:ext uri="{BB962C8B-B14F-4D97-AF65-F5344CB8AC3E}">
        <p14:creationId xmlns:p14="http://schemas.microsoft.com/office/powerpoint/2010/main" val="19897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38</a:t>
            </a:fld>
            <a:endParaRPr lang="en-US"/>
          </a:p>
        </p:txBody>
      </p:sp>
    </p:spTree>
    <p:extLst>
      <p:ext uri="{BB962C8B-B14F-4D97-AF65-F5344CB8AC3E}">
        <p14:creationId xmlns:p14="http://schemas.microsoft.com/office/powerpoint/2010/main" val="621399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TL</a:t>
            </a:r>
          </a:p>
        </p:txBody>
      </p:sp>
      <p:sp>
        <p:nvSpPr>
          <p:cNvPr id="4" name="Slide Number Placeholder 3"/>
          <p:cNvSpPr>
            <a:spLocks noGrp="1"/>
          </p:cNvSpPr>
          <p:nvPr>
            <p:ph type="sldNum" sz="quarter" idx="5"/>
          </p:nvPr>
        </p:nvSpPr>
        <p:spPr/>
        <p:txBody>
          <a:bodyPr/>
          <a:lstStyle/>
          <a:p>
            <a:fld id="{9E2337D9-B60E-4FEF-8325-431FC8CAD22D}" type="slidenum">
              <a:rPr lang="en-US" smtClean="0"/>
              <a:pPr/>
              <a:t>39</a:t>
            </a:fld>
            <a:endParaRPr lang="en-US"/>
          </a:p>
        </p:txBody>
      </p:sp>
    </p:spTree>
    <p:extLst>
      <p:ext uri="{BB962C8B-B14F-4D97-AF65-F5344CB8AC3E}">
        <p14:creationId xmlns:p14="http://schemas.microsoft.com/office/powerpoint/2010/main" val="308730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cs typeface="Calibri"/>
              </a:rPr>
              <a:t>MGR</a:t>
            </a:r>
            <a:endParaRPr lang="en-US"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89BE0C4-4416-45B1-A766-3F774AD41399}"/>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C7D12DC-57F9-42AF-BB61-1C78660AF1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JT</a:t>
            </a:r>
            <a:endParaRPr lang="en-US" altLang="en-US" dirty="0"/>
          </a:p>
        </p:txBody>
      </p:sp>
      <p:sp>
        <p:nvSpPr>
          <p:cNvPr id="57348" name="Slide Number Placeholder 3">
            <a:extLst>
              <a:ext uri="{FF2B5EF4-FFF2-40B4-BE49-F238E27FC236}">
                <a16:creationId xmlns:a16="http://schemas.microsoft.com/office/drawing/2014/main" id="{ED5AB38E-B78E-4E2F-8B0B-FC9C6BA3F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993E86-1332-4FEF-9ABC-A0E32ECDCF28}" type="slidenum">
              <a:rPr lang="en-US" altLang="en-US" smtClean="0"/>
              <a:pPr/>
              <a:t>40</a:t>
            </a:fld>
            <a:endParaRPr lang="en-US" altLang="en-US"/>
          </a:p>
        </p:txBody>
      </p:sp>
    </p:spTree>
    <p:extLst>
      <p:ext uri="{BB962C8B-B14F-4D97-AF65-F5344CB8AC3E}">
        <p14:creationId xmlns:p14="http://schemas.microsoft.com/office/powerpoint/2010/main" val="714194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5689B77-FC8E-423E-9017-155168613840}"/>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EE1CB6E-F51D-4A91-A665-B8FF176B0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cs typeface="Calibri"/>
              </a:rPr>
              <a:t>JT</a:t>
            </a:r>
            <a:endParaRPr lang="en-US" altLang="en-US" dirty="0"/>
          </a:p>
        </p:txBody>
      </p:sp>
      <p:sp>
        <p:nvSpPr>
          <p:cNvPr id="59396" name="Slide Number Placeholder 3">
            <a:extLst>
              <a:ext uri="{FF2B5EF4-FFF2-40B4-BE49-F238E27FC236}">
                <a16:creationId xmlns:a16="http://schemas.microsoft.com/office/drawing/2014/main" id="{8D0F8A39-EC39-4A7D-A241-960B5CAA61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F75A61-11AE-4F8A-8614-ED077C6CB4E4}" type="slidenum">
              <a:rPr lang="en-US" altLang="en-US" smtClean="0"/>
              <a:pPr/>
              <a:t>41</a:t>
            </a:fld>
            <a:endParaRPr lang="en-US" altLang="en-US"/>
          </a:p>
        </p:txBody>
      </p:sp>
    </p:spTree>
    <p:extLst>
      <p:ext uri="{BB962C8B-B14F-4D97-AF65-F5344CB8AC3E}">
        <p14:creationId xmlns:p14="http://schemas.microsoft.com/office/powerpoint/2010/main" val="2165948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021F443-95F1-4644-BD34-1FB0DD7E409F}"/>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74F3B3C-E88C-4443-868E-469CCC730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848EC30C-1BC2-4DCB-9FAC-9CF173392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AB32E5-0A50-4ADB-AE63-CA06ED0629C3}" type="slidenum">
              <a:rPr lang="en-US" altLang="en-US" smtClean="0"/>
              <a:pPr/>
              <a:t>57</a:t>
            </a:fld>
            <a:endParaRPr lang="en-US" altLang="en-US"/>
          </a:p>
        </p:txBody>
      </p:sp>
    </p:spTree>
    <p:extLst>
      <p:ext uri="{BB962C8B-B14F-4D97-AF65-F5344CB8AC3E}">
        <p14:creationId xmlns:p14="http://schemas.microsoft.com/office/powerpoint/2010/main" val="11696434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337D9-B60E-4FEF-8325-431FC8CAD22D}" type="slidenum">
              <a:rPr lang="en-US" smtClean="0"/>
              <a:pPr/>
              <a:t>61</a:t>
            </a:fld>
            <a:endParaRPr lang="en-US"/>
          </a:p>
        </p:txBody>
      </p:sp>
    </p:spTree>
    <p:extLst>
      <p:ext uri="{BB962C8B-B14F-4D97-AF65-F5344CB8AC3E}">
        <p14:creationId xmlns:p14="http://schemas.microsoft.com/office/powerpoint/2010/main" val="195410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MGR</a:t>
            </a:r>
            <a:endParaRPr lang="en-US" dirty="0"/>
          </a:p>
        </p:txBody>
      </p:sp>
      <p:sp>
        <p:nvSpPr>
          <p:cNvPr id="4" name="Slide Number Placeholder 3"/>
          <p:cNvSpPr>
            <a:spLocks noGrp="1"/>
          </p:cNvSpPr>
          <p:nvPr>
            <p:ph type="sldNum" sz="quarter" idx="5"/>
          </p:nvPr>
        </p:nvSpPr>
        <p:spPr/>
        <p:txBody>
          <a:bodyPr/>
          <a:lstStyle/>
          <a:p>
            <a:fld id="{9E2337D9-B60E-4FEF-8325-431FC8CAD22D}" type="slidenum">
              <a:rPr lang="en-US" smtClean="0"/>
              <a:pPr/>
              <a:t>5</a:t>
            </a:fld>
            <a:endParaRPr lang="en-US"/>
          </a:p>
        </p:txBody>
      </p:sp>
    </p:spTree>
    <p:extLst>
      <p:ext uri="{BB962C8B-B14F-4D97-AF65-F5344CB8AC3E}">
        <p14:creationId xmlns:p14="http://schemas.microsoft.com/office/powerpoint/2010/main" val="295903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MGR </a:t>
            </a:r>
            <a:endParaRPr lang="en-US" dirty="0">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MGR</a:t>
            </a:r>
          </a:p>
        </p:txBody>
      </p:sp>
      <p:sp>
        <p:nvSpPr>
          <p:cNvPr id="4" name="Slide Number Placeholder 3"/>
          <p:cNvSpPr>
            <a:spLocks noGrp="1"/>
          </p:cNvSpPr>
          <p:nvPr>
            <p:ph type="sldNum" sz="quarter" idx="10"/>
          </p:nvPr>
        </p:nvSpPr>
        <p:spPr/>
        <p:txBody>
          <a:bodyPr/>
          <a:lstStyle/>
          <a:p>
            <a:fld id="{9E2337D9-B60E-4FEF-8325-431FC8CAD22D}" type="slidenum">
              <a:rPr lang="en-US" smtClean="0"/>
              <a:pPr/>
              <a:t>7</a:t>
            </a:fld>
            <a:endParaRPr lang="en-US"/>
          </a:p>
        </p:txBody>
      </p:sp>
    </p:spTree>
    <p:extLst>
      <p:ext uri="{BB962C8B-B14F-4D97-AF65-F5344CB8AC3E}">
        <p14:creationId xmlns:p14="http://schemas.microsoft.com/office/powerpoint/2010/main" val="423613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MGR</a:t>
            </a:r>
          </a:p>
        </p:txBody>
      </p:sp>
      <p:sp>
        <p:nvSpPr>
          <p:cNvPr id="4" name="Slide Number Placeholder 3"/>
          <p:cNvSpPr>
            <a:spLocks noGrp="1"/>
          </p:cNvSpPr>
          <p:nvPr>
            <p:ph type="sldNum" sz="quarter" idx="10"/>
          </p:nvPr>
        </p:nvSpPr>
        <p:spPr/>
        <p:txBody>
          <a:bodyPr/>
          <a:lstStyle/>
          <a:p>
            <a:fld id="{9E2337D9-B60E-4FEF-8325-431FC8CAD22D}" type="slidenum">
              <a:rPr lang="en-US" smtClean="0"/>
              <a:pPr/>
              <a:t>8</a:t>
            </a:fld>
            <a:endParaRPr lang="en-US"/>
          </a:p>
        </p:txBody>
      </p:sp>
    </p:spTree>
    <p:extLst>
      <p:ext uri="{BB962C8B-B14F-4D97-AF65-F5344CB8AC3E}">
        <p14:creationId xmlns:p14="http://schemas.microsoft.com/office/powerpoint/2010/main" val="817632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TL</a:t>
            </a:r>
            <a:endParaRPr lang="en-US" dirty="0">
              <a:cs typeface="Calibri"/>
            </a:endParaRPr>
          </a:p>
        </p:txBody>
      </p:sp>
      <p:sp>
        <p:nvSpPr>
          <p:cNvPr id="4" name="Slide Number Placeholder 3"/>
          <p:cNvSpPr>
            <a:spLocks noGrp="1"/>
          </p:cNvSpPr>
          <p:nvPr>
            <p:ph type="sldNum" sz="quarter" idx="10"/>
          </p:nvPr>
        </p:nvSpPr>
        <p:spPr/>
        <p:txBody>
          <a:bodyPr/>
          <a:lstStyle/>
          <a:p>
            <a:fld id="{9E2337D9-B60E-4FEF-8325-431FC8CAD22D}" type="slidenum">
              <a:rPr lang="en-US" smtClean="0"/>
              <a:pPr/>
              <a:t>9</a:t>
            </a:fld>
            <a:endParaRPr lang="en-US"/>
          </a:p>
        </p:txBody>
      </p:sp>
    </p:spTree>
    <p:extLst>
      <p:ext uri="{BB962C8B-B14F-4D97-AF65-F5344CB8AC3E}">
        <p14:creationId xmlns:p14="http://schemas.microsoft.com/office/powerpoint/2010/main" val="282477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4.xml"/><Relationship Id="rId4"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468C-F9D9-0B46-B00C-3434B1EFA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66E14-F9F4-4D46-9220-01DC0FA1DF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DB15-3CE0-C247-9EA3-ACDA402E48DF}"/>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5" name="Footer Placeholder 4">
            <a:extLst>
              <a:ext uri="{FF2B5EF4-FFF2-40B4-BE49-F238E27FC236}">
                <a16:creationId xmlns:a16="http://schemas.microsoft.com/office/drawing/2014/main" id="{DB23D20E-009E-7C49-9879-DF3A0AAAC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F5CF4-908F-394F-A671-F3D3D0C4E7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075494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C39A-CE93-114D-A999-7215757DC244}"/>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6C028-5CB5-C14D-8648-F3888C8EE978}"/>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50E8-470D-AF44-A17B-6D44BA4D34A1}"/>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5" name="Footer Placeholder 4">
            <a:extLst>
              <a:ext uri="{FF2B5EF4-FFF2-40B4-BE49-F238E27FC236}">
                <a16:creationId xmlns:a16="http://schemas.microsoft.com/office/drawing/2014/main" id="{9E198F72-6370-A441-B029-DB6998ACC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98E8-2E20-4244-A821-49BD9AB154A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697553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8F7-9A84-E74A-9545-2B9C8FEDB1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83BAF-5149-034E-95D8-9AFD54BC1E81}"/>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4" name="Footer Placeholder 3">
            <a:extLst>
              <a:ext uri="{FF2B5EF4-FFF2-40B4-BE49-F238E27FC236}">
                <a16:creationId xmlns:a16="http://schemas.microsoft.com/office/drawing/2014/main" id="{03263419-6862-C241-92C8-8B3923190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22F2F-7BE1-5346-97B3-62D346B9FE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673457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B722-420D-094E-8F1F-BC477EC4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74343B-FD23-DF4B-8EFB-640428FD794E}"/>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4" name="Footer Placeholder 3">
            <a:extLst>
              <a:ext uri="{FF2B5EF4-FFF2-40B4-BE49-F238E27FC236}">
                <a16:creationId xmlns:a16="http://schemas.microsoft.com/office/drawing/2014/main" id="{F25B658E-48E8-174D-AFE8-3049A5FBF1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B394CD-F373-2741-8B28-BEBEA5E2F053}"/>
              </a:ext>
            </a:extLst>
          </p:cNvPr>
          <p:cNvSpPr>
            <a:spLocks noGrp="1"/>
          </p:cNvSpPr>
          <p:nvPr>
            <p:ph type="sldNum" sz="quarter" idx="12"/>
          </p:nvPr>
        </p:nvSpPr>
        <p:spPr/>
        <p:txBody>
          <a:body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BA855AD0-DC65-EF44-B429-2B35DEDD55E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03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30246559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10/14/2022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10/14/2022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10/14/2022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302465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184755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57895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142506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898361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055033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65166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964274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471944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4392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51301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8351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E62CC57-0B5E-41E0-B27B-F78FB5017F27}"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54726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0AF4EAD-D9E0-4FD4-84D9-8B15125BFFCC}"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42505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lIns="101882" tIns="50941" rIns="101882" bIns="50941"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7D110BBC-E6F6-45B9-83D7-BD321160719C}"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401608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C6BD40A-06DB-42BD-A33C-53B2D834536A}"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51743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19C0A84F-5765-4048-8B57-966D0175A5F0}" type="datetime1">
              <a:rPr lang="en-US" smtClean="0"/>
              <a:pPr/>
              <a:t>10/14/2022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4314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10/14/2022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916D03CA-EDE8-46BA-8CEB-D786714A3E6E}" type="datetime1">
              <a:rPr lang="en-US" smtClean="0"/>
              <a:pPr/>
              <a:t>10/14/2022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177873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F3A9B419-8798-4630-AEB1-ED58D50CAA45}" type="datetime1">
              <a:rPr lang="en-US" smtClean="0"/>
              <a:pPr/>
              <a:t>10/14/2022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13475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894C6F22-F1EF-49C5-9565-697E5577148D}"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94183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D4D25A1-0F6A-46E3-805C-17D56641EEE7}"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518164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B81274A7-1E9A-4649-8257-87CFE75AA885}"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750161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44130CA-A039-4C0D-AEC0-F136B5C77D01}"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760208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hidden="1"/>
          <p:cNvGraphicFramePr>
            <a:graphicFrameLocks noChangeAspect="1"/>
          </p:cNvGraphicFramePr>
          <p:nvPr>
            <p:custDataLst>
              <p:tags r:id="rId2"/>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172720"/>
            <a:ext cx="8549640" cy="1295400"/>
          </a:xfrm>
          <a:prstGeom prst="rect">
            <a:avLst/>
          </a:prstGeom>
        </p:spPr>
        <p:txBody>
          <a:bodyPr lIns="101882" tIns="50941" rIns="101882" bIns="50941"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lIns="101882" tIns="50941" rIns="101882" bIns="50941"/>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3"/>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8" imgW="360" imgH="360" progId="">
                  <p:embed/>
                </p:oleObj>
              </mc:Choice>
              <mc:Fallback>
                <p:oleObj name="think-cell Slide" r:id="rId8"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934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687753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ECB71464-C4FE-414E-BBB7-142ECA059830}"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403806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72066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10/14/2022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315474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10/14/2022</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487996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10/14/2022</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34832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10/14/2022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617968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871067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99662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51919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10/14/2022</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07010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76287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2542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10/14/2022</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02795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88803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900967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450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138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9111875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95168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285519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10/14/2022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762747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9BCA-E49A-F648-A7DF-343B30E82FF2}"/>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D210F07E-6A5E-5A4E-84D4-881DA07C3BBC}"/>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BBB2064C-87D0-FA4E-BC7D-C30287286731}"/>
              </a:ext>
            </a:extLst>
          </p:cNvPr>
          <p:cNvSpPr>
            <a:spLocks noGrp="1"/>
          </p:cNvSpPr>
          <p:nvPr>
            <p:ph type="dt" sz="half" idx="10"/>
          </p:nvPr>
        </p:nvSpPr>
        <p:spPr/>
        <p:txBody>
          <a:bodyPr/>
          <a:lstStyle/>
          <a:p>
            <a:fld id="{4E62CC57-0B5E-41E0-B27B-F78FB5017F27}" type="datetime1">
              <a:rPr lang="en-US" smtClean="0"/>
              <a:pPr/>
              <a:t>10/14/2022</a:t>
            </a:fld>
            <a:endParaRPr lang="en-US"/>
          </a:p>
        </p:txBody>
      </p:sp>
      <p:sp>
        <p:nvSpPr>
          <p:cNvPr id="5" name="Footer Placeholder 4">
            <a:extLst>
              <a:ext uri="{FF2B5EF4-FFF2-40B4-BE49-F238E27FC236}">
                <a16:creationId xmlns:a16="http://schemas.microsoft.com/office/drawing/2014/main" id="{70048476-7E75-D04C-AAC6-870ED3005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064AA-6B0C-B540-B150-0706AC0BC2DE}"/>
              </a:ext>
            </a:extLst>
          </p:cNvPr>
          <p:cNvSpPr>
            <a:spLocks noGrp="1"/>
          </p:cNvSpPr>
          <p:nvPr>
            <p:ph type="sldNum" sz="quarter" idx="12"/>
          </p:nvPr>
        </p:nvSpPr>
        <p:spPr/>
        <p:txBody>
          <a:bodyPr/>
          <a:lstStyle/>
          <a:p>
            <a:fld id="{A746B785-CA11-4B71-B5A9-4BD5E8C4B301}" type="slidenum">
              <a:rPr lang="en-US" smtClean="0"/>
              <a:pPr/>
              <a:t>‹#›</a:t>
            </a:fld>
            <a:endParaRPr lang="en-US"/>
          </a:p>
        </p:txBody>
      </p:sp>
      <p:pic>
        <p:nvPicPr>
          <p:cNvPr id="7" name="Picture 2">
            <a:extLst>
              <a:ext uri="{FF2B5EF4-FFF2-40B4-BE49-F238E27FC236}">
                <a16:creationId xmlns:a16="http://schemas.microsoft.com/office/drawing/2014/main" id="{C7E8E102-9BE2-5F45-8188-C81322CE5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8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D997A26-BDF4-9046-AFA7-D5EEAF6A07D6}"/>
              </a:ext>
            </a:extLst>
          </p:cNvPr>
          <p:cNvPicPr>
            <a:picLocks noChangeAspect="1"/>
          </p:cNvPicPr>
          <p:nvPr/>
        </p:nvPicPr>
        <p:blipFill>
          <a:blip r:embed="rId3" cstate="print"/>
          <a:stretch>
            <a:fillRect/>
          </a:stretch>
        </p:blipFill>
        <p:spPr>
          <a:xfrm>
            <a:off x="3186606" y="26988"/>
            <a:ext cx="3320395" cy="1744540"/>
          </a:xfrm>
          <a:prstGeom prst="rect">
            <a:avLst/>
          </a:prstGeom>
        </p:spPr>
      </p:pic>
    </p:spTree>
    <p:extLst>
      <p:ext uri="{BB962C8B-B14F-4D97-AF65-F5344CB8AC3E}">
        <p14:creationId xmlns:p14="http://schemas.microsoft.com/office/powerpoint/2010/main" val="388151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276-395B-E74C-9BDA-6FDB9F1FE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71EC9-C9DE-F74E-A5E6-C3BD29B122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8ECE3-8364-114B-9FE0-4642D3B0143C}"/>
              </a:ext>
            </a:extLst>
          </p:cNvPr>
          <p:cNvSpPr>
            <a:spLocks noGrp="1"/>
          </p:cNvSpPr>
          <p:nvPr>
            <p:ph type="dt" sz="half" idx="10"/>
          </p:nvPr>
        </p:nvSpPr>
        <p:spPr/>
        <p:txBody>
          <a:bodyPr/>
          <a:lstStyle/>
          <a:p>
            <a:fld id="{60AF4EAD-D9E0-4FD4-84D9-8B15125BFFCC}" type="datetime1">
              <a:rPr lang="en-US" smtClean="0"/>
              <a:pPr/>
              <a:t>10/14/2022</a:t>
            </a:fld>
            <a:endParaRPr lang="en-US"/>
          </a:p>
        </p:txBody>
      </p:sp>
      <p:sp>
        <p:nvSpPr>
          <p:cNvPr id="5" name="Footer Placeholder 4">
            <a:extLst>
              <a:ext uri="{FF2B5EF4-FFF2-40B4-BE49-F238E27FC236}">
                <a16:creationId xmlns:a16="http://schemas.microsoft.com/office/drawing/2014/main" id="{FAA8DF51-4DAD-0C47-96EC-A7A365835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7AB24-D476-C64E-9C59-FAB7FEC1A71A}"/>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28929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DB8C-8EB6-AC48-A0AC-B43B4D116D4F}"/>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77805B7B-F251-5644-9737-0E39204EE061}"/>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7B2CCC-6E29-DD4D-BC8C-348456953CC1}"/>
              </a:ext>
            </a:extLst>
          </p:cNvPr>
          <p:cNvSpPr>
            <a:spLocks noGrp="1"/>
          </p:cNvSpPr>
          <p:nvPr>
            <p:ph type="dt" sz="half" idx="10"/>
          </p:nvPr>
        </p:nvSpPr>
        <p:spPr/>
        <p:txBody>
          <a:bodyPr/>
          <a:lstStyle/>
          <a:p>
            <a:fld id="{7D110BBC-E6F6-45B9-83D7-BD321160719C}" type="datetime1">
              <a:rPr lang="en-US" smtClean="0"/>
              <a:pPr/>
              <a:t>10/14/2022</a:t>
            </a:fld>
            <a:endParaRPr lang="en-US"/>
          </a:p>
        </p:txBody>
      </p:sp>
      <p:sp>
        <p:nvSpPr>
          <p:cNvPr id="5" name="Footer Placeholder 4">
            <a:extLst>
              <a:ext uri="{FF2B5EF4-FFF2-40B4-BE49-F238E27FC236}">
                <a16:creationId xmlns:a16="http://schemas.microsoft.com/office/drawing/2014/main" id="{BBB39C4D-45D9-E649-A84E-AA8774D1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DC4A4-31E6-AF46-BEE6-9A25AB98373D}"/>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4284802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185-F23F-DC4C-8798-FC87669BC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E891E-F8D6-084D-B7C5-64EE2C5170AC}"/>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B9B8A-320F-4A49-AB51-742DC35C80A0}"/>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E1DFC-9BAF-464E-B4EA-4BE3068E79E9}"/>
              </a:ext>
            </a:extLst>
          </p:cNvPr>
          <p:cNvSpPr>
            <a:spLocks noGrp="1"/>
          </p:cNvSpPr>
          <p:nvPr>
            <p:ph type="dt" sz="half" idx="10"/>
          </p:nvPr>
        </p:nvSpPr>
        <p:spPr/>
        <p:txBody>
          <a:bodyPr/>
          <a:lstStyle/>
          <a:p>
            <a:fld id="{5C6BD40A-06DB-42BD-A33C-53B2D834536A}" type="datetime1">
              <a:rPr lang="en-US" smtClean="0"/>
              <a:pPr/>
              <a:t>10/14/2022</a:t>
            </a:fld>
            <a:endParaRPr lang="en-US"/>
          </a:p>
        </p:txBody>
      </p:sp>
      <p:sp>
        <p:nvSpPr>
          <p:cNvPr id="6" name="Footer Placeholder 5">
            <a:extLst>
              <a:ext uri="{FF2B5EF4-FFF2-40B4-BE49-F238E27FC236}">
                <a16:creationId xmlns:a16="http://schemas.microsoft.com/office/drawing/2014/main" id="{953FD520-3B71-A242-A4D2-EE03D1FE4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59847-3ED9-C54A-A61D-C34FBB57300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427417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6595-D3CE-4B48-A906-8B8284AAE02E}"/>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8AAE1-F347-1742-BE95-6349309B3CF3}"/>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795347E7-BD89-724A-AC73-705DD3C378D8}"/>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64FF0-0662-474B-AE0F-C8EEA4B3BAF5}"/>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37E2D9A6-22F1-F445-AE30-59F111B112CB}"/>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F7817-A817-3441-A3E0-1FD47CBA1932}"/>
              </a:ext>
            </a:extLst>
          </p:cNvPr>
          <p:cNvSpPr>
            <a:spLocks noGrp="1"/>
          </p:cNvSpPr>
          <p:nvPr>
            <p:ph type="dt" sz="half" idx="10"/>
          </p:nvPr>
        </p:nvSpPr>
        <p:spPr/>
        <p:txBody>
          <a:bodyPr/>
          <a:lstStyle/>
          <a:p>
            <a:fld id="{19C0A84F-5765-4048-8B57-966D0175A5F0}" type="datetime1">
              <a:rPr lang="en-US" smtClean="0"/>
              <a:pPr/>
              <a:t>10/14/2022</a:t>
            </a:fld>
            <a:endParaRPr lang="en-US"/>
          </a:p>
        </p:txBody>
      </p:sp>
      <p:sp>
        <p:nvSpPr>
          <p:cNvPr id="8" name="Footer Placeholder 7">
            <a:extLst>
              <a:ext uri="{FF2B5EF4-FFF2-40B4-BE49-F238E27FC236}">
                <a16:creationId xmlns:a16="http://schemas.microsoft.com/office/drawing/2014/main" id="{6E5F19A2-F6B6-4646-B9B1-785D0A905D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2A283-46B9-D440-B935-E84A8CD8B37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510199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ECC-5AB5-A347-BEF2-A06404A71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48E65-BCE6-F448-8C68-2B7C04D2EDA6}"/>
              </a:ext>
            </a:extLst>
          </p:cNvPr>
          <p:cNvSpPr>
            <a:spLocks noGrp="1"/>
          </p:cNvSpPr>
          <p:nvPr>
            <p:ph type="dt" sz="half" idx="10"/>
          </p:nvPr>
        </p:nvSpPr>
        <p:spPr/>
        <p:txBody>
          <a:bodyPr/>
          <a:lstStyle/>
          <a:p>
            <a:fld id="{916D03CA-EDE8-46BA-8CEB-D786714A3E6E}" type="datetime1">
              <a:rPr lang="en-US" smtClean="0"/>
              <a:pPr/>
              <a:t>10/14/2022</a:t>
            </a:fld>
            <a:endParaRPr lang="en-US"/>
          </a:p>
        </p:txBody>
      </p:sp>
      <p:sp>
        <p:nvSpPr>
          <p:cNvPr id="4" name="Footer Placeholder 3">
            <a:extLst>
              <a:ext uri="{FF2B5EF4-FFF2-40B4-BE49-F238E27FC236}">
                <a16:creationId xmlns:a16="http://schemas.microsoft.com/office/drawing/2014/main" id="{83A5C38C-A52A-D24B-B38D-A7CF93BF8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55058-7FB0-E84D-8FCF-3FA09C55D83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8540936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43247-3ACF-E645-8F62-8A6FC76EE67A}"/>
              </a:ext>
            </a:extLst>
          </p:cNvPr>
          <p:cNvSpPr>
            <a:spLocks noGrp="1"/>
          </p:cNvSpPr>
          <p:nvPr>
            <p:ph type="dt" sz="half" idx="10"/>
          </p:nvPr>
        </p:nvSpPr>
        <p:spPr/>
        <p:txBody>
          <a:bodyPr/>
          <a:lstStyle/>
          <a:p>
            <a:fld id="{F3A9B419-8798-4630-AEB1-ED58D50CAA45}" type="datetime1">
              <a:rPr lang="en-US" smtClean="0"/>
              <a:pPr/>
              <a:t>10/14/2022</a:t>
            </a:fld>
            <a:endParaRPr lang="en-US"/>
          </a:p>
        </p:txBody>
      </p:sp>
      <p:sp>
        <p:nvSpPr>
          <p:cNvPr id="3" name="Footer Placeholder 2">
            <a:extLst>
              <a:ext uri="{FF2B5EF4-FFF2-40B4-BE49-F238E27FC236}">
                <a16:creationId xmlns:a16="http://schemas.microsoft.com/office/drawing/2014/main" id="{0574C7A8-16F1-784D-A217-5FA2F298C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61B15-36FB-F544-8253-53FB24E86B82}"/>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726326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625-824A-4E4D-AA2F-7D3D8D02D82B}"/>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100FA458-F5D9-8240-81B4-5EDF80550378}"/>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4E8B4-6E90-8846-BA2F-EB353F9CC96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47A268F5-4577-C04E-9259-C7D42E2997A3}"/>
              </a:ext>
            </a:extLst>
          </p:cNvPr>
          <p:cNvSpPr>
            <a:spLocks noGrp="1"/>
          </p:cNvSpPr>
          <p:nvPr>
            <p:ph type="dt" sz="half" idx="10"/>
          </p:nvPr>
        </p:nvSpPr>
        <p:spPr/>
        <p:txBody>
          <a:bodyPr/>
          <a:lstStyle/>
          <a:p>
            <a:fld id="{894C6F22-F1EF-49C5-9565-697E5577148D}" type="datetime1">
              <a:rPr lang="en-US" smtClean="0"/>
              <a:pPr/>
              <a:t>10/14/2022</a:t>
            </a:fld>
            <a:endParaRPr lang="en-US"/>
          </a:p>
        </p:txBody>
      </p:sp>
      <p:sp>
        <p:nvSpPr>
          <p:cNvPr id="6" name="Footer Placeholder 5">
            <a:extLst>
              <a:ext uri="{FF2B5EF4-FFF2-40B4-BE49-F238E27FC236}">
                <a16:creationId xmlns:a16="http://schemas.microsoft.com/office/drawing/2014/main" id="{6E73C01D-2F68-A34D-8D41-48BEF4EE0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9C4A0-0694-4F48-A101-109B65FB14CB}"/>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457724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D1DE-FA27-0147-873E-A8AD929C4302}"/>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2B0AC1BA-45A0-3B42-8BB4-5533FFD176CD}"/>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51454E9A-43BE-A448-BE6E-14C3F6E5804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C1C4A3C5-D93C-6349-9341-0581906DDB74}"/>
              </a:ext>
            </a:extLst>
          </p:cNvPr>
          <p:cNvSpPr>
            <a:spLocks noGrp="1"/>
          </p:cNvSpPr>
          <p:nvPr>
            <p:ph type="dt" sz="half" idx="10"/>
          </p:nvPr>
        </p:nvSpPr>
        <p:spPr/>
        <p:txBody>
          <a:bodyPr/>
          <a:lstStyle/>
          <a:p>
            <a:fld id="{5D4D25A1-0F6A-46E3-805C-17D56641EEE7}" type="datetime1">
              <a:rPr lang="en-US" smtClean="0"/>
              <a:pPr/>
              <a:t>10/14/2022</a:t>
            </a:fld>
            <a:endParaRPr lang="en-US"/>
          </a:p>
        </p:txBody>
      </p:sp>
      <p:sp>
        <p:nvSpPr>
          <p:cNvPr id="6" name="Footer Placeholder 5">
            <a:extLst>
              <a:ext uri="{FF2B5EF4-FFF2-40B4-BE49-F238E27FC236}">
                <a16:creationId xmlns:a16="http://schemas.microsoft.com/office/drawing/2014/main" id="{935B5067-EAD8-CF47-A631-2A0C89B17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42C62-C110-6E4D-A6B9-74A8B9B23FD3}"/>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78058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B173-B0BB-F24A-BB51-BCFE2F927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1DAA7-1ACA-C048-B5A7-890B7FC1C7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40818-A4D6-1446-879B-A78E1146A10F}"/>
              </a:ext>
            </a:extLst>
          </p:cNvPr>
          <p:cNvSpPr>
            <a:spLocks noGrp="1"/>
          </p:cNvSpPr>
          <p:nvPr>
            <p:ph type="dt" sz="half" idx="10"/>
          </p:nvPr>
        </p:nvSpPr>
        <p:spPr/>
        <p:txBody>
          <a:bodyPr/>
          <a:lstStyle/>
          <a:p>
            <a:fld id="{B81274A7-1E9A-4649-8257-87CFE75AA885}" type="datetime1">
              <a:rPr lang="en-US" smtClean="0"/>
              <a:pPr/>
              <a:t>10/14/2022</a:t>
            </a:fld>
            <a:endParaRPr lang="en-US"/>
          </a:p>
        </p:txBody>
      </p:sp>
      <p:sp>
        <p:nvSpPr>
          <p:cNvPr id="5" name="Footer Placeholder 4">
            <a:extLst>
              <a:ext uri="{FF2B5EF4-FFF2-40B4-BE49-F238E27FC236}">
                <a16:creationId xmlns:a16="http://schemas.microsoft.com/office/drawing/2014/main" id="{266D3E18-56CB-C448-B209-1506F7411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29A67-6A7E-7B4A-937D-0AF5C3B99A9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134696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71425-322B-294F-B1A4-DD3BA9F1C1CC}"/>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8AA42-FED7-2A47-9E5E-94C34F99D16D}"/>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A5136-8556-734F-B85E-D3758229A1F6}"/>
              </a:ext>
            </a:extLst>
          </p:cNvPr>
          <p:cNvSpPr>
            <a:spLocks noGrp="1"/>
          </p:cNvSpPr>
          <p:nvPr>
            <p:ph type="dt" sz="half" idx="10"/>
          </p:nvPr>
        </p:nvSpPr>
        <p:spPr/>
        <p:txBody>
          <a:bodyPr/>
          <a:lstStyle/>
          <a:p>
            <a:fld id="{044130CA-A039-4C0D-AEC0-F136B5C77D01}" type="datetime1">
              <a:rPr lang="en-US" smtClean="0"/>
              <a:pPr/>
              <a:t>10/14/2022</a:t>
            </a:fld>
            <a:endParaRPr lang="en-US"/>
          </a:p>
        </p:txBody>
      </p:sp>
      <p:sp>
        <p:nvSpPr>
          <p:cNvPr id="5" name="Footer Placeholder 4">
            <a:extLst>
              <a:ext uri="{FF2B5EF4-FFF2-40B4-BE49-F238E27FC236}">
                <a16:creationId xmlns:a16="http://schemas.microsoft.com/office/drawing/2014/main" id="{C5DFB49B-B207-9947-ABB2-0CC88B516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7D5FB-8397-FA46-810E-C10028372A37}"/>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90869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10/14/2022</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720"/>
            <a:ext cx="8549640" cy="1295400"/>
          </a:xfrm>
          <a:prstGeom prst="rect">
            <a:avLst/>
          </a:prstGeom>
        </p:spPr>
        <p:txBody>
          <a:bodyPr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781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7794-FAB6-1C4B-B777-30237FDCC7BD}"/>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C50E7036-0286-3545-809C-CC2BC7513FA8}"/>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31952148-B3C2-8343-9622-390D1D776BF4}"/>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5" name="Footer Placeholder 4">
            <a:extLst>
              <a:ext uri="{FF2B5EF4-FFF2-40B4-BE49-F238E27FC236}">
                <a16:creationId xmlns:a16="http://schemas.microsoft.com/office/drawing/2014/main" id="{BE2CFBA7-DA34-BE4D-B2B5-9453EAA00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C0559-ADF7-6144-A0B4-3369E116B672}"/>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598876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4FCF-0FA7-DB4B-9E43-BE5596EFB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E25BE-7DD4-6A43-AE97-66E0F914A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9AF5A-509C-434D-AC27-804512DC0D50}"/>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5" name="Footer Placeholder 4">
            <a:extLst>
              <a:ext uri="{FF2B5EF4-FFF2-40B4-BE49-F238E27FC236}">
                <a16:creationId xmlns:a16="http://schemas.microsoft.com/office/drawing/2014/main" id="{F8899272-3880-2B4D-AB38-0E684ABF9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BD11F-F3F2-D04F-8A06-0CEDE9B2A037}"/>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46835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4450-63DE-2F41-B214-45C86F45FBCA}"/>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337DC1B6-AB3B-D844-A02F-3B77B317F794}"/>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539BF3-E0D2-BF46-8E04-5DDA17C3F9E4}"/>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5" name="Footer Placeholder 4">
            <a:extLst>
              <a:ext uri="{FF2B5EF4-FFF2-40B4-BE49-F238E27FC236}">
                <a16:creationId xmlns:a16="http://schemas.microsoft.com/office/drawing/2014/main" id="{37A1F045-D587-1E46-8793-59664B86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B67F-D249-7D42-A100-C18C0AE52C74}"/>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463484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D764-56F5-6B44-8EDF-61DA91DA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FF624-8061-1D4C-B42F-DB4D4FF37DDF}"/>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F58AF-AAF2-774C-BF16-25A9374AD28E}"/>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14C5C-5D7D-C048-9056-3D733297378B}"/>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6" name="Footer Placeholder 5">
            <a:extLst>
              <a:ext uri="{FF2B5EF4-FFF2-40B4-BE49-F238E27FC236}">
                <a16:creationId xmlns:a16="http://schemas.microsoft.com/office/drawing/2014/main" id="{4F36D7AF-428C-DF43-9AA0-6E75F139F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1984B-A911-D44A-8052-5E5A5FBF56D9}"/>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259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FA8-A5B3-9E40-A03F-0BB239B8DFDC}"/>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5632E8-3EC9-1045-AB43-2B7BEBC678CC}"/>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15169112-4B5D-5943-8F95-0B46380F45DD}"/>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14985-5F09-1F4E-877B-3D755FD15CAB}"/>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F0B050EA-AEF2-FD4F-B0BA-242B693A5DEE}"/>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D93F3-91AF-A443-8A81-EF5C8402C437}"/>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8" name="Footer Placeholder 7">
            <a:extLst>
              <a:ext uri="{FF2B5EF4-FFF2-40B4-BE49-F238E27FC236}">
                <a16:creationId xmlns:a16="http://schemas.microsoft.com/office/drawing/2014/main" id="{310D7F8C-2682-DB46-A145-B637BB5168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010830-810E-014E-8994-72377097693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207605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BEC-3E2A-F24F-8E99-C5A3BBBEB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F4FDF-9A72-6E40-9B29-F78C316CD388}"/>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4" name="Footer Placeholder 3">
            <a:extLst>
              <a:ext uri="{FF2B5EF4-FFF2-40B4-BE49-F238E27FC236}">
                <a16:creationId xmlns:a16="http://schemas.microsoft.com/office/drawing/2014/main" id="{31F0B37B-B5E0-F340-A1E4-DFFE01E01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504F4-B58F-8D4C-8AEA-EE0FDEE7B6DE}"/>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0427851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F12D6-949B-5F43-93F9-CF97C25BABB9}"/>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3" name="Footer Placeholder 2">
            <a:extLst>
              <a:ext uri="{FF2B5EF4-FFF2-40B4-BE49-F238E27FC236}">
                <a16:creationId xmlns:a16="http://schemas.microsoft.com/office/drawing/2014/main" id="{98AD91B9-875B-AE4E-8922-3325AB0A7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32D07-6F4F-4D4E-8C1D-9E0E5CF82B4F}"/>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2235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5ED8-7093-B64F-85A1-8919311DBD8F}"/>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B2C0F3B3-094C-7342-A1B6-BB12F30437F2}"/>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C9174-FE45-4F48-B503-E15D3B8E99E7}"/>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772C773-CD06-8E4A-9927-E8FECA5C9995}"/>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6" name="Footer Placeholder 5">
            <a:extLst>
              <a:ext uri="{FF2B5EF4-FFF2-40B4-BE49-F238E27FC236}">
                <a16:creationId xmlns:a16="http://schemas.microsoft.com/office/drawing/2014/main" id="{88C13710-EA39-D546-805B-0B047A39C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7CB76-D192-A24D-AB2D-D34115A9584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9149213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513E-914D-D44F-83BC-C8365CEC39C4}"/>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906AF0F2-ADE6-074A-A6E1-5B4EA4C8CE9C}"/>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D3398049-9FE6-3843-8F6B-2B87F795202F}"/>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699B45C7-7341-9D4F-B3E7-317A90D1869E}"/>
              </a:ext>
            </a:extLst>
          </p:cNvPr>
          <p:cNvSpPr>
            <a:spLocks noGrp="1"/>
          </p:cNvSpPr>
          <p:nvPr>
            <p:ph type="dt" sz="half" idx="10"/>
          </p:nvPr>
        </p:nvSpPr>
        <p:spPr/>
        <p:txBody>
          <a:bodyPr/>
          <a:lstStyle/>
          <a:p>
            <a:fld id="{56928B7E-629D-B04C-8756-2A889F532C64}" type="datetimeFigureOut">
              <a:rPr lang="en-US" smtClean="0"/>
              <a:pPr/>
              <a:t>10/14/2022</a:t>
            </a:fld>
            <a:endParaRPr lang="en-US"/>
          </a:p>
        </p:txBody>
      </p:sp>
      <p:sp>
        <p:nvSpPr>
          <p:cNvPr id="6" name="Footer Placeholder 5">
            <a:extLst>
              <a:ext uri="{FF2B5EF4-FFF2-40B4-BE49-F238E27FC236}">
                <a16:creationId xmlns:a16="http://schemas.microsoft.com/office/drawing/2014/main" id="{F3009AA8-2A99-6246-A4EF-43754952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41A91-224A-B64D-BC63-E4EB777EF5B1}"/>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7753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tiff"/><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jpe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www.facebook.com/chicagoDFSS"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http://www.cityofchicago.org/fss"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3.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tif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a:latin typeface="+mn-lt"/>
              </a:rPr>
              <a:t>MCMF Year-Round Safe Spaces for Youth</a:t>
            </a:r>
            <a:endParaRPr lang="en-US" sz="1400" b="1"/>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a:latin typeface="+mn-lt"/>
              </a:rPr>
              <a:t> NAME OF RFP</a:t>
            </a:r>
            <a:endParaRPr lang="en-US" sz="1400" b="1"/>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50B6022-593D-49B5-AECD-C36C85C3524A}" type="datetimeFigureOut">
              <a:rPr lang="en-US" smtClean="0"/>
              <a:pPr/>
              <a:t>10/14/2022</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A8EB90C6-70B9-4707-A5B1-CF57880BACA5}" type="slidenum">
              <a:rPr lang="en-US" smtClean="0"/>
              <a:pPr/>
              <a:t>‹#›</a:t>
            </a:fld>
            <a:endParaRPr lang="en-US"/>
          </a:p>
        </p:txBody>
      </p:sp>
      <p:pic>
        <p:nvPicPr>
          <p:cNvPr id="7"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5A1CDA59-4584-4BE5-A2F7-C75767DDDA1A}" type="datetimeFigureOut">
              <a:rPr lang="en-US" smtClean="0"/>
              <a:pPr/>
              <a:t>10/14/2022</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096DCE0-D881-4168-8543-6DF93C414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10/14/2022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121255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2159000"/>
            <a:ext cx="9052560" cy="3454401"/>
          </a:xfrm>
          <a:prstGeom prst="rect">
            <a:avLst/>
          </a:prstGeom>
        </p:spPr>
        <p:txBody>
          <a:bodyPr vert="horz" lIns="101882" tIns="50941" rIns="101882" bIns="50941" rtlCol="0">
            <a:normAutofit/>
          </a:bodyPr>
          <a:lstStyle/>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1615 W. Chicago Ave.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Chicago, IL 60622-5127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4"/>
              </a:rPr>
              <a:t>www.cityofchicago.org/fss</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5"/>
              </a:rPr>
              <a:t>www.facebook.com/chicagoDFSS</a:t>
            </a:r>
            <a:endPar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endParaRP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a:t>
            </a:r>
            <a:r>
              <a:rPr kumimoji="0" lang="en-US" altLang="en-US" sz="3100" b="0" i="0" u="none" strike="noStrike" kern="1200" cap="none" spc="0" normalizeH="0" baseline="0" noProof="0" err="1">
                <a:ln>
                  <a:noFill/>
                </a:ln>
                <a:solidFill>
                  <a:prstClr val="black"/>
                </a:solidFill>
                <a:effectLst/>
                <a:uLnTx/>
                <a:uFillTx/>
                <a:latin typeface="Calibri" pitchFamily="34" charset="0"/>
                <a:ea typeface="+mn-ea"/>
                <a:cs typeface="Arial" charset="0"/>
              </a:rPr>
              <a:t>ChiFamSupport</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lvl="0"/>
            <a:endParaRPr lang="en-US"/>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pic>
        <p:nvPicPr>
          <p:cNvPr id="5" name="Picture 2">
            <a:extLst>
              <a:ext uri="{FF2B5EF4-FFF2-40B4-BE49-F238E27FC236}">
                <a16:creationId xmlns:a16="http://schemas.microsoft.com/office/drawing/2014/main" id="{00ABC4F5-995E-2647-9FF6-C174552EEB8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18A3E4E-1119-524D-85EA-2FACD47C4C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2373718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0" marR="0" indent="0" algn="ctr" defTabSz="1018824" rtl="0" eaLnBrk="1" fontAlgn="base" latinLnBrk="0" hangingPunct="1">
        <a:lnSpc>
          <a:spcPct val="100000"/>
        </a:lnSpc>
        <a:spcBef>
          <a:spcPct val="0"/>
        </a:spcBef>
        <a:spcAft>
          <a:spcPct val="0"/>
        </a:spcAft>
        <a:buClrTx/>
        <a:buSzTx/>
        <a:buFontTx/>
        <a:buNone/>
        <a:tabLst/>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5580"/>
          <a:stretch/>
        </p:blipFill>
        <p:spPr bwMode="auto">
          <a:xfrm>
            <a:off x="502920" y="6823562"/>
            <a:ext cx="9052560"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79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10/14/2022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85403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94B15-40F1-6E4B-B98C-CAED63EF1817}"/>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2D563-A71F-B74D-9BDE-EFBFE87F9F3A}"/>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A95EE-CC2D-DA41-8395-499DCA3C25CE}"/>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796F2D47-4E89-4349-B6F8-E571A0060F75}" type="datetimeFigureOut">
              <a:rPr lang="en-US" smtClean="0"/>
              <a:pPr/>
              <a:t>10/14/2022</a:t>
            </a:fld>
            <a:endParaRPr lang="en-US"/>
          </a:p>
        </p:txBody>
      </p:sp>
      <p:sp>
        <p:nvSpPr>
          <p:cNvPr id="5" name="Footer Placeholder 4">
            <a:extLst>
              <a:ext uri="{FF2B5EF4-FFF2-40B4-BE49-F238E27FC236}">
                <a16:creationId xmlns:a16="http://schemas.microsoft.com/office/drawing/2014/main" id="{C5FFF9E1-958F-6C45-835B-58EFCD09E39D}"/>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8A0BFE-94B0-D14C-B94A-FAC8F69649AC}"/>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CB899C58-1F56-4E4C-BA5F-E57B99437827}" type="slidenum">
              <a:rPr lang="en-US" smtClean="0"/>
              <a:pPr/>
              <a:t>‹#›</a:t>
            </a:fld>
            <a:endParaRPr lang="en-US"/>
          </a:p>
        </p:txBody>
      </p:sp>
      <p:pic>
        <p:nvPicPr>
          <p:cNvPr id="7" name="Picture 6">
            <a:extLst>
              <a:ext uri="{FF2B5EF4-FFF2-40B4-BE49-F238E27FC236}">
                <a16:creationId xmlns:a16="http://schemas.microsoft.com/office/drawing/2014/main" id="{DE5D7ED2-94EA-AD45-94F9-D14862664E6F}"/>
              </a:ext>
            </a:extLst>
          </p:cNvPr>
          <p:cNvPicPr>
            <a:picLocks noChangeAspect="1"/>
          </p:cNvPicPr>
          <p:nvPr/>
        </p:nvPicPr>
        <p:blipFill>
          <a:blip r:embed="rId14" cstate="print"/>
          <a:stretch>
            <a:fillRect/>
          </a:stretch>
        </p:blipFill>
        <p:spPr>
          <a:xfrm>
            <a:off x="3186606" y="121196"/>
            <a:ext cx="3320395" cy="1744540"/>
          </a:xfrm>
          <a:prstGeom prst="rect">
            <a:avLst/>
          </a:prstGeom>
        </p:spPr>
      </p:pic>
      <p:pic>
        <p:nvPicPr>
          <p:cNvPr id="8" name="Picture 2">
            <a:extLst>
              <a:ext uri="{FF2B5EF4-FFF2-40B4-BE49-F238E27FC236}">
                <a16:creationId xmlns:a16="http://schemas.microsoft.com/office/drawing/2014/main" id="{6EDE0A25-EE76-614C-AC34-3C5DE1F06D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662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DC96CFA-CA81-684A-A0DD-66378BBB781E}"/>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7CCE9BB-6B85-FE46-81FB-F6B2E5A59AC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1968352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C562D-45F3-274C-8D62-66986E05668E}"/>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F03D-2922-A549-89B1-37AA0AD042F7}"/>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988B-A74A-4E47-893B-9A0CE659BBED}"/>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56928B7E-629D-B04C-8756-2A889F532C64}" type="datetimeFigureOut">
              <a:rPr lang="en-US" smtClean="0"/>
              <a:pPr/>
              <a:t>10/14/2022</a:t>
            </a:fld>
            <a:endParaRPr lang="en-US"/>
          </a:p>
        </p:txBody>
      </p:sp>
      <p:sp>
        <p:nvSpPr>
          <p:cNvPr id="5" name="Footer Placeholder 4">
            <a:extLst>
              <a:ext uri="{FF2B5EF4-FFF2-40B4-BE49-F238E27FC236}">
                <a16:creationId xmlns:a16="http://schemas.microsoft.com/office/drawing/2014/main" id="{29333C9F-BF87-2548-84D2-AB8ECD7E7A90}"/>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87EAA-47E3-FE40-81BA-7AAB49CB7D61}"/>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4D4B2AC9-6982-D24D-9AF6-BB60B6AAE6A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315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icago.gov/content/dam%20/ciy/sites/covid/reports/012521/Community_Vulnerability_Index_01252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reatcities.uic.edu/wp-content/uploads/2016/07/GCI-Hardship-Index-Fact-SheetV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sam.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ityofchicago.org/city/en/depts/dps/isupplier/online-training-materials.html" TargetMode="External"/><Relationship Id="rId2" Type="http://schemas.openxmlformats.org/officeDocument/2006/relationships/hyperlink" Target="mailto:CustomerSupport@cityofchicago.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5.xml"/></Relationships>
</file>

<file path=ppt/slides/_rels/slide4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5.xml"/><Relationship Id="rId4" Type="http://schemas.openxmlformats.org/officeDocument/2006/relationships/image" Target="../media/image18.svg"/></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0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5.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5.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5.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5.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5.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05.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5.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3" Type="http://schemas.openxmlformats.org/officeDocument/2006/relationships/hyperlink" Target="mailto:Maria-Guzman-Rocha@cityofchicago.org" TargetMode="External"/><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hyperlink" Target="mailto:Julia.Talbot@cityofchicago.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56347" y="2293912"/>
            <a:ext cx="9213913" cy="3608596"/>
            <a:chOff x="3566859" y="1083080"/>
            <a:chExt cx="2047536" cy="2882363"/>
          </a:xfrm>
        </p:grpSpPr>
        <p:sp>
          <p:nvSpPr>
            <p:cNvPr id="5" name="Rounded Rectangle 6"/>
            <p:cNvSpPr>
              <a:spLocks noChangeArrowheads="1"/>
            </p:cNvSpPr>
            <p:nvPr/>
          </p:nvSpPr>
          <p:spPr bwMode="auto">
            <a:xfrm>
              <a:off x="3566859" y="1083080"/>
              <a:ext cx="2047536" cy="1099548"/>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62326" y="2361917"/>
            <a:ext cx="8548687" cy="1520825"/>
          </a:xfrm>
        </p:spPr>
        <p:txBody>
          <a:bodyPr>
            <a:noAutofit/>
          </a:bodyPr>
          <a:lstStyle/>
          <a:p>
            <a:pPr algn="ctr">
              <a:spcBef>
                <a:spcPts val="0"/>
              </a:spcBef>
            </a:pPr>
            <a:r>
              <a:rPr lang="en-US" sz="3500" cap="none" dirty="0">
                <a:latin typeface="+mn-lt"/>
              </a:rPr>
              <a:t>Department of Family and Support Services </a:t>
            </a:r>
            <a:br>
              <a:rPr lang="en-US" sz="3500" cap="none" dirty="0">
                <a:solidFill>
                  <a:srgbClr val="000000"/>
                </a:solidFill>
                <a:ea typeface="+mj-lt"/>
                <a:cs typeface="+mj-lt"/>
              </a:rPr>
            </a:br>
            <a:r>
              <a:rPr lang="en-US" sz="3500" cap="none" dirty="0">
                <a:solidFill>
                  <a:schemeClr val="bg1"/>
                </a:solidFill>
                <a:ea typeface="+mj-lt"/>
                <a:cs typeface="+mj-lt"/>
              </a:rPr>
              <a:t>MCMF Year-Round Safe Spaces for Youth</a:t>
            </a:r>
            <a:r>
              <a:rPr lang="en-US" sz="3500" cap="none" dirty="0">
                <a:solidFill>
                  <a:schemeClr val="bg1"/>
                </a:solidFill>
                <a:latin typeface="+mn-lt"/>
              </a:rPr>
              <a:t> </a:t>
            </a:r>
            <a:r>
              <a:rPr lang="en-US" sz="3500" cap="none" dirty="0">
                <a:latin typeface="+mn-lt"/>
              </a:rPr>
              <a:t>RFP</a:t>
            </a:r>
            <a:endParaRPr lang="en-US" dirty="0"/>
          </a:p>
        </p:txBody>
      </p:sp>
      <p:sp>
        <p:nvSpPr>
          <p:cNvPr id="3" name="Subtitle 2">
            <a:extLst>
              <a:ext uri="{FF2B5EF4-FFF2-40B4-BE49-F238E27FC236}">
                <a16:creationId xmlns:a16="http://schemas.microsoft.com/office/drawing/2014/main" id="{B293A423-F750-634C-AA13-1ADDF7CAADE6}"/>
              </a:ext>
            </a:extLst>
          </p:cNvPr>
          <p:cNvSpPr>
            <a:spLocks noGrp="1"/>
          </p:cNvSpPr>
          <p:nvPr>
            <p:ph type="body" idx="1"/>
          </p:nvPr>
        </p:nvSpPr>
        <p:spPr>
          <a:xfrm>
            <a:off x="795340" y="4736792"/>
            <a:ext cx="8548687" cy="1714347"/>
          </a:xfrm>
        </p:spPr>
        <p:txBody>
          <a:bodyPr>
            <a:normAutofit/>
          </a:bodyPr>
          <a:lstStyle/>
          <a:p>
            <a:pPr algn="ctr">
              <a:spcBef>
                <a:spcPts val="0"/>
              </a:spcBef>
            </a:pPr>
            <a:r>
              <a:rPr lang="en-US" sz="2400">
                <a:solidFill>
                  <a:schemeClr val="tx1"/>
                </a:solidFill>
              </a:rPr>
              <a:t>Release Date:  September 29, 2022</a:t>
            </a:r>
          </a:p>
          <a:p>
            <a:pPr algn="ctr">
              <a:spcBef>
                <a:spcPts val="0"/>
              </a:spcBef>
            </a:pPr>
            <a:r>
              <a:rPr lang="en-US" sz="2400">
                <a:solidFill>
                  <a:schemeClr val="tx1"/>
                </a:solidFill>
              </a:rPr>
              <a:t>Due Date: November 4, 2022</a:t>
            </a:r>
            <a:endParaRPr lang="en-US" sz="2400">
              <a:solidFill>
                <a:schemeClr val="tx1"/>
              </a:solidFill>
              <a:cs typeface="Calibri"/>
            </a:endParaRPr>
          </a:p>
          <a:p>
            <a:pPr algn="ctr"/>
            <a:endParaRPr lang="en-US"/>
          </a:p>
          <a:p>
            <a:pPr algn="ctr"/>
            <a:endParaRPr lang="en-US"/>
          </a:p>
        </p:txBody>
      </p:sp>
      <p:sp>
        <p:nvSpPr>
          <p:cNvPr id="7" name="TextBox 6"/>
          <p:cNvSpPr txBox="1"/>
          <p:nvPr/>
        </p:nvSpPr>
        <p:spPr>
          <a:xfrm>
            <a:off x="0" y="1243013"/>
            <a:ext cx="10058400" cy="430887"/>
          </a:xfrm>
          <a:prstGeom prst="rect">
            <a:avLst/>
          </a:prstGeom>
          <a:noFill/>
        </p:spPr>
        <p:txBody>
          <a:bodyPr wrap="square" rtlCol="0">
            <a:spAutoFit/>
          </a:bodyPr>
          <a:lstStyle/>
          <a:p>
            <a:pPr algn="ctr"/>
            <a:r>
              <a:rPr lang="en-US" sz="2200" b="1"/>
              <a:t>Please stand by, the webinar will begin shortly.</a:t>
            </a:r>
          </a:p>
        </p:txBody>
      </p:sp>
    </p:spTree>
    <p:extLst>
      <p:ext uri="{BB962C8B-B14F-4D97-AF65-F5344CB8AC3E}">
        <p14:creationId xmlns:p14="http://schemas.microsoft.com/office/powerpoint/2010/main" val="3700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dirty="0"/>
              <a:t>MCMF Community Strategy Regions</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10</a:t>
            </a:fld>
            <a:endParaRPr lang="en-US"/>
          </a:p>
        </p:txBody>
      </p:sp>
      <p:sp>
        <p:nvSpPr>
          <p:cNvPr id="6" name="TextBox 5">
            <a:extLst>
              <a:ext uri="{FF2B5EF4-FFF2-40B4-BE49-F238E27FC236}">
                <a16:creationId xmlns:a16="http://schemas.microsoft.com/office/drawing/2014/main" id="{0B1E6EB4-BBA2-4EB4-A58D-9DCF9709B8B7}"/>
              </a:ext>
            </a:extLst>
          </p:cNvPr>
          <p:cNvSpPr txBox="1"/>
          <p:nvPr/>
        </p:nvSpPr>
        <p:spPr>
          <a:xfrm>
            <a:off x="1253372" y="1306150"/>
            <a:ext cx="7920989" cy="45332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1018824" rtl="0" eaLnBrk="1" fontAlgn="auto" latinLnBrk="0" hangingPunct="1">
              <a:lnSpc>
                <a:spcPct val="114999"/>
              </a:lnSpc>
              <a:spcBef>
                <a:spcPts val="0"/>
              </a:spcBef>
              <a:spcAft>
                <a:spcPts val="0"/>
              </a:spcAft>
              <a:buClr>
                <a:srgbClr val="00B0F0"/>
              </a:buClr>
              <a:buSzTx/>
              <a:buFont typeface="Wingdings" pitchFamily="2" charset="2"/>
              <a:buChar char="Ø"/>
              <a:tabLst/>
              <a:defRPr/>
            </a:pPr>
            <a:r>
              <a:rPr kumimoji="0" lang="en-US"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MCMF Community Strategy Regions</a:t>
            </a:r>
            <a:endParaRPr kumimoji="0" lang="en-US"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lang="en-US" sz="1800" b="0" i="0" u="none" strike="noStrike" baseline="0">
                <a:latin typeface="Calibri" panose="020F0502020204030204" pitchFamily="34" charset="0"/>
              </a:rPr>
              <a:t>The year-round MCMF Kickback events will be targeted to youth ages 13-19 and their families within 15 Community Strategy Regions covering 19 community areas. Several of the MCMF Community Strategy Regions are made up of more than one Community Area. </a:t>
            </a:r>
          </a:p>
          <a:p>
            <a:pPr marL="827405" lvl="1" indent="-318135">
              <a:lnSpc>
                <a:spcPct val="114999"/>
              </a:lnSpc>
              <a:buClr>
                <a:srgbClr val="FF0000"/>
              </a:buClr>
              <a:buFont typeface="Wingdings" pitchFamily="2" charset="2"/>
              <a:buChar char="§"/>
              <a:defRPr/>
            </a:pPr>
            <a:r>
              <a:rPr lang="en-US" sz="1800" b="0" i="0" u="none" strike="noStrike" baseline="0">
                <a:solidFill>
                  <a:srgbClr val="000000"/>
                </a:solidFill>
                <a:latin typeface="Calibri"/>
                <a:cs typeface="Calibri"/>
              </a:rPr>
              <a:t>These 19 community areas, as seen in Table 1</a:t>
            </a:r>
            <a:r>
              <a:rPr lang="en-US" sz="1800">
                <a:solidFill>
                  <a:srgbClr val="000000"/>
                </a:solidFill>
                <a:latin typeface="Calibri"/>
                <a:cs typeface="Calibri"/>
              </a:rPr>
              <a:t> on the following slide</a:t>
            </a:r>
            <a:r>
              <a:rPr lang="en-US" sz="1800" b="0" i="0" u="none" strike="noStrike" baseline="0">
                <a:solidFill>
                  <a:srgbClr val="000000"/>
                </a:solidFill>
                <a:latin typeface="Calibri"/>
                <a:cs typeface="Calibri"/>
              </a:rPr>
              <a:t>, ranked high on the </a:t>
            </a:r>
            <a:r>
              <a:rPr lang="en-US" sz="1800" b="0" i="0" u="none" strike="noStrike" baseline="0">
                <a:solidFill>
                  <a:srgbClr val="000000"/>
                </a:solidFill>
                <a:latin typeface="Calibri"/>
                <a:cs typeface="Calibri"/>
                <a:hlinkClick r:id="rId3"/>
              </a:rPr>
              <a:t>Chicago Community Vulnerability Index (CCVI)</a:t>
            </a:r>
            <a:r>
              <a:rPr lang="en-US" sz="1800" b="0" i="0" u="none" strike="noStrike" baseline="0">
                <a:solidFill>
                  <a:srgbClr val="000000"/>
                </a:solidFill>
                <a:latin typeface="Calibri"/>
                <a:cs typeface="Calibri"/>
              </a:rPr>
              <a:t> and/or the </a:t>
            </a:r>
            <a:r>
              <a:rPr lang="en-US" sz="1800" b="0" i="0" u="none" strike="noStrike" baseline="0">
                <a:solidFill>
                  <a:srgbClr val="000000"/>
                </a:solidFill>
                <a:latin typeface="Calibri"/>
                <a:cs typeface="Calibri"/>
                <a:hlinkClick r:id="rId4"/>
              </a:rPr>
              <a:t>UIC Chicago Community Area Economic Hardship Index</a:t>
            </a:r>
            <a:r>
              <a:rPr lang="en-US" sz="1800" b="0" i="0" u="none" strike="noStrike" baseline="0">
                <a:solidFill>
                  <a:srgbClr val="000000"/>
                </a:solidFill>
                <a:latin typeface="Calibri"/>
                <a:cs typeface="Calibri"/>
              </a:rPr>
              <a:t>. Additionally, 13 of the 15 MCMF Community Strategy Regions are foci for Mayoral initiatives, such as the Community Safety Coordination Center (CSCC) and/or Invest SOUTH/WEST.</a:t>
            </a:r>
            <a:r>
              <a:rPr lang="en-US" sz="1800">
                <a:solidFill>
                  <a:srgbClr val="000000"/>
                </a:solidFill>
                <a:latin typeface="Calibri"/>
                <a:cs typeface="Calibri"/>
              </a:rPr>
              <a:t> </a:t>
            </a:r>
            <a:endParaRPr lang="en-US" sz="1800" b="0" i="0" u="none" strike="noStrike" baseline="0">
              <a:solidFill>
                <a:srgbClr val="000000"/>
              </a:solidFill>
              <a:latin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lang="en-US" sz="1800" b="0" i="0" u="none" strike="noStrike" baseline="0">
                <a:latin typeface="Calibri" panose="020F0502020204030204" pitchFamily="34" charset="0"/>
              </a:rPr>
              <a:t>Delegates must be based in one of the 19 Community Areas; programming must engage youth and families in the Community Area(s) within the agency’s home Community Strategy Region.</a:t>
            </a:r>
            <a:endPar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p:txBody>
      </p:sp>
    </p:spTree>
    <p:extLst>
      <p:ext uri="{BB962C8B-B14F-4D97-AF65-F5344CB8AC3E}">
        <p14:creationId xmlns:p14="http://schemas.microsoft.com/office/powerpoint/2010/main" val="215901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286F-7768-4043-94FD-CD4706E817EE}"/>
              </a:ext>
            </a:extLst>
          </p:cNvPr>
          <p:cNvSpPr>
            <a:spLocks noGrp="1"/>
          </p:cNvSpPr>
          <p:nvPr>
            <p:ph type="title"/>
          </p:nvPr>
        </p:nvSpPr>
        <p:spPr/>
        <p:txBody>
          <a:bodyPr>
            <a:normAutofit fontScale="90000"/>
          </a:bodyPr>
          <a:lstStyle/>
          <a:p>
            <a:r>
              <a:rPr lang="en-US" dirty="0"/>
              <a:t>MCMF Community Strategy Regions</a:t>
            </a:r>
          </a:p>
        </p:txBody>
      </p:sp>
      <p:sp>
        <p:nvSpPr>
          <p:cNvPr id="4" name="Slide Number Placeholder 3">
            <a:extLst>
              <a:ext uri="{FF2B5EF4-FFF2-40B4-BE49-F238E27FC236}">
                <a16:creationId xmlns:a16="http://schemas.microsoft.com/office/drawing/2014/main" id="{F78F9D22-D6EE-4C01-8D74-28052FC1C626}"/>
              </a:ext>
            </a:extLst>
          </p:cNvPr>
          <p:cNvSpPr>
            <a:spLocks noGrp="1"/>
          </p:cNvSpPr>
          <p:nvPr>
            <p:ph type="sldNum" sz="quarter" idx="12"/>
          </p:nvPr>
        </p:nvSpPr>
        <p:spPr/>
        <p:txBody>
          <a:bodyPr/>
          <a:lstStyle/>
          <a:p>
            <a:r>
              <a:rPr lang="en-US"/>
              <a:t>Page </a:t>
            </a:r>
            <a:fld id="{6B1E0480-57EA-4B4D-8E64-F548A057966E}" type="slidenum">
              <a:rPr lang="en-US" smtClean="0"/>
              <a:pPr/>
              <a:t>11</a:t>
            </a:fld>
            <a:endParaRPr lang="en-US"/>
          </a:p>
        </p:txBody>
      </p:sp>
      <p:graphicFrame>
        <p:nvGraphicFramePr>
          <p:cNvPr id="8" name="Table 8">
            <a:extLst>
              <a:ext uri="{FF2B5EF4-FFF2-40B4-BE49-F238E27FC236}">
                <a16:creationId xmlns:a16="http://schemas.microsoft.com/office/drawing/2014/main" id="{173B8317-D2A5-E8F7-D110-37C022F1150D}"/>
              </a:ext>
            </a:extLst>
          </p:cNvPr>
          <p:cNvGraphicFramePr>
            <a:graphicFrameLocks noGrp="1"/>
          </p:cNvGraphicFramePr>
          <p:nvPr>
            <p:extLst>
              <p:ext uri="{D42A27DB-BD31-4B8C-83A1-F6EECF244321}">
                <p14:modId xmlns:p14="http://schemas.microsoft.com/office/powerpoint/2010/main" val="3778555620"/>
              </p:ext>
            </p:extLst>
          </p:nvPr>
        </p:nvGraphicFramePr>
        <p:xfrm>
          <a:off x="1257300" y="1168824"/>
          <a:ext cx="7492512" cy="5730240"/>
        </p:xfrm>
        <a:graphic>
          <a:graphicData uri="http://schemas.openxmlformats.org/drawingml/2006/table">
            <a:tbl>
              <a:tblPr firstRow="1" bandRow="1">
                <a:tableStyleId>{3B4B98B0-60AC-42C2-AFA5-B58CD77FA1E5}</a:tableStyleId>
              </a:tblPr>
              <a:tblGrid>
                <a:gridCol w="3746256">
                  <a:extLst>
                    <a:ext uri="{9D8B030D-6E8A-4147-A177-3AD203B41FA5}">
                      <a16:colId xmlns:a16="http://schemas.microsoft.com/office/drawing/2014/main" val="13984230"/>
                    </a:ext>
                  </a:extLst>
                </a:gridCol>
                <a:gridCol w="3746256">
                  <a:extLst>
                    <a:ext uri="{9D8B030D-6E8A-4147-A177-3AD203B41FA5}">
                      <a16:colId xmlns:a16="http://schemas.microsoft.com/office/drawing/2014/main" val="871869971"/>
                    </a:ext>
                  </a:extLst>
                </a:gridCol>
              </a:tblGrid>
              <a:tr h="276141">
                <a:tc gridSpan="2">
                  <a:txBody>
                    <a:bodyPr/>
                    <a:lstStyle/>
                    <a:p>
                      <a:r>
                        <a:rPr lang="en-US" sz="1400" b="1" u="none" strike="noStrike" kern="1200" baseline="0" dirty="0">
                          <a:solidFill>
                            <a:schemeClr val="tx1"/>
                          </a:solidFill>
                        </a:rPr>
                        <a:t>Table 1: MCMF Community Strategy Regions and Community Areas included within regions.</a:t>
                      </a:r>
                      <a:endParaRPr lang="en-US" sz="1400" dirty="0">
                        <a:solidFill>
                          <a:schemeClr val="tx1"/>
                        </a:solidFill>
                      </a:endParaRPr>
                    </a:p>
                  </a:txBody>
                  <a:tcPr/>
                </a:tc>
                <a:tc hMerge="1">
                  <a:txBody>
                    <a:bodyPr/>
                    <a:lstStyle/>
                    <a:p>
                      <a:endParaRPr lang="en-US"/>
                    </a:p>
                  </a:txBody>
                  <a:tcPr/>
                </a:tc>
                <a:extLst>
                  <a:ext uri="{0D108BD9-81ED-4DB2-BD59-A6C34878D82A}">
                    <a16:rowId xmlns:a16="http://schemas.microsoft.com/office/drawing/2014/main" val="932064444"/>
                  </a:ext>
                </a:extLst>
              </a:tr>
              <a:tr h="276141">
                <a:tc>
                  <a:txBody>
                    <a:bodyPr/>
                    <a:lstStyle/>
                    <a:p>
                      <a:r>
                        <a:rPr lang="en-US" sz="1300" b="1">
                          <a:solidFill>
                            <a:schemeClr val="tx1"/>
                          </a:solidFill>
                        </a:rPr>
                        <a:t>MCMF Community Strategy Regions</a:t>
                      </a:r>
                    </a:p>
                  </a:txBody>
                  <a:tcPr/>
                </a:tc>
                <a:tc>
                  <a:txBody>
                    <a:bodyPr/>
                    <a:lstStyle/>
                    <a:p>
                      <a:r>
                        <a:rPr lang="en-US" sz="1300" b="1">
                          <a:solidFill>
                            <a:schemeClr val="tx1"/>
                          </a:solidFill>
                        </a:rPr>
                        <a:t>City of Chicago Community Areas Served</a:t>
                      </a:r>
                    </a:p>
                  </a:txBody>
                  <a:tcPr/>
                </a:tc>
                <a:extLst>
                  <a:ext uri="{0D108BD9-81ED-4DB2-BD59-A6C34878D82A}">
                    <a16:rowId xmlns:a16="http://schemas.microsoft.com/office/drawing/2014/main" val="84657199"/>
                  </a:ext>
                </a:extLst>
              </a:tr>
              <a:tr h="276141">
                <a:tc>
                  <a:txBody>
                    <a:bodyPr/>
                    <a:lstStyle/>
                    <a:p>
                      <a:r>
                        <a:rPr lang="en-US" sz="1300">
                          <a:solidFill>
                            <a:schemeClr val="tx1"/>
                          </a:solidFill>
                        </a:rPr>
                        <a:t>Auburn Gresham</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Auburn Gresham</a:t>
                      </a:r>
                    </a:p>
                  </a:txBody>
                  <a:tcPr/>
                </a:tc>
                <a:extLst>
                  <a:ext uri="{0D108BD9-81ED-4DB2-BD59-A6C34878D82A}">
                    <a16:rowId xmlns:a16="http://schemas.microsoft.com/office/drawing/2014/main" val="622315895"/>
                  </a:ext>
                </a:extLst>
              </a:tr>
              <a:tr h="276141">
                <a:tc>
                  <a:txBody>
                    <a:bodyPr/>
                    <a:lstStyle/>
                    <a:p>
                      <a:r>
                        <a:rPr lang="en-US" sz="1300">
                          <a:solidFill>
                            <a:schemeClr val="tx1"/>
                          </a:solidFill>
                        </a:rPr>
                        <a:t>Austin</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Austin</a:t>
                      </a:r>
                    </a:p>
                  </a:txBody>
                  <a:tcPr/>
                </a:tc>
                <a:extLst>
                  <a:ext uri="{0D108BD9-81ED-4DB2-BD59-A6C34878D82A}">
                    <a16:rowId xmlns:a16="http://schemas.microsoft.com/office/drawing/2014/main" val="3999819472"/>
                  </a:ext>
                </a:extLst>
              </a:tr>
              <a:tr h="276141">
                <a:tc>
                  <a:txBody>
                    <a:bodyPr/>
                    <a:lstStyle/>
                    <a:p>
                      <a:r>
                        <a:rPr lang="en-US" sz="1300">
                          <a:solidFill>
                            <a:schemeClr val="tx1"/>
                          </a:solidFill>
                        </a:rPr>
                        <a:t>Back of the Yards</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Back of the Yards</a:t>
                      </a:r>
                    </a:p>
                  </a:txBody>
                  <a:tcPr/>
                </a:tc>
                <a:extLst>
                  <a:ext uri="{0D108BD9-81ED-4DB2-BD59-A6C34878D82A}">
                    <a16:rowId xmlns:a16="http://schemas.microsoft.com/office/drawing/2014/main" val="1912096758"/>
                  </a:ext>
                </a:extLst>
              </a:tr>
              <a:tr h="276141">
                <a:tc>
                  <a:txBody>
                    <a:bodyPr/>
                    <a:lstStyle/>
                    <a:p>
                      <a:r>
                        <a:rPr lang="en-US" sz="1300">
                          <a:solidFill>
                            <a:schemeClr val="tx1"/>
                          </a:solidFill>
                        </a:rPr>
                        <a:t>Belmont-Cragin</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Belmont-Cragin</a:t>
                      </a:r>
                    </a:p>
                  </a:txBody>
                  <a:tcPr/>
                </a:tc>
                <a:extLst>
                  <a:ext uri="{0D108BD9-81ED-4DB2-BD59-A6C34878D82A}">
                    <a16:rowId xmlns:a16="http://schemas.microsoft.com/office/drawing/2014/main" val="2337048908"/>
                  </a:ext>
                </a:extLst>
              </a:tr>
              <a:tr h="276141">
                <a:tc>
                  <a:txBody>
                    <a:bodyPr/>
                    <a:lstStyle/>
                    <a:p>
                      <a:r>
                        <a:rPr lang="en-US" sz="1300">
                          <a:solidFill>
                            <a:schemeClr val="tx1"/>
                          </a:solidFill>
                        </a:rPr>
                        <a:t>Brighton Park</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Brighton Park</a:t>
                      </a:r>
                    </a:p>
                  </a:txBody>
                  <a:tcPr/>
                </a:tc>
                <a:extLst>
                  <a:ext uri="{0D108BD9-81ED-4DB2-BD59-A6C34878D82A}">
                    <a16:rowId xmlns:a16="http://schemas.microsoft.com/office/drawing/2014/main" val="828995767"/>
                  </a:ext>
                </a:extLst>
              </a:tr>
              <a:tr h="276141">
                <a:tc>
                  <a:txBody>
                    <a:bodyPr/>
                    <a:lstStyle/>
                    <a:p>
                      <a:r>
                        <a:rPr lang="en-US" sz="1300">
                          <a:solidFill>
                            <a:schemeClr val="tx1"/>
                          </a:solidFill>
                        </a:rPr>
                        <a:t>Chicago Lawn</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Chicago Lawn</a:t>
                      </a:r>
                    </a:p>
                  </a:txBody>
                  <a:tcPr/>
                </a:tc>
                <a:extLst>
                  <a:ext uri="{0D108BD9-81ED-4DB2-BD59-A6C34878D82A}">
                    <a16:rowId xmlns:a16="http://schemas.microsoft.com/office/drawing/2014/main" val="4215431318"/>
                  </a:ext>
                </a:extLst>
              </a:tr>
              <a:tr h="276141">
                <a:tc>
                  <a:txBody>
                    <a:bodyPr/>
                    <a:lstStyle/>
                    <a:p>
                      <a:r>
                        <a:rPr lang="en-US" sz="1300">
                          <a:solidFill>
                            <a:schemeClr val="tx1"/>
                          </a:solidFill>
                        </a:rPr>
                        <a:t>Gage Park</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Gage Park</a:t>
                      </a:r>
                    </a:p>
                  </a:txBody>
                  <a:tcPr/>
                </a:tc>
                <a:extLst>
                  <a:ext uri="{0D108BD9-81ED-4DB2-BD59-A6C34878D82A}">
                    <a16:rowId xmlns:a16="http://schemas.microsoft.com/office/drawing/2014/main" val="3653779343"/>
                  </a:ext>
                </a:extLst>
              </a:tr>
              <a:tr h="469439">
                <a:tc>
                  <a:txBody>
                    <a:bodyPr/>
                    <a:lstStyle/>
                    <a:p>
                      <a:r>
                        <a:rPr lang="en-US" sz="1300">
                          <a:solidFill>
                            <a:schemeClr val="tx1"/>
                          </a:solidFill>
                        </a:rPr>
                        <a:t>Garfield Park</a:t>
                      </a:r>
                    </a:p>
                  </a:txBody>
                  <a:tcPr/>
                </a:tc>
                <a:tc>
                  <a:txBody>
                    <a:bodyPr/>
                    <a:lstStyle/>
                    <a:p>
                      <a:r>
                        <a:rPr lang="en-US" sz="1300">
                          <a:solidFill>
                            <a:schemeClr val="tx1"/>
                          </a:solidFill>
                        </a:rPr>
                        <a:t>East Garfield Park</a:t>
                      </a:r>
                    </a:p>
                    <a:p>
                      <a:r>
                        <a:rPr lang="en-US" sz="1300">
                          <a:solidFill>
                            <a:schemeClr val="tx1"/>
                          </a:solidFill>
                        </a:rPr>
                        <a:t>West Garfield Park</a:t>
                      </a:r>
                    </a:p>
                  </a:txBody>
                  <a:tcPr/>
                </a:tc>
                <a:extLst>
                  <a:ext uri="{0D108BD9-81ED-4DB2-BD59-A6C34878D82A}">
                    <a16:rowId xmlns:a16="http://schemas.microsoft.com/office/drawing/2014/main" val="1004521061"/>
                  </a:ext>
                </a:extLst>
              </a:tr>
              <a:tr h="469439">
                <a:tc>
                  <a:txBody>
                    <a:bodyPr/>
                    <a:lstStyle/>
                    <a:p>
                      <a:r>
                        <a:rPr lang="en-US" sz="1300">
                          <a:solidFill>
                            <a:schemeClr val="tx1"/>
                          </a:solidFill>
                        </a:rPr>
                        <a:t>Greater Englewood Area</a:t>
                      </a:r>
                    </a:p>
                  </a:txBody>
                  <a:tcPr/>
                </a:tc>
                <a:tc>
                  <a:txBody>
                    <a:bodyPr/>
                    <a:lstStyle/>
                    <a:p>
                      <a:r>
                        <a:rPr lang="en-US" sz="1300">
                          <a:solidFill>
                            <a:schemeClr val="tx1"/>
                          </a:solidFill>
                        </a:rPr>
                        <a:t>Englewood</a:t>
                      </a:r>
                    </a:p>
                    <a:p>
                      <a:r>
                        <a:rPr lang="en-US" sz="1300">
                          <a:solidFill>
                            <a:schemeClr val="tx1"/>
                          </a:solidFill>
                        </a:rPr>
                        <a:t>West Englewood</a:t>
                      </a:r>
                    </a:p>
                  </a:txBody>
                  <a:tcPr/>
                </a:tc>
                <a:extLst>
                  <a:ext uri="{0D108BD9-81ED-4DB2-BD59-A6C34878D82A}">
                    <a16:rowId xmlns:a16="http://schemas.microsoft.com/office/drawing/2014/main" val="1913337621"/>
                  </a:ext>
                </a:extLst>
              </a:tr>
              <a:tr h="276141">
                <a:tc>
                  <a:txBody>
                    <a:bodyPr/>
                    <a:lstStyle/>
                    <a:p>
                      <a:r>
                        <a:rPr lang="en-US" sz="1300">
                          <a:solidFill>
                            <a:schemeClr val="tx1"/>
                          </a:solidFill>
                        </a:rPr>
                        <a:t>Greater Grand Crossing</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300">
                          <a:solidFill>
                            <a:schemeClr val="tx1"/>
                          </a:solidFill>
                        </a:rPr>
                        <a:t>Greater Grand Crossing</a:t>
                      </a:r>
                    </a:p>
                  </a:txBody>
                  <a:tcPr/>
                </a:tc>
                <a:extLst>
                  <a:ext uri="{0D108BD9-81ED-4DB2-BD59-A6C34878D82A}">
                    <a16:rowId xmlns:a16="http://schemas.microsoft.com/office/drawing/2014/main" val="960487956"/>
                  </a:ext>
                </a:extLst>
              </a:tr>
              <a:tr h="527889">
                <a:tc>
                  <a:txBody>
                    <a:bodyPr/>
                    <a:lstStyle/>
                    <a:p>
                      <a:r>
                        <a:rPr lang="en-US" sz="1300">
                          <a:solidFill>
                            <a:schemeClr val="tx1"/>
                          </a:solidFill>
                        </a:rPr>
                        <a:t>Greater Roseland Area</a:t>
                      </a:r>
                    </a:p>
                  </a:txBody>
                  <a:tcPr/>
                </a:tc>
                <a:tc>
                  <a:txBody>
                    <a:bodyPr/>
                    <a:lstStyle/>
                    <a:p>
                      <a:r>
                        <a:rPr lang="en-US" sz="1300">
                          <a:solidFill>
                            <a:schemeClr val="tx1"/>
                          </a:solidFill>
                        </a:rPr>
                        <a:t>Pullman</a:t>
                      </a:r>
                    </a:p>
                    <a:p>
                      <a:r>
                        <a:rPr lang="en-US" sz="1300">
                          <a:solidFill>
                            <a:schemeClr val="tx1"/>
                          </a:solidFill>
                        </a:rPr>
                        <a:t>Roseland Area</a:t>
                      </a:r>
                    </a:p>
                    <a:p>
                      <a:r>
                        <a:rPr lang="en-US" sz="1300">
                          <a:solidFill>
                            <a:schemeClr val="tx1"/>
                          </a:solidFill>
                        </a:rPr>
                        <a:t>West Pullman</a:t>
                      </a:r>
                    </a:p>
                  </a:txBody>
                  <a:tcPr/>
                </a:tc>
                <a:extLst>
                  <a:ext uri="{0D108BD9-81ED-4DB2-BD59-A6C34878D82A}">
                    <a16:rowId xmlns:a16="http://schemas.microsoft.com/office/drawing/2014/main" val="3526605051"/>
                  </a:ext>
                </a:extLst>
              </a:tr>
              <a:tr h="276141">
                <a:tc>
                  <a:txBody>
                    <a:bodyPr/>
                    <a:lstStyle/>
                    <a:p>
                      <a:r>
                        <a:rPr lang="en-US" sz="1300">
                          <a:solidFill>
                            <a:schemeClr val="tx1"/>
                          </a:solidFill>
                        </a:rPr>
                        <a:t>Humboldt Park</a:t>
                      </a:r>
                    </a:p>
                  </a:txBody>
                  <a:tcPr/>
                </a:tc>
                <a:tc>
                  <a:txBody>
                    <a:bodyPr/>
                    <a:lstStyle/>
                    <a:p>
                      <a:r>
                        <a:rPr lang="en-US" sz="1300">
                          <a:solidFill>
                            <a:schemeClr val="tx1"/>
                          </a:solidFill>
                        </a:rPr>
                        <a:t>Humboldt Park</a:t>
                      </a:r>
                    </a:p>
                  </a:txBody>
                  <a:tcPr/>
                </a:tc>
                <a:extLst>
                  <a:ext uri="{0D108BD9-81ED-4DB2-BD59-A6C34878D82A}">
                    <a16:rowId xmlns:a16="http://schemas.microsoft.com/office/drawing/2014/main" val="1135730186"/>
                  </a:ext>
                </a:extLst>
              </a:tr>
              <a:tr h="276141">
                <a:tc>
                  <a:txBody>
                    <a:bodyPr/>
                    <a:lstStyle/>
                    <a:p>
                      <a:r>
                        <a:rPr lang="en-US" sz="1300">
                          <a:solidFill>
                            <a:schemeClr val="tx1"/>
                          </a:solidFill>
                        </a:rPr>
                        <a:t>Little Village</a:t>
                      </a:r>
                    </a:p>
                  </a:txBody>
                  <a:tcPr/>
                </a:tc>
                <a:tc>
                  <a:txBody>
                    <a:bodyPr/>
                    <a:lstStyle/>
                    <a:p>
                      <a:r>
                        <a:rPr lang="en-US" sz="1300">
                          <a:solidFill>
                            <a:schemeClr val="tx1"/>
                          </a:solidFill>
                        </a:rPr>
                        <a:t>Little Village</a:t>
                      </a:r>
                    </a:p>
                  </a:txBody>
                  <a:tcPr/>
                </a:tc>
                <a:extLst>
                  <a:ext uri="{0D108BD9-81ED-4DB2-BD59-A6C34878D82A}">
                    <a16:rowId xmlns:a16="http://schemas.microsoft.com/office/drawing/2014/main" val="4026601355"/>
                  </a:ext>
                </a:extLst>
              </a:tr>
              <a:tr h="276141">
                <a:tc>
                  <a:txBody>
                    <a:bodyPr/>
                    <a:lstStyle/>
                    <a:p>
                      <a:r>
                        <a:rPr lang="en-US" sz="1300">
                          <a:solidFill>
                            <a:schemeClr val="tx1"/>
                          </a:solidFill>
                        </a:rPr>
                        <a:t>North Lawndale</a:t>
                      </a:r>
                    </a:p>
                  </a:txBody>
                  <a:tcPr/>
                </a:tc>
                <a:tc>
                  <a:txBody>
                    <a:bodyPr/>
                    <a:lstStyle/>
                    <a:p>
                      <a:r>
                        <a:rPr lang="en-US" sz="1300">
                          <a:solidFill>
                            <a:schemeClr val="tx1"/>
                          </a:solidFill>
                        </a:rPr>
                        <a:t>North Lawndale</a:t>
                      </a:r>
                    </a:p>
                  </a:txBody>
                  <a:tcPr/>
                </a:tc>
                <a:extLst>
                  <a:ext uri="{0D108BD9-81ED-4DB2-BD59-A6C34878D82A}">
                    <a16:rowId xmlns:a16="http://schemas.microsoft.com/office/drawing/2014/main" val="2631370645"/>
                  </a:ext>
                </a:extLst>
              </a:tr>
              <a:tr h="276141">
                <a:tc>
                  <a:txBody>
                    <a:bodyPr/>
                    <a:lstStyle/>
                    <a:p>
                      <a:r>
                        <a:rPr lang="en-US" sz="1300">
                          <a:solidFill>
                            <a:schemeClr val="tx1"/>
                          </a:solidFill>
                        </a:rPr>
                        <a:t>South Shore</a:t>
                      </a:r>
                    </a:p>
                  </a:txBody>
                  <a:tcPr/>
                </a:tc>
                <a:tc>
                  <a:txBody>
                    <a:bodyPr/>
                    <a:lstStyle/>
                    <a:p>
                      <a:r>
                        <a:rPr lang="en-US" sz="1300" dirty="0">
                          <a:solidFill>
                            <a:schemeClr val="tx1"/>
                          </a:solidFill>
                        </a:rPr>
                        <a:t>South Shore</a:t>
                      </a:r>
                    </a:p>
                  </a:txBody>
                  <a:tcPr/>
                </a:tc>
                <a:extLst>
                  <a:ext uri="{0D108BD9-81ED-4DB2-BD59-A6C34878D82A}">
                    <a16:rowId xmlns:a16="http://schemas.microsoft.com/office/drawing/2014/main" val="1673205088"/>
                  </a:ext>
                </a:extLst>
              </a:tr>
            </a:tbl>
          </a:graphicData>
        </a:graphic>
      </p:graphicFrame>
    </p:spTree>
    <p:extLst>
      <p:ext uri="{BB962C8B-B14F-4D97-AF65-F5344CB8AC3E}">
        <p14:creationId xmlns:p14="http://schemas.microsoft.com/office/powerpoint/2010/main" val="398162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dirty="0"/>
              <a:t>Eligibility &amp; Target Population</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12</a:t>
            </a:fld>
            <a:endParaRPr lang="en-US"/>
          </a:p>
        </p:txBody>
      </p:sp>
      <p:sp>
        <p:nvSpPr>
          <p:cNvPr id="6" name="TextBox 5">
            <a:extLst>
              <a:ext uri="{FF2B5EF4-FFF2-40B4-BE49-F238E27FC236}">
                <a16:creationId xmlns:a16="http://schemas.microsoft.com/office/drawing/2014/main" id="{0B1E6EB4-BBA2-4EB4-A58D-9DCF9709B8B7}"/>
              </a:ext>
            </a:extLst>
          </p:cNvPr>
          <p:cNvSpPr txBox="1"/>
          <p:nvPr/>
        </p:nvSpPr>
        <p:spPr>
          <a:xfrm>
            <a:off x="1253372" y="1317873"/>
            <a:ext cx="8298179" cy="6092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1018824" rtl="0" eaLnBrk="1" fontAlgn="auto" latinLnBrk="0" hangingPunct="1">
              <a:lnSpc>
                <a:spcPct val="114999"/>
              </a:lnSpc>
              <a:spcBef>
                <a:spcPts val="0"/>
              </a:spcBef>
              <a:spcAft>
                <a:spcPts val="0"/>
              </a:spcAft>
              <a:buClr>
                <a:srgbClr val="00B0F0"/>
              </a:buClr>
              <a:buSzTx/>
              <a:buFont typeface="Wingdings" pitchFamily="2" charset="2"/>
              <a:buChar char="Ø"/>
              <a:tabLst/>
              <a:defRPr/>
            </a:pPr>
            <a:r>
              <a:rPr kumimoji="0" lang="en-US"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Eligibility for youth employees</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Chicago youth ages 16-24 years old</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lang="en-US" sz="1800">
                <a:solidFill>
                  <a:prstClr val="black"/>
                </a:solidFill>
                <a:latin typeface="Calibri"/>
                <a:ea typeface="Calibri" panose="020F0502020204030204" pitchFamily="34" charset="0"/>
                <a:cs typeface="Calibri"/>
              </a:rPr>
              <a:t>Youth must be 16 by the day the program starts</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lang="en-US" sz="1800">
                <a:solidFill>
                  <a:prstClr val="black"/>
                </a:solidFill>
                <a:latin typeface="Calibri"/>
                <a:ea typeface="Calibri" panose="020F0502020204030204" pitchFamily="34" charset="0"/>
                <a:cs typeface="Calibri"/>
              </a:rPr>
              <a:t>Must show proof of Chicago residency, have a valid Chicago Public School or State of Illinois ID card, and have a signed consent form from the parent or guardian on file for youth under the age of 18.</a:t>
            </a:r>
            <a:br>
              <a:rPr lang="en-US" sz="1800">
                <a:solidFill>
                  <a:prstClr val="black"/>
                </a:solidFill>
                <a:latin typeface="Calibri"/>
                <a:ea typeface="Calibri" panose="020F0502020204030204" pitchFamily="34" charset="0"/>
                <a:cs typeface="Calibri"/>
              </a:rPr>
            </a:br>
            <a:endParaRPr kumimoji="0" lang="en-US"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285750" indent="-285750">
              <a:lnSpc>
                <a:spcPct val="114999"/>
              </a:lnSpc>
              <a:buClr>
                <a:srgbClr val="00B0F0"/>
              </a:buClr>
              <a:buFont typeface="Wingdings" pitchFamily="2" charset="2"/>
              <a:buChar char="Ø"/>
              <a:defRPr/>
            </a:pPr>
            <a:r>
              <a:rPr lang="en-US" sz="1800">
                <a:solidFill>
                  <a:prstClr val="black"/>
                </a:solidFill>
                <a:latin typeface="Calibri"/>
                <a:ea typeface="Calibri" panose="020F0502020204030204" pitchFamily="34" charset="0"/>
                <a:cs typeface="Calibri"/>
              </a:rPr>
              <a:t>The</a:t>
            </a:r>
            <a:r>
              <a:rPr lang="en-US" sz="1800" b="1">
                <a:solidFill>
                  <a:prstClr val="black"/>
                </a:solidFill>
                <a:latin typeface="Calibri"/>
                <a:ea typeface="Calibri" panose="020F0502020204030204" pitchFamily="34" charset="0"/>
                <a:cs typeface="Calibri"/>
              </a:rPr>
              <a:t> </a:t>
            </a:r>
            <a:r>
              <a:rPr kumimoji="0" lang="en-US" sz="180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respondent is </a:t>
            </a:r>
            <a:r>
              <a:rPr lang="en-US" sz="1800" b="0" i="0" u="none" strike="noStrike" baseline="0">
                <a:latin typeface="Calibri" panose="020F0502020204030204" pitchFamily="34" charset="0"/>
              </a:rPr>
              <a:t>encouraged to recruit youth employees from the following underrepresented populations outlined below:</a:t>
            </a:r>
            <a:endParaRPr kumimoji="0" lang="en-US"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Individuals with disabilities (i.e., physically impaired, visually impaired)</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Individuals attending high schools that are categorized as Level 2, Level 3 or Options High School based on the current Chicago Public School Quality Rating Policy (SQRP)</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Individuals who are English as a Second Language learners</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Individuals that are experiencing homelessness/unstably housed</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Individuals placed in the foster care system</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Individuals who are justice involved (i.e., parole, probation)</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r>
              <a:rPr kumimoji="0" lang="en-US" sz="18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Opportunity youth defined as out of school and out of work</a:t>
            </a:r>
          </a:p>
          <a:p>
            <a:pPr marL="827405" marR="0" lvl="1" indent="-318135" algn="l" defTabSz="1018824" rtl="0" eaLnBrk="1" fontAlgn="auto" latinLnBrk="0" hangingPunct="1">
              <a:lnSpc>
                <a:spcPct val="114999"/>
              </a:lnSpc>
              <a:spcBef>
                <a:spcPts val="0"/>
              </a:spcBef>
              <a:spcAft>
                <a:spcPts val="0"/>
              </a:spcAft>
              <a:buClr>
                <a:srgbClr val="FF0000"/>
              </a:buClr>
              <a:buSzTx/>
              <a:buFont typeface="Wingdings" pitchFamily="2" charset="2"/>
              <a:buChar char="§"/>
              <a:tabLst/>
              <a:defRPr/>
            </a:pPr>
            <a:endParaRPr lang="en-US" sz="1600">
              <a:solidFill>
                <a:prstClr val="black"/>
              </a:solidFill>
              <a:latin typeface="Calibri"/>
              <a:ea typeface="Calibri" panose="020F0502020204030204" pitchFamily="34" charset="0"/>
              <a:cs typeface="Calibri"/>
            </a:endParaRPr>
          </a:p>
        </p:txBody>
      </p:sp>
    </p:spTree>
    <p:extLst>
      <p:ext uri="{BB962C8B-B14F-4D97-AF65-F5344CB8AC3E}">
        <p14:creationId xmlns:p14="http://schemas.microsoft.com/office/powerpoint/2010/main" val="34927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300" y="1339177"/>
            <a:ext cx="7804637" cy="5752935"/>
          </a:xfrm>
        </p:spPr>
        <p:txBody>
          <a:bodyPr vert="horz" lIns="101882" tIns="50941" rIns="101882" bIns="50941" rtlCol="0" anchor="t">
            <a:normAutofit/>
          </a:bodyPr>
          <a:lstStyle/>
          <a:p>
            <a:pPr marL="381635" indent="-381635" algn="l"/>
            <a:r>
              <a:rPr lang="en-US" sz="2000" b="0" i="0" u="none" strike="noStrike" baseline="0" dirty="0">
                <a:latin typeface="Calibri"/>
                <a:cs typeface="Calibri"/>
              </a:rPr>
              <a:t>Through the programs outlined in this RFP, DFSS asks agencies to support the MCMF community strategy vision and goals below:</a:t>
            </a:r>
            <a:endParaRPr lang="en-US" sz="2000" dirty="0">
              <a:latin typeface="Calibri"/>
              <a:cs typeface="Calibri"/>
            </a:endParaRPr>
          </a:p>
          <a:p>
            <a:pPr marL="827405" lvl="1" indent="-318135"/>
            <a:r>
              <a:rPr lang="en-US" b="1" i="0" u="none" strike="noStrike" baseline="0" dirty="0">
                <a:latin typeface="Calibri-Bold"/>
              </a:rPr>
              <a:t>Center youth voice and choice</a:t>
            </a:r>
          </a:p>
          <a:p>
            <a:pPr marL="827405" lvl="1" indent="-318135"/>
            <a:r>
              <a:rPr lang="en-US" b="1" i="0" u="none" strike="noStrike" baseline="0" dirty="0">
                <a:latin typeface="Calibri-Bold"/>
              </a:rPr>
              <a:t>Provide a safe space for youth to spend time during school breaks</a:t>
            </a:r>
          </a:p>
          <a:p>
            <a:pPr marL="827405" lvl="1" indent="-318135"/>
            <a:r>
              <a:rPr lang="en-US" b="1" i="0" u="none" strike="noStrike" baseline="0" dirty="0">
                <a:latin typeface="Calibri-Bold"/>
              </a:rPr>
              <a:t>Offer developmentally appropriate activities and entertainment</a:t>
            </a:r>
          </a:p>
          <a:p>
            <a:pPr marL="827405" lvl="1" indent="-318135"/>
            <a:r>
              <a:rPr lang="en-US" b="1" i="0" u="none" strike="noStrike" baseline="0" dirty="0">
                <a:latin typeface="Calibri-Bold"/>
              </a:rPr>
              <a:t>Encourage young people to develop connections amongst one another and with caring adults within their community</a:t>
            </a:r>
            <a:endParaRPr lang="en-US" dirty="0">
              <a:cs typeface="Calibri"/>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13</a:t>
            </a:fld>
            <a:endParaRPr lang="en-US"/>
          </a:p>
        </p:txBody>
      </p:sp>
    </p:spTree>
    <p:extLst>
      <p:ext uri="{BB962C8B-B14F-4D97-AF65-F5344CB8AC3E}">
        <p14:creationId xmlns:p14="http://schemas.microsoft.com/office/powerpoint/2010/main" val="408450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300" y="1296427"/>
            <a:ext cx="8068474" cy="5586411"/>
          </a:xfrm>
        </p:spPr>
        <p:txBody>
          <a:bodyPr vert="horz" lIns="101882" tIns="50941" rIns="101882" bIns="50941" rtlCol="0" anchor="t">
            <a:normAutofit/>
          </a:bodyPr>
          <a:lstStyle/>
          <a:p>
            <a:pPr marL="285750" indent="-285750"/>
            <a:r>
              <a:rPr lang="en-US" sz="2000" b="1" dirty="0">
                <a:ea typeface="+mn-lt"/>
                <a:cs typeface="+mn-lt"/>
              </a:rPr>
              <a:t>The Program Requirements for this RFP are listed below:</a:t>
            </a:r>
          </a:p>
          <a:p>
            <a:pPr marL="827405" lvl="1" indent="-318135"/>
            <a:r>
              <a:rPr lang="en-US" sz="2000" dirty="0">
                <a:ea typeface="+mn-lt"/>
                <a:cs typeface="+mn-lt"/>
              </a:rPr>
              <a:t>Employ local youth</a:t>
            </a:r>
          </a:p>
          <a:p>
            <a:pPr marL="827405" lvl="1" indent="-318135"/>
            <a:r>
              <a:rPr lang="en-US" sz="2000" dirty="0">
                <a:ea typeface="+mn-lt"/>
                <a:cs typeface="+mn-lt"/>
              </a:rPr>
              <a:t>Administer Kickback events</a:t>
            </a:r>
          </a:p>
          <a:p>
            <a:pPr marL="827405" lvl="1" indent="-318135"/>
            <a:r>
              <a:rPr lang="en-US" sz="2000" dirty="0">
                <a:ea typeface="+mn-lt"/>
                <a:cs typeface="+mn-lt"/>
              </a:rPr>
              <a:t>Hire quality Program Coordinator with youth and event production experience</a:t>
            </a:r>
          </a:p>
          <a:p>
            <a:pPr marL="827405" lvl="1" indent="-318135"/>
            <a:r>
              <a:rPr lang="en-US" sz="2000" dirty="0">
                <a:ea typeface="+mn-lt"/>
                <a:cs typeface="+mn-lt"/>
              </a:rPr>
              <a:t>Ensure that agency and youth are connected to the MCMF platform and app</a:t>
            </a:r>
            <a:endParaRPr lang="en-US" sz="2000" dirty="0">
              <a:cs typeface="Calibri"/>
            </a:endParaRPr>
          </a:p>
          <a:p>
            <a:pPr marL="0" indent="0">
              <a:buNone/>
            </a:pPr>
            <a:endParaRPr lang="en-US" sz="1800">
              <a:cs typeface="Calibri"/>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14</a:t>
            </a:fld>
            <a:endParaRPr lang="en-US"/>
          </a:p>
        </p:txBody>
      </p:sp>
      <p:sp>
        <p:nvSpPr>
          <p:cNvPr id="6" name="TextBox 5">
            <a:extLst>
              <a:ext uri="{FF2B5EF4-FFF2-40B4-BE49-F238E27FC236}">
                <a16:creationId xmlns:a16="http://schemas.microsoft.com/office/drawing/2014/main" id="{84B986A2-6B52-96EF-1981-3CBD6DFF3691}"/>
              </a:ext>
            </a:extLst>
          </p:cNvPr>
          <p:cNvSpPr txBox="1"/>
          <p:nvPr/>
        </p:nvSpPr>
        <p:spPr>
          <a:xfrm>
            <a:off x="6545698" y="221749"/>
            <a:ext cx="3242930" cy="707886"/>
          </a:xfrm>
          <a:prstGeom prst="rect">
            <a:avLst/>
          </a:prstGeom>
          <a:noFill/>
        </p:spPr>
        <p:txBody>
          <a:bodyPr wrap="square" lIns="91440" tIns="45720" rIns="91440" bIns="45720" rtlCol="0" anchor="t">
            <a:spAutoFit/>
          </a:bodyPr>
          <a:lstStyle/>
          <a:p>
            <a:pPr algn="r"/>
            <a:r>
              <a:rPr lang="en-US" b="1" dirty="0">
                <a:solidFill>
                  <a:srgbClr val="00B0F0"/>
                </a:solidFill>
                <a:cs typeface="Calibri"/>
              </a:rPr>
              <a:t>PROGRAM REQUIREMENTS</a:t>
            </a:r>
          </a:p>
          <a:p>
            <a:pPr algn="r"/>
            <a:r>
              <a:rPr lang="en-US" b="1" dirty="0">
                <a:solidFill>
                  <a:srgbClr val="00B0F0"/>
                </a:solidFill>
              </a:rPr>
              <a:t>RFP PAGES 10-17</a:t>
            </a:r>
            <a:endParaRPr lang="en-US" b="1" dirty="0">
              <a:solidFill>
                <a:srgbClr val="00B0F0"/>
              </a:solidFill>
              <a:cs typeface="Calibri"/>
            </a:endParaRPr>
          </a:p>
        </p:txBody>
      </p:sp>
    </p:spTree>
    <p:extLst>
      <p:ext uri="{BB962C8B-B14F-4D97-AF65-F5344CB8AC3E}">
        <p14:creationId xmlns:p14="http://schemas.microsoft.com/office/powerpoint/2010/main" val="2795989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800" b="1" i="1" dirty="0">
                <a:ea typeface="+mn-lt"/>
                <a:cs typeface="+mn-lt"/>
              </a:rPr>
              <a:t>     </a:t>
            </a:r>
            <a:endParaRPr lang="en-US" sz="1800" b="1" i="1" dirty="0">
              <a:cs typeface="Calibri"/>
            </a:endParaRPr>
          </a:p>
          <a:p>
            <a:pPr marL="0" indent="0">
              <a:lnSpc>
                <a:spcPct val="115000"/>
              </a:lnSpc>
              <a:spcBef>
                <a:spcPts val="0"/>
              </a:spcBef>
              <a:buNone/>
            </a:pPr>
            <a:r>
              <a:rPr lang="en-US" sz="1800" b="1" dirty="0">
                <a:effectLst/>
                <a:latin typeface="Calibri"/>
                <a:ea typeface="Calibri" panose="020F0502020204030204" pitchFamily="34" charset="0"/>
                <a:cs typeface="Calibri"/>
              </a:rPr>
              <a:t>1.</a:t>
            </a:r>
            <a:r>
              <a:rPr lang="en-US" sz="1800" b="1" dirty="0">
                <a:latin typeface="Calibri"/>
                <a:ea typeface="Calibri" panose="020F0502020204030204" pitchFamily="34" charset="0"/>
                <a:cs typeface="Calibri"/>
              </a:rPr>
              <a:t>  </a:t>
            </a:r>
            <a:r>
              <a:rPr lang="en-US" sz="1800" b="1" dirty="0">
                <a:effectLst/>
                <a:latin typeface="Calibri"/>
                <a:ea typeface="Calibri" panose="020F0502020204030204" pitchFamily="34" charset="0"/>
                <a:cs typeface="Calibri"/>
              </a:rPr>
              <a:t> Employ local youth</a:t>
            </a:r>
            <a:endParaRPr lang="en-US" sz="1800" dirty="0">
              <a:effectLst/>
              <a:latin typeface="Calibri"/>
              <a:ea typeface="Calibri" panose="020F0502020204030204" pitchFamily="34" charset="0"/>
              <a:cs typeface="Calibri"/>
            </a:endParaRPr>
          </a:p>
          <a:p>
            <a:pPr marL="0" indent="0" algn="l">
              <a:buNone/>
            </a:pPr>
            <a:r>
              <a:rPr lang="en-US" sz="1800" b="0" i="0" u="none" strike="noStrike" baseline="0" dirty="0">
                <a:latin typeface="Calibri"/>
                <a:cs typeface="Calibri"/>
              </a:rPr>
              <a:t>DFSS asks delegates to design and deliver a year-round youth employment program with a focus on providing work experiences in event planning and developing 21st century skills in preparation of future career pathways for 15 youth.</a:t>
            </a:r>
          </a:p>
          <a:p>
            <a:pPr marL="0" indent="0" algn="l">
              <a:buNone/>
            </a:pPr>
            <a:endParaRPr lang="en-US" sz="1800" dirty="0">
              <a:effectLst/>
              <a:latin typeface="Calibri" panose="020F0502020204030204" pitchFamily="34" charset="0"/>
              <a:ea typeface="Calibri" panose="020F0502020204030204" pitchFamily="34" charset="0"/>
              <a:cs typeface="Calibri"/>
            </a:endParaRPr>
          </a:p>
          <a:p>
            <a:pPr marL="228600" indent="-381635">
              <a:lnSpc>
                <a:spcPct val="115000"/>
              </a:lnSpc>
              <a:spcBef>
                <a:spcPts val="0"/>
              </a:spcBef>
            </a:pPr>
            <a:r>
              <a:rPr lang="en-US" sz="1800" b="1" dirty="0">
                <a:effectLst/>
                <a:latin typeface="Calibri"/>
                <a:ea typeface="Calibri" panose="020F0502020204030204" pitchFamily="34" charset="0"/>
                <a:cs typeface="Calibri"/>
              </a:rPr>
              <a:t>Key </a:t>
            </a:r>
            <a:r>
              <a:rPr lang="en-US" sz="1800" b="1" dirty="0">
                <a:latin typeface="Calibri"/>
                <a:ea typeface="Calibri" panose="020F0502020204030204" pitchFamily="34" charset="0"/>
                <a:cs typeface="Calibri"/>
              </a:rPr>
              <a:t>facts of employing local youth: </a:t>
            </a:r>
            <a:endParaRPr lang="en-US" sz="1800" b="1" dirty="0">
              <a:latin typeface="Calibri" panose="020F0502020204030204" pitchFamily="34" charset="0"/>
              <a:ea typeface="Calibri" panose="020F0502020204030204" pitchFamily="34" charset="0"/>
              <a:cs typeface="Calibri"/>
            </a:endParaRPr>
          </a:p>
          <a:p>
            <a:pPr marL="673735" lvl="1" indent="-318135">
              <a:lnSpc>
                <a:spcPct val="115000"/>
              </a:lnSpc>
              <a:spcBef>
                <a:spcPts val="0"/>
              </a:spcBef>
            </a:pPr>
            <a:r>
              <a:rPr lang="en-US" b="1" i="0" u="none" strike="noStrike" baseline="0" dirty="0">
                <a:latin typeface="Calibri"/>
                <a:cs typeface="Calibri"/>
              </a:rPr>
              <a:t>Youth Ages: </a:t>
            </a:r>
            <a:r>
              <a:rPr lang="en-US" b="0" i="0" u="none" strike="noStrike" baseline="0" dirty="0">
                <a:latin typeface="Calibri"/>
                <a:cs typeface="Calibri"/>
              </a:rPr>
              <a:t>16-24</a:t>
            </a:r>
          </a:p>
          <a:p>
            <a:pPr marL="673735" lvl="1" indent="-318135">
              <a:lnSpc>
                <a:spcPct val="115000"/>
              </a:lnSpc>
              <a:spcBef>
                <a:spcPts val="0"/>
              </a:spcBef>
            </a:pPr>
            <a:r>
              <a:rPr lang="en-US" b="1" i="0" u="none" strike="noStrike" baseline="0" dirty="0">
                <a:latin typeface="Calibri"/>
                <a:cs typeface="Calibri"/>
              </a:rPr>
              <a:t>Minimum Number of Youth Served Per Agency: </a:t>
            </a:r>
            <a:r>
              <a:rPr lang="en-US" b="0" i="0" u="none" strike="noStrike" baseline="0" dirty="0">
                <a:latin typeface="Calibri"/>
                <a:cs typeface="Calibri"/>
              </a:rPr>
              <a:t>15 youth participants per agency (1:15 staff ratio)</a:t>
            </a:r>
          </a:p>
          <a:p>
            <a:pPr marL="673735" lvl="1" indent="-318135">
              <a:lnSpc>
                <a:spcPct val="115000"/>
              </a:lnSpc>
              <a:spcBef>
                <a:spcPts val="0"/>
              </a:spcBef>
            </a:pPr>
            <a:r>
              <a:rPr lang="en-US" b="1" i="0" u="none" strike="noStrike" baseline="0" dirty="0">
                <a:latin typeface="Calibri"/>
                <a:cs typeface="Calibri"/>
              </a:rPr>
              <a:t>Recruitment: </a:t>
            </a:r>
            <a:r>
              <a:rPr lang="en-US" b="0" i="0" u="none" strike="noStrike" baseline="0" dirty="0">
                <a:latin typeface="Calibri"/>
                <a:cs typeface="Calibri"/>
              </a:rPr>
              <a:t>The Respondent is encouraged to recruit youth employees from following underrepresented populations outlined in the Target Population section; all youth must reside within the selected agencies’ Community Strategy Region (which may include more than one Community Area)</a:t>
            </a:r>
          </a:p>
          <a:p>
            <a:pPr marL="673735" lvl="1" indent="-318135">
              <a:lnSpc>
                <a:spcPct val="115000"/>
              </a:lnSpc>
              <a:spcBef>
                <a:spcPts val="0"/>
              </a:spcBef>
            </a:pPr>
            <a:r>
              <a:rPr lang="en-US" b="1" i="0" u="none" strike="noStrike" baseline="0" dirty="0">
                <a:latin typeface="Calibri"/>
                <a:cs typeface="Calibri"/>
              </a:rPr>
              <a:t>Program Schedule: </a:t>
            </a:r>
            <a:r>
              <a:rPr lang="en-US" b="0" i="0" u="none" strike="noStrike" baseline="0" dirty="0">
                <a:latin typeface="Calibri"/>
                <a:cs typeface="Calibri"/>
              </a:rPr>
              <a:t>360 hours per youth over a span of 26 weeks</a:t>
            </a:r>
            <a:r>
              <a:rPr lang="en-US" dirty="0">
                <a:latin typeface="Calibri"/>
                <a:cs typeface="Calibri"/>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228600" marR="0" indent="-381635">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cs typeface="Calibri"/>
            </a:endParaRPr>
          </a:p>
          <a:p>
            <a:pPr marL="381635" indent="-381635"/>
            <a:endParaRPr lang="en-US" sz="1600" dirty="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15</a:t>
            </a:fld>
            <a:endParaRPr lang="en-US"/>
          </a:p>
        </p:txBody>
      </p:sp>
      <p:sp>
        <p:nvSpPr>
          <p:cNvPr id="5" name="TextBox 4">
            <a:extLst>
              <a:ext uri="{FF2B5EF4-FFF2-40B4-BE49-F238E27FC236}">
                <a16:creationId xmlns:a16="http://schemas.microsoft.com/office/drawing/2014/main" id="{8B4D111E-3709-68AC-9AD8-ECC7ECF81D7B}"/>
              </a:ext>
            </a:extLst>
          </p:cNvPr>
          <p:cNvSpPr txBox="1"/>
          <p:nvPr/>
        </p:nvSpPr>
        <p:spPr>
          <a:xfrm>
            <a:off x="6545698" y="221749"/>
            <a:ext cx="3242930" cy="707886"/>
          </a:xfrm>
          <a:prstGeom prst="rect">
            <a:avLst/>
          </a:prstGeom>
          <a:noFill/>
        </p:spPr>
        <p:txBody>
          <a:bodyPr wrap="square" lIns="91440" tIns="45720" rIns="91440" bIns="45720" rtlCol="0" anchor="t">
            <a:spAutoFit/>
          </a:bodyPr>
          <a:lstStyle/>
          <a:p>
            <a:pPr algn="r"/>
            <a:r>
              <a:rPr lang="en-US" b="1" dirty="0">
                <a:solidFill>
                  <a:srgbClr val="00B0F0"/>
                </a:solidFill>
              </a:rPr>
              <a:t>EMPLOY LOCAL YOUTH</a:t>
            </a:r>
            <a:endParaRPr lang="en-US"/>
          </a:p>
          <a:p>
            <a:pPr algn="r"/>
            <a:r>
              <a:rPr lang="en-US" b="1" dirty="0">
                <a:solidFill>
                  <a:srgbClr val="00B0F0"/>
                </a:solidFill>
              </a:rPr>
              <a:t>RFP PAGES 10-13</a:t>
            </a:r>
            <a:endParaRPr lang="en-US" b="1" dirty="0">
              <a:solidFill>
                <a:srgbClr val="00B0F0"/>
              </a:solidFill>
              <a:cs typeface="Calibri"/>
            </a:endParaRPr>
          </a:p>
        </p:txBody>
      </p:sp>
    </p:spTree>
    <p:extLst>
      <p:ext uri="{BB962C8B-B14F-4D97-AF65-F5344CB8AC3E}">
        <p14:creationId xmlns:p14="http://schemas.microsoft.com/office/powerpoint/2010/main" val="121535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874824"/>
          </a:xfrm>
        </p:spPr>
        <p:txBody>
          <a:bodyPr vert="horz" lIns="101882" tIns="50941" rIns="101882" bIns="50941" rtlCol="0" anchor="t">
            <a:normAutofit/>
          </a:bodyPr>
          <a:lstStyle/>
          <a:p>
            <a:pPr marL="0" indent="0">
              <a:buNone/>
            </a:pPr>
            <a:r>
              <a:rPr lang="en-US" sz="1800" b="1" i="1">
                <a:ea typeface="+mn-lt"/>
                <a:cs typeface="+mn-lt"/>
              </a:rPr>
              <a:t>     </a:t>
            </a:r>
            <a:endParaRPr lang="en-US" sz="1800" b="1" i="1">
              <a:cs typeface="Calibri"/>
            </a:endParaRPr>
          </a:p>
          <a:p>
            <a:pPr marL="228600" indent="-381635">
              <a:lnSpc>
                <a:spcPct val="115000"/>
              </a:lnSpc>
              <a:spcBef>
                <a:spcPts val="0"/>
              </a:spcBef>
            </a:pPr>
            <a:r>
              <a:rPr lang="en-US" sz="1800" b="1">
                <a:effectLst/>
                <a:latin typeface="Calibri"/>
                <a:ea typeface="Calibri" panose="020F0502020204030204" pitchFamily="34" charset="0"/>
                <a:cs typeface="Calibri"/>
              </a:rPr>
              <a:t>Key </a:t>
            </a:r>
            <a:r>
              <a:rPr lang="en-US" sz="1800" b="1">
                <a:latin typeface="Calibri"/>
                <a:ea typeface="Calibri" panose="020F0502020204030204" pitchFamily="34" charset="0"/>
                <a:cs typeface="Calibri"/>
              </a:rPr>
              <a:t>facts of employing local youth (continued):</a:t>
            </a:r>
          </a:p>
          <a:p>
            <a:pPr marL="673735" lvl="1" indent="-318135">
              <a:lnSpc>
                <a:spcPct val="115000"/>
              </a:lnSpc>
              <a:spcBef>
                <a:spcPts val="0"/>
              </a:spcBef>
            </a:pPr>
            <a:endParaRPr lang="en-US">
              <a:effectLst/>
              <a:latin typeface="Calibri" panose="020F0502020204030204" pitchFamily="34" charset="0"/>
              <a:ea typeface="Calibri" panose="020F0502020204030204" pitchFamily="34" charset="0"/>
              <a:cs typeface="Calibri" panose="020F0502020204030204" pitchFamily="34" charset="0"/>
            </a:endParaRPr>
          </a:p>
          <a:p>
            <a:pPr marL="228600" marR="0" indent="-381635">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cs typeface="Calibri"/>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16</a:t>
            </a:fld>
            <a:endParaRPr lang="en-US"/>
          </a:p>
        </p:txBody>
      </p:sp>
      <p:graphicFrame>
        <p:nvGraphicFramePr>
          <p:cNvPr id="6" name="Table 5">
            <a:extLst>
              <a:ext uri="{FF2B5EF4-FFF2-40B4-BE49-F238E27FC236}">
                <a16:creationId xmlns:a16="http://schemas.microsoft.com/office/drawing/2014/main" id="{26E52894-B1E2-C629-0716-6A6773B93017}"/>
              </a:ext>
            </a:extLst>
          </p:cNvPr>
          <p:cNvGraphicFramePr>
            <a:graphicFrameLocks noGrp="1"/>
          </p:cNvGraphicFramePr>
          <p:nvPr>
            <p:extLst>
              <p:ext uri="{D42A27DB-BD31-4B8C-83A1-F6EECF244321}">
                <p14:modId xmlns:p14="http://schemas.microsoft.com/office/powerpoint/2010/main" val="3068973543"/>
              </p:ext>
            </p:extLst>
          </p:nvPr>
        </p:nvGraphicFramePr>
        <p:xfrm>
          <a:off x="1397636" y="2063468"/>
          <a:ext cx="7523184" cy="3018610"/>
        </p:xfrm>
        <a:graphic>
          <a:graphicData uri="http://schemas.openxmlformats.org/drawingml/2006/table">
            <a:tbl>
              <a:tblPr firstRow="1" bandRow="1">
                <a:tableStyleId>{3B4B98B0-60AC-42C2-AFA5-B58CD77FA1E5}</a:tableStyleId>
              </a:tblPr>
              <a:tblGrid>
                <a:gridCol w="1880796">
                  <a:extLst>
                    <a:ext uri="{9D8B030D-6E8A-4147-A177-3AD203B41FA5}">
                      <a16:colId xmlns:a16="http://schemas.microsoft.com/office/drawing/2014/main" val="776743801"/>
                    </a:ext>
                  </a:extLst>
                </a:gridCol>
                <a:gridCol w="1880796">
                  <a:extLst>
                    <a:ext uri="{9D8B030D-6E8A-4147-A177-3AD203B41FA5}">
                      <a16:colId xmlns:a16="http://schemas.microsoft.com/office/drawing/2014/main" val="1399367128"/>
                    </a:ext>
                  </a:extLst>
                </a:gridCol>
                <a:gridCol w="1880796">
                  <a:extLst>
                    <a:ext uri="{9D8B030D-6E8A-4147-A177-3AD203B41FA5}">
                      <a16:colId xmlns:a16="http://schemas.microsoft.com/office/drawing/2014/main" val="528295787"/>
                    </a:ext>
                  </a:extLst>
                </a:gridCol>
                <a:gridCol w="1880796">
                  <a:extLst>
                    <a:ext uri="{9D8B030D-6E8A-4147-A177-3AD203B41FA5}">
                      <a16:colId xmlns:a16="http://schemas.microsoft.com/office/drawing/2014/main" val="3329398215"/>
                    </a:ext>
                  </a:extLst>
                </a:gridCol>
              </a:tblGrid>
              <a:tr h="366298">
                <a:tc gridSpan="4">
                  <a:txBody>
                    <a:bodyPr/>
                    <a:lstStyle/>
                    <a:p>
                      <a:pPr algn="l"/>
                      <a:r>
                        <a:rPr lang="en-US" sz="1800" dirty="0">
                          <a:solidFill>
                            <a:schemeClr val="tx1"/>
                          </a:solidFill>
                        </a:rPr>
                        <a:t>Table 2: Youth Employee Schedule and Hours Overview</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988304"/>
                  </a:ext>
                </a:extLst>
              </a:tr>
              <a:tr h="442052">
                <a:tc>
                  <a:txBody>
                    <a:bodyPr/>
                    <a:lstStyle/>
                    <a:p>
                      <a:r>
                        <a:rPr lang="en-US" sz="1800" b="1">
                          <a:solidFill>
                            <a:schemeClr val="tx1"/>
                          </a:solidFill>
                        </a:rPr>
                        <a:t>Season</a:t>
                      </a:r>
                    </a:p>
                  </a:txBody>
                  <a:tcPr/>
                </a:tc>
                <a:tc>
                  <a:txBody>
                    <a:bodyPr/>
                    <a:lstStyle/>
                    <a:p>
                      <a:r>
                        <a:rPr lang="en-US" sz="1800" b="1">
                          <a:solidFill>
                            <a:schemeClr val="tx1"/>
                          </a:solidFill>
                        </a:rPr>
                        <a:t>Number of weeks</a:t>
                      </a:r>
                    </a:p>
                  </a:txBody>
                  <a:tcPr/>
                </a:tc>
                <a:tc>
                  <a:txBody>
                    <a:bodyPr/>
                    <a:lstStyle/>
                    <a:p>
                      <a:r>
                        <a:rPr lang="en-US" sz="1800" b="1">
                          <a:solidFill>
                            <a:schemeClr val="tx1"/>
                          </a:solidFill>
                        </a:rPr>
                        <a:t>Hours per week</a:t>
                      </a:r>
                    </a:p>
                  </a:txBody>
                  <a:tcPr/>
                </a:tc>
                <a:tc>
                  <a:txBody>
                    <a:bodyPr/>
                    <a:lstStyle/>
                    <a:p>
                      <a:pPr lvl="0">
                        <a:buNone/>
                      </a:pPr>
                      <a:r>
                        <a:rPr lang="en-US" sz="1800" b="1">
                          <a:solidFill>
                            <a:schemeClr val="tx1"/>
                          </a:solidFill>
                        </a:rPr>
                        <a:t>Total Hours</a:t>
                      </a:r>
                    </a:p>
                  </a:txBody>
                  <a:tcPr/>
                </a:tc>
                <a:extLst>
                  <a:ext uri="{0D108BD9-81ED-4DB2-BD59-A6C34878D82A}">
                    <a16:rowId xmlns:a16="http://schemas.microsoft.com/office/drawing/2014/main" val="289167234"/>
                  </a:ext>
                </a:extLst>
              </a:tr>
              <a:tr h="442052">
                <a:tc>
                  <a:txBody>
                    <a:bodyPr/>
                    <a:lstStyle/>
                    <a:p>
                      <a:r>
                        <a:rPr lang="en-US" sz="1800">
                          <a:solidFill>
                            <a:schemeClr val="tx1"/>
                          </a:solidFill>
                        </a:rPr>
                        <a:t>Spring </a:t>
                      </a:r>
                    </a:p>
                  </a:txBody>
                  <a:tcPr/>
                </a:tc>
                <a:tc>
                  <a:txBody>
                    <a:bodyPr/>
                    <a:lstStyle/>
                    <a:p>
                      <a:r>
                        <a:rPr lang="en-US" sz="1800">
                          <a:solidFill>
                            <a:schemeClr val="tx1"/>
                          </a:solidFill>
                        </a:rPr>
                        <a:t>4</a:t>
                      </a:r>
                    </a:p>
                  </a:txBody>
                  <a:tcPr/>
                </a:tc>
                <a:tc>
                  <a:txBody>
                    <a:bodyPr/>
                    <a:lstStyle/>
                    <a:p>
                      <a:r>
                        <a:rPr lang="en-US" sz="1800">
                          <a:solidFill>
                            <a:schemeClr val="tx1"/>
                          </a:solidFill>
                        </a:rPr>
                        <a:t>10</a:t>
                      </a:r>
                    </a:p>
                  </a:txBody>
                  <a:tcPr/>
                </a:tc>
                <a:tc>
                  <a:txBody>
                    <a:bodyPr/>
                    <a:lstStyle/>
                    <a:p>
                      <a:pPr lvl="0">
                        <a:buNone/>
                      </a:pPr>
                      <a:r>
                        <a:rPr lang="en-US" sz="1800">
                          <a:solidFill>
                            <a:schemeClr val="tx1"/>
                          </a:solidFill>
                        </a:rPr>
                        <a:t>40</a:t>
                      </a:r>
                    </a:p>
                  </a:txBody>
                  <a:tcPr/>
                </a:tc>
                <a:extLst>
                  <a:ext uri="{0D108BD9-81ED-4DB2-BD59-A6C34878D82A}">
                    <a16:rowId xmlns:a16="http://schemas.microsoft.com/office/drawing/2014/main" val="823187680"/>
                  </a:ext>
                </a:extLst>
              </a:tr>
              <a:tr h="442052">
                <a:tc>
                  <a:txBody>
                    <a:bodyPr/>
                    <a:lstStyle/>
                    <a:p>
                      <a:r>
                        <a:rPr lang="en-US" sz="1800">
                          <a:solidFill>
                            <a:schemeClr val="tx1"/>
                          </a:solidFill>
                        </a:rPr>
                        <a:t>Summer </a:t>
                      </a:r>
                    </a:p>
                  </a:txBody>
                  <a:tcPr/>
                </a:tc>
                <a:tc>
                  <a:txBody>
                    <a:bodyPr/>
                    <a:lstStyle/>
                    <a:p>
                      <a:r>
                        <a:rPr lang="en-US" sz="1800">
                          <a:solidFill>
                            <a:schemeClr val="tx1"/>
                          </a:solidFill>
                        </a:rPr>
                        <a:t>10</a:t>
                      </a:r>
                    </a:p>
                  </a:txBody>
                  <a:tcPr/>
                </a:tc>
                <a:tc>
                  <a:txBody>
                    <a:bodyPr/>
                    <a:lstStyle/>
                    <a:p>
                      <a:r>
                        <a:rPr lang="en-US" sz="1800">
                          <a:solidFill>
                            <a:schemeClr val="tx1"/>
                          </a:solidFill>
                        </a:rPr>
                        <a:t>20</a:t>
                      </a:r>
                    </a:p>
                  </a:txBody>
                  <a:tcPr/>
                </a:tc>
                <a:tc>
                  <a:txBody>
                    <a:bodyPr/>
                    <a:lstStyle/>
                    <a:p>
                      <a:pPr lvl="0">
                        <a:buNone/>
                      </a:pPr>
                      <a:r>
                        <a:rPr lang="en-US" sz="1800">
                          <a:solidFill>
                            <a:schemeClr val="tx1"/>
                          </a:solidFill>
                        </a:rPr>
                        <a:t>200</a:t>
                      </a:r>
                    </a:p>
                  </a:txBody>
                  <a:tcPr/>
                </a:tc>
                <a:extLst>
                  <a:ext uri="{0D108BD9-81ED-4DB2-BD59-A6C34878D82A}">
                    <a16:rowId xmlns:a16="http://schemas.microsoft.com/office/drawing/2014/main" val="2487367869"/>
                  </a:ext>
                </a:extLst>
              </a:tr>
              <a:tr h="442052">
                <a:tc>
                  <a:txBody>
                    <a:bodyPr/>
                    <a:lstStyle/>
                    <a:p>
                      <a:r>
                        <a:rPr lang="en-US" sz="1800">
                          <a:solidFill>
                            <a:schemeClr val="tx1"/>
                          </a:solidFill>
                        </a:rPr>
                        <a:t>Fall </a:t>
                      </a:r>
                    </a:p>
                  </a:txBody>
                  <a:tcPr/>
                </a:tc>
                <a:tc>
                  <a:txBody>
                    <a:bodyPr/>
                    <a:lstStyle/>
                    <a:p>
                      <a:r>
                        <a:rPr lang="en-US" sz="1800">
                          <a:solidFill>
                            <a:schemeClr val="tx1"/>
                          </a:solidFill>
                        </a:rPr>
                        <a:t>4</a:t>
                      </a:r>
                      <a:endParaRPr lang="en-US" sz="1800" err="1">
                        <a:solidFill>
                          <a:schemeClr val="tx1"/>
                        </a:solidFill>
                      </a:endParaRPr>
                    </a:p>
                  </a:txBody>
                  <a:tcPr/>
                </a:tc>
                <a:tc>
                  <a:txBody>
                    <a:bodyPr/>
                    <a:lstStyle/>
                    <a:p>
                      <a:r>
                        <a:rPr lang="en-US" sz="1800">
                          <a:solidFill>
                            <a:schemeClr val="tx1"/>
                          </a:solidFill>
                        </a:rPr>
                        <a:t>10</a:t>
                      </a:r>
                    </a:p>
                  </a:txBody>
                  <a:tcPr/>
                </a:tc>
                <a:tc>
                  <a:txBody>
                    <a:bodyPr/>
                    <a:lstStyle/>
                    <a:p>
                      <a:pPr lvl="0">
                        <a:buNone/>
                      </a:pPr>
                      <a:r>
                        <a:rPr lang="en-US" sz="1800">
                          <a:solidFill>
                            <a:schemeClr val="tx1"/>
                          </a:solidFill>
                        </a:rPr>
                        <a:t>40</a:t>
                      </a:r>
                    </a:p>
                  </a:txBody>
                  <a:tcPr/>
                </a:tc>
                <a:extLst>
                  <a:ext uri="{0D108BD9-81ED-4DB2-BD59-A6C34878D82A}">
                    <a16:rowId xmlns:a16="http://schemas.microsoft.com/office/drawing/2014/main" val="3042283437"/>
                  </a:ext>
                </a:extLst>
              </a:tr>
              <a:tr h="442052">
                <a:tc>
                  <a:txBody>
                    <a:bodyPr/>
                    <a:lstStyle/>
                    <a:p>
                      <a:r>
                        <a:rPr lang="en-US" sz="1800">
                          <a:solidFill>
                            <a:schemeClr val="tx1"/>
                          </a:solidFill>
                        </a:rPr>
                        <a:t>Winter </a:t>
                      </a:r>
                    </a:p>
                  </a:txBody>
                  <a:tcPr/>
                </a:tc>
                <a:tc>
                  <a:txBody>
                    <a:bodyPr/>
                    <a:lstStyle/>
                    <a:p>
                      <a:r>
                        <a:rPr lang="en-US" sz="1800">
                          <a:solidFill>
                            <a:schemeClr val="tx1"/>
                          </a:solidFill>
                        </a:rPr>
                        <a:t>8</a:t>
                      </a:r>
                    </a:p>
                  </a:txBody>
                  <a:tcPr/>
                </a:tc>
                <a:tc>
                  <a:txBody>
                    <a:bodyPr/>
                    <a:lstStyle/>
                    <a:p>
                      <a:r>
                        <a:rPr lang="en-US" sz="1800">
                          <a:solidFill>
                            <a:schemeClr val="tx1"/>
                          </a:solidFill>
                        </a:rPr>
                        <a:t>10</a:t>
                      </a:r>
                    </a:p>
                  </a:txBody>
                  <a:tcPr/>
                </a:tc>
                <a:tc>
                  <a:txBody>
                    <a:bodyPr/>
                    <a:lstStyle/>
                    <a:p>
                      <a:pPr lvl="0">
                        <a:buNone/>
                      </a:pPr>
                      <a:r>
                        <a:rPr lang="en-US" sz="1800">
                          <a:solidFill>
                            <a:schemeClr val="tx1"/>
                          </a:solidFill>
                        </a:rPr>
                        <a:t>80</a:t>
                      </a:r>
                    </a:p>
                  </a:txBody>
                  <a:tcPr/>
                </a:tc>
                <a:extLst>
                  <a:ext uri="{0D108BD9-81ED-4DB2-BD59-A6C34878D82A}">
                    <a16:rowId xmlns:a16="http://schemas.microsoft.com/office/drawing/2014/main" val="1819020267"/>
                  </a:ext>
                </a:extLst>
              </a:tr>
              <a:tr h="442052">
                <a:tc>
                  <a:txBody>
                    <a:bodyPr/>
                    <a:lstStyle/>
                    <a:p>
                      <a:pPr lvl="0">
                        <a:buNone/>
                      </a:pPr>
                      <a:r>
                        <a:rPr lang="en-US" sz="1800" b="1">
                          <a:solidFill>
                            <a:schemeClr val="tx1"/>
                          </a:solidFill>
                        </a:rPr>
                        <a:t>Total</a:t>
                      </a:r>
                    </a:p>
                  </a:txBody>
                  <a:tcPr/>
                </a:tc>
                <a:tc>
                  <a:txBody>
                    <a:bodyPr/>
                    <a:lstStyle/>
                    <a:p>
                      <a:pPr lvl="0">
                        <a:buNone/>
                      </a:pPr>
                      <a:r>
                        <a:rPr lang="en-US" sz="1800">
                          <a:solidFill>
                            <a:schemeClr val="tx1"/>
                          </a:solidFill>
                        </a:rPr>
                        <a:t>26</a:t>
                      </a:r>
                    </a:p>
                  </a:txBody>
                  <a:tcPr/>
                </a:tc>
                <a:tc>
                  <a:txBody>
                    <a:bodyPr/>
                    <a:lstStyle/>
                    <a:p>
                      <a:pPr lvl="0">
                        <a:buNone/>
                      </a:pPr>
                      <a:r>
                        <a:rPr lang="en-US" sz="1800">
                          <a:solidFill>
                            <a:schemeClr val="tx1"/>
                          </a:solidFill>
                        </a:rPr>
                        <a:t>--</a:t>
                      </a:r>
                    </a:p>
                  </a:txBody>
                  <a:tcPr/>
                </a:tc>
                <a:tc>
                  <a:txBody>
                    <a:bodyPr/>
                    <a:lstStyle/>
                    <a:p>
                      <a:pPr lvl="0">
                        <a:buNone/>
                      </a:pPr>
                      <a:r>
                        <a:rPr lang="en-US" sz="1800" dirty="0">
                          <a:solidFill>
                            <a:schemeClr val="tx1"/>
                          </a:solidFill>
                        </a:rPr>
                        <a:t>360</a:t>
                      </a:r>
                    </a:p>
                  </a:txBody>
                  <a:tcPr/>
                </a:tc>
                <a:extLst>
                  <a:ext uri="{0D108BD9-81ED-4DB2-BD59-A6C34878D82A}">
                    <a16:rowId xmlns:a16="http://schemas.microsoft.com/office/drawing/2014/main" val="2852869867"/>
                  </a:ext>
                </a:extLst>
              </a:tr>
            </a:tbl>
          </a:graphicData>
        </a:graphic>
      </p:graphicFrame>
      <p:sp>
        <p:nvSpPr>
          <p:cNvPr id="10" name="TextBox 9">
            <a:extLst>
              <a:ext uri="{FF2B5EF4-FFF2-40B4-BE49-F238E27FC236}">
                <a16:creationId xmlns:a16="http://schemas.microsoft.com/office/drawing/2014/main" id="{DAD31FBB-8225-45A7-B12B-35B95BC17F97}"/>
              </a:ext>
            </a:extLst>
          </p:cNvPr>
          <p:cNvSpPr txBox="1"/>
          <p:nvPr/>
        </p:nvSpPr>
        <p:spPr>
          <a:xfrm>
            <a:off x="6545698" y="221749"/>
            <a:ext cx="3242930" cy="707886"/>
          </a:xfrm>
          <a:prstGeom prst="rect">
            <a:avLst/>
          </a:prstGeom>
          <a:noFill/>
        </p:spPr>
        <p:txBody>
          <a:bodyPr wrap="square" lIns="91440" tIns="45720" rIns="91440" bIns="45720" rtlCol="0" anchor="t">
            <a:spAutoFit/>
          </a:bodyPr>
          <a:lstStyle/>
          <a:p>
            <a:pPr algn="r"/>
            <a:r>
              <a:rPr lang="en-US" b="1" dirty="0">
                <a:solidFill>
                  <a:srgbClr val="00B0F0"/>
                </a:solidFill>
              </a:rPr>
              <a:t>EMPLOY LOCAL YOUTH</a:t>
            </a:r>
            <a:endParaRPr lang="en-US"/>
          </a:p>
          <a:p>
            <a:pPr algn="r"/>
            <a:r>
              <a:rPr lang="en-US" b="1" dirty="0">
                <a:solidFill>
                  <a:srgbClr val="00B0F0"/>
                </a:solidFill>
              </a:rPr>
              <a:t>RFP PAGES 10-13</a:t>
            </a:r>
            <a:endParaRPr lang="en-US" b="1" dirty="0">
              <a:solidFill>
                <a:srgbClr val="00B0F0"/>
              </a:solidFill>
              <a:cs typeface="Calibri"/>
            </a:endParaRPr>
          </a:p>
        </p:txBody>
      </p:sp>
    </p:spTree>
    <p:extLst>
      <p:ext uri="{BB962C8B-B14F-4D97-AF65-F5344CB8AC3E}">
        <p14:creationId xmlns:p14="http://schemas.microsoft.com/office/powerpoint/2010/main" val="246331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874698"/>
          </a:xfrm>
        </p:spPr>
        <p:txBody>
          <a:bodyPr vert="horz" lIns="101882" tIns="50941" rIns="101882" bIns="50941" rtlCol="0" anchor="t">
            <a:noAutofit/>
          </a:bodyPr>
          <a:lstStyle/>
          <a:p>
            <a:pPr marL="0" indent="0">
              <a:buNone/>
            </a:pPr>
            <a:r>
              <a:rPr lang="en-US" sz="1500" b="1" i="1">
                <a:ea typeface="+mn-lt"/>
                <a:cs typeface="+mn-lt"/>
              </a:rPr>
              <a:t>     </a:t>
            </a:r>
            <a:endParaRPr lang="en-US" sz="1500" b="1" i="1">
              <a:cs typeface="Calibri"/>
            </a:endParaRPr>
          </a:p>
          <a:p>
            <a:pPr marL="228600" indent="-381635">
              <a:lnSpc>
                <a:spcPct val="115000"/>
              </a:lnSpc>
              <a:spcBef>
                <a:spcPts val="0"/>
              </a:spcBef>
            </a:pPr>
            <a:r>
              <a:rPr lang="en-US" sz="1500" b="1">
                <a:effectLst/>
                <a:latin typeface="Calibri"/>
                <a:ea typeface="Calibri" panose="020F0502020204030204" pitchFamily="34" charset="0"/>
                <a:cs typeface="Calibri"/>
              </a:rPr>
              <a:t>Key </a:t>
            </a:r>
            <a:r>
              <a:rPr lang="en-US" sz="1500" b="1">
                <a:latin typeface="Calibri"/>
                <a:ea typeface="Calibri" panose="020F0502020204030204" pitchFamily="34" charset="0"/>
                <a:cs typeface="Calibri"/>
              </a:rPr>
              <a:t>functions of employing local youth: </a:t>
            </a:r>
          </a:p>
          <a:p>
            <a:pPr marL="673735" lvl="1" indent="-318135">
              <a:lnSpc>
                <a:spcPct val="115000"/>
              </a:lnSpc>
              <a:spcBef>
                <a:spcPts val="0"/>
              </a:spcBef>
            </a:pPr>
            <a:r>
              <a:rPr lang="en-US" sz="1500" i="0" u="none" strike="noStrike" baseline="0">
                <a:latin typeface="Calibri"/>
                <a:cs typeface="Calibri"/>
              </a:rPr>
              <a:t>Recruit and retain youth</a:t>
            </a:r>
          </a:p>
          <a:p>
            <a:pPr marL="1119505" lvl="2" indent="-254635">
              <a:lnSpc>
                <a:spcPct val="115000"/>
              </a:lnSpc>
              <a:spcBef>
                <a:spcPts val="0"/>
              </a:spcBef>
            </a:pPr>
            <a:r>
              <a:rPr lang="en-US" sz="1500">
                <a:latin typeface="Calibri"/>
                <a:cs typeface="Calibri"/>
              </a:rPr>
              <a:t>Coordinate outreach and recruitment</a:t>
            </a:r>
          </a:p>
          <a:p>
            <a:pPr marL="1119505" lvl="2" indent="-254635">
              <a:lnSpc>
                <a:spcPct val="115000"/>
              </a:lnSpc>
              <a:spcBef>
                <a:spcPts val="0"/>
              </a:spcBef>
            </a:pPr>
            <a:r>
              <a:rPr lang="en-US" sz="1500" i="0" u="none" strike="noStrike" baseline="0">
                <a:latin typeface="Calibri"/>
                <a:cs typeface="Calibri"/>
              </a:rPr>
              <a:t>Provide orientation and training for youth, and families</a:t>
            </a:r>
          </a:p>
          <a:p>
            <a:pPr marL="1119505" lvl="2" indent="-254635">
              <a:lnSpc>
                <a:spcPct val="115000"/>
              </a:lnSpc>
              <a:spcBef>
                <a:spcPts val="0"/>
              </a:spcBef>
            </a:pPr>
            <a:r>
              <a:rPr lang="en-US" sz="1500" i="0" u="none" strike="noStrike" baseline="0">
                <a:latin typeface="Calibri"/>
                <a:cs typeface="Calibri"/>
              </a:rPr>
              <a:t>Maintain communication with youth and families throughout program</a:t>
            </a:r>
          </a:p>
          <a:p>
            <a:pPr marL="1119505" lvl="2" indent="-254635">
              <a:lnSpc>
                <a:spcPct val="115000"/>
              </a:lnSpc>
              <a:spcBef>
                <a:spcPts val="0"/>
              </a:spcBef>
            </a:pPr>
            <a:r>
              <a:rPr lang="en-US" sz="1500">
                <a:latin typeface="Calibri"/>
                <a:cs typeface="Calibri"/>
              </a:rPr>
              <a:t>Track and enter data as needed</a:t>
            </a:r>
            <a:endParaRPr lang="en-US" sz="1500" i="0" u="none" strike="noStrike" baseline="0">
              <a:latin typeface="Calibri"/>
              <a:cs typeface="Calibri"/>
            </a:endParaRPr>
          </a:p>
          <a:p>
            <a:pPr marL="673735" lvl="1" indent="-318135">
              <a:lnSpc>
                <a:spcPct val="115000"/>
              </a:lnSpc>
              <a:spcBef>
                <a:spcPts val="0"/>
              </a:spcBef>
            </a:pPr>
            <a:r>
              <a:rPr lang="en-US" sz="1500" i="0" u="none" strike="noStrike" baseline="0">
                <a:latin typeface="Calibri"/>
                <a:cs typeface="Calibri"/>
              </a:rPr>
              <a:t>Implement weekly program curriculum, including administering MCMF trainings and speaker series</a:t>
            </a:r>
          </a:p>
          <a:p>
            <a:pPr marL="1119505" lvl="2" indent="-254635">
              <a:lnSpc>
                <a:spcPct val="115000"/>
              </a:lnSpc>
              <a:spcBef>
                <a:spcPts val="0"/>
              </a:spcBef>
            </a:pPr>
            <a:r>
              <a:rPr lang="en-US" sz="1500">
                <a:latin typeface="Calibri"/>
                <a:cs typeface="Calibri"/>
              </a:rPr>
              <a:t>Develop weekly goals and activities informed by provided curriculum</a:t>
            </a:r>
          </a:p>
          <a:p>
            <a:pPr marL="1119505" lvl="2" indent="-254635">
              <a:lnSpc>
                <a:spcPct val="115000"/>
              </a:lnSpc>
              <a:spcBef>
                <a:spcPts val="0"/>
              </a:spcBef>
            </a:pPr>
            <a:r>
              <a:rPr lang="en-US" sz="1500" i="0" u="none" strike="noStrike" baseline="0">
                <a:latin typeface="Calibri"/>
                <a:cs typeface="Calibri"/>
              </a:rPr>
              <a:t>Facilitate access for youth to complete financial </a:t>
            </a:r>
            <a:r>
              <a:rPr lang="en-US" sz="1500">
                <a:latin typeface="Calibri"/>
                <a:cs typeface="Calibri"/>
              </a:rPr>
              <a:t>literacy training </a:t>
            </a:r>
            <a:endParaRPr lang="en-US" sz="1500">
              <a:latin typeface="Calibri" panose="020F0502020204030204" pitchFamily="34" charset="0"/>
              <a:cs typeface="Calibri"/>
            </a:endParaRPr>
          </a:p>
          <a:p>
            <a:pPr marL="1119505" lvl="2" indent="-254635">
              <a:lnSpc>
                <a:spcPct val="115000"/>
              </a:lnSpc>
              <a:spcBef>
                <a:spcPts val="0"/>
              </a:spcBef>
            </a:pPr>
            <a:r>
              <a:rPr lang="en-US" sz="1500" i="0" u="none" strike="noStrike" baseline="0">
                <a:latin typeface="Calibri"/>
                <a:cs typeface="Calibri"/>
              </a:rPr>
              <a:t>Encourage youth to attend Safe Spaces for Youth Speaker Series</a:t>
            </a:r>
          </a:p>
          <a:p>
            <a:pPr marL="1119505" lvl="2" indent="-254635">
              <a:lnSpc>
                <a:spcPct val="115000"/>
              </a:lnSpc>
              <a:spcBef>
                <a:spcPts val="0"/>
              </a:spcBef>
            </a:pPr>
            <a:r>
              <a:rPr lang="en-US" sz="1500">
                <a:latin typeface="Calibri"/>
                <a:cs typeface="Calibri"/>
              </a:rPr>
              <a:t>Enter youth data into </a:t>
            </a:r>
            <a:r>
              <a:rPr lang="en-US" sz="1500" err="1">
                <a:latin typeface="Calibri"/>
                <a:cs typeface="Calibri"/>
              </a:rPr>
              <a:t>Cityspan</a:t>
            </a:r>
            <a:endParaRPr lang="en-US" sz="1500" i="0" u="none" strike="noStrike" baseline="0">
              <a:latin typeface="Calibri"/>
              <a:cs typeface="Calibri"/>
            </a:endParaRPr>
          </a:p>
          <a:p>
            <a:pPr marL="673735" lvl="1" indent="-318135">
              <a:lnSpc>
                <a:spcPct val="115000"/>
              </a:lnSpc>
              <a:spcBef>
                <a:spcPts val="0"/>
              </a:spcBef>
            </a:pPr>
            <a:r>
              <a:rPr lang="en-US" sz="1500" i="0" u="none" strike="noStrike" baseline="0">
                <a:latin typeface="Calibri"/>
                <a:cs typeface="Calibri"/>
              </a:rPr>
              <a:t>Administer payroll for youth wages</a:t>
            </a:r>
          </a:p>
          <a:p>
            <a:pPr marL="1119505" lvl="2" indent="-254635">
              <a:lnSpc>
                <a:spcPct val="115000"/>
              </a:lnSpc>
              <a:spcBef>
                <a:spcPts val="0"/>
              </a:spcBef>
            </a:pPr>
            <a:r>
              <a:rPr lang="en-US" sz="1500">
                <a:latin typeface="Calibri"/>
                <a:cs typeface="Calibri"/>
              </a:rPr>
              <a:t>Collect participant timesheets and record in payroll system</a:t>
            </a:r>
          </a:p>
          <a:p>
            <a:pPr marL="1119505" lvl="2" indent="-254635">
              <a:lnSpc>
                <a:spcPct val="115000"/>
              </a:lnSpc>
              <a:spcBef>
                <a:spcPts val="0"/>
              </a:spcBef>
            </a:pPr>
            <a:r>
              <a:rPr lang="en-US" sz="1500">
                <a:latin typeface="Calibri"/>
                <a:cs typeface="Calibri"/>
              </a:rPr>
              <a:t>Pay participants on a bi-weekly basis</a:t>
            </a:r>
          </a:p>
          <a:p>
            <a:pPr marL="1119505" lvl="2" indent="-254635">
              <a:lnSpc>
                <a:spcPct val="115000"/>
              </a:lnSpc>
              <a:spcBef>
                <a:spcPts val="0"/>
              </a:spcBef>
            </a:pPr>
            <a:r>
              <a:rPr lang="en-US" sz="1500">
                <a:latin typeface="Calibri"/>
                <a:cs typeface="Calibri"/>
              </a:rPr>
              <a:t>Maintain time and payroll documents in a secure space</a:t>
            </a:r>
          </a:p>
          <a:p>
            <a:pPr marL="673735" lvl="1" indent="-318135">
              <a:lnSpc>
                <a:spcPct val="115000"/>
              </a:lnSpc>
              <a:spcBef>
                <a:spcPts val="0"/>
              </a:spcBef>
            </a:pPr>
            <a:r>
              <a:rPr lang="en-US" sz="1500" i="0" u="none" strike="noStrike" baseline="0">
                <a:latin typeface="Calibri"/>
                <a:cs typeface="Calibri"/>
              </a:rPr>
              <a:t>Support youth participation in All Teen Gatherings</a:t>
            </a:r>
          </a:p>
          <a:p>
            <a:pPr marL="1119505" lvl="2" indent="-254635">
              <a:lnSpc>
                <a:spcPct val="115000"/>
              </a:lnSpc>
              <a:spcBef>
                <a:spcPts val="0"/>
              </a:spcBef>
            </a:pPr>
            <a:r>
              <a:rPr lang="en-US" sz="1500">
                <a:latin typeface="Calibri"/>
                <a:cs typeface="Calibri"/>
              </a:rPr>
              <a:t>Share information about events with youth and families in a timely manner</a:t>
            </a:r>
          </a:p>
          <a:p>
            <a:pPr marL="1119505" lvl="2" indent="-254635">
              <a:lnSpc>
                <a:spcPct val="115000"/>
              </a:lnSpc>
              <a:spcBef>
                <a:spcPts val="0"/>
              </a:spcBef>
            </a:pPr>
            <a:r>
              <a:rPr lang="en-US" sz="1500" i="0" u="none" strike="noStrike" baseline="0">
                <a:latin typeface="Calibri"/>
                <a:cs typeface="Calibri"/>
              </a:rPr>
              <a:t>Support transportation logistics to and from events</a:t>
            </a: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17</a:t>
            </a:fld>
            <a:endParaRPr lang="en-US"/>
          </a:p>
        </p:txBody>
      </p:sp>
      <p:sp>
        <p:nvSpPr>
          <p:cNvPr id="7" name="TextBox 6">
            <a:extLst>
              <a:ext uri="{FF2B5EF4-FFF2-40B4-BE49-F238E27FC236}">
                <a16:creationId xmlns:a16="http://schemas.microsoft.com/office/drawing/2014/main" id="{BAA3CEBE-1B90-571A-ADEA-6A51AFC7BDAF}"/>
              </a:ext>
            </a:extLst>
          </p:cNvPr>
          <p:cNvSpPr txBox="1"/>
          <p:nvPr/>
        </p:nvSpPr>
        <p:spPr>
          <a:xfrm>
            <a:off x="6545698" y="221749"/>
            <a:ext cx="3242930" cy="707886"/>
          </a:xfrm>
          <a:prstGeom prst="rect">
            <a:avLst/>
          </a:prstGeom>
          <a:noFill/>
        </p:spPr>
        <p:txBody>
          <a:bodyPr wrap="square" lIns="91440" tIns="45720" rIns="91440" bIns="45720" rtlCol="0" anchor="t">
            <a:spAutoFit/>
          </a:bodyPr>
          <a:lstStyle/>
          <a:p>
            <a:pPr algn="r"/>
            <a:r>
              <a:rPr lang="en-US" b="1" dirty="0">
                <a:solidFill>
                  <a:srgbClr val="00B0F0"/>
                </a:solidFill>
              </a:rPr>
              <a:t>EMPLOY LOCAL YOUTH</a:t>
            </a:r>
            <a:endParaRPr lang="en-US"/>
          </a:p>
          <a:p>
            <a:pPr algn="r"/>
            <a:r>
              <a:rPr lang="en-US" b="1" dirty="0">
                <a:solidFill>
                  <a:srgbClr val="00B0F0"/>
                </a:solidFill>
              </a:rPr>
              <a:t>RFP PAGES 10-13</a:t>
            </a:r>
            <a:endParaRPr lang="en-US" b="1" dirty="0">
              <a:solidFill>
                <a:srgbClr val="00B0F0"/>
              </a:solidFill>
              <a:cs typeface="Calibri"/>
            </a:endParaRPr>
          </a:p>
        </p:txBody>
      </p:sp>
    </p:spTree>
    <p:extLst>
      <p:ext uri="{BB962C8B-B14F-4D97-AF65-F5344CB8AC3E}">
        <p14:creationId xmlns:p14="http://schemas.microsoft.com/office/powerpoint/2010/main" val="399833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1827487"/>
          </a:xfrm>
        </p:spPr>
        <p:txBody>
          <a:bodyPr vert="horz" lIns="101882" tIns="50941" rIns="101882" bIns="50941" rtlCol="0" anchor="t">
            <a:noAutofit/>
          </a:bodyPr>
          <a:lstStyle/>
          <a:p>
            <a:pPr marL="0" indent="0">
              <a:lnSpc>
                <a:spcPct val="115000"/>
              </a:lnSpc>
              <a:spcBef>
                <a:spcPts val="0"/>
              </a:spcBef>
              <a:buNone/>
            </a:pPr>
            <a:r>
              <a:rPr lang="en-US" sz="1800" b="1" dirty="0">
                <a:latin typeface="Calibri"/>
                <a:ea typeface="Calibri" panose="020F0502020204030204" pitchFamily="34" charset="0"/>
                <a:cs typeface="Calibri"/>
              </a:rPr>
              <a:t>2</a:t>
            </a:r>
            <a:r>
              <a:rPr lang="en-US" sz="1800" b="1" dirty="0">
                <a:effectLst/>
                <a:latin typeface="Calibri"/>
                <a:ea typeface="Calibri" panose="020F0502020204030204" pitchFamily="34" charset="0"/>
                <a:cs typeface="Calibri"/>
              </a:rPr>
              <a:t>.</a:t>
            </a:r>
            <a:r>
              <a:rPr lang="en-US" sz="1800" b="1" dirty="0">
                <a:latin typeface="Calibri"/>
                <a:ea typeface="Calibri" panose="020F0502020204030204" pitchFamily="34" charset="0"/>
                <a:cs typeface="Calibri"/>
              </a:rPr>
              <a:t>  </a:t>
            </a:r>
            <a:r>
              <a:rPr lang="en-US" sz="1800" b="1" dirty="0">
                <a:effectLst/>
                <a:latin typeface="Calibri"/>
                <a:ea typeface="Calibri" panose="020F0502020204030204" pitchFamily="34" charset="0"/>
                <a:cs typeface="Calibri"/>
              </a:rPr>
              <a:t> Administer Kickback events</a:t>
            </a:r>
            <a:endParaRPr lang="en-US" sz="1800">
              <a:effectLst/>
              <a:latin typeface="Calibri"/>
              <a:ea typeface="Calibri" panose="020F0502020204030204" pitchFamily="34" charset="0"/>
              <a:cs typeface="Calibri"/>
            </a:endParaRPr>
          </a:p>
          <a:p>
            <a:pPr marL="0" indent="0">
              <a:buNone/>
            </a:pPr>
            <a:r>
              <a:rPr lang="en-US" sz="1800" b="0" i="0" u="none" strike="noStrike" baseline="0" dirty="0">
                <a:latin typeface="Calibri"/>
                <a:cs typeface="Calibri"/>
              </a:rPr>
              <a:t>Delegates will be expected to manage the youth Kickback events intended to reach youth residing within the agency’s home region. Youth Kickback events should be held during key out-of-school time periods, such as spring break, summer, </a:t>
            </a:r>
            <a:r>
              <a:rPr lang="en-US" sz="1800" b="0" i="0" u="none" strike="noStrike" baseline="0" dirty="0" err="1">
                <a:latin typeface="Calibri"/>
                <a:cs typeface="Calibri"/>
              </a:rPr>
              <a:t>Halloweek</a:t>
            </a:r>
            <a:r>
              <a:rPr lang="en-US" sz="1800" b="0" i="0" u="none" strike="noStrike" baseline="0" dirty="0">
                <a:latin typeface="Calibri"/>
                <a:cs typeface="Calibri"/>
              </a:rPr>
              <a:t>, and winter break.</a:t>
            </a:r>
            <a:endParaRPr lang="en-US" sz="1800">
              <a:latin typeface="Calibri" panose="020F0502020204030204" pitchFamily="34" charset="0"/>
              <a:cs typeface="Calibri"/>
            </a:endParaRPr>
          </a:p>
          <a:p>
            <a:pPr marL="381635" indent="-381635"/>
            <a:endParaRPr lang="en-US" sz="1800">
              <a:latin typeface="Calibri"/>
            </a:endParaRPr>
          </a:p>
          <a:p>
            <a:pPr marL="0" indent="0">
              <a:buNone/>
            </a:pPr>
            <a:br>
              <a:rPr lang="en-US" sz="1800" b="0" i="0" u="none" strike="noStrike" baseline="0" dirty="0">
                <a:latin typeface="Calibri" panose="020F0502020204030204" pitchFamily="34" charset="0"/>
              </a:rPr>
            </a:br>
            <a:endParaRPr lang="en-US" sz="1800" b="0">
              <a:latin typeface="Calibri" panose="020F0502020204030204" pitchFamily="34" charset="0"/>
              <a:cs typeface="Calibri"/>
            </a:endParaRPr>
          </a:p>
          <a:p>
            <a:pPr marL="0" indent="0">
              <a:buNone/>
            </a:pPr>
            <a:endParaRPr lang="en-US" sz="1800" i="0" u="none" strike="noStrike" baseline="0">
              <a:latin typeface="Calibri"/>
              <a:cs typeface="Calibri"/>
            </a:endParaRPr>
          </a:p>
          <a:p>
            <a:pPr marL="0" indent="0">
              <a:buNone/>
            </a:pPr>
            <a:endParaRPr lang="en-US" sz="1800">
              <a:cs typeface="Calibri"/>
            </a:endParaRPr>
          </a:p>
          <a:p>
            <a:pPr marL="381635" indent="-381635"/>
            <a:endParaRPr lang="en-US" sz="18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18</a:t>
            </a:fld>
            <a:endParaRPr lang="en-US"/>
          </a:p>
        </p:txBody>
      </p:sp>
      <p:graphicFrame>
        <p:nvGraphicFramePr>
          <p:cNvPr id="5" name="Table 5">
            <a:extLst>
              <a:ext uri="{FF2B5EF4-FFF2-40B4-BE49-F238E27FC236}">
                <a16:creationId xmlns:a16="http://schemas.microsoft.com/office/drawing/2014/main" id="{6D8611F3-2796-33A2-D683-B2774F7154C8}"/>
              </a:ext>
            </a:extLst>
          </p:cNvPr>
          <p:cNvGraphicFramePr>
            <a:graphicFrameLocks noGrp="1"/>
          </p:cNvGraphicFramePr>
          <p:nvPr>
            <p:extLst>
              <p:ext uri="{D42A27DB-BD31-4B8C-83A1-F6EECF244321}">
                <p14:modId xmlns:p14="http://schemas.microsoft.com/office/powerpoint/2010/main" val="1423861300"/>
              </p:ext>
            </p:extLst>
          </p:nvPr>
        </p:nvGraphicFramePr>
        <p:xfrm>
          <a:off x="1397636" y="2969102"/>
          <a:ext cx="7523184" cy="2774586"/>
        </p:xfrm>
        <a:graphic>
          <a:graphicData uri="http://schemas.openxmlformats.org/drawingml/2006/table">
            <a:tbl>
              <a:tblPr firstRow="1" bandRow="1">
                <a:tableStyleId>{3B4B98B0-60AC-42C2-AFA5-B58CD77FA1E5}</a:tableStyleId>
              </a:tblPr>
              <a:tblGrid>
                <a:gridCol w="2507728">
                  <a:extLst>
                    <a:ext uri="{9D8B030D-6E8A-4147-A177-3AD203B41FA5}">
                      <a16:colId xmlns:a16="http://schemas.microsoft.com/office/drawing/2014/main" val="776743801"/>
                    </a:ext>
                  </a:extLst>
                </a:gridCol>
                <a:gridCol w="2507728">
                  <a:extLst>
                    <a:ext uri="{9D8B030D-6E8A-4147-A177-3AD203B41FA5}">
                      <a16:colId xmlns:a16="http://schemas.microsoft.com/office/drawing/2014/main" val="1399367128"/>
                    </a:ext>
                  </a:extLst>
                </a:gridCol>
                <a:gridCol w="2507728">
                  <a:extLst>
                    <a:ext uri="{9D8B030D-6E8A-4147-A177-3AD203B41FA5}">
                      <a16:colId xmlns:a16="http://schemas.microsoft.com/office/drawing/2014/main" val="528295787"/>
                    </a:ext>
                  </a:extLst>
                </a:gridCol>
              </a:tblGrid>
              <a:tr h="366298">
                <a:tc gridSpan="3">
                  <a:txBody>
                    <a:bodyPr/>
                    <a:lstStyle/>
                    <a:p>
                      <a:pPr algn="l"/>
                      <a:r>
                        <a:rPr lang="en-US" sz="1800" dirty="0">
                          <a:solidFill>
                            <a:schemeClr val="tx1"/>
                          </a:solidFill>
                        </a:rPr>
                        <a:t>Table 3: Kickback Event Overview</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988304"/>
                  </a:ext>
                </a:extLst>
              </a:tr>
              <a:tr h="442052">
                <a:tc>
                  <a:txBody>
                    <a:bodyPr/>
                    <a:lstStyle/>
                    <a:p>
                      <a:r>
                        <a:rPr lang="en-US" sz="1800" b="1">
                          <a:solidFill>
                            <a:schemeClr val="tx1"/>
                          </a:solidFill>
                        </a:rPr>
                        <a:t>Season</a:t>
                      </a:r>
                    </a:p>
                  </a:txBody>
                  <a:tcPr/>
                </a:tc>
                <a:tc>
                  <a:txBody>
                    <a:bodyPr/>
                    <a:lstStyle/>
                    <a:p>
                      <a:r>
                        <a:rPr lang="en-US" sz="1800" b="1">
                          <a:solidFill>
                            <a:schemeClr val="tx1"/>
                          </a:solidFill>
                        </a:rPr>
                        <a:t>Alignment</a:t>
                      </a:r>
                    </a:p>
                  </a:txBody>
                  <a:tcPr/>
                </a:tc>
                <a:tc>
                  <a:txBody>
                    <a:bodyPr/>
                    <a:lstStyle/>
                    <a:p>
                      <a:r>
                        <a:rPr lang="en-US" sz="1800" b="1">
                          <a:solidFill>
                            <a:schemeClr val="tx1"/>
                          </a:solidFill>
                        </a:rPr>
                        <a:t>Number of Required Events</a:t>
                      </a:r>
                    </a:p>
                  </a:txBody>
                  <a:tcPr/>
                </a:tc>
                <a:extLst>
                  <a:ext uri="{0D108BD9-81ED-4DB2-BD59-A6C34878D82A}">
                    <a16:rowId xmlns:a16="http://schemas.microsoft.com/office/drawing/2014/main" val="289167234"/>
                  </a:ext>
                </a:extLst>
              </a:tr>
              <a:tr h="442052">
                <a:tc>
                  <a:txBody>
                    <a:bodyPr/>
                    <a:lstStyle/>
                    <a:p>
                      <a:r>
                        <a:rPr lang="en-US" sz="1800">
                          <a:solidFill>
                            <a:schemeClr val="tx1"/>
                          </a:solidFill>
                        </a:rPr>
                        <a:t>Spring (April)</a:t>
                      </a:r>
                    </a:p>
                  </a:txBody>
                  <a:tcPr/>
                </a:tc>
                <a:tc>
                  <a:txBody>
                    <a:bodyPr/>
                    <a:lstStyle/>
                    <a:p>
                      <a:r>
                        <a:rPr lang="en-US" sz="1800">
                          <a:solidFill>
                            <a:schemeClr val="tx1"/>
                          </a:solidFill>
                        </a:rPr>
                        <a:t>CPS Spring Break</a:t>
                      </a:r>
                    </a:p>
                  </a:txBody>
                  <a:tcPr/>
                </a:tc>
                <a:tc>
                  <a:txBody>
                    <a:bodyPr/>
                    <a:lstStyle/>
                    <a:p>
                      <a:r>
                        <a:rPr lang="en-US" sz="1800">
                          <a:solidFill>
                            <a:schemeClr val="tx1"/>
                          </a:solidFill>
                        </a:rPr>
                        <a:t>1 event</a:t>
                      </a:r>
                    </a:p>
                  </a:txBody>
                  <a:tcPr/>
                </a:tc>
                <a:extLst>
                  <a:ext uri="{0D108BD9-81ED-4DB2-BD59-A6C34878D82A}">
                    <a16:rowId xmlns:a16="http://schemas.microsoft.com/office/drawing/2014/main" val="823187680"/>
                  </a:ext>
                </a:extLst>
              </a:tr>
              <a:tr h="442052">
                <a:tc>
                  <a:txBody>
                    <a:bodyPr/>
                    <a:lstStyle/>
                    <a:p>
                      <a:r>
                        <a:rPr lang="en-US" sz="1800">
                          <a:solidFill>
                            <a:schemeClr val="tx1"/>
                          </a:solidFill>
                        </a:rPr>
                        <a:t>Summer (June – August)</a:t>
                      </a:r>
                    </a:p>
                  </a:txBody>
                  <a:tcPr/>
                </a:tc>
                <a:tc>
                  <a:txBody>
                    <a:bodyPr/>
                    <a:lstStyle/>
                    <a:p>
                      <a:r>
                        <a:rPr lang="en-US" sz="1800">
                          <a:solidFill>
                            <a:schemeClr val="tx1"/>
                          </a:solidFill>
                        </a:rPr>
                        <a:t>CPS Summer Break</a:t>
                      </a:r>
                    </a:p>
                  </a:txBody>
                  <a:tcPr/>
                </a:tc>
                <a:tc>
                  <a:txBody>
                    <a:bodyPr/>
                    <a:lstStyle/>
                    <a:p>
                      <a:r>
                        <a:rPr lang="en-US" sz="1800">
                          <a:solidFill>
                            <a:schemeClr val="tx1"/>
                          </a:solidFill>
                        </a:rPr>
                        <a:t>7 events</a:t>
                      </a:r>
                    </a:p>
                  </a:txBody>
                  <a:tcPr/>
                </a:tc>
                <a:extLst>
                  <a:ext uri="{0D108BD9-81ED-4DB2-BD59-A6C34878D82A}">
                    <a16:rowId xmlns:a16="http://schemas.microsoft.com/office/drawing/2014/main" val="2487367869"/>
                  </a:ext>
                </a:extLst>
              </a:tr>
              <a:tr h="442052">
                <a:tc>
                  <a:txBody>
                    <a:bodyPr/>
                    <a:lstStyle/>
                    <a:p>
                      <a:r>
                        <a:rPr lang="en-US" sz="1800">
                          <a:solidFill>
                            <a:schemeClr val="tx1"/>
                          </a:solidFill>
                        </a:rPr>
                        <a:t>Fall (October)</a:t>
                      </a:r>
                    </a:p>
                  </a:txBody>
                  <a:tcPr/>
                </a:tc>
                <a:tc>
                  <a:txBody>
                    <a:bodyPr/>
                    <a:lstStyle/>
                    <a:p>
                      <a:r>
                        <a:rPr lang="en-US" sz="1800" err="1">
                          <a:solidFill>
                            <a:schemeClr val="tx1"/>
                          </a:solidFill>
                        </a:rPr>
                        <a:t>Halloweek</a:t>
                      </a:r>
                    </a:p>
                  </a:txBody>
                  <a:tcPr/>
                </a:tc>
                <a:tc>
                  <a:txBody>
                    <a:bodyPr/>
                    <a:lstStyle/>
                    <a:p>
                      <a:r>
                        <a:rPr lang="en-US" sz="1800">
                          <a:solidFill>
                            <a:schemeClr val="tx1"/>
                          </a:solidFill>
                        </a:rPr>
                        <a:t>1 event</a:t>
                      </a:r>
                    </a:p>
                  </a:txBody>
                  <a:tcPr/>
                </a:tc>
                <a:extLst>
                  <a:ext uri="{0D108BD9-81ED-4DB2-BD59-A6C34878D82A}">
                    <a16:rowId xmlns:a16="http://schemas.microsoft.com/office/drawing/2014/main" val="3042283437"/>
                  </a:ext>
                </a:extLst>
              </a:tr>
              <a:tr h="442052">
                <a:tc>
                  <a:txBody>
                    <a:bodyPr/>
                    <a:lstStyle/>
                    <a:p>
                      <a:r>
                        <a:rPr lang="en-US" sz="1800">
                          <a:solidFill>
                            <a:schemeClr val="tx1"/>
                          </a:solidFill>
                        </a:rPr>
                        <a:t>Winter (December)</a:t>
                      </a:r>
                    </a:p>
                  </a:txBody>
                  <a:tcPr/>
                </a:tc>
                <a:tc>
                  <a:txBody>
                    <a:bodyPr/>
                    <a:lstStyle/>
                    <a:p>
                      <a:r>
                        <a:rPr lang="en-US" sz="1800">
                          <a:solidFill>
                            <a:schemeClr val="tx1"/>
                          </a:solidFill>
                        </a:rPr>
                        <a:t>CPS Winter Break</a:t>
                      </a:r>
                    </a:p>
                  </a:txBody>
                  <a:tcPr/>
                </a:tc>
                <a:tc>
                  <a:txBody>
                    <a:bodyPr/>
                    <a:lstStyle/>
                    <a:p>
                      <a:r>
                        <a:rPr lang="en-US" sz="1800" dirty="0">
                          <a:solidFill>
                            <a:schemeClr val="tx1"/>
                          </a:solidFill>
                        </a:rPr>
                        <a:t>2 events</a:t>
                      </a:r>
                    </a:p>
                  </a:txBody>
                  <a:tcPr/>
                </a:tc>
                <a:extLst>
                  <a:ext uri="{0D108BD9-81ED-4DB2-BD59-A6C34878D82A}">
                    <a16:rowId xmlns:a16="http://schemas.microsoft.com/office/drawing/2014/main" val="1819020267"/>
                  </a:ext>
                </a:extLst>
              </a:tr>
            </a:tbl>
          </a:graphicData>
        </a:graphic>
      </p:graphicFrame>
      <p:sp>
        <p:nvSpPr>
          <p:cNvPr id="8" name="TextBox 7">
            <a:extLst>
              <a:ext uri="{FF2B5EF4-FFF2-40B4-BE49-F238E27FC236}">
                <a16:creationId xmlns:a16="http://schemas.microsoft.com/office/drawing/2014/main" id="{758B6BCD-FB4C-203F-F77C-EC480BC05C22}"/>
              </a:ext>
            </a:extLst>
          </p:cNvPr>
          <p:cNvSpPr txBox="1"/>
          <p:nvPr/>
        </p:nvSpPr>
        <p:spPr>
          <a:xfrm>
            <a:off x="5188825" y="221749"/>
            <a:ext cx="4599803" cy="707886"/>
          </a:xfrm>
          <a:prstGeom prst="rect">
            <a:avLst/>
          </a:prstGeom>
          <a:noFill/>
        </p:spPr>
        <p:txBody>
          <a:bodyPr wrap="square" lIns="91440" tIns="45720" rIns="91440" bIns="45720" rtlCol="0" anchor="t">
            <a:spAutoFit/>
          </a:bodyPr>
          <a:lstStyle/>
          <a:p>
            <a:pPr algn="r"/>
            <a:r>
              <a:rPr lang="en-US" b="1" dirty="0">
                <a:solidFill>
                  <a:srgbClr val="00B0F0"/>
                </a:solidFill>
              </a:rPr>
              <a:t>ADMINISTER KICKBACK EVENTS</a:t>
            </a:r>
            <a:endParaRPr lang="en-US" dirty="0"/>
          </a:p>
          <a:p>
            <a:pPr algn="r"/>
            <a:r>
              <a:rPr lang="en-US" b="1" dirty="0">
                <a:solidFill>
                  <a:srgbClr val="00B0F0"/>
                </a:solidFill>
              </a:rPr>
              <a:t>RFP PAGES 13-15</a:t>
            </a:r>
            <a:endParaRPr lang="en-US" b="1" dirty="0">
              <a:solidFill>
                <a:srgbClr val="00B0F0"/>
              </a:solidFill>
              <a:cs typeface="Calibri"/>
            </a:endParaRPr>
          </a:p>
        </p:txBody>
      </p:sp>
    </p:spTree>
    <p:extLst>
      <p:ext uri="{BB962C8B-B14F-4D97-AF65-F5344CB8AC3E}">
        <p14:creationId xmlns:p14="http://schemas.microsoft.com/office/powerpoint/2010/main" val="336656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851251"/>
          </a:xfrm>
        </p:spPr>
        <p:txBody>
          <a:bodyPr vert="horz" lIns="101882" tIns="50941" rIns="101882" bIns="50941" rtlCol="0" anchor="t">
            <a:noAutofit/>
          </a:bodyPr>
          <a:lstStyle/>
          <a:p>
            <a:pPr marL="0" indent="0">
              <a:lnSpc>
                <a:spcPct val="115000"/>
              </a:lnSpc>
              <a:spcBef>
                <a:spcPts val="0"/>
              </a:spcBef>
              <a:buNone/>
            </a:pPr>
            <a:r>
              <a:rPr lang="en-US" sz="1700" b="1" dirty="0">
                <a:latin typeface="Calibri"/>
                <a:ea typeface="Calibri" panose="020F0502020204030204" pitchFamily="34" charset="0"/>
                <a:cs typeface="Calibri"/>
              </a:rPr>
              <a:t>2</a:t>
            </a:r>
            <a:r>
              <a:rPr lang="en-US" sz="1700" b="1" dirty="0">
                <a:effectLst/>
                <a:latin typeface="Calibri"/>
                <a:ea typeface="Calibri" panose="020F0502020204030204" pitchFamily="34" charset="0"/>
                <a:cs typeface="Calibri"/>
              </a:rPr>
              <a:t>.</a:t>
            </a:r>
            <a:r>
              <a:rPr lang="en-US" sz="1700" b="1" dirty="0">
                <a:latin typeface="Calibri"/>
                <a:ea typeface="Calibri" panose="020F0502020204030204" pitchFamily="34" charset="0"/>
                <a:cs typeface="Calibri"/>
              </a:rPr>
              <a:t>  </a:t>
            </a:r>
            <a:r>
              <a:rPr lang="en-US" sz="1700" b="1" dirty="0">
                <a:effectLst/>
                <a:latin typeface="Calibri"/>
                <a:ea typeface="Calibri" panose="020F0502020204030204" pitchFamily="34" charset="0"/>
                <a:cs typeface="Calibri"/>
              </a:rPr>
              <a:t> Administer Kickback events</a:t>
            </a:r>
            <a:endParaRPr lang="en-US" sz="1700">
              <a:effectLst/>
              <a:latin typeface="Calibri"/>
              <a:ea typeface="Calibri" panose="020F0502020204030204" pitchFamily="34" charset="0"/>
              <a:cs typeface="Calibri"/>
            </a:endParaRPr>
          </a:p>
          <a:p>
            <a:pPr marL="0" indent="0">
              <a:buNone/>
            </a:pPr>
            <a:r>
              <a:rPr lang="en-US" sz="1700" i="0" u="none" strike="noStrike" baseline="0" dirty="0">
                <a:latin typeface="Calibri"/>
                <a:cs typeface="Calibri"/>
              </a:rPr>
              <a:t>Three Kickback event models will allow for different scales of events:</a:t>
            </a:r>
          </a:p>
          <a:p>
            <a:pPr marL="673735" lvl="1" indent="-318135">
              <a:lnSpc>
                <a:spcPct val="115000"/>
              </a:lnSpc>
              <a:spcBef>
                <a:spcPts val="0"/>
              </a:spcBef>
            </a:pPr>
            <a:r>
              <a:rPr lang="en-US" sz="1700" b="1" i="0" u="none" strike="noStrike" baseline="0" dirty="0">
                <a:latin typeface="Calibri"/>
                <a:cs typeface="Calibri"/>
              </a:rPr>
              <a:t>Summer Kickbacks </a:t>
            </a:r>
            <a:r>
              <a:rPr lang="en-US" sz="1700" i="0" u="none" strike="noStrike" baseline="0" dirty="0">
                <a:latin typeface="Calibri"/>
                <a:cs typeface="Calibri"/>
              </a:rPr>
              <a:t>(6 events per year; </a:t>
            </a:r>
            <a:r>
              <a:rPr lang="en-US" sz="1700" dirty="0">
                <a:latin typeface="Calibri"/>
                <a:cs typeface="Calibri"/>
              </a:rPr>
              <a:t>Target attendance: 100</a:t>
            </a:r>
            <a:r>
              <a:rPr lang="en-US" sz="1700" i="0" u="none" strike="noStrike" baseline="0" dirty="0">
                <a:latin typeface="Calibri"/>
                <a:cs typeface="Calibri"/>
              </a:rPr>
              <a:t>)</a:t>
            </a:r>
          </a:p>
          <a:p>
            <a:pPr marL="1119505" lvl="2" indent="-254635">
              <a:lnSpc>
                <a:spcPct val="115000"/>
              </a:lnSpc>
              <a:spcBef>
                <a:spcPts val="0"/>
              </a:spcBef>
            </a:pPr>
            <a:r>
              <a:rPr lang="en-US" sz="1700" b="0" i="0" u="none" strike="noStrike" baseline="0" dirty="0">
                <a:latin typeface="Calibri"/>
                <a:cs typeface="Calibri"/>
              </a:rPr>
              <a:t>Youth-focused, hyperlocal events that include entertainment / activities and food.</a:t>
            </a:r>
          </a:p>
          <a:p>
            <a:pPr marL="673735" lvl="1" indent="-318135">
              <a:lnSpc>
                <a:spcPct val="115000"/>
              </a:lnSpc>
              <a:spcBef>
                <a:spcPts val="0"/>
              </a:spcBef>
            </a:pPr>
            <a:r>
              <a:rPr lang="en-US" sz="1700" b="1" dirty="0">
                <a:latin typeface="Calibri"/>
                <a:cs typeface="Calibri"/>
              </a:rPr>
              <a:t>School Year Kickbacks </a:t>
            </a:r>
            <a:r>
              <a:rPr lang="en-US" sz="1700" dirty="0">
                <a:latin typeface="Calibri"/>
                <a:cs typeface="Calibri"/>
              </a:rPr>
              <a:t>(4 events per year; Target attendance: 200) </a:t>
            </a:r>
          </a:p>
          <a:p>
            <a:pPr marL="1119505" lvl="2" indent="-254635">
              <a:lnSpc>
                <a:spcPct val="115000"/>
              </a:lnSpc>
              <a:spcBef>
                <a:spcPts val="0"/>
              </a:spcBef>
            </a:pPr>
            <a:r>
              <a:rPr lang="en-US" sz="1700" b="0" i="0" u="none" strike="noStrike" baseline="0" dirty="0">
                <a:latin typeface="Calibri"/>
                <a:cs typeface="Calibri"/>
              </a:rPr>
              <a:t>Youth-focused, hyperlocal events that include entertainment / activities and food for a </a:t>
            </a:r>
            <a:r>
              <a:rPr lang="en-US" sz="1700" dirty="0">
                <a:latin typeface="Calibri"/>
                <a:cs typeface="Calibri"/>
              </a:rPr>
              <a:t>larger number of attendees.</a:t>
            </a:r>
            <a:endParaRPr lang="en-US" sz="1700" b="0" i="0" u="none" strike="noStrike" baseline="0" dirty="0">
              <a:latin typeface="Calibri"/>
              <a:cs typeface="Calibri"/>
            </a:endParaRPr>
          </a:p>
          <a:p>
            <a:pPr marL="673735" lvl="1" indent="-318135">
              <a:lnSpc>
                <a:spcPct val="115000"/>
              </a:lnSpc>
              <a:spcBef>
                <a:spcPts val="0"/>
              </a:spcBef>
            </a:pPr>
            <a:r>
              <a:rPr lang="en-US" sz="1700" b="1" i="0" u="none" strike="noStrike" baseline="0" dirty="0">
                <a:latin typeface="Calibri"/>
                <a:cs typeface="Calibri"/>
              </a:rPr>
              <a:t>Summer Mothership </a:t>
            </a:r>
            <a:r>
              <a:rPr lang="en-US" sz="1700" i="0" u="none" strike="noStrike" baseline="0" dirty="0">
                <a:latin typeface="Calibri"/>
                <a:cs typeface="Calibri"/>
              </a:rPr>
              <a:t>(1 event per year; Target attendance: 300)</a:t>
            </a:r>
          </a:p>
          <a:p>
            <a:pPr marL="1119505" lvl="2" indent="-254635">
              <a:lnSpc>
                <a:spcPct val="115000"/>
              </a:lnSpc>
              <a:spcBef>
                <a:spcPts val="0"/>
              </a:spcBef>
            </a:pPr>
            <a:r>
              <a:rPr lang="en-US" sz="1700" b="0" i="0" u="none" strike="noStrike" baseline="0" dirty="0">
                <a:latin typeface="Calibri"/>
                <a:cs typeface="Calibri"/>
              </a:rPr>
              <a:t>Youth-focused, community-based events that foster connections for young people with peers and caring adults both within and outside of their home communities with additional resources put towards entertainment / activities and food and for a larger number of attendees.</a:t>
            </a:r>
          </a:p>
          <a:p>
            <a:pPr marL="1119505" lvl="2" indent="-254635">
              <a:lnSpc>
                <a:spcPct val="115000"/>
              </a:lnSpc>
              <a:spcBef>
                <a:spcPts val="0"/>
              </a:spcBef>
            </a:pPr>
            <a:r>
              <a:rPr lang="en-US" sz="1700" b="0" i="0" u="none" strike="noStrike" baseline="0" dirty="0">
                <a:latin typeface="Calibri"/>
                <a:cs typeface="Calibri"/>
              </a:rPr>
              <a:t>Mothership events are planned collaboratively by a cohort of 3 delegate agencies identified by DFSS and event costs and outreach efforts are shared by all agencies.</a:t>
            </a:r>
          </a:p>
          <a:p>
            <a:pPr marL="1119505" lvl="2" indent="-254635">
              <a:lnSpc>
                <a:spcPct val="115000"/>
              </a:lnSpc>
              <a:spcBef>
                <a:spcPts val="0"/>
              </a:spcBef>
            </a:pPr>
            <a:r>
              <a:rPr lang="en-US" sz="1700" b="0" i="0" u="none" strike="noStrike" baseline="0" dirty="0">
                <a:latin typeface="Calibri"/>
                <a:cs typeface="Calibri"/>
              </a:rPr>
              <a:t>The Summer Mothership will require additional hours for planning and outreach to meet higher attendance goals than summer and school year events.</a:t>
            </a:r>
            <a:endParaRPr lang="en-US" sz="1700" i="0" u="none" strike="noStrike" baseline="0" dirty="0">
              <a:latin typeface="Calibri"/>
              <a:cs typeface="Calibri"/>
            </a:endParaRPr>
          </a:p>
          <a:p>
            <a:pPr marL="0" indent="0">
              <a:buNone/>
            </a:pPr>
            <a:endParaRPr lang="en-US" sz="1700">
              <a:cs typeface="Calibri"/>
            </a:endParaRPr>
          </a:p>
          <a:p>
            <a:pPr marL="381635" indent="-381635"/>
            <a:endParaRPr lang="en-US" sz="17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19</a:t>
            </a:fld>
            <a:endParaRPr lang="en-US"/>
          </a:p>
        </p:txBody>
      </p:sp>
      <p:sp>
        <p:nvSpPr>
          <p:cNvPr id="7" name="TextBox 6">
            <a:extLst>
              <a:ext uri="{FF2B5EF4-FFF2-40B4-BE49-F238E27FC236}">
                <a16:creationId xmlns:a16="http://schemas.microsoft.com/office/drawing/2014/main" id="{822CC209-F729-E462-B56B-D47BF52D9B66}"/>
              </a:ext>
            </a:extLst>
          </p:cNvPr>
          <p:cNvSpPr txBox="1"/>
          <p:nvPr/>
        </p:nvSpPr>
        <p:spPr>
          <a:xfrm>
            <a:off x="5271747" y="221749"/>
            <a:ext cx="4516881" cy="707886"/>
          </a:xfrm>
          <a:prstGeom prst="rect">
            <a:avLst/>
          </a:prstGeom>
          <a:noFill/>
        </p:spPr>
        <p:txBody>
          <a:bodyPr wrap="square" lIns="91440" tIns="45720" rIns="91440" bIns="45720" rtlCol="0" anchor="t">
            <a:spAutoFit/>
          </a:bodyPr>
          <a:lstStyle/>
          <a:p>
            <a:pPr algn="r"/>
            <a:r>
              <a:rPr lang="en-US" b="1" dirty="0">
                <a:solidFill>
                  <a:srgbClr val="00B0F0"/>
                </a:solidFill>
              </a:rPr>
              <a:t>ADMINISTER KICKBACK EVENTS</a:t>
            </a:r>
            <a:endParaRPr lang="en-US" dirty="0"/>
          </a:p>
          <a:p>
            <a:pPr algn="r"/>
            <a:r>
              <a:rPr lang="en-US" b="1" dirty="0">
                <a:solidFill>
                  <a:srgbClr val="00B0F0"/>
                </a:solidFill>
              </a:rPr>
              <a:t>RFP PAGES 13-15</a:t>
            </a:r>
            <a:endParaRPr lang="en-US" b="1" dirty="0">
              <a:solidFill>
                <a:srgbClr val="00B0F0"/>
              </a:solidFill>
              <a:cs typeface="Calibri"/>
            </a:endParaRPr>
          </a:p>
        </p:txBody>
      </p:sp>
    </p:spTree>
    <p:extLst>
      <p:ext uri="{BB962C8B-B14F-4D97-AF65-F5344CB8AC3E}">
        <p14:creationId xmlns:p14="http://schemas.microsoft.com/office/powerpoint/2010/main" val="189580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House Keeping</a:t>
            </a:r>
          </a:p>
        </p:txBody>
      </p:sp>
      <p:sp>
        <p:nvSpPr>
          <p:cNvPr id="5" name="Content Placeholder 4"/>
          <p:cNvSpPr>
            <a:spLocks noGrp="1"/>
          </p:cNvSpPr>
          <p:nvPr>
            <p:ph idx="1"/>
          </p:nvPr>
        </p:nvSpPr>
        <p:spPr>
          <a:xfrm>
            <a:off x="1257300" y="1312985"/>
            <a:ext cx="7920989" cy="5569527"/>
          </a:xfrm>
        </p:spPr>
        <p:txBody>
          <a:bodyPr vert="horz" lIns="101882" tIns="50941" rIns="101882" bIns="50941" rtlCol="0" anchor="t">
            <a:normAutofit/>
          </a:bodyPr>
          <a:lstStyle/>
          <a:p>
            <a:pPr marL="381635" indent="-381635"/>
            <a:r>
              <a:rPr lang="en-US">
                <a:ea typeface="+mn-lt"/>
                <a:cs typeface="+mn-lt"/>
              </a:rPr>
              <a:t>Due to the volume of participants, everyone has been placed on mute.</a:t>
            </a:r>
            <a:endParaRPr lang="en-US"/>
          </a:p>
          <a:p>
            <a:pPr marL="381635" indent="-381635"/>
            <a:r>
              <a:rPr lang="en-US">
                <a:ea typeface="+mn-lt"/>
                <a:cs typeface="+mn-lt"/>
              </a:rPr>
              <a:t>Please submit questions via the question box and we will respond to questions after going through the slides. </a:t>
            </a:r>
            <a:endParaRPr lang="en-US"/>
          </a:p>
          <a:p>
            <a:pPr marL="381635" indent="-381635"/>
            <a:r>
              <a:rPr lang="en-US">
                <a:ea typeface="+mn-lt"/>
                <a:cs typeface="+mn-lt"/>
              </a:rPr>
              <a:t>Please use the question box to notify us of any technical issues.</a:t>
            </a:r>
            <a:endParaRPr lang="en-US"/>
          </a:p>
          <a:p>
            <a:pPr marL="381635" indent="-381635"/>
            <a:endParaRPr lang="en-US">
              <a:cs typeface="Calibri"/>
            </a:endParaRP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2</a:t>
            </a:fld>
            <a:endParaRPr lang="en-US"/>
          </a:p>
        </p:txBody>
      </p:sp>
    </p:spTree>
    <p:extLst>
      <p:ext uri="{BB962C8B-B14F-4D97-AF65-F5344CB8AC3E}">
        <p14:creationId xmlns:p14="http://schemas.microsoft.com/office/powerpoint/2010/main" val="8916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endParaRPr lang="en-US" sz="1500" b="1" i="1" dirty="0">
              <a:cs typeface="Calibri"/>
            </a:endParaRPr>
          </a:p>
          <a:p>
            <a:pPr marL="228600" indent="-381635">
              <a:lnSpc>
                <a:spcPct val="115000"/>
              </a:lnSpc>
              <a:spcBef>
                <a:spcPts val="0"/>
              </a:spcBef>
            </a:pPr>
            <a:r>
              <a:rPr lang="en-US" sz="1500" b="1" dirty="0">
                <a:effectLst/>
                <a:latin typeface="Calibri"/>
                <a:ea typeface="Calibri" panose="020F0502020204030204" pitchFamily="34" charset="0"/>
                <a:cs typeface="Calibri"/>
              </a:rPr>
              <a:t>Key </a:t>
            </a:r>
            <a:r>
              <a:rPr lang="en-US" sz="1500" b="1" dirty="0">
                <a:latin typeface="Calibri"/>
                <a:ea typeface="Calibri" panose="020F0502020204030204" pitchFamily="34" charset="0"/>
                <a:cs typeface="Calibri"/>
              </a:rPr>
              <a:t>functions of administering Kickback events: </a:t>
            </a:r>
            <a:endParaRPr lang="en-US" sz="1500" b="1" dirty="0">
              <a:latin typeface="Calibri" panose="020F0502020204030204" pitchFamily="34" charset="0"/>
              <a:ea typeface="Calibri" panose="020F0502020204030204" pitchFamily="34" charset="0"/>
              <a:cs typeface="Calibri"/>
            </a:endParaRPr>
          </a:p>
          <a:p>
            <a:pPr marL="673735" lvl="1" indent="-318135">
              <a:lnSpc>
                <a:spcPct val="115000"/>
              </a:lnSpc>
              <a:spcBef>
                <a:spcPts val="0"/>
              </a:spcBef>
            </a:pPr>
            <a:r>
              <a:rPr lang="en-US" sz="1500" b="1" i="0" u="none" strike="noStrike" baseline="0" dirty="0">
                <a:latin typeface="Calibri"/>
                <a:cs typeface="Calibri"/>
              </a:rPr>
              <a:t>Prepare a safe and accessible space for a large, public event</a:t>
            </a:r>
          </a:p>
          <a:p>
            <a:pPr marL="1119505" lvl="2" indent="-254635">
              <a:lnSpc>
                <a:spcPct val="115000"/>
              </a:lnSpc>
              <a:spcBef>
                <a:spcPts val="0"/>
              </a:spcBef>
            </a:pPr>
            <a:r>
              <a:rPr lang="en-US" sz="1500" b="0" i="0" u="none" strike="noStrike" baseline="0" dirty="0">
                <a:latin typeface="Calibri"/>
                <a:cs typeface="Calibri"/>
              </a:rPr>
              <a:t>Identify a site for each Kickback event that is owned or leased by delegate or that they have written permission to use for the event</a:t>
            </a:r>
          </a:p>
          <a:p>
            <a:pPr marL="1119505" lvl="2" indent="-254635">
              <a:lnSpc>
                <a:spcPct val="115000"/>
              </a:lnSpc>
              <a:spcBef>
                <a:spcPts val="0"/>
              </a:spcBef>
            </a:pPr>
            <a:r>
              <a:rPr lang="en-US" sz="1500" b="0" i="0" u="none" strike="noStrike" baseline="0" dirty="0">
                <a:latin typeface="Calibri"/>
                <a:cs typeface="Calibri"/>
              </a:rPr>
              <a:t>Complete necessary paperwork or agreements for access to site</a:t>
            </a:r>
          </a:p>
          <a:p>
            <a:pPr marL="1119505" lvl="2" indent="-254635">
              <a:lnSpc>
                <a:spcPct val="115000"/>
              </a:lnSpc>
              <a:spcBef>
                <a:spcPts val="0"/>
              </a:spcBef>
            </a:pPr>
            <a:r>
              <a:rPr lang="en-US" sz="1500" b="0" i="0" u="none" strike="noStrike" baseline="0" dirty="0">
                <a:latin typeface="Calibri"/>
                <a:cs typeface="Calibri"/>
              </a:rPr>
              <a:t>Provide reasonable accommodations for attendees with disabilities</a:t>
            </a:r>
          </a:p>
          <a:p>
            <a:pPr marL="673735" lvl="1" indent="-318135">
              <a:lnSpc>
                <a:spcPct val="115000"/>
              </a:lnSpc>
              <a:spcBef>
                <a:spcPts val="0"/>
              </a:spcBef>
            </a:pPr>
            <a:r>
              <a:rPr lang="en-US" sz="1500" b="1" i="0" u="none" strike="noStrike" baseline="0" dirty="0">
                <a:latin typeface="Calibri"/>
                <a:cs typeface="Calibri"/>
              </a:rPr>
              <a:t>Plan activities, food, and entertainment for events</a:t>
            </a:r>
          </a:p>
          <a:p>
            <a:pPr marL="1119505" lvl="2" indent="-254635">
              <a:lnSpc>
                <a:spcPct val="115000"/>
              </a:lnSpc>
              <a:spcBef>
                <a:spcPts val="0"/>
              </a:spcBef>
            </a:pPr>
            <a:r>
              <a:rPr lang="en-US" sz="1500" b="0" i="0" u="none" strike="noStrike" baseline="0" dirty="0">
                <a:latin typeface="Calibri"/>
                <a:cs typeface="Calibri"/>
              </a:rPr>
              <a:t>Identify activities and entertainment appropriate for a teen audience</a:t>
            </a:r>
          </a:p>
          <a:p>
            <a:pPr marL="1119505" lvl="2" indent="-254635">
              <a:lnSpc>
                <a:spcPct val="115000"/>
              </a:lnSpc>
              <a:spcBef>
                <a:spcPts val="0"/>
              </a:spcBef>
            </a:pPr>
            <a:r>
              <a:rPr lang="en-US" sz="1500" b="0" i="0" u="none" strike="noStrike" baseline="0" dirty="0">
                <a:latin typeface="Calibri"/>
                <a:cs typeface="Calibri"/>
              </a:rPr>
              <a:t>Work with vendors to provide activities, food, and entertainment</a:t>
            </a:r>
          </a:p>
          <a:p>
            <a:pPr marL="1119505" lvl="2" indent="-254635">
              <a:lnSpc>
                <a:spcPct val="115000"/>
              </a:lnSpc>
              <a:spcBef>
                <a:spcPts val="0"/>
              </a:spcBef>
            </a:pPr>
            <a:r>
              <a:rPr lang="en-US" sz="1500" b="0" i="0" u="none" strike="noStrike" baseline="0" dirty="0">
                <a:latin typeface="Calibri"/>
                <a:cs typeface="Calibri"/>
              </a:rPr>
              <a:t>Pay vendors for services in a timely manner</a:t>
            </a:r>
          </a:p>
          <a:p>
            <a:pPr marL="673735" lvl="1" indent="-318135">
              <a:lnSpc>
                <a:spcPct val="115000"/>
              </a:lnSpc>
              <a:spcBef>
                <a:spcPts val="0"/>
              </a:spcBef>
            </a:pPr>
            <a:r>
              <a:rPr lang="en-US" sz="1500" b="1" i="0" u="none" strike="noStrike" baseline="0" dirty="0">
                <a:latin typeface="Calibri"/>
                <a:cs typeface="Calibri"/>
              </a:rPr>
              <a:t>Collaborate with other community organizations, parks, libraries, etc. to plan events and ensure events reach youth in communities</a:t>
            </a:r>
          </a:p>
          <a:p>
            <a:pPr marL="1119505" lvl="2" indent="-254635">
              <a:lnSpc>
                <a:spcPct val="115000"/>
              </a:lnSpc>
              <a:spcBef>
                <a:spcPts val="0"/>
              </a:spcBef>
            </a:pPr>
            <a:r>
              <a:rPr lang="en-US" sz="1500" b="0" i="0" u="none" strike="noStrike" baseline="0" dirty="0">
                <a:latin typeface="Calibri"/>
                <a:cs typeface="Calibri"/>
              </a:rPr>
              <a:t>Collaborate with designated partner agencies to plan and host one Summer Mothership Create and distribute digital and physical advertisements for Kickback events</a:t>
            </a:r>
            <a:r>
              <a:rPr lang="en-US" sz="1500" dirty="0">
                <a:latin typeface="Calibri"/>
                <a:cs typeface="Calibri"/>
              </a:rPr>
              <a:t> </a:t>
            </a:r>
            <a:endParaRPr lang="en-US" sz="1500" b="0" i="0" u="none" strike="noStrike" baseline="0" dirty="0">
              <a:latin typeface="Calibri" panose="020F0502020204030204" pitchFamily="34" charset="0"/>
              <a:cs typeface="Calibri"/>
            </a:endParaRPr>
          </a:p>
          <a:p>
            <a:pPr marL="1119505" lvl="2" indent="-254635">
              <a:lnSpc>
                <a:spcPct val="115000"/>
              </a:lnSpc>
              <a:spcBef>
                <a:spcPts val="0"/>
              </a:spcBef>
            </a:pPr>
            <a:r>
              <a:rPr lang="en-US" sz="1500" b="0" i="0" u="none" strike="noStrike" baseline="0" dirty="0">
                <a:latin typeface="Calibri"/>
                <a:cs typeface="Calibri"/>
              </a:rPr>
              <a:t>Work towards goal of reaching attendance of 100-300 participants per event</a:t>
            </a:r>
          </a:p>
          <a:p>
            <a:pPr marL="1119505" lvl="2" indent="-254635">
              <a:lnSpc>
                <a:spcPct val="115000"/>
              </a:lnSpc>
              <a:spcBef>
                <a:spcPts val="0"/>
              </a:spcBef>
            </a:pPr>
            <a:r>
              <a:rPr lang="en-US" sz="1500" b="0" i="0" u="none" strike="noStrike" baseline="0" dirty="0">
                <a:latin typeface="Calibri"/>
                <a:cs typeface="Calibri"/>
              </a:rPr>
              <a:t>Prepare sample social media posts and a sample email for partner organizations Collaborate with partner organizations to identify additional information or activities that those organizations can provide at Kickbacks</a:t>
            </a:r>
          </a:p>
          <a:p>
            <a:pPr marL="381635" indent="-381635" algn="l"/>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marL="228600" marR="0" indent="-381635">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cs typeface="Calibri"/>
            </a:endParaRPr>
          </a:p>
          <a:p>
            <a:pPr marL="381635" indent="-381635"/>
            <a:endParaRPr lang="en-US" sz="1600" dirty="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20</a:t>
            </a:fld>
            <a:endParaRPr lang="en-US"/>
          </a:p>
        </p:txBody>
      </p:sp>
      <p:sp>
        <p:nvSpPr>
          <p:cNvPr id="7" name="TextBox 6">
            <a:extLst>
              <a:ext uri="{FF2B5EF4-FFF2-40B4-BE49-F238E27FC236}">
                <a16:creationId xmlns:a16="http://schemas.microsoft.com/office/drawing/2014/main" id="{7B7D9026-F5AC-38F8-ED75-B98D61C77DE7}"/>
              </a:ext>
            </a:extLst>
          </p:cNvPr>
          <p:cNvSpPr txBox="1"/>
          <p:nvPr/>
        </p:nvSpPr>
        <p:spPr>
          <a:xfrm>
            <a:off x="5321500" y="221749"/>
            <a:ext cx="4467128" cy="707886"/>
          </a:xfrm>
          <a:prstGeom prst="rect">
            <a:avLst/>
          </a:prstGeom>
          <a:noFill/>
        </p:spPr>
        <p:txBody>
          <a:bodyPr wrap="square" lIns="91440" tIns="45720" rIns="91440" bIns="45720" rtlCol="0" anchor="t">
            <a:spAutoFit/>
          </a:bodyPr>
          <a:lstStyle/>
          <a:p>
            <a:pPr algn="r"/>
            <a:r>
              <a:rPr lang="en-US" b="1" dirty="0">
                <a:solidFill>
                  <a:srgbClr val="00B0F0"/>
                </a:solidFill>
              </a:rPr>
              <a:t>ADMINISTER KICKBACK EVENTS</a:t>
            </a:r>
            <a:endParaRPr lang="en-US" dirty="0"/>
          </a:p>
          <a:p>
            <a:pPr algn="r"/>
            <a:r>
              <a:rPr lang="en-US" b="1" dirty="0">
                <a:solidFill>
                  <a:srgbClr val="00B0F0"/>
                </a:solidFill>
              </a:rPr>
              <a:t>RFP PAGES 13-15</a:t>
            </a:r>
            <a:endParaRPr lang="en-US" b="1" dirty="0">
              <a:solidFill>
                <a:srgbClr val="00B0F0"/>
              </a:solidFill>
              <a:cs typeface="Calibri"/>
            </a:endParaRPr>
          </a:p>
        </p:txBody>
      </p:sp>
    </p:spTree>
    <p:extLst>
      <p:ext uri="{BB962C8B-B14F-4D97-AF65-F5344CB8AC3E}">
        <p14:creationId xmlns:p14="http://schemas.microsoft.com/office/powerpoint/2010/main" val="2414527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endParaRPr lang="en-US" sz="1800" b="1" i="1">
              <a:cs typeface="Calibri"/>
            </a:endParaRPr>
          </a:p>
          <a:p>
            <a:pPr marL="228600" indent="-381635">
              <a:lnSpc>
                <a:spcPct val="114999"/>
              </a:lnSpc>
              <a:spcBef>
                <a:spcPts val="0"/>
              </a:spcBef>
            </a:pPr>
            <a:r>
              <a:rPr lang="en-US" sz="1800" b="1">
                <a:effectLst/>
                <a:latin typeface="Calibri"/>
                <a:ea typeface="Calibri" panose="020F0502020204030204" pitchFamily="34" charset="0"/>
                <a:cs typeface="Calibri"/>
              </a:rPr>
              <a:t>Key </a:t>
            </a:r>
            <a:r>
              <a:rPr lang="en-US" sz="1800" b="1">
                <a:latin typeface="Calibri"/>
                <a:ea typeface="Calibri" panose="020F0502020204030204" pitchFamily="34" charset="0"/>
                <a:cs typeface="Calibri"/>
              </a:rPr>
              <a:t>functions of administering Kickback events (continued): </a:t>
            </a:r>
            <a:endParaRPr lang="en-US" sz="1800" b="1">
              <a:latin typeface="Calibri" panose="020F0502020204030204" pitchFamily="34" charset="0"/>
              <a:ea typeface="Calibri" panose="020F0502020204030204" pitchFamily="34" charset="0"/>
              <a:cs typeface="Calibri"/>
            </a:endParaRPr>
          </a:p>
          <a:p>
            <a:pPr marL="673735" lvl="1" indent="-318135">
              <a:lnSpc>
                <a:spcPct val="114999"/>
              </a:lnSpc>
              <a:spcBef>
                <a:spcPts val="0"/>
              </a:spcBef>
            </a:pPr>
            <a:r>
              <a:rPr lang="en-US" b="1" i="0" u="none" strike="noStrike" baseline="0">
                <a:latin typeface="Calibri"/>
                <a:cs typeface="Calibri"/>
              </a:rPr>
              <a:t>Collect data on events</a:t>
            </a:r>
            <a:endParaRPr lang="en-US" b="1">
              <a:latin typeface="Calibri"/>
              <a:cs typeface="Calibri"/>
            </a:endParaRPr>
          </a:p>
          <a:p>
            <a:pPr marL="1119505" lvl="2" indent="-254635">
              <a:lnSpc>
                <a:spcPct val="114999"/>
              </a:lnSpc>
              <a:spcBef>
                <a:spcPts val="0"/>
              </a:spcBef>
            </a:pPr>
            <a:r>
              <a:rPr lang="en-US" sz="1800" b="0" i="0" u="none" strike="noStrike" baseline="0">
                <a:latin typeface="Calibri"/>
                <a:cs typeface="Calibri"/>
              </a:rPr>
              <a:t>Identify total number of participants in attendance from targeted MCMF Community Strategy Region.</a:t>
            </a:r>
          </a:p>
          <a:p>
            <a:pPr marL="1119505" lvl="2" indent="-254635">
              <a:lnSpc>
                <a:spcPct val="114999"/>
              </a:lnSpc>
              <a:spcBef>
                <a:spcPts val="0"/>
              </a:spcBef>
            </a:pPr>
            <a:r>
              <a:rPr lang="en-US" sz="1800" b="0" i="0" u="none" strike="noStrike" baseline="0">
                <a:latin typeface="Calibri"/>
                <a:cs typeface="Calibri"/>
              </a:rPr>
              <a:t>Collect information about event attendees including audience demographics and perceived outcomes</a:t>
            </a:r>
          </a:p>
          <a:p>
            <a:pPr marL="1119505" lvl="2" indent="-254635">
              <a:lnSpc>
                <a:spcPct val="114999"/>
              </a:lnSpc>
              <a:spcBef>
                <a:spcPts val="0"/>
              </a:spcBef>
            </a:pPr>
            <a:r>
              <a:rPr lang="en-US" sz="1800" b="0" i="0" u="none" strike="noStrike" baseline="0">
                <a:latin typeface="Calibri"/>
                <a:cs typeface="Calibri"/>
              </a:rPr>
              <a:t>Submit all data to DFSS</a:t>
            </a:r>
          </a:p>
          <a:p>
            <a:pPr marL="1119505" lvl="2" indent="-254635">
              <a:lnSpc>
                <a:spcPct val="114999"/>
              </a:lnSpc>
              <a:spcBef>
                <a:spcPts val="0"/>
              </a:spcBef>
            </a:pPr>
            <a:r>
              <a:rPr lang="en-US" sz="1800" b="0" i="0" u="none" strike="noStrike" baseline="0">
                <a:latin typeface="Calibri"/>
                <a:cs typeface="Calibri"/>
              </a:rPr>
              <a:t>Collect photos, videos, and testimonials from events</a:t>
            </a:r>
          </a:p>
          <a:p>
            <a:pPr marL="673735" lvl="1" indent="-318135">
              <a:lnSpc>
                <a:spcPct val="114999"/>
              </a:lnSpc>
              <a:spcBef>
                <a:spcPts val="0"/>
              </a:spcBef>
            </a:pPr>
            <a:r>
              <a:rPr lang="en-US" b="1" i="0" u="none" strike="noStrike" baseline="0">
                <a:latin typeface="Calibri"/>
                <a:cs typeface="Calibri"/>
              </a:rPr>
              <a:t>Track event expenses and payouts</a:t>
            </a:r>
          </a:p>
          <a:p>
            <a:pPr marL="1119505" lvl="2" indent="-254635">
              <a:lnSpc>
                <a:spcPct val="114999"/>
              </a:lnSpc>
              <a:spcBef>
                <a:spcPts val="0"/>
              </a:spcBef>
            </a:pPr>
            <a:r>
              <a:rPr lang="en-US" sz="1800" b="0" i="0" u="none" strike="noStrike" baseline="0">
                <a:latin typeface="Calibri"/>
                <a:cs typeface="Calibri"/>
              </a:rPr>
              <a:t>Track all event-related payments</a:t>
            </a:r>
          </a:p>
          <a:p>
            <a:pPr marL="673735" lvl="1" indent="-318135">
              <a:lnSpc>
                <a:spcPct val="114999"/>
              </a:lnSpc>
              <a:spcBef>
                <a:spcPts val="0"/>
              </a:spcBef>
            </a:pPr>
            <a:r>
              <a:rPr lang="en-US" b="1" i="0" u="none" strike="noStrike" baseline="0">
                <a:latin typeface="Calibri"/>
                <a:cs typeface="Calibri"/>
              </a:rPr>
              <a:t>Identify plan for inclement weather and other unforeseen circumstances</a:t>
            </a:r>
          </a:p>
          <a:p>
            <a:pPr marL="1119505" lvl="2" indent="-254635">
              <a:lnSpc>
                <a:spcPct val="114999"/>
              </a:lnSpc>
              <a:spcBef>
                <a:spcPts val="0"/>
              </a:spcBef>
            </a:pPr>
            <a:r>
              <a:rPr lang="en-US" sz="1800" b="0" i="0" u="none" strike="noStrike" baseline="0">
                <a:latin typeface="Calibri"/>
                <a:cs typeface="Calibri"/>
              </a:rPr>
              <a:t>Identify plan for weather and other emergency situations</a:t>
            </a:r>
          </a:p>
          <a:p>
            <a:pPr marL="1119505" lvl="2" indent="-254635">
              <a:lnSpc>
                <a:spcPct val="114999"/>
              </a:lnSpc>
              <a:spcBef>
                <a:spcPts val="0"/>
              </a:spcBef>
            </a:pPr>
            <a:r>
              <a:rPr lang="en-US" sz="1800" b="0" i="0" u="none" strike="noStrike" baseline="0">
                <a:latin typeface="Calibri"/>
                <a:cs typeface="Calibri"/>
              </a:rPr>
              <a:t>Identify staff person to liaison with emergency service providers as needed</a:t>
            </a:r>
          </a:p>
          <a:p>
            <a:pPr marL="1119505" lvl="2" indent="-254635">
              <a:lnSpc>
                <a:spcPct val="114999"/>
              </a:lnSpc>
              <a:spcBef>
                <a:spcPts val="0"/>
              </a:spcBef>
            </a:pPr>
            <a:r>
              <a:rPr lang="en-US" sz="1800" b="0" i="0" u="none" strike="noStrike" baseline="0">
                <a:latin typeface="Calibri"/>
                <a:cs typeface="Calibri"/>
              </a:rPr>
              <a:t>Establish protocol for communicating changes in location, etc. with attendees</a:t>
            </a:r>
            <a:endParaRPr lang="en-US" sz="1800">
              <a:effectLst/>
              <a:latin typeface="Calibri" panose="020F0502020204030204" pitchFamily="34" charset="0"/>
              <a:ea typeface="Calibri" panose="020F0502020204030204" pitchFamily="34" charset="0"/>
              <a:cs typeface="Calibri"/>
            </a:endParaRPr>
          </a:p>
          <a:p>
            <a:pPr marL="228600" marR="0" indent="-381635">
              <a:lnSpc>
                <a:spcPct val="114999"/>
              </a:lnSpc>
              <a:spcBef>
                <a:spcPts val="0"/>
              </a:spcBef>
              <a:spcAft>
                <a:spcPts val="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cs typeface="Calibri"/>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21</a:t>
            </a:fld>
            <a:endParaRPr lang="en-US"/>
          </a:p>
        </p:txBody>
      </p:sp>
      <p:sp>
        <p:nvSpPr>
          <p:cNvPr id="7" name="TextBox 6">
            <a:extLst>
              <a:ext uri="{FF2B5EF4-FFF2-40B4-BE49-F238E27FC236}">
                <a16:creationId xmlns:a16="http://schemas.microsoft.com/office/drawing/2014/main" id="{CF73553C-B9BC-9EAE-309A-48E6EB2C08AA}"/>
              </a:ext>
            </a:extLst>
          </p:cNvPr>
          <p:cNvSpPr txBox="1"/>
          <p:nvPr/>
        </p:nvSpPr>
        <p:spPr>
          <a:xfrm>
            <a:off x="5354668" y="221749"/>
            <a:ext cx="4433960" cy="707886"/>
          </a:xfrm>
          <a:prstGeom prst="rect">
            <a:avLst/>
          </a:prstGeom>
          <a:noFill/>
        </p:spPr>
        <p:txBody>
          <a:bodyPr wrap="square" lIns="91440" tIns="45720" rIns="91440" bIns="45720" rtlCol="0" anchor="t">
            <a:spAutoFit/>
          </a:bodyPr>
          <a:lstStyle/>
          <a:p>
            <a:pPr algn="r"/>
            <a:r>
              <a:rPr lang="en-US" b="1" dirty="0">
                <a:solidFill>
                  <a:srgbClr val="00B0F0"/>
                </a:solidFill>
              </a:rPr>
              <a:t>ADMINISTER KICKBACK EVENTS</a:t>
            </a:r>
            <a:endParaRPr lang="en-US" dirty="0"/>
          </a:p>
          <a:p>
            <a:pPr algn="r"/>
            <a:r>
              <a:rPr lang="en-US" b="1" dirty="0">
                <a:solidFill>
                  <a:srgbClr val="00B0F0"/>
                </a:solidFill>
              </a:rPr>
              <a:t>RFP PAGES 13-15</a:t>
            </a:r>
            <a:endParaRPr lang="en-US" b="1" dirty="0">
              <a:solidFill>
                <a:srgbClr val="00B0F0"/>
              </a:solidFill>
              <a:cs typeface="Calibri"/>
            </a:endParaRPr>
          </a:p>
        </p:txBody>
      </p:sp>
    </p:spTree>
    <p:extLst>
      <p:ext uri="{BB962C8B-B14F-4D97-AF65-F5344CB8AC3E}">
        <p14:creationId xmlns:p14="http://schemas.microsoft.com/office/powerpoint/2010/main" val="390692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rmAutofit/>
          </a:bodyPr>
          <a:lstStyle/>
          <a:p>
            <a:pPr marL="0" indent="0">
              <a:buNone/>
            </a:pPr>
            <a:r>
              <a:rPr lang="en-US" sz="1800" b="1" i="1" dirty="0">
                <a:ea typeface="+mn-lt"/>
                <a:cs typeface="+mn-lt"/>
              </a:rPr>
              <a:t>     </a:t>
            </a:r>
            <a:endParaRPr lang="en-US" sz="1800" b="1" i="1" dirty="0">
              <a:cs typeface="Calibri"/>
            </a:endParaRPr>
          </a:p>
          <a:p>
            <a:pPr marL="0" marR="0" lvl="0" indent="0">
              <a:lnSpc>
                <a:spcPct val="115000"/>
              </a:lnSpc>
              <a:spcBef>
                <a:spcPts val="0"/>
              </a:spcBef>
              <a:spcAft>
                <a:spcPts val="0"/>
              </a:spcAft>
              <a:buNone/>
            </a:pPr>
            <a:r>
              <a:rPr lang="en-US" sz="1800" b="1" dirty="0">
                <a:latin typeface="Calibri"/>
                <a:ea typeface="Calibri" panose="020F0502020204030204" pitchFamily="34" charset="0"/>
                <a:cs typeface="Calibri"/>
              </a:rPr>
              <a:t>3</a:t>
            </a:r>
            <a:r>
              <a:rPr lang="en-US" sz="1800" b="1" dirty="0">
                <a:effectLst/>
                <a:latin typeface="Calibri"/>
                <a:ea typeface="Calibri" panose="020F0502020204030204" pitchFamily="34" charset="0"/>
                <a:cs typeface="Calibri"/>
              </a:rPr>
              <a:t>. </a:t>
            </a:r>
            <a:r>
              <a:rPr lang="en-US" sz="1800" b="1" i="0" u="none" strike="noStrike" baseline="0" dirty="0">
                <a:latin typeface="Calibri"/>
                <a:cs typeface="Calibri"/>
              </a:rPr>
              <a:t>Hire quality program coordinator with youth and event production experience</a:t>
            </a:r>
            <a:endParaRPr lang="en-US" sz="1800" dirty="0">
              <a:effectLst/>
              <a:latin typeface="Calibri"/>
              <a:ea typeface="Calibri" panose="020F0502020204030204" pitchFamily="34" charset="0"/>
              <a:cs typeface="Calibri"/>
            </a:endParaRPr>
          </a:p>
          <a:p>
            <a:pPr marL="0" indent="0" algn="l">
              <a:buNone/>
            </a:pPr>
            <a:r>
              <a:rPr lang="en-US" sz="1800" b="0" i="0" u="none" strike="noStrike" baseline="0" dirty="0">
                <a:latin typeface="Calibri"/>
                <a:cs typeface="Calibri"/>
              </a:rPr>
              <a:t>Organizations must recruit, hire, and manage one Program Coordinator to supervise 15 youth employees and oversee Kickbacks. Only one individual may fill the coordinator role and its associated responsibilities.</a:t>
            </a:r>
            <a:br>
              <a:rPr lang="en-US" sz="1800" b="0" i="0" u="none" strike="noStrike" baseline="0" dirty="0">
                <a:latin typeface="Calibri" panose="020F0502020204030204" pitchFamily="34" charset="0"/>
              </a:rPr>
            </a:br>
            <a:endParaRPr lang="en-US" sz="1800">
              <a:effectLst/>
              <a:latin typeface="Calibri" panose="020F0502020204030204" pitchFamily="34" charset="0"/>
              <a:ea typeface="Calibri" panose="020F0502020204030204" pitchFamily="34" charset="0"/>
              <a:cs typeface="Calibri"/>
            </a:endParaRPr>
          </a:p>
          <a:p>
            <a:pPr marL="228600" indent="-381635">
              <a:lnSpc>
                <a:spcPct val="115000"/>
              </a:lnSpc>
              <a:spcBef>
                <a:spcPts val="0"/>
              </a:spcBef>
            </a:pPr>
            <a:r>
              <a:rPr lang="en-US" sz="1800" b="1" dirty="0">
                <a:effectLst/>
                <a:latin typeface="Calibri"/>
                <a:ea typeface="Calibri" panose="020F0502020204030204" pitchFamily="34" charset="0"/>
                <a:cs typeface="Calibri"/>
              </a:rPr>
              <a:t>Key </a:t>
            </a:r>
            <a:r>
              <a:rPr lang="en-US" sz="1800" b="1" dirty="0">
                <a:latin typeface="Calibri"/>
                <a:ea typeface="Calibri" panose="020F0502020204030204" pitchFamily="34" charset="0"/>
                <a:cs typeface="Calibri"/>
              </a:rPr>
              <a:t>functions of hiring quality program coordinator: </a:t>
            </a:r>
          </a:p>
          <a:p>
            <a:pPr marL="673735" lvl="1" indent="-318135">
              <a:lnSpc>
                <a:spcPct val="115000"/>
              </a:lnSpc>
              <a:spcBef>
                <a:spcPts val="0"/>
              </a:spcBef>
            </a:pPr>
            <a:r>
              <a:rPr lang="en-US" b="0" i="0" u="none" strike="noStrike" baseline="0" dirty="0">
                <a:latin typeface="Calibri"/>
                <a:cs typeface="Calibri"/>
              </a:rPr>
              <a:t>Hire and supervise Program Coordinator to manage the program from kick-off to completion</a:t>
            </a:r>
          </a:p>
          <a:p>
            <a:pPr marL="673735" lvl="1" indent="-318135">
              <a:lnSpc>
                <a:spcPct val="115000"/>
              </a:lnSpc>
              <a:spcBef>
                <a:spcPts val="0"/>
              </a:spcBef>
            </a:pPr>
            <a:r>
              <a:rPr lang="en-US" b="0" i="0" u="none" strike="noStrike" baseline="0" dirty="0">
                <a:latin typeface="Calibri"/>
                <a:cs typeface="Calibri"/>
              </a:rPr>
              <a:t>All Program Coordinators working with youth must be properly trained and have a cleared background check on file with their agency and DFSS prior to hire for the program</a:t>
            </a:r>
          </a:p>
          <a:p>
            <a:pPr marL="673735" lvl="1" indent="-318135">
              <a:lnSpc>
                <a:spcPct val="115000"/>
              </a:lnSpc>
              <a:spcBef>
                <a:spcPts val="0"/>
              </a:spcBef>
            </a:pPr>
            <a:r>
              <a:rPr lang="en-US" b="0" i="0" u="none" strike="noStrike" baseline="0" dirty="0">
                <a:latin typeface="Calibri"/>
                <a:cs typeface="Calibri"/>
              </a:rPr>
              <a:t>Administer payroll for Program Coordinator. Personnel salaries and/or payment will not exceed the budget allocation unless supplemented with administration funds or in-kind match</a:t>
            </a:r>
            <a:endParaRPr lang="en-US" dirty="0">
              <a:effectLst/>
              <a:latin typeface="Calibri"/>
              <a:ea typeface="Calibri" panose="020F0502020204030204" pitchFamily="34" charset="0"/>
              <a:cs typeface="Calibri"/>
            </a:endParaRPr>
          </a:p>
          <a:p>
            <a:pPr marL="0" indent="0">
              <a:buNone/>
            </a:pPr>
            <a:endParaRPr lang="en-US" sz="1800">
              <a:cs typeface="Calibri"/>
            </a:endParaRPr>
          </a:p>
          <a:p>
            <a:pPr marL="381635" indent="-381635"/>
            <a:endParaRPr lang="en-US" sz="18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22</a:t>
            </a:fld>
            <a:endParaRPr lang="en-US"/>
          </a:p>
        </p:txBody>
      </p:sp>
      <p:sp>
        <p:nvSpPr>
          <p:cNvPr id="7" name="TextBox 6">
            <a:extLst>
              <a:ext uri="{FF2B5EF4-FFF2-40B4-BE49-F238E27FC236}">
                <a16:creationId xmlns:a16="http://schemas.microsoft.com/office/drawing/2014/main" id="{BA94656D-6157-8F46-D038-11537A04781F}"/>
              </a:ext>
            </a:extLst>
          </p:cNvPr>
          <p:cNvSpPr txBox="1"/>
          <p:nvPr/>
        </p:nvSpPr>
        <p:spPr>
          <a:xfrm>
            <a:off x="5603433" y="221749"/>
            <a:ext cx="4185195" cy="707886"/>
          </a:xfrm>
          <a:prstGeom prst="rect">
            <a:avLst/>
          </a:prstGeom>
          <a:noFill/>
        </p:spPr>
        <p:txBody>
          <a:bodyPr wrap="square" lIns="91440" tIns="45720" rIns="91440" bIns="45720" rtlCol="0" anchor="t">
            <a:spAutoFit/>
          </a:bodyPr>
          <a:lstStyle/>
          <a:p>
            <a:pPr algn="r"/>
            <a:r>
              <a:rPr lang="en-US" b="1" dirty="0">
                <a:solidFill>
                  <a:srgbClr val="00B0F0"/>
                </a:solidFill>
              </a:rPr>
              <a:t>HIRE QUALITY STAFF</a:t>
            </a:r>
            <a:endParaRPr lang="en-US" b="1" dirty="0">
              <a:solidFill>
                <a:srgbClr val="00B0F0"/>
              </a:solidFill>
              <a:cs typeface="Calibri"/>
            </a:endParaRPr>
          </a:p>
          <a:p>
            <a:pPr algn="r"/>
            <a:r>
              <a:rPr lang="en-US" b="1" dirty="0">
                <a:solidFill>
                  <a:srgbClr val="00B0F0"/>
                </a:solidFill>
              </a:rPr>
              <a:t>RFP PAGES 15-16</a:t>
            </a:r>
            <a:endParaRPr lang="en-US" b="1" dirty="0">
              <a:solidFill>
                <a:srgbClr val="00B0F0"/>
              </a:solidFill>
              <a:cs typeface="Calibri"/>
            </a:endParaRPr>
          </a:p>
        </p:txBody>
      </p:sp>
    </p:spTree>
    <p:extLst>
      <p:ext uri="{BB962C8B-B14F-4D97-AF65-F5344CB8AC3E}">
        <p14:creationId xmlns:p14="http://schemas.microsoft.com/office/powerpoint/2010/main" val="103828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874824"/>
          </a:xfrm>
        </p:spPr>
        <p:txBody>
          <a:bodyPr vert="horz" lIns="101882" tIns="50941" rIns="101882" bIns="50941" rtlCol="0" anchor="t">
            <a:normAutofit/>
          </a:bodyPr>
          <a:lstStyle/>
          <a:p>
            <a:pPr marL="0" indent="0">
              <a:buNone/>
            </a:pPr>
            <a:r>
              <a:rPr lang="en-US" sz="1800" b="1" i="1">
                <a:ea typeface="+mn-lt"/>
                <a:cs typeface="+mn-lt"/>
              </a:rPr>
              <a:t>     </a:t>
            </a:r>
            <a:endParaRPr lang="en-US" sz="1800" b="1" i="1">
              <a:cs typeface="Calibri"/>
            </a:endParaRPr>
          </a:p>
          <a:p>
            <a:pPr marL="228600" indent="-381635">
              <a:lnSpc>
                <a:spcPct val="115000"/>
              </a:lnSpc>
              <a:spcBef>
                <a:spcPts val="0"/>
              </a:spcBef>
            </a:pPr>
            <a:r>
              <a:rPr lang="en-US" sz="1800" b="1">
                <a:effectLst/>
                <a:latin typeface="Calibri"/>
                <a:ea typeface="Calibri" panose="020F0502020204030204" pitchFamily="34" charset="0"/>
                <a:cs typeface="Calibri"/>
              </a:rPr>
              <a:t>Key </a:t>
            </a:r>
            <a:r>
              <a:rPr lang="en-US" sz="1800" b="1">
                <a:latin typeface="Calibri"/>
                <a:ea typeface="Calibri" panose="020F0502020204030204" pitchFamily="34" charset="0"/>
                <a:cs typeface="Calibri"/>
              </a:rPr>
              <a:t>functions of hiring quality program coordinator (continued):</a:t>
            </a:r>
          </a:p>
          <a:p>
            <a:pPr marL="673735" lvl="1" indent="-318135">
              <a:lnSpc>
                <a:spcPct val="115000"/>
              </a:lnSpc>
              <a:spcBef>
                <a:spcPts val="0"/>
              </a:spcBef>
            </a:pPr>
            <a:endParaRPr lang="en-US">
              <a:effectLst/>
              <a:latin typeface="Calibri" panose="020F0502020204030204" pitchFamily="34" charset="0"/>
              <a:ea typeface="Calibri" panose="020F0502020204030204" pitchFamily="34" charset="0"/>
              <a:cs typeface="Calibri" panose="020F0502020204030204" pitchFamily="34" charset="0"/>
            </a:endParaRPr>
          </a:p>
          <a:p>
            <a:pPr marL="228600" marR="0" indent="-381635">
              <a:lnSpc>
                <a:spcPct val="115000"/>
              </a:lnSpc>
              <a:spcBef>
                <a:spcPts val="0"/>
              </a:spcBef>
              <a:spcAft>
                <a:spcPts val="0"/>
              </a:spcAft>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cs typeface="Calibri"/>
            </a:endParaRPr>
          </a:p>
          <a:p>
            <a:pPr marL="381635" indent="-381635"/>
            <a:endParaRPr lang="en-US" sz="1600">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23</a:t>
            </a:fld>
            <a:endParaRPr lang="en-US"/>
          </a:p>
        </p:txBody>
      </p:sp>
      <p:graphicFrame>
        <p:nvGraphicFramePr>
          <p:cNvPr id="6" name="Table 5">
            <a:extLst>
              <a:ext uri="{FF2B5EF4-FFF2-40B4-BE49-F238E27FC236}">
                <a16:creationId xmlns:a16="http://schemas.microsoft.com/office/drawing/2014/main" id="{26E52894-B1E2-C629-0716-6A6773B93017}"/>
              </a:ext>
            </a:extLst>
          </p:cNvPr>
          <p:cNvGraphicFramePr>
            <a:graphicFrameLocks noGrp="1"/>
          </p:cNvGraphicFramePr>
          <p:nvPr>
            <p:extLst>
              <p:ext uri="{D42A27DB-BD31-4B8C-83A1-F6EECF244321}">
                <p14:modId xmlns:p14="http://schemas.microsoft.com/office/powerpoint/2010/main" val="4009751405"/>
              </p:ext>
            </p:extLst>
          </p:nvPr>
        </p:nvGraphicFramePr>
        <p:xfrm>
          <a:off x="1397636" y="2063468"/>
          <a:ext cx="7523184" cy="3018610"/>
        </p:xfrm>
        <a:graphic>
          <a:graphicData uri="http://schemas.openxmlformats.org/drawingml/2006/table">
            <a:tbl>
              <a:tblPr firstRow="1" bandRow="1">
                <a:tableStyleId>{3B4B98B0-60AC-42C2-AFA5-B58CD77FA1E5}</a:tableStyleId>
              </a:tblPr>
              <a:tblGrid>
                <a:gridCol w="1880796">
                  <a:extLst>
                    <a:ext uri="{9D8B030D-6E8A-4147-A177-3AD203B41FA5}">
                      <a16:colId xmlns:a16="http://schemas.microsoft.com/office/drawing/2014/main" val="776743801"/>
                    </a:ext>
                  </a:extLst>
                </a:gridCol>
                <a:gridCol w="1880796">
                  <a:extLst>
                    <a:ext uri="{9D8B030D-6E8A-4147-A177-3AD203B41FA5}">
                      <a16:colId xmlns:a16="http://schemas.microsoft.com/office/drawing/2014/main" val="1399367128"/>
                    </a:ext>
                  </a:extLst>
                </a:gridCol>
                <a:gridCol w="1880796">
                  <a:extLst>
                    <a:ext uri="{9D8B030D-6E8A-4147-A177-3AD203B41FA5}">
                      <a16:colId xmlns:a16="http://schemas.microsoft.com/office/drawing/2014/main" val="528295787"/>
                    </a:ext>
                  </a:extLst>
                </a:gridCol>
                <a:gridCol w="1880796">
                  <a:extLst>
                    <a:ext uri="{9D8B030D-6E8A-4147-A177-3AD203B41FA5}">
                      <a16:colId xmlns:a16="http://schemas.microsoft.com/office/drawing/2014/main" val="3329398215"/>
                    </a:ext>
                  </a:extLst>
                </a:gridCol>
              </a:tblGrid>
              <a:tr h="366298">
                <a:tc gridSpan="4">
                  <a:txBody>
                    <a:bodyPr/>
                    <a:lstStyle/>
                    <a:p>
                      <a:pPr algn="l"/>
                      <a:r>
                        <a:rPr lang="en-US" sz="1800" dirty="0">
                          <a:solidFill>
                            <a:schemeClr val="tx1"/>
                          </a:solidFill>
                        </a:rPr>
                        <a:t>Table 4: Program Coordinator Schedule and Hours Overview</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988304"/>
                  </a:ext>
                </a:extLst>
              </a:tr>
              <a:tr h="442052">
                <a:tc>
                  <a:txBody>
                    <a:bodyPr/>
                    <a:lstStyle/>
                    <a:p>
                      <a:r>
                        <a:rPr lang="en-US" sz="1800" b="1">
                          <a:solidFill>
                            <a:schemeClr val="tx1"/>
                          </a:solidFill>
                        </a:rPr>
                        <a:t>Season</a:t>
                      </a:r>
                    </a:p>
                  </a:txBody>
                  <a:tcPr/>
                </a:tc>
                <a:tc>
                  <a:txBody>
                    <a:bodyPr/>
                    <a:lstStyle/>
                    <a:p>
                      <a:r>
                        <a:rPr lang="en-US" sz="1800" b="1">
                          <a:solidFill>
                            <a:schemeClr val="tx1"/>
                          </a:solidFill>
                        </a:rPr>
                        <a:t>Number of weeks</a:t>
                      </a:r>
                    </a:p>
                  </a:txBody>
                  <a:tcPr/>
                </a:tc>
                <a:tc>
                  <a:txBody>
                    <a:bodyPr/>
                    <a:lstStyle/>
                    <a:p>
                      <a:r>
                        <a:rPr lang="en-US" sz="1800" b="1">
                          <a:solidFill>
                            <a:schemeClr val="tx1"/>
                          </a:solidFill>
                        </a:rPr>
                        <a:t>Hours per week</a:t>
                      </a:r>
                    </a:p>
                  </a:txBody>
                  <a:tcPr/>
                </a:tc>
                <a:tc>
                  <a:txBody>
                    <a:bodyPr/>
                    <a:lstStyle/>
                    <a:p>
                      <a:pPr lvl="0">
                        <a:buNone/>
                      </a:pPr>
                      <a:r>
                        <a:rPr lang="en-US" sz="1800" b="1">
                          <a:solidFill>
                            <a:schemeClr val="tx1"/>
                          </a:solidFill>
                        </a:rPr>
                        <a:t>Total Hours</a:t>
                      </a:r>
                    </a:p>
                  </a:txBody>
                  <a:tcPr/>
                </a:tc>
                <a:extLst>
                  <a:ext uri="{0D108BD9-81ED-4DB2-BD59-A6C34878D82A}">
                    <a16:rowId xmlns:a16="http://schemas.microsoft.com/office/drawing/2014/main" val="289167234"/>
                  </a:ext>
                </a:extLst>
              </a:tr>
              <a:tr h="442052">
                <a:tc>
                  <a:txBody>
                    <a:bodyPr/>
                    <a:lstStyle/>
                    <a:p>
                      <a:r>
                        <a:rPr lang="en-US" sz="1800">
                          <a:solidFill>
                            <a:schemeClr val="tx1"/>
                          </a:solidFill>
                        </a:rPr>
                        <a:t>Spring </a:t>
                      </a:r>
                    </a:p>
                  </a:txBody>
                  <a:tcPr/>
                </a:tc>
                <a:tc>
                  <a:txBody>
                    <a:bodyPr/>
                    <a:lstStyle/>
                    <a:p>
                      <a:r>
                        <a:rPr lang="en-US" sz="1800">
                          <a:solidFill>
                            <a:schemeClr val="tx1"/>
                          </a:solidFill>
                        </a:rPr>
                        <a:t>5</a:t>
                      </a:r>
                    </a:p>
                  </a:txBody>
                  <a:tcPr/>
                </a:tc>
                <a:tc>
                  <a:txBody>
                    <a:bodyPr/>
                    <a:lstStyle/>
                    <a:p>
                      <a:r>
                        <a:rPr lang="en-US" sz="1800">
                          <a:solidFill>
                            <a:schemeClr val="tx1"/>
                          </a:solidFill>
                        </a:rPr>
                        <a:t>15</a:t>
                      </a:r>
                    </a:p>
                  </a:txBody>
                  <a:tcPr/>
                </a:tc>
                <a:tc>
                  <a:txBody>
                    <a:bodyPr/>
                    <a:lstStyle/>
                    <a:p>
                      <a:pPr lvl="0">
                        <a:buNone/>
                      </a:pPr>
                      <a:r>
                        <a:rPr lang="en-US" sz="1800">
                          <a:solidFill>
                            <a:schemeClr val="tx1"/>
                          </a:solidFill>
                        </a:rPr>
                        <a:t>75</a:t>
                      </a:r>
                    </a:p>
                  </a:txBody>
                  <a:tcPr/>
                </a:tc>
                <a:extLst>
                  <a:ext uri="{0D108BD9-81ED-4DB2-BD59-A6C34878D82A}">
                    <a16:rowId xmlns:a16="http://schemas.microsoft.com/office/drawing/2014/main" val="823187680"/>
                  </a:ext>
                </a:extLst>
              </a:tr>
              <a:tr h="442052">
                <a:tc>
                  <a:txBody>
                    <a:bodyPr/>
                    <a:lstStyle/>
                    <a:p>
                      <a:r>
                        <a:rPr lang="en-US" sz="1800">
                          <a:solidFill>
                            <a:schemeClr val="tx1"/>
                          </a:solidFill>
                        </a:rPr>
                        <a:t>Summer </a:t>
                      </a:r>
                    </a:p>
                  </a:txBody>
                  <a:tcPr/>
                </a:tc>
                <a:tc>
                  <a:txBody>
                    <a:bodyPr/>
                    <a:lstStyle/>
                    <a:p>
                      <a:r>
                        <a:rPr lang="en-US" sz="1800">
                          <a:solidFill>
                            <a:schemeClr val="tx1"/>
                          </a:solidFill>
                        </a:rPr>
                        <a:t>12</a:t>
                      </a:r>
                    </a:p>
                  </a:txBody>
                  <a:tcPr/>
                </a:tc>
                <a:tc>
                  <a:txBody>
                    <a:bodyPr/>
                    <a:lstStyle/>
                    <a:p>
                      <a:r>
                        <a:rPr lang="en-US" sz="1800">
                          <a:solidFill>
                            <a:schemeClr val="tx1"/>
                          </a:solidFill>
                        </a:rPr>
                        <a:t>25</a:t>
                      </a:r>
                    </a:p>
                  </a:txBody>
                  <a:tcPr/>
                </a:tc>
                <a:tc>
                  <a:txBody>
                    <a:bodyPr/>
                    <a:lstStyle/>
                    <a:p>
                      <a:pPr lvl="0">
                        <a:buNone/>
                      </a:pPr>
                      <a:r>
                        <a:rPr lang="en-US" sz="1800">
                          <a:solidFill>
                            <a:schemeClr val="tx1"/>
                          </a:solidFill>
                        </a:rPr>
                        <a:t>300</a:t>
                      </a:r>
                    </a:p>
                  </a:txBody>
                  <a:tcPr/>
                </a:tc>
                <a:extLst>
                  <a:ext uri="{0D108BD9-81ED-4DB2-BD59-A6C34878D82A}">
                    <a16:rowId xmlns:a16="http://schemas.microsoft.com/office/drawing/2014/main" val="2487367869"/>
                  </a:ext>
                </a:extLst>
              </a:tr>
              <a:tr h="442052">
                <a:tc>
                  <a:txBody>
                    <a:bodyPr/>
                    <a:lstStyle/>
                    <a:p>
                      <a:r>
                        <a:rPr lang="en-US" sz="1800">
                          <a:solidFill>
                            <a:schemeClr val="tx1"/>
                          </a:solidFill>
                        </a:rPr>
                        <a:t>Fall </a:t>
                      </a:r>
                    </a:p>
                  </a:txBody>
                  <a:tcPr/>
                </a:tc>
                <a:tc>
                  <a:txBody>
                    <a:bodyPr/>
                    <a:lstStyle/>
                    <a:p>
                      <a:r>
                        <a:rPr lang="en-US" sz="1800">
                          <a:solidFill>
                            <a:schemeClr val="tx1"/>
                          </a:solidFill>
                        </a:rPr>
                        <a:t>5</a:t>
                      </a:r>
                      <a:endParaRPr lang="en-US" sz="1800" err="1">
                        <a:solidFill>
                          <a:schemeClr val="tx1"/>
                        </a:solidFill>
                      </a:endParaRPr>
                    </a:p>
                  </a:txBody>
                  <a:tcPr/>
                </a:tc>
                <a:tc>
                  <a:txBody>
                    <a:bodyPr/>
                    <a:lstStyle/>
                    <a:p>
                      <a:r>
                        <a:rPr lang="en-US" sz="1800">
                          <a:solidFill>
                            <a:schemeClr val="tx1"/>
                          </a:solidFill>
                        </a:rPr>
                        <a:t>15</a:t>
                      </a:r>
                    </a:p>
                  </a:txBody>
                  <a:tcPr/>
                </a:tc>
                <a:tc>
                  <a:txBody>
                    <a:bodyPr/>
                    <a:lstStyle/>
                    <a:p>
                      <a:pPr lvl="0">
                        <a:buNone/>
                      </a:pPr>
                      <a:r>
                        <a:rPr lang="en-US" sz="1800">
                          <a:solidFill>
                            <a:schemeClr val="tx1"/>
                          </a:solidFill>
                        </a:rPr>
                        <a:t>75</a:t>
                      </a:r>
                    </a:p>
                  </a:txBody>
                  <a:tcPr/>
                </a:tc>
                <a:extLst>
                  <a:ext uri="{0D108BD9-81ED-4DB2-BD59-A6C34878D82A}">
                    <a16:rowId xmlns:a16="http://schemas.microsoft.com/office/drawing/2014/main" val="3042283437"/>
                  </a:ext>
                </a:extLst>
              </a:tr>
              <a:tr h="442052">
                <a:tc>
                  <a:txBody>
                    <a:bodyPr/>
                    <a:lstStyle/>
                    <a:p>
                      <a:r>
                        <a:rPr lang="en-US" sz="1800">
                          <a:solidFill>
                            <a:schemeClr val="tx1"/>
                          </a:solidFill>
                        </a:rPr>
                        <a:t>Winter </a:t>
                      </a:r>
                    </a:p>
                  </a:txBody>
                  <a:tcPr/>
                </a:tc>
                <a:tc>
                  <a:txBody>
                    <a:bodyPr/>
                    <a:lstStyle/>
                    <a:p>
                      <a:r>
                        <a:rPr lang="en-US" sz="1800">
                          <a:solidFill>
                            <a:schemeClr val="tx1"/>
                          </a:solidFill>
                        </a:rPr>
                        <a:t>9</a:t>
                      </a:r>
                    </a:p>
                  </a:txBody>
                  <a:tcPr/>
                </a:tc>
                <a:tc>
                  <a:txBody>
                    <a:bodyPr/>
                    <a:lstStyle/>
                    <a:p>
                      <a:r>
                        <a:rPr lang="en-US" sz="1800">
                          <a:solidFill>
                            <a:schemeClr val="tx1"/>
                          </a:solidFill>
                        </a:rPr>
                        <a:t>15</a:t>
                      </a:r>
                    </a:p>
                  </a:txBody>
                  <a:tcPr/>
                </a:tc>
                <a:tc>
                  <a:txBody>
                    <a:bodyPr/>
                    <a:lstStyle/>
                    <a:p>
                      <a:pPr lvl="0">
                        <a:buNone/>
                      </a:pPr>
                      <a:r>
                        <a:rPr lang="en-US" sz="1800">
                          <a:solidFill>
                            <a:schemeClr val="tx1"/>
                          </a:solidFill>
                        </a:rPr>
                        <a:t>135</a:t>
                      </a:r>
                    </a:p>
                  </a:txBody>
                  <a:tcPr/>
                </a:tc>
                <a:extLst>
                  <a:ext uri="{0D108BD9-81ED-4DB2-BD59-A6C34878D82A}">
                    <a16:rowId xmlns:a16="http://schemas.microsoft.com/office/drawing/2014/main" val="1819020267"/>
                  </a:ext>
                </a:extLst>
              </a:tr>
              <a:tr h="442052">
                <a:tc>
                  <a:txBody>
                    <a:bodyPr/>
                    <a:lstStyle/>
                    <a:p>
                      <a:pPr lvl="0">
                        <a:buNone/>
                      </a:pPr>
                      <a:r>
                        <a:rPr lang="en-US" sz="1800" b="1">
                          <a:solidFill>
                            <a:schemeClr val="tx1"/>
                          </a:solidFill>
                        </a:rPr>
                        <a:t>Total</a:t>
                      </a:r>
                    </a:p>
                  </a:txBody>
                  <a:tcPr/>
                </a:tc>
                <a:tc>
                  <a:txBody>
                    <a:bodyPr/>
                    <a:lstStyle/>
                    <a:p>
                      <a:pPr lvl="0">
                        <a:buNone/>
                      </a:pPr>
                      <a:r>
                        <a:rPr lang="en-US" sz="1800">
                          <a:solidFill>
                            <a:schemeClr val="tx1"/>
                          </a:solidFill>
                        </a:rPr>
                        <a:t>31</a:t>
                      </a:r>
                    </a:p>
                  </a:txBody>
                  <a:tcPr/>
                </a:tc>
                <a:tc>
                  <a:txBody>
                    <a:bodyPr/>
                    <a:lstStyle/>
                    <a:p>
                      <a:pPr lvl="0">
                        <a:buNone/>
                      </a:pPr>
                      <a:r>
                        <a:rPr lang="en-US" sz="1800">
                          <a:solidFill>
                            <a:schemeClr val="tx1"/>
                          </a:solidFill>
                        </a:rPr>
                        <a:t>--</a:t>
                      </a:r>
                    </a:p>
                  </a:txBody>
                  <a:tcPr/>
                </a:tc>
                <a:tc>
                  <a:txBody>
                    <a:bodyPr/>
                    <a:lstStyle/>
                    <a:p>
                      <a:pPr lvl="0">
                        <a:buNone/>
                      </a:pPr>
                      <a:r>
                        <a:rPr lang="en-US" sz="1800" dirty="0">
                          <a:solidFill>
                            <a:schemeClr val="tx1"/>
                          </a:solidFill>
                        </a:rPr>
                        <a:t>585</a:t>
                      </a:r>
                    </a:p>
                  </a:txBody>
                  <a:tcPr/>
                </a:tc>
                <a:extLst>
                  <a:ext uri="{0D108BD9-81ED-4DB2-BD59-A6C34878D82A}">
                    <a16:rowId xmlns:a16="http://schemas.microsoft.com/office/drawing/2014/main" val="2852869867"/>
                  </a:ext>
                </a:extLst>
              </a:tr>
            </a:tbl>
          </a:graphicData>
        </a:graphic>
      </p:graphicFrame>
      <p:sp>
        <p:nvSpPr>
          <p:cNvPr id="8" name="TextBox 7">
            <a:extLst>
              <a:ext uri="{FF2B5EF4-FFF2-40B4-BE49-F238E27FC236}">
                <a16:creationId xmlns:a16="http://schemas.microsoft.com/office/drawing/2014/main" id="{4DE6AA40-671D-9FC8-7B4E-C0A19A484016}"/>
              </a:ext>
            </a:extLst>
          </p:cNvPr>
          <p:cNvSpPr txBox="1"/>
          <p:nvPr/>
        </p:nvSpPr>
        <p:spPr>
          <a:xfrm>
            <a:off x="5603433" y="221749"/>
            <a:ext cx="4185195" cy="707886"/>
          </a:xfrm>
          <a:prstGeom prst="rect">
            <a:avLst/>
          </a:prstGeom>
          <a:noFill/>
        </p:spPr>
        <p:txBody>
          <a:bodyPr wrap="square" lIns="91440" tIns="45720" rIns="91440" bIns="45720" rtlCol="0" anchor="t">
            <a:spAutoFit/>
          </a:bodyPr>
          <a:lstStyle/>
          <a:p>
            <a:pPr algn="r"/>
            <a:r>
              <a:rPr lang="en-US" b="1" dirty="0">
                <a:solidFill>
                  <a:srgbClr val="00B0F0"/>
                </a:solidFill>
              </a:rPr>
              <a:t>HIRE QUALITY STAFF</a:t>
            </a:r>
            <a:endParaRPr lang="en-US" b="1" dirty="0">
              <a:solidFill>
                <a:srgbClr val="00B0F0"/>
              </a:solidFill>
              <a:cs typeface="Calibri"/>
            </a:endParaRPr>
          </a:p>
          <a:p>
            <a:pPr algn="r"/>
            <a:r>
              <a:rPr lang="en-US" b="1" dirty="0">
                <a:solidFill>
                  <a:srgbClr val="00B0F0"/>
                </a:solidFill>
              </a:rPr>
              <a:t>RFP PAGES 15-16</a:t>
            </a:r>
            <a:endParaRPr lang="en-US" b="1" dirty="0">
              <a:solidFill>
                <a:srgbClr val="00B0F0"/>
              </a:solidFill>
              <a:cs typeface="Calibri"/>
            </a:endParaRPr>
          </a:p>
        </p:txBody>
      </p:sp>
    </p:spTree>
    <p:extLst>
      <p:ext uri="{BB962C8B-B14F-4D97-AF65-F5344CB8AC3E}">
        <p14:creationId xmlns:p14="http://schemas.microsoft.com/office/powerpoint/2010/main" val="387196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800" b="1" i="1">
                <a:ea typeface="+mn-lt"/>
                <a:cs typeface="+mn-lt"/>
              </a:rPr>
              <a:t>     </a:t>
            </a:r>
            <a:endParaRPr lang="en-US" sz="1800" b="1" i="1">
              <a:cs typeface="Calibri"/>
            </a:endParaRPr>
          </a:p>
          <a:p>
            <a:pPr marL="0" marR="0" lvl="0" indent="0">
              <a:lnSpc>
                <a:spcPct val="115000"/>
              </a:lnSpc>
              <a:spcBef>
                <a:spcPts val="0"/>
              </a:spcBef>
              <a:spcAft>
                <a:spcPts val="0"/>
              </a:spcAft>
              <a:buNone/>
            </a:pPr>
            <a:r>
              <a:rPr lang="en-US" sz="1800" b="1">
                <a:latin typeface="Calibri"/>
                <a:ea typeface="Calibri" panose="020F0502020204030204" pitchFamily="34" charset="0"/>
                <a:cs typeface="Calibri"/>
              </a:rPr>
              <a:t>Program Coordinator Roles and Responsibilities</a:t>
            </a:r>
            <a:endParaRPr lang="en-US" sz="1800">
              <a:effectLst/>
              <a:latin typeface="Calibri"/>
              <a:ea typeface="Calibri" panose="020F0502020204030204" pitchFamily="34" charset="0"/>
              <a:cs typeface="Calibri"/>
            </a:endParaRPr>
          </a:p>
          <a:p>
            <a:pPr marL="381635" indent="-381635" algn="l"/>
            <a:r>
              <a:rPr lang="en-US" sz="1800" b="0" i="0" u="none" strike="noStrike" baseline="0">
                <a:latin typeface="Calibri"/>
                <a:cs typeface="Calibri"/>
              </a:rPr>
              <a:t>Oversee Youth Employees</a:t>
            </a:r>
          </a:p>
          <a:p>
            <a:pPr marL="827405" lvl="1" indent="-318135"/>
            <a:r>
              <a:rPr lang="en-US" b="0" i="0" u="none" strike="noStrike" baseline="0">
                <a:latin typeface="Calibri"/>
                <a:cs typeface="Calibri"/>
              </a:rPr>
              <a:t>Facilitate, direct, and supervise all programmatic activities with youth employees</a:t>
            </a:r>
          </a:p>
          <a:p>
            <a:pPr marL="827405" lvl="1" indent="-318135"/>
            <a:r>
              <a:rPr lang="en-US" b="0" i="0" u="none" strike="noStrike" baseline="0">
                <a:latin typeface="Calibri"/>
                <a:cs typeface="Calibri"/>
              </a:rPr>
              <a:t>Build strong, positive relationships with youth and facilitate team building between participants</a:t>
            </a:r>
          </a:p>
          <a:p>
            <a:pPr marL="827405" lvl="1" indent="-318135"/>
            <a:r>
              <a:rPr lang="en-US" b="0" i="0" u="none" strike="noStrike" baseline="0">
                <a:latin typeface="Calibri"/>
                <a:cs typeface="Calibri"/>
              </a:rPr>
              <a:t>As needed, engage youth in wrap around services within their agency and work with external partners to provide additional support services to youth who are identified as at-risk</a:t>
            </a:r>
          </a:p>
          <a:p>
            <a:pPr marL="827405" lvl="1" indent="-318135"/>
            <a:r>
              <a:rPr lang="en-US" b="0" i="0" u="none" strike="noStrike" baseline="0">
                <a:latin typeface="Calibri"/>
                <a:cs typeface="Calibri"/>
              </a:rPr>
              <a:t>Develop and implement creative strategies to retain youth participants throughout the program</a:t>
            </a:r>
          </a:p>
          <a:p>
            <a:pPr marL="827405" lvl="1" indent="-318135"/>
            <a:r>
              <a:rPr lang="en-US" b="0" i="0" u="none" strike="noStrike" baseline="0">
                <a:latin typeface="Calibri"/>
                <a:cs typeface="Calibri"/>
              </a:rPr>
              <a:t>Assist with data collection and entry into DFSS-designated platforms</a:t>
            </a:r>
          </a:p>
          <a:p>
            <a:pPr marL="827405" lvl="1" indent="-318135"/>
            <a:r>
              <a:rPr lang="en-US" b="0" i="0" u="none" strike="noStrike" baseline="0">
                <a:latin typeface="Calibri"/>
                <a:cs typeface="Calibri"/>
              </a:rPr>
              <a:t>Manage student work hours and student timesheets; work with the delegate to ensure that youth employees are paid in a timely manner</a:t>
            </a:r>
          </a:p>
          <a:p>
            <a:pPr marL="827405" lvl="1" indent="-318135"/>
            <a:r>
              <a:rPr lang="en-US" b="0" i="0" u="none" strike="noStrike" baseline="0">
                <a:latin typeface="Calibri"/>
                <a:cs typeface="Calibri"/>
              </a:rPr>
              <a:t>Implement performance measurement tools with youth participants and ensure completion</a:t>
            </a: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24</a:t>
            </a:fld>
            <a:endParaRPr lang="en-US"/>
          </a:p>
        </p:txBody>
      </p:sp>
      <p:sp>
        <p:nvSpPr>
          <p:cNvPr id="7" name="TextBox 6">
            <a:extLst>
              <a:ext uri="{FF2B5EF4-FFF2-40B4-BE49-F238E27FC236}">
                <a16:creationId xmlns:a16="http://schemas.microsoft.com/office/drawing/2014/main" id="{5DD889B1-F1AB-4F7D-A63E-B4D668BBBFBF}"/>
              </a:ext>
            </a:extLst>
          </p:cNvPr>
          <p:cNvSpPr txBox="1"/>
          <p:nvPr/>
        </p:nvSpPr>
        <p:spPr>
          <a:xfrm>
            <a:off x="5603433" y="221749"/>
            <a:ext cx="4185195" cy="707886"/>
          </a:xfrm>
          <a:prstGeom prst="rect">
            <a:avLst/>
          </a:prstGeom>
          <a:noFill/>
        </p:spPr>
        <p:txBody>
          <a:bodyPr wrap="square" lIns="91440" tIns="45720" rIns="91440" bIns="45720" rtlCol="0" anchor="t">
            <a:spAutoFit/>
          </a:bodyPr>
          <a:lstStyle/>
          <a:p>
            <a:pPr algn="r"/>
            <a:r>
              <a:rPr lang="en-US" b="1" dirty="0">
                <a:solidFill>
                  <a:srgbClr val="00B0F0"/>
                </a:solidFill>
              </a:rPr>
              <a:t>HIRE QUALITY STAFF</a:t>
            </a:r>
            <a:endParaRPr lang="en-US" b="1" dirty="0">
              <a:solidFill>
                <a:srgbClr val="00B0F0"/>
              </a:solidFill>
              <a:cs typeface="Calibri"/>
            </a:endParaRPr>
          </a:p>
          <a:p>
            <a:pPr algn="r"/>
            <a:r>
              <a:rPr lang="en-US" b="1" dirty="0">
                <a:solidFill>
                  <a:srgbClr val="00B0F0"/>
                </a:solidFill>
              </a:rPr>
              <a:t>RFP PAGES 15-16</a:t>
            </a:r>
            <a:endParaRPr lang="en-US" b="1" dirty="0">
              <a:solidFill>
                <a:srgbClr val="00B0F0"/>
              </a:solidFill>
              <a:cs typeface="Calibri"/>
            </a:endParaRPr>
          </a:p>
        </p:txBody>
      </p:sp>
    </p:spTree>
    <p:extLst>
      <p:ext uri="{BB962C8B-B14F-4D97-AF65-F5344CB8AC3E}">
        <p14:creationId xmlns:p14="http://schemas.microsoft.com/office/powerpoint/2010/main" val="238539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800" b="1" i="1">
                <a:ea typeface="+mn-lt"/>
                <a:cs typeface="+mn-lt"/>
              </a:rPr>
              <a:t>     </a:t>
            </a:r>
            <a:endParaRPr lang="en-US" sz="1800" b="1" i="1">
              <a:cs typeface="Calibri"/>
            </a:endParaRPr>
          </a:p>
          <a:p>
            <a:pPr marL="0" indent="0">
              <a:lnSpc>
                <a:spcPct val="115000"/>
              </a:lnSpc>
              <a:spcBef>
                <a:spcPts val="0"/>
              </a:spcBef>
              <a:buNone/>
            </a:pPr>
            <a:r>
              <a:rPr lang="en-US" sz="1800" b="1">
                <a:latin typeface="Calibri"/>
                <a:ea typeface="Calibri" panose="020F0502020204030204" pitchFamily="34" charset="0"/>
                <a:cs typeface="Calibri"/>
              </a:rPr>
              <a:t>Program Coordinator Roles and Responsibilities (Continued)</a:t>
            </a:r>
            <a:endParaRPr lang="en-US" sz="1800">
              <a:effectLst/>
              <a:latin typeface="Calibri"/>
              <a:ea typeface="Calibri" panose="020F0502020204030204" pitchFamily="34" charset="0"/>
              <a:cs typeface="Calibri"/>
            </a:endParaRPr>
          </a:p>
          <a:p>
            <a:pPr marL="381635" indent="-381635"/>
            <a:r>
              <a:rPr lang="en-US" sz="1800" b="0" i="0" u="none" strike="noStrike" baseline="0">
                <a:latin typeface="Calibri"/>
                <a:cs typeface="Calibri"/>
              </a:rPr>
              <a:t>Oversee Kickback Events</a:t>
            </a:r>
          </a:p>
          <a:p>
            <a:pPr marL="827405" lvl="1" indent="-318135"/>
            <a:r>
              <a:rPr lang="en-US" b="0" i="0" u="none" strike="noStrike" baseline="0">
                <a:latin typeface="Calibri"/>
                <a:cs typeface="Calibri"/>
              </a:rPr>
              <a:t>Working with the agency, oversee production of all Kickback events for the year</a:t>
            </a:r>
          </a:p>
          <a:p>
            <a:pPr marL="827405" lvl="1" indent="-318135"/>
            <a:r>
              <a:rPr lang="en-US" b="0" i="0" u="none" strike="noStrike" baseline="0">
                <a:latin typeface="Calibri"/>
                <a:cs typeface="Calibri"/>
              </a:rPr>
              <a:t>Working with the agency and youth, ensure event outreach throughout community including distributing flyers, social media posts, etc.</a:t>
            </a:r>
          </a:p>
          <a:p>
            <a:pPr marL="827405" lvl="1" indent="-318135"/>
            <a:r>
              <a:rPr lang="en-US" b="0" i="0" u="none" strike="noStrike" baseline="0">
                <a:latin typeface="Calibri"/>
                <a:cs typeface="Calibri"/>
              </a:rPr>
              <a:t>Work with vendors and performers including deliveries and set-up, payment, and scheduling</a:t>
            </a:r>
          </a:p>
          <a:p>
            <a:pPr marL="827405" lvl="1" indent="-318135"/>
            <a:r>
              <a:rPr lang="en-US" b="0" i="0" u="none" strike="noStrike" baseline="0">
                <a:latin typeface="Calibri"/>
                <a:cs typeface="Calibri"/>
              </a:rPr>
              <a:t>Gather data around event participation, and photo and video documentation</a:t>
            </a:r>
          </a:p>
          <a:p>
            <a:pPr marL="827405" lvl="1" indent="-318135"/>
            <a:r>
              <a:rPr lang="en-US" b="0" i="0" u="none" strike="noStrike" baseline="0">
                <a:latin typeface="Calibri"/>
                <a:cs typeface="Calibri"/>
              </a:rPr>
              <a:t>Act as day-of contact during Kickbacks</a:t>
            </a:r>
          </a:p>
          <a:p>
            <a:pPr marL="827405" lvl="1" indent="-318135"/>
            <a:r>
              <a:rPr lang="en-US" b="0" i="0" u="none" strike="noStrike" baseline="0">
                <a:latin typeface="Calibri"/>
                <a:cs typeface="Calibri"/>
              </a:rPr>
              <a:t>Ensure youth are supported in completing the required Kickback-related tasks</a:t>
            </a:r>
          </a:p>
          <a:p>
            <a:pPr marL="381635" indent="-381635"/>
            <a:r>
              <a:rPr lang="en-US" sz="1800" b="0" i="0" u="none" strike="noStrike" baseline="0">
                <a:latin typeface="Calibri"/>
                <a:cs typeface="Calibri"/>
              </a:rPr>
              <a:t>Receive and respond to calls and questions from DFSS and youth</a:t>
            </a:r>
          </a:p>
          <a:p>
            <a:pPr marL="381635" indent="-381635"/>
            <a:r>
              <a:rPr lang="en-US" sz="1800" b="0" i="0" u="none" strike="noStrike" baseline="0">
                <a:latin typeface="Calibri"/>
                <a:cs typeface="Calibri"/>
              </a:rPr>
              <a:t>Attend mandatory trainings and meetings per request of DFSS</a:t>
            </a:r>
          </a:p>
          <a:p>
            <a:pPr marL="381635" indent="-381635"/>
            <a:r>
              <a:rPr lang="en-US" sz="1800" b="0" i="0" u="none" strike="noStrike" baseline="0">
                <a:latin typeface="Calibri"/>
                <a:cs typeface="Calibri"/>
              </a:rPr>
              <a:t>Respondents must submit a job description of the program coordinator position</a:t>
            </a:r>
            <a:endParaRPr lang="en-US" sz="1800">
              <a:latin typeface="Calibri"/>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25</a:t>
            </a:fld>
            <a:endParaRPr lang="en-US"/>
          </a:p>
        </p:txBody>
      </p:sp>
      <p:sp>
        <p:nvSpPr>
          <p:cNvPr id="7" name="TextBox 6">
            <a:extLst>
              <a:ext uri="{FF2B5EF4-FFF2-40B4-BE49-F238E27FC236}">
                <a16:creationId xmlns:a16="http://schemas.microsoft.com/office/drawing/2014/main" id="{3A3BAAAA-032E-9DAC-82B4-A6B241404C43}"/>
              </a:ext>
            </a:extLst>
          </p:cNvPr>
          <p:cNvSpPr txBox="1"/>
          <p:nvPr/>
        </p:nvSpPr>
        <p:spPr>
          <a:xfrm>
            <a:off x="5603433" y="221749"/>
            <a:ext cx="4185195" cy="707886"/>
          </a:xfrm>
          <a:prstGeom prst="rect">
            <a:avLst/>
          </a:prstGeom>
          <a:noFill/>
        </p:spPr>
        <p:txBody>
          <a:bodyPr wrap="square" lIns="91440" tIns="45720" rIns="91440" bIns="45720" rtlCol="0" anchor="t">
            <a:spAutoFit/>
          </a:bodyPr>
          <a:lstStyle/>
          <a:p>
            <a:pPr algn="r"/>
            <a:r>
              <a:rPr lang="en-US" b="1" dirty="0">
                <a:solidFill>
                  <a:srgbClr val="00B0F0"/>
                </a:solidFill>
              </a:rPr>
              <a:t>HIRE QUALITY STAFF</a:t>
            </a:r>
            <a:endParaRPr lang="en-US" b="1" dirty="0">
              <a:solidFill>
                <a:srgbClr val="00B0F0"/>
              </a:solidFill>
              <a:cs typeface="Calibri"/>
            </a:endParaRPr>
          </a:p>
          <a:p>
            <a:pPr algn="r"/>
            <a:r>
              <a:rPr lang="en-US" b="1" dirty="0">
                <a:solidFill>
                  <a:srgbClr val="00B0F0"/>
                </a:solidFill>
              </a:rPr>
              <a:t>RFP PAGES 15-16</a:t>
            </a:r>
            <a:endParaRPr lang="en-US" b="1" dirty="0">
              <a:solidFill>
                <a:srgbClr val="00B0F0"/>
              </a:solidFill>
              <a:cs typeface="Calibri"/>
            </a:endParaRPr>
          </a:p>
        </p:txBody>
      </p:sp>
    </p:spTree>
    <p:extLst>
      <p:ext uri="{BB962C8B-B14F-4D97-AF65-F5344CB8AC3E}">
        <p14:creationId xmlns:p14="http://schemas.microsoft.com/office/powerpoint/2010/main" val="58613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077087"/>
            <a:ext cx="7746023" cy="5586411"/>
          </a:xfrm>
        </p:spPr>
        <p:txBody>
          <a:bodyPr vert="horz" lIns="101882" tIns="50941" rIns="101882" bIns="50941" rtlCol="0" anchor="t">
            <a:noAutofit/>
          </a:bodyPr>
          <a:lstStyle/>
          <a:p>
            <a:pPr marL="0" indent="0">
              <a:buNone/>
            </a:pPr>
            <a:r>
              <a:rPr lang="en-US" sz="1600" b="1" i="1" dirty="0">
                <a:ea typeface="+mn-lt"/>
                <a:cs typeface="+mn-lt"/>
              </a:rPr>
              <a:t>     </a:t>
            </a:r>
            <a:endParaRPr lang="en-US" sz="1600" b="1" i="1">
              <a:cs typeface="Calibri"/>
            </a:endParaRPr>
          </a:p>
          <a:p>
            <a:pPr marL="0" indent="0">
              <a:lnSpc>
                <a:spcPct val="115000"/>
              </a:lnSpc>
              <a:spcBef>
                <a:spcPts val="0"/>
              </a:spcBef>
              <a:buNone/>
            </a:pPr>
            <a:r>
              <a:rPr lang="en-US" sz="1600" b="1" dirty="0">
                <a:latin typeface="Calibri"/>
                <a:ea typeface="Calibri" panose="020F0502020204030204" pitchFamily="34" charset="0"/>
                <a:cs typeface="Calibri"/>
              </a:rPr>
              <a:t>4. Ensure that agency and youth are connected to the MCMF platform and app</a:t>
            </a:r>
            <a:endParaRPr lang="en-US" sz="1600">
              <a:effectLst/>
              <a:latin typeface="Calibri"/>
              <a:ea typeface="Calibri" panose="020F0502020204030204" pitchFamily="34" charset="0"/>
              <a:cs typeface="Calibri"/>
            </a:endParaRPr>
          </a:p>
          <a:p>
            <a:pPr marL="0" indent="0">
              <a:buNone/>
            </a:pPr>
            <a:r>
              <a:rPr lang="en-US" sz="1600" dirty="0">
                <a:ea typeface="+mn-lt"/>
                <a:cs typeface="+mn-lt"/>
              </a:rPr>
              <a:t>The delegate will incorporate MCMF into their work in the following ways (trainings and resources required to carry out these requirements will be provided as needed): </a:t>
            </a:r>
            <a:endParaRPr lang="en-US" sz="1600" dirty="0">
              <a:latin typeface="Calibri"/>
              <a:cs typeface="Calibri"/>
            </a:endParaRPr>
          </a:p>
          <a:p>
            <a:pPr marL="827405" lvl="1" indent="-318135"/>
            <a:r>
              <a:rPr lang="en-US" sz="1600" dirty="0">
                <a:latin typeface="Calibri"/>
                <a:cs typeface="Calibri"/>
              </a:rPr>
              <a:t>Create</a:t>
            </a:r>
            <a:r>
              <a:rPr lang="en-US" sz="1600" dirty="0">
                <a:ea typeface="+mn-lt"/>
                <a:cs typeface="+mn-lt"/>
              </a:rPr>
              <a:t> a MCMF account for the agency to post opportunities on the website and app. Resources and guides can be found at partners.mychimyfuture.org </a:t>
            </a:r>
            <a:endParaRPr lang="en-US" sz="1600">
              <a:cs typeface="Calibri"/>
            </a:endParaRPr>
          </a:p>
          <a:p>
            <a:pPr marL="827405" lvl="1" indent="-318135"/>
            <a:r>
              <a:rPr lang="en-US" sz="1600" dirty="0">
                <a:ea typeface="+mn-lt"/>
                <a:cs typeface="+mn-lt"/>
              </a:rPr>
              <a:t>Post all youth-related opportunities (events, jobs, programs, resources) for youth ages 0-24 offered by their agency to the MCMF platform on the first day of each month. </a:t>
            </a:r>
            <a:endParaRPr lang="en-US" sz="1600">
              <a:cs typeface="Calibri"/>
            </a:endParaRPr>
          </a:p>
          <a:p>
            <a:pPr marL="827405" lvl="1" indent="-318135"/>
            <a:r>
              <a:rPr lang="en-US" sz="1600" dirty="0">
                <a:ea typeface="+mn-lt"/>
                <a:cs typeface="+mn-lt"/>
              </a:rPr>
              <a:t>Inform all their youth participants ages 13 and older who have smartphones (Android and iPhone) about the MCMF app and encourage them to download the app to get access to opportunities throughout the year. </a:t>
            </a:r>
            <a:endParaRPr lang="en-US" sz="1600">
              <a:cs typeface="Calibri"/>
            </a:endParaRPr>
          </a:p>
          <a:p>
            <a:pPr marL="827405" lvl="1" indent="-318135"/>
            <a:r>
              <a:rPr lang="en-US" sz="1600" dirty="0">
                <a:ea typeface="+mn-lt"/>
                <a:cs typeface="+mn-lt"/>
              </a:rPr>
              <a:t>Lead a warm-handoff exercise with youth participants to help them find their next opportunity through the MCMF app two weeks before a scheduled program concludes. </a:t>
            </a:r>
            <a:endParaRPr lang="en-US" sz="1600">
              <a:cs typeface="Calibri"/>
            </a:endParaRPr>
          </a:p>
          <a:p>
            <a:pPr marL="827405" lvl="1" indent="-318135"/>
            <a:r>
              <a:rPr lang="en-US" sz="1600" dirty="0">
                <a:ea typeface="+mn-lt"/>
                <a:cs typeface="+mn-lt"/>
              </a:rPr>
              <a:t>Participate in citywide and local MCMF convenings and networks. Information on these meetings will be posted in MCMF’s weekly newsletters. Delegates can sign up for this newsletter at partners.mychimyfuture.org</a:t>
            </a:r>
            <a:endParaRPr lang="en-US" sz="1600">
              <a:cs typeface="Calibri"/>
            </a:endParaRPr>
          </a:p>
          <a:p>
            <a:pPr marL="827405" lvl="1" indent="-318135"/>
            <a:endParaRPr lang="en-US" sz="1600" b="0" i="0" u="none" strike="noStrike" baseline="0" dirty="0">
              <a:latin typeface="Calibri"/>
              <a:cs typeface="Calibri"/>
            </a:endParaRPr>
          </a:p>
          <a:p>
            <a:pPr marL="0" indent="0">
              <a:buNone/>
            </a:pPr>
            <a:endParaRPr lang="en-US" sz="1600" dirty="0">
              <a:latin typeface="Calibri"/>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26</a:t>
            </a:fld>
            <a:endParaRPr lang="en-US"/>
          </a:p>
        </p:txBody>
      </p:sp>
      <p:sp>
        <p:nvSpPr>
          <p:cNvPr id="7" name="TextBox 6">
            <a:extLst>
              <a:ext uri="{FF2B5EF4-FFF2-40B4-BE49-F238E27FC236}">
                <a16:creationId xmlns:a16="http://schemas.microsoft.com/office/drawing/2014/main" id="{B19BFC26-0216-E66E-7CF0-D1A27D1AD575}"/>
              </a:ext>
            </a:extLst>
          </p:cNvPr>
          <p:cNvSpPr txBox="1"/>
          <p:nvPr/>
        </p:nvSpPr>
        <p:spPr>
          <a:xfrm>
            <a:off x="4740636" y="221749"/>
            <a:ext cx="5047992" cy="707886"/>
          </a:xfrm>
          <a:prstGeom prst="rect">
            <a:avLst/>
          </a:prstGeom>
          <a:noFill/>
        </p:spPr>
        <p:txBody>
          <a:bodyPr wrap="square" lIns="91440" tIns="45720" rIns="91440" bIns="45720" rtlCol="0" anchor="t">
            <a:spAutoFit/>
          </a:bodyPr>
          <a:lstStyle/>
          <a:p>
            <a:pPr algn="r"/>
            <a:r>
              <a:rPr lang="en-US" b="1" dirty="0">
                <a:solidFill>
                  <a:srgbClr val="00B0F0"/>
                </a:solidFill>
              </a:rPr>
              <a:t>CONNECT TO MCMF PLATFORM &amp; APP</a:t>
            </a:r>
            <a:endParaRPr lang="en-US" b="1" dirty="0">
              <a:solidFill>
                <a:srgbClr val="00B0F0"/>
              </a:solidFill>
              <a:cs typeface="Calibri"/>
            </a:endParaRPr>
          </a:p>
          <a:p>
            <a:pPr algn="r"/>
            <a:r>
              <a:rPr lang="en-US" b="1" dirty="0">
                <a:solidFill>
                  <a:srgbClr val="00B0F0"/>
                </a:solidFill>
              </a:rPr>
              <a:t>RFP PAGES 16-17</a:t>
            </a:r>
            <a:endParaRPr lang="en-US" b="1" dirty="0">
              <a:solidFill>
                <a:srgbClr val="00B0F0"/>
              </a:solidFill>
              <a:cs typeface="Calibri"/>
            </a:endParaRPr>
          </a:p>
        </p:txBody>
      </p:sp>
    </p:spTree>
    <p:extLst>
      <p:ext uri="{BB962C8B-B14F-4D97-AF65-F5344CB8AC3E}">
        <p14:creationId xmlns:p14="http://schemas.microsoft.com/office/powerpoint/2010/main" val="288497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Budget Breakdown</a:t>
            </a:r>
            <a:endParaRPr lang="en-US">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27</a:t>
            </a:fld>
            <a:endParaRPr lang="en-US"/>
          </a:p>
        </p:txBody>
      </p:sp>
      <p:graphicFrame>
        <p:nvGraphicFramePr>
          <p:cNvPr id="5" name="Table 6">
            <a:extLst>
              <a:ext uri="{FF2B5EF4-FFF2-40B4-BE49-F238E27FC236}">
                <a16:creationId xmlns:a16="http://schemas.microsoft.com/office/drawing/2014/main" id="{1D5D4600-8879-CCFE-6770-56A689A2A332}"/>
              </a:ext>
            </a:extLst>
          </p:cNvPr>
          <p:cNvGraphicFramePr>
            <a:graphicFrameLocks noGrp="1"/>
          </p:cNvGraphicFramePr>
          <p:nvPr>
            <p:extLst>
              <p:ext uri="{D42A27DB-BD31-4B8C-83A1-F6EECF244321}">
                <p14:modId xmlns:p14="http://schemas.microsoft.com/office/powerpoint/2010/main" val="1422723055"/>
              </p:ext>
            </p:extLst>
          </p:nvPr>
        </p:nvGraphicFramePr>
        <p:xfrm>
          <a:off x="943708" y="1144860"/>
          <a:ext cx="8320126" cy="5623560"/>
        </p:xfrm>
        <a:graphic>
          <a:graphicData uri="http://schemas.openxmlformats.org/drawingml/2006/table">
            <a:tbl>
              <a:tblPr firstRow="1" bandRow="1">
                <a:tableStyleId>{3B4B98B0-60AC-42C2-AFA5-B58CD77FA1E5}</a:tableStyleId>
              </a:tblPr>
              <a:tblGrid>
                <a:gridCol w="2006414">
                  <a:extLst>
                    <a:ext uri="{9D8B030D-6E8A-4147-A177-3AD203B41FA5}">
                      <a16:colId xmlns:a16="http://schemas.microsoft.com/office/drawing/2014/main" val="755643489"/>
                    </a:ext>
                  </a:extLst>
                </a:gridCol>
                <a:gridCol w="1289611">
                  <a:extLst>
                    <a:ext uri="{9D8B030D-6E8A-4147-A177-3AD203B41FA5}">
                      <a16:colId xmlns:a16="http://schemas.microsoft.com/office/drawing/2014/main" val="3075029327"/>
                    </a:ext>
                  </a:extLst>
                </a:gridCol>
                <a:gridCol w="1276714">
                  <a:extLst>
                    <a:ext uri="{9D8B030D-6E8A-4147-A177-3AD203B41FA5}">
                      <a16:colId xmlns:a16="http://schemas.microsoft.com/office/drawing/2014/main" val="3270914506"/>
                    </a:ext>
                  </a:extLst>
                </a:gridCol>
                <a:gridCol w="1263818">
                  <a:extLst>
                    <a:ext uri="{9D8B030D-6E8A-4147-A177-3AD203B41FA5}">
                      <a16:colId xmlns:a16="http://schemas.microsoft.com/office/drawing/2014/main" val="3075770650"/>
                    </a:ext>
                  </a:extLst>
                </a:gridCol>
                <a:gridCol w="1250921">
                  <a:extLst>
                    <a:ext uri="{9D8B030D-6E8A-4147-A177-3AD203B41FA5}">
                      <a16:colId xmlns:a16="http://schemas.microsoft.com/office/drawing/2014/main" val="663437103"/>
                    </a:ext>
                  </a:extLst>
                </a:gridCol>
                <a:gridCol w="1232648">
                  <a:extLst>
                    <a:ext uri="{9D8B030D-6E8A-4147-A177-3AD203B41FA5}">
                      <a16:colId xmlns:a16="http://schemas.microsoft.com/office/drawing/2014/main" val="3297618564"/>
                    </a:ext>
                  </a:extLst>
                </a:gridCol>
              </a:tblGrid>
              <a:tr h="212969">
                <a:tc gridSpan="6">
                  <a:txBody>
                    <a:bodyPr/>
                    <a:lstStyle/>
                    <a:p>
                      <a:pPr algn="l"/>
                      <a:r>
                        <a:rPr lang="en-US" sz="1400" dirty="0">
                          <a:solidFill>
                            <a:schemeClr val="tx1"/>
                          </a:solidFill>
                        </a:rPr>
                        <a:t>Table 5: MCMF Safe Space for Youth Budget Breakdown Per Delegate</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8023313"/>
                  </a:ext>
                </a:extLst>
              </a:tr>
              <a:tr h="168812">
                <a:tc>
                  <a:txBody>
                    <a:bodyPr/>
                    <a:lstStyle/>
                    <a:p>
                      <a:r>
                        <a:rPr lang="en-US" sz="1300" b="1" dirty="0"/>
                        <a:t>Personnel</a:t>
                      </a:r>
                    </a:p>
                  </a:txBody>
                  <a:tcPr/>
                </a:tc>
                <a:tc>
                  <a:txBody>
                    <a:bodyPr/>
                    <a:lstStyle/>
                    <a:p>
                      <a:r>
                        <a:rPr lang="en-US" sz="1300" b="1" dirty="0"/>
                        <a:t>Quantity</a:t>
                      </a:r>
                    </a:p>
                  </a:txBody>
                  <a:tcPr/>
                </a:tc>
                <a:tc>
                  <a:txBody>
                    <a:bodyPr/>
                    <a:lstStyle/>
                    <a:p>
                      <a:r>
                        <a:rPr lang="en-US" sz="1300" b="1" dirty="0"/>
                        <a:t>Wages</a:t>
                      </a:r>
                      <a:r>
                        <a:rPr lang="en-US" sz="1300" dirty="0"/>
                        <a:t> </a:t>
                      </a:r>
                      <a:br>
                        <a:rPr lang="en-US" sz="1300" dirty="0"/>
                      </a:br>
                      <a:r>
                        <a:rPr lang="en-US" sz="1000" dirty="0"/>
                        <a:t>(hourly)</a:t>
                      </a:r>
                      <a:endParaRPr lang="en-US" sz="1000" i="1" dirty="0"/>
                    </a:p>
                  </a:txBody>
                  <a:tcPr/>
                </a:tc>
                <a:tc>
                  <a:txBody>
                    <a:bodyPr/>
                    <a:lstStyle/>
                    <a:p>
                      <a:r>
                        <a:rPr lang="en-US" sz="1300" b="1" dirty="0"/>
                        <a:t>Hours</a:t>
                      </a:r>
                      <a:r>
                        <a:rPr lang="en-US" sz="1300" dirty="0"/>
                        <a:t> </a:t>
                      </a:r>
                      <a:br>
                        <a:rPr lang="en-US" sz="1300" dirty="0"/>
                      </a:br>
                      <a:r>
                        <a:rPr lang="en-US" sz="1000" dirty="0"/>
                        <a:t>(per year)</a:t>
                      </a:r>
                      <a:endParaRPr lang="en-US" sz="1000" i="1" dirty="0"/>
                    </a:p>
                  </a:txBody>
                  <a:tcPr/>
                </a:tc>
                <a:tc>
                  <a:txBody>
                    <a:bodyPr/>
                    <a:lstStyle/>
                    <a:p>
                      <a:r>
                        <a:rPr lang="en-US" sz="1300" b="1" dirty="0"/>
                        <a:t>FICA</a:t>
                      </a:r>
                    </a:p>
                  </a:txBody>
                  <a:tcPr/>
                </a:tc>
                <a:tc>
                  <a:txBody>
                    <a:bodyPr/>
                    <a:lstStyle/>
                    <a:p>
                      <a:r>
                        <a:rPr lang="en-US" sz="1300" dirty="0"/>
                        <a:t>Total funding </a:t>
                      </a:r>
                      <a:r>
                        <a:rPr lang="en-US" sz="1000" dirty="0"/>
                        <a:t>(total staff*hourly rate*hours*1.11)</a:t>
                      </a:r>
                      <a:endParaRPr lang="en-US" sz="1000" i="1" dirty="0"/>
                    </a:p>
                  </a:txBody>
                  <a:tcPr/>
                </a:tc>
                <a:extLst>
                  <a:ext uri="{0D108BD9-81ED-4DB2-BD59-A6C34878D82A}">
                    <a16:rowId xmlns:a16="http://schemas.microsoft.com/office/drawing/2014/main" val="1841419391"/>
                  </a:ext>
                </a:extLst>
              </a:tr>
              <a:tr h="149665">
                <a:tc>
                  <a:txBody>
                    <a:bodyPr/>
                    <a:lstStyle/>
                    <a:p>
                      <a:r>
                        <a:rPr lang="en-US" sz="1300" dirty="0"/>
                        <a:t>Youth Participants</a:t>
                      </a:r>
                    </a:p>
                  </a:txBody>
                  <a:tcPr/>
                </a:tc>
                <a:tc>
                  <a:txBody>
                    <a:bodyPr/>
                    <a:lstStyle/>
                    <a:p>
                      <a:r>
                        <a:rPr lang="en-US" sz="1300" dirty="0"/>
                        <a:t>15</a:t>
                      </a:r>
                    </a:p>
                  </a:txBody>
                  <a:tcPr/>
                </a:tc>
                <a:tc>
                  <a:txBody>
                    <a:bodyPr/>
                    <a:lstStyle/>
                    <a:p>
                      <a:r>
                        <a:rPr lang="en-US" sz="1300" dirty="0"/>
                        <a:t>$15.40</a:t>
                      </a:r>
                    </a:p>
                  </a:txBody>
                  <a:tcPr/>
                </a:tc>
                <a:tc>
                  <a:txBody>
                    <a:bodyPr/>
                    <a:lstStyle/>
                    <a:p>
                      <a:r>
                        <a:rPr lang="en-US" sz="1300" dirty="0"/>
                        <a:t>360</a:t>
                      </a:r>
                    </a:p>
                  </a:txBody>
                  <a:tcPr/>
                </a:tc>
                <a:tc>
                  <a:txBody>
                    <a:bodyPr/>
                    <a:lstStyle/>
                    <a:p>
                      <a:r>
                        <a:rPr lang="en-US" sz="1300" dirty="0"/>
                        <a:t>1.11</a:t>
                      </a:r>
                    </a:p>
                  </a:txBody>
                  <a:tcPr/>
                </a:tc>
                <a:tc>
                  <a:txBody>
                    <a:bodyPr/>
                    <a:lstStyle/>
                    <a:p>
                      <a:r>
                        <a:rPr lang="en-US" sz="1300" dirty="0"/>
                        <a:t>$92,308</a:t>
                      </a:r>
                    </a:p>
                  </a:txBody>
                  <a:tcPr/>
                </a:tc>
                <a:extLst>
                  <a:ext uri="{0D108BD9-81ED-4DB2-BD59-A6C34878D82A}">
                    <a16:rowId xmlns:a16="http://schemas.microsoft.com/office/drawing/2014/main" val="4231844779"/>
                  </a:ext>
                </a:extLst>
              </a:tr>
              <a:tr h="176628">
                <a:tc>
                  <a:txBody>
                    <a:bodyPr/>
                    <a:lstStyle/>
                    <a:p>
                      <a:r>
                        <a:rPr lang="en-US" sz="1300" dirty="0"/>
                        <a:t>Program Coordinator</a:t>
                      </a:r>
                    </a:p>
                  </a:txBody>
                  <a:tcPr/>
                </a:tc>
                <a:tc>
                  <a:txBody>
                    <a:bodyPr/>
                    <a:lstStyle/>
                    <a:p>
                      <a:r>
                        <a:rPr lang="en-US" sz="1300" dirty="0"/>
                        <a:t>1</a:t>
                      </a:r>
                    </a:p>
                  </a:txBody>
                  <a:tcPr/>
                </a:tc>
                <a:tc>
                  <a:txBody>
                    <a:bodyPr/>
                    <a:lstStyle/>
                    <a:p>
                      <a:r>
                        <a:rPr lang="en-US" sz="1300" dirty="0"/>
                        <a:t>$20</a:t>
                      </a:r>
                    </a:p>
                  </a:txBody>
                  <a:tcPr/>
                </a:tc>
                <a:tc>
                  <a:txBody>
                    <a:bodyPr/>
                    <a:lstStyle/>
                    <a:p>
                      <a:r>
                        <a:rPr lang="en-US" sz="1300" dirty="0"/>
                        <a:t>585</a:t>
                      </a:r>
                    </a:p>
                  </a:txBody>
                  <a:tcPr/>
                </a:tc>
                <a:tc>
                  <a:txBody>
                    <a:bodyPr/>
                    <a:lstStyle/>
                    <a:p>
                      <a:r>
                        <a:rPr lang="en-US" sz="1300" dirty="0"/>
                        <a:t>1.11</a:t>
                      </a:r>
                    </a:p>
                  </a:txBody>
                  <a:tcPr/>
                </a:tc>
                <a:tc>
                  <a:txBody>
                    <a:bodyPr/>
                    <a:lstStyle/>
                    <a:p>
                      <a:r>
                        <a:rPr lang="en-US" sz="1300" dirty="0"/>
                        <a:t>$12,987</a:t>
                      </a:r>
                    </a:p>
                  </a:txBody>
                  <a:tcPr/>
                </a:tc>
                <a:extLst>
                  <a:ext uri="{0D108BD9-81ED-4DB2-BD59-A6C34878D82A}">
                    <a16:rowId xmlns:a16="http://schemas.microsoft.com/office/drawing/2014/main" val="260009614"/>
                  </a:ext>
                </a:extLst>
              </a:tr>
              <a:tr h="0">
                <a:tc>
                  <a:txBody>
                    <a:bodyPr/>
                    <a:lstStyle/>
                    <a:p>
                      <a:r>
                        <a:rPr lang="en-US" sz="1300" b="1" dirty="0"/>
                        <a:t>Kickback events</a:t>
                      </a:r>
                    </a:p>
                  </a:txBody>
                  <a:tcPr/>
                </a:tc>
                <a:tc>
                  <a:txBody>
                    <a:bodyPr/>
                    <a:lstStyle/>
                    <a:p>
                      <a:r>
                        <a:rPr lang="en-US" sz="1300" b="1" dirty="0"/>
                        <a:t>Number of events</a:t>
                      </a:r>
                    </a:p>
                  </a:txBody>
                  <a:tcPr/>
                </a:tc>
                <a:tc>
                  <a:txBody>
                    <a:bodyPr/>
                    <a:lstStyle/>
                    <a:p>
                      <a:r>
                        <a:rPr lang="en-US" sz="1300" b="1" dirty="0"/>
                        <a:t>Cost</a:t>
                      </a:r>
                      <a:r>
                        <a:rPr lang="en-US" sz="1300" dirty="0"/>
                        <a:t> </a:t>
                      </a:r>
                      <a:br>
                        <a:rPr lang="en-US" sz="1300" dirty="0"/>
                      </a:br>
                      <a:r>
                        <a:rPr lang="en-US" sz="1000" dirty="0"/>
                        <a:t>(per event)</a:t>
                      </a:r>
                      <a:endParaRPr lang="en-US" sz="1000" i="1" dirty="0"/>
                    </a:p>
                  </a:txBody>
                  <a:tcPr/>
                </a:tc>
                <a:tc>
                  <a:txBody>
                    <a:bodyPr/>
                    <a:lstStyle/>
                    <a:p>
                      <a:r>
                        <a:rPr lang="en-US" sz="1300" b="1" dirty="0"/>
                        <a:t>--</a:t>
                      </a:r>
                    </a:p>
                  </a:txBody>
                  <a:tcPr/>
                </a:tc>
                <a:tc>
                  <a:txBody>
                    <a:bodyPr/>
                    <a:lstStyle/>
                    <a:p>
                      <a:r>
                        <a:rPr lang="en-US" sz="1300" b="1" dirty="0"/>
                        <a:t>--</a:t>
                      </a:r>
                    </a:p>
                  </a:txBody>
                  <a:tcPr/>
                </a:tc>
                <a:tc>
                  <a:txBody>
                    <a:bodyPr/>
                    <a:lstStyle/>
                    <a:p>
                      <a:r>
                        <a:rPr lang="en-US" sz="1300" b="1" dirty="0"/>
                        <a:t>Total funding</a:t>
                      </a:r>
                    </a:p>
                  </a:txBody>
                  <a:tcPr/>
                </a:tc>
                <a:extLst>
                  <a:ext uri="{0D108BD9-81ED-4DB2-BD59-A6C34878D82A}">
                    <a16:rowId xmlns:a16="http://schemas.microsoft.com/office/drawing/2014/main" val="226365532"/>
                  </a:ext>
                </a:extLst>
              </a:tr>
              <a:tr h="0">
                <a:tc>
                  <a:txBody>
                    <a:bodyPr/>
                    <a:lstStyle/>
                    <a:p>
                      <a:r>
                        <a:rPr lang="en-US" sz="1300" dirty="0"/>
                        <a:t>Summer Kickbacks </a:t>
                      </a:r>
                      <a:br>
                        <a:rPr lang="en-US" sz="1300" dirty="0"/>
                      </a:br>
                      <a:r>
                        <a:rPr lang="en-US" sz="1000" dirty="0"/>
                        <a:t>(100 attendees)</a:t>
                      </a:r>
                      <a:endParaRPr lang="en-US" sz="1000" i="1" dirty="0"/>
                    </a:p>
                  </a:txBody>
                  <a:tcPr/>
                </a:tc>
                <a:tc>
                  <a:txBody>
                    <a:bodyPr/>
                    <a:lstStyle/>
                    <a:p>
                      <a:r>
                        <a:rPr lang="en-US" sz="1300" dirty="0"/>
                        <a:t>6</a:t>
                      </a:r>
                    </a:p>
                  </a:txBody>
                  <a:tcPr/>
                </a:tc>
                <a:tc>
                  <a:txBody>
                    <a:bodyPr/>
                    <a:lstStyle/>
                    <a:p>
                      <a:r>
                        <a:rPr lang="en-US" sz="1300" dirty="0"/>
                        <a:t>$2,000</a:t>
                      </a:r>
                    </a:p>
                  </a:txBody>
                  <a:tcPr/>
                </a:tc>
                <a:tc>
                  <a:txBody>
                    <a:bodyPr/>
                    <a:lstStyle/>
                    <a:p>
                      <a:endParaRPr lang="en-US" sz="1300" kern="1200" dirty="0">
                        <a:solidFill>
                          <a:schemeClr val="tx1"/>
                        </a:solidFill>
                        <a:latin typeface="+mn-lt"/>
                        <a:ea typeface="+mn-ea"/>
                        <a:cs typeface="+mn-cs"/>
                      </a:endParaRPr>
                    </a:p>
                  </a:txBody>
                  <a:tcPr>
                    <a:solidFill>
                      <a:schemeClr val="accent1">
                        <a:lumMod val="20000"/>
                        <a:lumOff val="80000"/>
                      </a:schemeClr>
                    </a:solidFill>
                  </a:tcPr>
                </a:tc>
                <a:tc>
                  <a:txBody>
                    <a:bodyPr/>
                    <a:lstStyle/>
                    <a:p>
                      <a:endParaRPr lang="en-US" sz="1300" kern="1200" dirty="0">
                        <a:solidFill>
                          <a:schemeClr val="tx1"/>
                        </a:solidFill>
                        <a:latin typeface="+mn-lt"/>
                        <a:ea typeface="+mn-ea"/>
                        <a:cs typeface="+mn-cs"/>
                      </a:endParaRPr>
                    </a:p>
                  </a:txBody>
                  <a:tcPr>
                    <a:solidFill>
                      <a:schemeClr val="accent1">
                        <a:lumMod val="20000"/>
                        <a:lumOff val="80000"/>
                      </a:schemeClr>
                    </a:solidFill>
                  </a:tcPr>
                </a:tc>
                <a:tc>
                  <a:txBody>
                    <a:bodyPr/>
                    <a:lstStyle/>
                    <a:p>
                      <a:r>
                        <a:rPr lang="en-US" sz="1300" dirty="0"/>
                        <a:t>$12,000</a:t>
                      </a:r>
                    </a:p>
                  </a:txBody>
                  <a:tcPr/>
                </a:tc>
                <a:extLst>
                  <a:ext uri="{0D108BD9-81ED-4DB2-BD59-A6C34878D82A}">
                    <a16:rowId xmlns:a16="http://schemas.microsoft.com/office/drawing/2014/main" val="2765187811"/>
                  </a:ext>
                </a:extLst>
              </a:tr>
              <a:tr h="0">
                <a:tc>
                  <a:txBody>
                    <a:bodyPr/>
                    <a:lstStyle/>
                    <a:p>
                      <a:r>
                        <a:rPr lang="en-US" sz="1300" dirty="0"/>
                        <a:t>Summer Mothership</a:t>
                      </a:r>
                    </a:p>
                    <a:p>
                      <a:r>
                        <a:rPr lang="en-US" sz="1000" dirty="0"/>
                        <a:t>(300 attendees)</a:t>
                      </a:r>
                      <a:endParaRPr lang="en-US" sz="1000" i="1" dirty="0"/>
                    </a:p>
                  </a:txBody>
                  <a:tcPr/>
                </a:tc>
                <a:tc>
                  <a:txBody>
                    <a:bodyPr/>
                    <a:lstStyle/>
                    <a:p>
                      <a:r>
                        <a:rPr lang="en-US" sz="1300" dirty="0"/>
                        <a:t>1</a:t>
                      </a:r>
                    </a:p>
                  </a:txBody>
                  <a:tcPr/>
                </a:tc>
                <a:tc>
                  <a:txBody>
                    <a:bodyPr/>
                    <a:lstStyle/>
                    <a:p>
                      <a:r>
                        <a:rPr lang="en-US" sz="1300" dirty="0"/>
                        <a:t>$2,000*</a:t>
                      </a:r>
                    </a:p>
                  </a:txBody>
                  <a:tcPr/>
                </a:tc>
                <a:tc>
                  <a:txBody>
                    <a:bodyPr/>
                    <a:lstStyle/>
                    <a:p>
                      <a:pPr marL="0" algn="l" defTabSz="1018824" rtl="0" eaLnBrk="1" latinLnBrk="0" hangingPunct="1"/>
                      <a:endParaRPr lang="en-US" sz="1300"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1018824" rtl="0" eaLnBrk="1" latinLnBrk="0" hangingPunct="1"/>
                      <a:endParaRPr lang="en-US" sz="1300" kern="1200" dirty="0">
                        <a:solidFill>
                          <a:schemeClr val="tx1"/>
                        </a:solidFill>
                        <a:latin typeface="+mn-lt"/>
                        <a:ea typeface="+mn-ea"/>
                        <a:cs typeface="+mn-cs"/>
                      </a:endParaRPr>
                    </a:p>
                  </a:txBody>
                  <a:tcPr>
                    <a:solidFill>
                      <a:schemeClr val="accent1">
                        <a:lumMod val="20000"/>
                        <a:lumOff val="80000"/>
                      </a:schemeClr>
                    </a:solidFill>
                  </a:tcPr>
                </a:tc>
                <a:tc>
                  <a:txBody>
                    <a:bodyPr/>
                    <a:lstStyle/>
                    <a:p>
                      <a:r>
                        <a:rPr lang="en-US" sz="1300" dirty="0"/>
                        <a:t>$2,000</a:t>
                      </a:r>
                    </a:p>
                  </a:txBody>
                  <a:tcPr/>
                </a:tc>
                <a:extLst>
                  <a:ext uri="{0D108BD9-81ED-4DB2-BD59-A6C34878D82A}">
                    <a16:rowId xmlns:a16="http://schemas.microsoft.com/office/drawing/2014/main" val="3766867151"/>
                  </a:ext>
                </a:extLst>
              </a:tr>
              <a:tr h="0">
                <a:tc>
                  <a:txBody>
                    <a:bodyPr/>
                    <a:lstStyle/>
                    <a:p>
                      <a:r>
                        <a:rPr lang="en-US" sz="1300" dirty="0"/>
                        <a:t>School Year Kickbacks</a:t>
                      </a:r>
                    </a:p>
                    <a:p>
                      <a:r>
                        <a:rPr lang="en-US" sz="1000" dirty="0"/>
                        <a:t>(200 attendees)</a:t>
                      </a:r>
                      <a:endParaRPr lang="en-US" sz="1000" i="1" dirty="0"/>
                    </a:p>
                  </a:txBody>
                  <a:tcPr/>
                </a:tc>
                <a:tc>
                  <a:txBody>
                    <a:bodyPr/>
                    <a:lstStyle/>
                    <a:p>
                      <a:r>
                        <a:rPr lang="en-US" sz="1300" dirty="0"/>
                        <a:t>4</a:t>
                      </a:r>
                    </a:p>
                  </a:txBody>
                  <a:tcPr/>
                </a:tc>
                <a:tc>
                  <a:txBody>
                    <a:bodyPr/>
                    <a:lstStyle/>
                    <a:p>
                      <a:r>
                        <a:rPr lang="en-US" sz="1300" dirty="0"/>
                        <a:t>$4,000</a:t>
                      </a:r>
                    </a:p>
                  </a:txBody>
                  <a:tcPr/>
                </a:tc>
                <a:tc>
                  <a:txBody>
                    <a:bodyPr/>
                    <a:lstStyle/>
                    <a:p>
                      <a:pPr marL="0" algn="l" defTabSz="1018824" rtl="0" eaLnBrk="1" latinLnBrk="0" hangingPunct="1"/>
                      <a:endParaRPr lang="en-US" sz="1300" kern="120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1018824" rtl="0" eaLnBrk="1" latinLnBrk="0" hangingPunct="1"/>
                      <a:endParaRPr lang="en-US" sz="1300" kern="1200" dirty="0">
                        <a:solidFill>
                          <a:schemeClr val="tx1"/>
                        </a:solidFill>
                        <a:latin typeface="+mn-lt"/>
                        <a:ea typeface="+mn-ea"/>
                        <a:cs typeface="+mn-cs"/>
                      </a:endParaRPr>
                    </a:p>
                  </a:txBody>
                  <a:tcPr>
                    <a:solidFill>
                      <a:schemeClr val="accent1">
                        <a:lumMod val="20000"/>
                        <a:lumOff val="80000"/>
                      </a:schemeClr>
                    </a:solidFill>
                  </a:tcPr>
                </a:tc>
                <a:tc>
                  <a:txBody>
                    <a:bodyPr/>
                    <a:lstStyle/>
                    <a:p>
                      <a:r>
                        <a:rPr lang="en-US" sz="1300" dirty="0"/>
                        <a:t>$16,000</a:t>
                      </a:r>
                    </a:p>
                  </a:txBody>
                  <a:tcPr/>
                </a:tc>
                <a:extLst>
                  <a:ext uri="{0D108BD9-81ED-4DB2-BD59-A6C34878D82A}">
                    <a16:rowId xmlns:a16="http://schemas.microsoft.com/office/drawing/2014/main" val="1411066146"/>
                  </a:ext>
                </a:extLst>
              </a:tr>
              <a:tr h="125046">
                <a:tc>
                  <a:txBody>
                    <a:bodyPr/>
                    <a:lstStyle/>
                    <a:p>
                      <a:r>
                        <a:rPr lang="en-US" sz="1300" b="1" dirty="0"/>
                        <a:t>Miscellaneous</a:t>
                      </a:r>
                    </a:p>
                  </a:txBody>
                  <a:tcPr/>
                </a:tc>
                <a:tc>
                  <a:txBody>
                    <a:bodyPr/>
                    <a:lstStyle/>
                    <a:p>
                      <a:r>
                        <a:rPr lang="en-US" sz="1300" b="1" dirty="0"/>
                        <a:t>Number of youth</a:t>
                      </a:r>
                    </a:p>
                  </a:txBody>
                  <a:tcPr/>
                </a:tc>
                <a:tc>
                  <a:txBody>
                    <a:bodyPr/>
                    <a:lstStyle/>
                    <a:p>
                      <a:r>
                        <a:rPr lang="en-US" sz="1300" b="1" dirty="0"/>
                        <a:t>Rate</a:t>
                      </a:r>
                      <a:r>
                        <a:rPr lang="en-US" sz="1300" dirty="0"/>
                        <a:t> </a:t>
                      </a:r>
                      <a:br>
                        <a:rPr lang="en-US" sz="1300" dirty="0"/>
                      </a:br>
                      <a:r>
                        <a:rPr lang="en-US" sz="1000" dirty="0"/>
                        <a:t>(per youth)</a:t>
                      </a:r>
                      <a:endParaRPr lang="en-US" sz="1000" i="1" dirty="0"/>
                    </a:p>
                  </a:txBody>
                  <a:tcPr/>
                </a:tc>
                <a:tc>
                  <a:txBody>
                    <a:bodyPr/>
                    <a:lstStyle/>
                    <a:p>
                      <a:r>
                        <a:rPr lang="en-US" sz="1300" b="1" dirty="0"/>
                        <a:t>Total weeks</a:t>
                      </a:r>
                    </a:p>
                  </a:txBody>
                  <a:tcPr/>
                </a:tc>
                <a:tc>
                  <a:txBody>
                    <a:bodyPr/>
                    <a:lstStyle/>
                    <a:p>
                      <a:r>
                        <a:rPr lang="en-US" sz="1300" dirty="0"/>
                        <a:t>--</a:t>
                      </a:r>
                    </a:p>
                  </a:txBody>
                  <a:tcPr/>
                </a:tc>
                <a:tc>
                  <a:txBody>
                    <a:bodyPr/>
                    <a:lstStyle/>
                    <a:p>
                      <a:r>
                        <a:rPr lang="en-US" sz="1300" b="1" dirty="0"/>
                        <a:t>Total funding </a:t>
                      </a:r>
                      <a:r>
                        <a:rPr lang="en-US" sz="1000" dirty="0"/>
                        <a:t>(number of youth * rate * weeks) </a:t>
                      </a:r>
                      <a:endParaRPr lang="en-US" sz="1000" i="1"/>
                    </a:p>
                  </a:txBody>
                  <a:tcPr/>
                </a:tc>
                <a:extLst>
                  <a:ext uri="{0D108BD9-81ED-4DB2-BD59-A6C34878D82A}">
                    <a16:rowId xmlns:a16="http://schemas.microsoft.com/office/drawing/2014/main" val="1941180957"/>
                  </a:ext>
                </a:extLst>
              </a:tr>
              <a:tr h="0">
                <a:tc>
                  <a:txBody>
                    <a:bodyPr/>
                    <a:lstStyle/>
                    <a:p>
                      <a:r>
                        <a:rPr lang="en-US" sz="1300" dirty="0"/>
                        <a:t>Supportive services</a:t>
                      </a:r>
                    </a:p>
                  </a:txBody>
                  <a:tcPr/>
                </a:tc>
                <a:tc>
                  <a:txBody>
                    <a:bodyPr/>
                    <a:lstStyle/>
                    <a:p>
                      <a:r>
                        <a:rPr lang="en-US" sz="1300" dirty="0"/>
                        <a:t>15</a:t>
                      </a:r>
                    </a:p>
                  </a:txBody>
                  <a:tcPr/>
                </a:tc>
                <a:tc>
                  <a:txBody>
                    <a:bodyPr/>
                    <a:lstStyle/>
                    <a:p>
                      <a:r>
                        <a:rPr lang="en-US" sz="1300" dirty="0"/>
                        <a:t>$200</a:t>
                      </a:r>
                    </a:p>
                  </a:txBody>
                  <a:tcPr/>
                </a:tc>
                <a:tc>
                  <a:txBody>
                    <a:bodyPr/>
                    <a:lstStyle/>
                    <a:p>
                      <a:r>
                        <a:rPr lang="en-US" sz="1300" dirty="0"/>
                        <a:t>--</a:t>
                      </a:r>
                    </a:p>
                  </a:txBody>
                  <a:tcPr/>
                </a:tc>
                <a:tc>
                  <a:txBody>
                    <a:bodyPr/>
                    <a:lstStyle/>
                    <a:p>
                      <a:endParaRPr lang="en-US" sz="1300" dirty="0"/>
                    </a:p>
                  </a:txBody>
                  <a:tcPr>
                    <a:solidFill>
                      <a:schemeClr val="accent1">
                        <a:lumMod val="20000"/>
                        <a:lumOff val="80000"/>
                      </a:schemeClr>
                    </a:solidFill>
                  </a:tcPr>
                </a:tc>
                <a:tc>
                  <a:txBody>
                    <a:bodyPr/>
                    <a:lstStyle/>
                    <a:p>
                      <a:r>
                        <a:rPr lang="en-US" sz="1300" dirty="0"/>
                        <a:t>$3,000</a:t>
                      </a:r>
                    </a:p>
                  </a:txBody>
                  <a:tcPr/>
                </a:tc>
                <a:extLst>
                  <a:ext uri="{0D108BD9-81ED-4DB2-BD59-A6C34878D82A}">
                    <a16:rowId xmlns:a16="http://schemas.microsoft.com/office/drawing/2014/main" val="1173969602"/>
                  </a:ext>
                </a:extLst>
              </a:tr>
              <a:tr h="120357">
                <a:tc>
                  <a:txBody>
                    <a:bodyPr/>
                    <a:lstStyle/>
                    <a:p>
                      <a:r>
                        <a:rPr lang="en-US" sz="1300" dirty="0"/>
                        <a:t>Snacks</a:t>
                      </a:r>
                    </a:p>
                  </a:txBody>
                  <a:tcPr/>
                </a:tc>
                <a:tc>
                  <a:txBody>
                    <a:bodyPr/>
                    <a:lstStyle/>
                    <a:p>
                      <a:r>
                        <a:rPr lang="en-US" sz="1300" dirty="0"/>
                        <a:t>15</a:t>
                      </a:r>
                    </a:p>
                  </a:txBody>
                  <a:tcPr/>
                </a:tc>
                <a:tc>
                  <a:txBody>
                    <a:bodyPr/>
                    <a:lstStyle/>
                    <a:p>
                      <a:r>
                        <a:rPr lang="en-US" sz="1300" dirty="0"/>
                        <a:t>$12</a:t>
                      </a:r>
                    </a:p>
                  </a:txBody>
                  <a:tcPr/>
                </a:tc>
                <a:tc>
                  <a:txBody>
                    <a:bodyPr/>
                    <a:lstStyle/>
                    <a:p>
                      <a:r>
                        <a:rPr lang="en-US" sz="1300" dirty="0"/>
                        <a:t>26</a:t>
                      </a:r>
                    </a:p>
                  </a:txBody>
                  <a:tcPr/>
                </a:tc>
                <a:tc>
                  <a:txBody>
                    <a:bodyPr/>
                    <a:lstStyle/>
                    <a:p>
                      <a:endParaRPr lang="en-US" sz="1300" dirty="0"/>
                    </a:p>
                  </a:txBody>
                  <a:tcPr>
                    <a:solidFill>
                      <a:schemeClr val="accent1">
                        <a:lumMod val="20000"/>
                        <a:lumOff val="80000"/>
                      </a:schemeClr>
                    </a:solidFill>
                  </a:tcPr>
                </a:tc>
                <a:tc>
                  <a:txBody>
                    <a:bodyPr/>
                    <a:lstStyle/>
                    <a:p>
                      <a:r>
                        <a:rPr lang="en-US" sz="1300" dirty="0"/>
                        <a:t>$4,680</a:t>
                      </a:r>
                    </a:p>
                  </a:txBody>
                  <a:tcPr/>
                </a:tc>
                <a:extLst>
                  <a:ext uri="{0D108BD9-81ED-4DB2-BD59-A6C34878D82A}">
                    <a16:rowId xmlns:a16="http://schemas.microsoft.com/office/drawing/2014/main" val="2190441212"/>
                  </a:ext>
                </a:extLst>
              </a:tr>
              <a:tr h="194212">
                <a:tc>
                  <a:txBody>
                    <a:bodyPr/>
                    <a:lstStyle/>
                    <a:p>
                      <a:r>
                        <a:rPr lang="en-US" sz="1300" dirty="0"/>
                        <a:t>Transportation</a:t>
                      </a:r>
                    </a:p>
                  </a:txBody>
                  <a:tcPr/>
                </a:tc>
                <a:tc>
                  <a:txBody>
                    <a:bodyPr/>
                    <a:lstStyle/>
                    <a:p>
                      <a:r>
                        <a:rPr lang="en-US" sz="1300" dirty="0"/>
                        <a:t>15</a:t>
                      </a:r>
                    </a:p>
                  </a:txBody>
                  <a:tcPr/>
                </a:tc>
                <a:tc>
                  <a:txBody>
                    <a:bodyPr/>
                    <a:lstStyle/>
                    <a:p>
                      <a:r>
                        <a:rPr lang="en-US" sz="1300" dirty="0"/>
                        <a:t>$20</a:t>
                      </a:r>
                    </a:p>
                  </a:txBody>
                  <a:tcPr/>
                </a:tc>
                <a:tc>
                  <a:txBody>
                    <a:bodyPr/>
                    <a:lstStyle/>
                    <a:p>
                      <a:r>
                        <a:rPr lang="en-US" sz="1300" dirty="0"/>
                        <a:t>26</a:t>
                      </a:r>
                    </a:p>
                  </a:txBody>
                  <a:tcPr/>
                </a:tc>
                <a:tc>
                  <a:txBody>
                    <a:bodyPr/>
                    <a:lstStyle/>
                    <a:p>
                      <a:endParaRPr lang="en-US" sz="1300" dirty="0"/>
                    </a:p>
                  </a:txBody>
                  <a:tcPr>
                    <a:solidFill>
                      <a:schemeClr val="accent1">
                        <a:lumMod val="20000"/>
                        <a:lumOff val="80000"/>
                      </a:schemeClr>
                    </a:solidFill>
                  </a:tcPr>
                </a:tc>
                <a:tc>
                  <a:txBody>
                    <a:bodyPr/>
                    <a:lstStyle/>
                    <a:p>
                      <a:r>
                        <a:rPr lang="en-US" sz="1300" dirty="0"/>
                        <a:t>$7,800</a:t>
                      </a:r>
                    </a:p>
                  </a:txBody>
                  <a:tcPr/>
                </a:tc>
                <a:extLst>
                  <a:ext uri="{0D108BD9-81ED-4DB2-BD59-A6C34878D82A}">
                    <a16:rowId xmlns:a16="http://schemas.microsoft.com/office/drawing/2014/main" val="1759227004"/>
                  </a:ext>
                </a:extLst>
              </a:tr>
              <a:tr h="0">
                <a:tc gridSpan="5">
                  <a:txBody>
                    <a:bodyPr/>
                    <a:lstStyle/>
                    <a:p>
                      <a:pPr algn="r"/>
                      <a:r>
                        <a:rPr lang="en-US" sz="1300" b="1" dirty="0"/>
                        <a:t>Subtotal</a:t>
                      </a:r>
                      <a:endParaRPr lang="en-US" sz="1300" b="1" i="1" dirty="0"/>
                    </a:p>
                  </a:txBody>
                  <a:tcPr/>
                </a:tc>
                <a:tc hMerge="1">
                  <a:txBody>
                    <a:bodyPr/>
                    <a:lstStyle/>
                    <a:p>
                      <a:endParaRPr lang="en-US" sz="1300"/>
                    </a:p>
                  </a:txBody>
                  <a:tcPr>
                    <a:solidFill>
                      <a:schemeClr val="accent1">
                        <a:lumMod val="40000"/>
                        <a:lumOff val="60000"/>
                      </a:schemeClr>
                    </a:solidFill>
                  </a:tcPr>
                </a:tc>
                <a:tc hMerge="1">
                  <a:txBody>
                    <a:bodyPr/>
                    <a:lstStyle/>
                    <a:p>
                      <a:endParaRPr lang="en-US" sz="1300"/>
                    </a:p>
                  </a:txBody>
                  <a:tcPr>
                    <a:solidFill>
                      <a:schemeClr val="accent1">
                        <a:lumMod val="40000"/>
                        <a:lumOff val="60000"/>
                      </a:schemeClr>
                    </a:solidFill>
                  </a:tcPr>
                </a:tc>
                <a:tc hMerge="1">
                  <a:txBody>
                    <a:bodyPr/>
                    <a:lstStyle/>
                    <a:p>
                      <a:endParaRPr lang="en-US" sz="1300"/>
                    </a:p>
                  </a:txBody>
                  <a:tcPr>
                    <a:solidFill>
                      <a:schemeClr val="accent1">
                        <a:lumMod val="40000"/>
                        <a:lumOff val="60000"/>
                      </a:schemeClr>
                    </a:solidFill>
                  </a:tcPr>
                </a:tc>
                <a:tc hMerge="1">
                  <a:txBody>
                    <a:bodyPr/>
                    <a:lstStyle/>
                    <a:p>
                      <a:endParaRPr lang="en-US" sz="1300"/>
                    </a:p>
                  </a:txBody>
                  <a:tcPr>
                    <a:solidFill>
                      <a:schemeClr val="accent1">
                        <a:lumMod val="40000"/>
                        <a:lumOff val="60000"/>
                      </a:schemeClr>
                    </a:solidFill>
                  </a:tcPr>
                </a:tc>
                <a:tc>
                  <a:txBody>
                    <a:bodyPr/>
                    <a:lstStyle/>
                    <a:p>
                      <a:r>
                        <a:rPr lang="en-US" sz="1300" dirty="0"/>
                        <a:t>$150,775</a:t>
                      </a:r>
                    </a:p>
                  </a:txBody>
                  <a:tcPr/>
                </a:tc>
                <a:extLst>
                  <a:ext uri="{0D108BD9-81ED-4DB2-BD59-A6C34878D82A}">
                    <a16:rowId xmlns:a16="http://schemas.microsoft.com/office/drawing/2014/main" val="1457092155"/>
                  </a:ext>
                </a:extLst>
              </a:tr>
              <a:tr h="0">
                <a:tc gridSpan="5">
                  <a:txBody>
                    <a:bodyPr/>
                    <a:lstStyle/>
                    <a:p>
                      <a:pPr algn="r"/>
                      <a:r>
                        <a:rPr lang="en-US" sz="1300" b="1" dirty="0"/>
                        <a:t>Indirect costs (15% of total budget)</a:t>
                      </a:r>
                      <a:endParaRPr lang="en-US" sz="1300" b="1" i="1" dirty="0"/>
                    </a:p>
                  </a:txBody>
                  <a:tcPr/>
                </a:tc>
                <a:tc hMerge="1">
                  <a:txBody>
                    <a:bodyPr/>
                    <a:lstStyle/>
                    <a:p>
                      <a:endParaRPr lang="en-US" sz="1300"/>
                    </a:p>
                  </a:txBody>
                  <a:tcPr>
                    <a:solidFill>
                      <a:schemeClr val="accent1">
                        <a:lumMod val="40000"/>
                        <a:lumOff val="60000"/>
                      </a:schemeClr>
                    </a:solidFill>
                  </a:tcPr>
                </a:tc>
                <a:tc hMerge="1">
                  <a:txBody>
                    <a:bodyPr/>
                    <a:lstStyle/>
                    <a:p>
                      <a:endParaRPr lang="en-US" sz="1300"/>
                    </a:p>
                  </a:txBody>
                  <a:tcPr>
                    <a:solidFill>
                      <a:schemeClr val="accent1">
                        <a:lumMod val="40000"/>
                        <a:lumOff val="60000"/>
                      </a:schemeClr>
                    </a:solidFill>
                  </a:tcPr>
                </a:tc>
                <a:tc hMerge="1">
                  <a:txBody>
                    <a:bodyPr/>
                    <a:lstStyle/>
                    <a:p>
                      <a:endParaRPr lang="en-US" sz="1300"/>
                    </a:p>
                  </a:txBody>
                  <a:tcPr>
                    <a:solidFill>
                      <a:schemeClr val="accent1">
                        <a:lumMod val="40000"/>
                        <a:lumOff val="60000"/>
                      </a:schemeClr>
                    </a:solidFill>
                  </a:tcPr>
                </a:tc>
                <a:tc hMerge="1">
                  <a:txBody>
                    <a:bodyPr/>
                    <a:lstStyle/>
                    <a:p>
                      <a:endParaRPr lang="en-US" sz="1300"/>
                    </a:p>
                  </a:txBody>
                  <a:tcPr>
                    <a:solidFill>
                      <a:schemeClr val="accent1">
                        <a:lumMod val="40000"/>
                        <a:lumOff val="60000"/>
                      </a:schemeClr>
                    </a:solidFill>
                  </a:tcPr>
                </a:tc>
                <a:tc>
                  <a:txBody>
                    <a:bodyPr/>
                    <a:lstStyle/>
                    <a:p>
                      <a:r>
                        <a:rPr lang="en-US" sz="1300" dirty="0"/>
                        <a:t>$22,616</a:t>
                      </a:r>
                    </a:p>
                  </a:txBody>
                  <a:tcPr/>
                </a:tc>
                <a:extLst>
                  <a:ext uri="{0D108BD9-81ED-4DB2-BD59-A6C34878D82A}">
                    <a16:rowId xmlns:a16="http://schemas.microsoft.com/office/drawing/2014/main" val="1605017302"/>
                  </a:ext>
                </a:extLst>
              </a:tr>
              <a:tr h="0">
                <a:tc gridSpan="5">
                  <a:txBody>
                    <a:bodyPr/>
                    <a:lstStyle/>
                    <a:p>
                      <a:pPr algn="r"/>
                      <a:r>
                        <a:rPr lang="en-US" sz="1300" b="1" dirty="0"/>
                        <a:t>TOTAL RFP funding per delegate =</a:t>
                      </a:r>
                      <a:r>
                        <a:rPr lang="en-US" sz="1300" dirty="0"/>
                        <a:t>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sz="1300" b="1" dirty="0"/>
                        <a:t>$173,391</a:t>
                      </a:r>
                    </a:p>
                  </a:txBody>
                  <a:tcPr/>
                </a:tc>
                <a:extLst>
                  <a:ext uri="{0D108BD9-81ED-4DB2-BD59-A6C34878D82A}">
                    <a16:rowId xmlns:a16="http://schemas.microsoft.com/office/drawing/2014/main" val="3221777867"/>
                  </a:ext>
                </a:extLst>
              </a:tr>
            </a:tbl>
          </a:graphicData>
        </a:graphic>
      </p:graphicFrame>
      <p:sp>
        <p:nvSpPr>
          <p:cNvPr id="9" name="Content Placeholder 2">
            <a:extLst>
              <a:ext uri="{FF2B5EF4-FFF2-40B4-BE49-F238E27FC236}">
                <a16:creationId xmlns:a16="http://schemas.microsoft.com/office/drawing/2014/main" id="{3D8F9C5A-ADEB-C6B6-875E-6C71B6E8E670}"/>
              </a:ext>
            </a:extLst>
          </p:cNvPr>
          <p:cNvSpPr>
            <a:spLocks noGrp="1"/>
          </p:cNvSpPr>
          <p:nvPr>
            <p:ph idx="1"/>
          </p:nvPr>
        </p:nvSpPr>
        <p:spPr>
          <a:xfrm>
            <a:off x="829845" y="6820806"/>
            <a:ext cx="8375320" cy="399362"/>
          </a:xfrm>
        </p:spPr>
        <p:txBody>
          <a:bodyPr vert="horz" lIns="101882" tIns="50941" rIns="101882" bIns="50941" rtlCol="0" anchor="t">
            <a:normAutofit/>
          </a:bodyPr>
          <a:lstStyle/>
          <a:p>
            <a:pPr marL="0" marR="0" indent="0">
              <a:lnSpc>
                <a:spcPct val="115000"/>
              </a:lnSpc>
              <a:spcBef>
                <a:spcPts val="0"/>
              </a:spcBef>
              <a:spcAft>
                <a:spcPts val="0"/>
              </a:spcAft>
              <a:buNone/>
            </a:pP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*Each collaborating agency will contribut</a:t>
            </a:r>
            <a:r>
              <a:rPr lang="en-US" sz="1200" i="1" dirty="0">
                <a:solidFill>
                  <a:srgbClr val="000000"/>
                </a:solidFill>
                <a:latin typeface="Calibri" panose="020F0502020204030204" pitchFamily="34" charset="0"/>
                <a:ea typeface="Calibri" panose="020F0502020204030204" pitchFamily="34" charset="0"/>
                <a:cs typeface="Arial" panose="020B0604020202020204" pitchFamily="34" charset="0"/>
              </a:rPr>
              <a:t>e equal funding to the Mothership Event for a total of $6,000 per event.</a:t>
            </a:r>
            <a:endParaRPr lang="en-US" sz="1200" i="1" dirty="0">
              <a:cs typeface="Calibri"/>
            </a:endParaRPr>
          </a:p>
        </p:txBody>
      </p:sp>
      <p:sp>
        <p:nvSpPr>
          <p:cNvPr id="10" name="TextBox 9">
            <a:extLst>
              <a:ext uri="{FF2B5EF4-FFF2-40B4-BE49-F238E27FC236}">
                <a16:creationId xmlns:a16="http://schemas.microsoft.com/office/drawing/2014/main" id="{C1D03036-69DF-13C2-17DF-B20D40FF3B81}"/>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17-18</a:t>
            </a:r>
            <a:endParaRPr lang="en-US" b="1" dirty="0">
              <a:solidFill>
                <a:srgbClr val="00B0F0"/>
              </a:solidFill>
              <a:cs typeface="Calibri"/>
            </a:endParaRPr>
          </a:p>
        </p:txBody>
      </p:sp>
    </p:spTree>
    <p:extLst>
      <p:ext uri="{BB962C8B-B14F-4D97-AF65-F5344CB8AC3E}">
        <p14:creationId xmlns:p14="http://schemas.microsoft.com/office/powerpoint/2010/main" val="2250938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Advanced Payment Policy</a:t>
            </a:r>
            <a:endParaRPr lang="en-US">
              <a:cs typeface="Calibri"/>
            </a:endParaRP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57299" y="1370651"/>
            <a:ext cx="7696577" cy="5570356"/>
          </a:xfrm>
        </p:spPr>
        <p:txBody>
          <a:bodyPr vert="horz" lIns="101882" tIns="50941" rIns="101882" bIns="50941" rtlCol="0" anchor="t">
            <a:normAutofit/>
          </a:bodyPr>
          <a:lstStyle/>
          <a:p>
            <a:pPr marL="285750" indent="-285750">
              <a:lnSpc>
                <a:spcPct val="115000"/>
              </a:lnSpc>
              <a:spcBef>
                <a:spcPts val="0"/>
              </a:spcBef>
            </a:pPr>
            <a:r>
              <a:rPr lang="en-US" sz="1800" b="0" i="0" u="none" strike="noStrike" baseline="0" dirty="0">
                <a:latin typeface="Calibri"/>
                <a:cs typeface="Calibri"/>
              </a:rPr>
              <a:t>The Respondent is required to incur and pay expenses before seeking reimbursement from the City. However, advances for costs will be considered according to the City’s advance payment policy.</a:t>
            </a:r>
            <a:endParaRPr lang="en-US" sz="1800" b="1" i="1" dirty="0">
              <a:latin typeface="Calibri"/>
              <a:cs typeface="Arial"/>
            </a:endParaRPr>
          </a:p>
          <a:p>
            <a:pPr marL="285750" indent="-285750">
              <a:lnSpc>
                <a:spcPct val="114999"/>
              </a:lnSpc>
              <a:spcBef>
                <a:spcPts val="0"/>
              </a:spcBef>
            </a:pPr>
            <a:r>
              <a:rPr lang="en-US" sz="1800" b="1" i="0" u="none" strike="noStrike" baseline="0" dirty="0">
                <a:latin typeface="Calibri"/>
                <a:cs typeface="Calibri"/>
              </a:rPr>
              <a:t>Respondents will need to indicate in their application whether they wish to exercise the City’s advance payment policy option.</a:t>
            </a:r>
            <a:endParaRPr lang="en-US" sz="1800">
              <a:latin typeface="Calibri" panose="020F0502020204030204" pitchFamily="34" charset="0"/>
              <a:cs typeface="Calibri"/>
            </a:endParaRPr>
          </a:p>
          <a:p>
            <a:pPr marL="285750" indent="-285750">
              <a:lnSpc>
                <a:spcPct val="114999"/>
              </a:lnSpc>
              <a:spcBef>
                <a:spcPts val="0"/>
              </a:spcBef>
            </a:pPr>
            <a:r>
              <a:rPr lang="en-US" sz="1800" b="0" i="0" u="none" strike="noStrike" baseline="0" dirty="0">
                <a:latin typeface="Calibri"/>
                <a:cs typeface="Calibri"/>
              </a:rPr>
              <a:t>For additional information about the City's advance payment policy, see the Delegate Agency Request for Advance Mobilization Payment Form which has</a:t>
            </a:r>
            <a:r>
              <a:rPr lang="en-US" sz="1800" dirty="0">
                <a:latin typeface="Calibri"/>
                <a:cs typeface="Calibri"/>
              </a:rPr>
              <a:t> </a:t>
            </a:r>
            <a:r>
              <a:rPr lang="en-US" sz="1800" b="0" i="0" u="none" strike="noStrike" baseline="0" dirty="0">
                <a:latin typeface="Calibri"/>
                <a:cs typeface="Calibri"/>
              </a:rPr>
              <a:t> been uploaded as an attachment in the RFP’s application.</a:t>
            </a:r>
            <a:r>
              <a:rPr lang="en-US" sz="1800" dirty="0">
                <a:latin typeface="Calibri"/>
                <a:cs typeface="Calibri"/>
              </a:rPr>
              <a:t> </a:t>
            </a:r>
            <a:endParaRPr lang="en-US" sz="1800" b="1" i="1">
              <a:latin typeface="Calibri"/>
              <a:cs typeface="Calibri"/>
            </a:endParaRPr>
          </a:p>
          <a:p>
            <a:pPr marL="285750" indent="-285750" algn="l">
              <a:lnSpc>
                <a:spcPct val="114999"/>
              </a:lnSpc>
              <a:spcBef>
                <a:spcPts val="0"/>
              </a:spcBef>
            </a:pPr>
            <a:r>
              <a:rPr lang="en-US" sz="1800" b="1" i="1" u="none" strike="noStrike" baseline="0" dirty="0">
                <a:latin typeface="Calibri"/>
                <a:cs typeface="Calibri"/>
              </a:rPr>
              <a:t>This form is attached </a:t>
            </a:r>
            <a:r>
              <a:rPr lang="en-US" sz="1800" b="1" i="1" dirty="0">
                <a:latin typeface="Calibri"/>
                <a:cs typeface="Calibri"/>
              </a:rPr>
              <a:t>to the RFP for</a:t>
            </a:r>
            <a:r>
              <a:rPr lang="en-US" sz="1800" b="1" i="1" u="none" strike="noStrike" baseline="0" dirty="0">
                <a:latin typeface="Calibri"/>
                <a:cs typeface="Calibri"/>
              </a:rPr>
              <a:t> information only, and applicants should not complete the form at the time of submitting the application.</a:t>
            </a:r>
            <a:r>
              <a:rPr lang="en-US" sz="1800" b="1" i="1" dirty="0">
                <a:latin typeface="Calibri"/>
                <a:cs typeface="Calibri"/>
              </a:rPr>
              <a:t> </a:t>
            </a:r>
            <a:endParaRPr lang="en-US" sz="1800" b="1" i="1">
              <a:cs typeface="Calibri"/>
            </a:endParaRP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28</a:t>
            </a:fld>
            <a:endParaRPr lang="en-US"/>
          </a:p>
        </p:txBody>
      </p:sp>
      <p:sp>
        <p:nvSpPr>
          <p:cNvPr id="7" name="TextBox 6">
            <a:extLst>
              <a:ext uri="{FF2B5EF4-FFF2-40B4-BE49-F238E27FC236}">
                <a16:creationId xmlns:a16="http://schemas.microsoft.com/office/drawing/2014/main" id="{9157D33E-A460-B779-CA3A-E09E41CC9A0C}"/>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 20</a:t>
            </a:r>
            <a:endParaRPr lang="en-US" b="1" dirty="0">
              <a:solidFill>
                <a:srgbClr val="00B0F0"/>
              </a:solidFill>
              <a:cs typeface="Calibri"/>
            </a:endParaRPr>
          </a:p>
        </p:txBody>
      </p:sp>
    </p:spTree>
    <p:extLst>
      <p:ext uri="{BB962C8B-B14F-4D97-AF65-F5344CB8AC3E}">
        <p14:creationId xmlns:p14="http://schemas.microsoft.com/office/powerpoint/2010/main" val="96323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1222131" y="845796"/>
            <a:ext cx="7898423" cy="6229115"/>
          </a:xfrm>
        </p:spPr>
        <p:txBody>
          <a:bodyPr vert="horz" lIns="101882" tIns="50941" rIns="101882" bIns="50941" rtlCol="0" anchor="t">
            <a:normAutofit/>
          </a:bodyPr>
          <a:lstStyle/>
          <a:p>
            <a:pPr marL="0" indent="0" eaLnBrk="0">
              <a:buNone/>
            </a:pPr>
            <a:endParaRPr lang="en-US" sz="1500" dirty="0">
              <a:cs typeface="Calibri"/>
            </a:endParaRPr>
          </a:p>
          <a:p>
            <a:pPr marL="381635" indent="-381635"/>
            <a:r>
              <a:rPr lang="en-US" sz="1500" b="0" i="0" u="none" strike="noStrike" baseline="0" dirty="0">
                <a:latin typeface="Calibri"/>
                <a:cs typeface="Calibri"/>
              </a:rPr>
              <a:t>To track progress toward achieving the outcome goals of this program and assess success, DFSS will monitor a set of performance indicators. We will monitor the outcomes below through data collection from youth participants, youth attendees of Kickback events, and program staff. Monitored performance indicators may include, but are not limited to:</a:t>
            </a:r>
            <a:br>
              <a:rPr lang="en-US" sz="1500" b="0" i="0" u="none" strike="noStrike" baseline="0" dirty="0">
                <a:latin typeface="Calibri" panose="020F0502020204030204" pitchFamily="34" charset="0"/>
              </a:rPr>
            </a:br>
            <a:br>
              <a:rPr lang="en-US" sz="1500" b="0" i="0" u="none" strike="noStrike" baseline="0" dirty="0">
                <a:latin typeface="Calibri" panose="020F0502020204030204" pitchFamily="34" charset="0"/>
              </a:rPr>
            </a:br>
            <a:r>
              <a:rPr lang="en-US" sz="1500" b="0" i="0" u="none" strike="noStrike" baseline="0" dirty="0">
                <a:latin typeface="Calibri"/>
                <a:cs typeface="Calibri"/>
              </a:rPr>
              <a:t>Youth Employment Program Participants</a:t>
            </a:r>
            <a:r>
              <a:rPr lang="en-US" sz="1500" dirty="0">
                <a:latin typeface="Calibri"/>
                <a:cs typeface="Calibri"/>
              </a:rPr>
              <a:t> </a:t>
            </a:r>
            <a:endParaRPr lang="en-US" sz="1500" b="0" i="0" u="none" strike="noStrike" baseline="0">
              <a:latin typeface="Calibri" panose="020F0502020204030204" pitchFamily="34" charset="0"/>
              <a:cs typeface="Calibri"/>
            </a:endParaRPr>
          </a:p>
          <a:p>
            <a:pPr marL="827405" lvl="1" indent="-318135"/>
            <a:r>
              <a:rPr lang="en-US" sz="1500" b="0" i="0" u="none" strike="noStrike" baseline="0" dirty="0">
                <a:latin typeface="Calibri"/>
                <a:cs typeface="Calibri"/>
              </a:rPr>
              <a:t>100% of youth will be recruited and enrolled in the program from target regions</a:t>
            </a:r>
          </a:p>
          <a:p>
            <a:pPr marL="827405" lvl="1" indent="-318135"/>
            <a:r>
              <a:rPr lang="en-US" sz="1500" b="0" i="0" u="none" strike="noStrike" baseline="0" dirty="0">
                <a:latin typeface="Calibri"/>
                <a:cs typeface="Calibri"/>
              </a:rPr>
              <a:t>95% of youth will complete the entire 26-week program</a:t>
            </a:r>
          </a:p>
          <a:p>
            <a:pPr marL="827405" lvl="1" indent="-318135"/>
            <a:r>
              <a:rPr lang="en-US" sz="1500" b="0" i="0" u="none" strike="noStrike" baseline="0" dirty="0">
                <a:latin typeface="Calibri"/>
                <a:cs typeface="Calibri"/>
              </a:rPr>
              <a:t>85% of youth will attend all weekly Speaker Series programs</a:t>
            </a:r>
          </a:p>
          <a:p>
            <a:pPr marL="827405" lvl="1" indent="-318135"/>
            <a:r>
              <a:rPr lang="en-US" sz="1500" b="0" i="0" u="none" strike="noStrike" baseline="0" dirty="0">
                <a:latin typeface="Calibri"/>
                <a:cs typeface="Calibri"/>
              </a:rPr>
              <a:t>100% of youth will complete the financial literacy training via online platform</a:t>
            </a:r>
          </a:p>
          <a:p>
            <a:pPr marL="827405" lvl="1" indent="-318135"/>
            <a:r>
              <a:rPr lang="en-US" sz="1500" b="0" i="0" u="none" strike="noStrike" baseline="0" dirty="0">
                <a:latin typeface="Calibri"/>
                <a:cs typeface="Calibri"/>
              </a:rPr>
              <a:t>80% of youth will sign up for Direct Deposit</a:t>
            </a:r>
          </a:p>
          <a:p>
            <a:pPr marL="827405" lvl="1" indent="-318135"/>
            <a:r>
              <a:rPr lang="en-US" sz="1500" b="0" i="0" u="none" strike="noStrike" baseline="0" dirty="0">
                <a:latin typeface="Calibri"/>
                <a:cs typeface="Calibri"/>
              </a:rPr>
              <a:t>100% youth will be paid on time</a:t>
            </a:r>
          </a:p>
          <a:p>
            <a:pPr marL="827405" lvl="1" indent="-318135"/>
            <a:r>
              <a:rPr lang="en-US" sz="1500" b="0" i="0" u="none" strike="noStrike" baseline="0" dirty="0">
                <a:latin typeface="Calibri"/>
                <a:cs typeface="Calibri"/>
              </a:rPr>
              <a:t>100% of youth will download the MCMF app</a:t>
            </a:r>
          </a:p>
          <a:p>
            <a:pPr marL="827405" lvl="1" indent="-318135"/>
            <a:r>
              <a:rPr lang="en-US" sz="1500" b="0" i="0" u="none" strike="noStrike" baseline="0" dirty="0">
                <a:latin typeface="Calibri"/>
                <a:cs typeface="Calibri"/>
              </a:rPr>
              <a:t>100% of youth will demonstrate work readiness skills for continued employment</a:t>
            </a:r>
          </a:p>
          <a:p>
            <a:pPr marL="827405" lvl="1" indent="-318135"/>
            <a:r>
              <a:rPr lang="en-US" sz="1500" b="0" i="0" u="none" strike="noStrike" baseline="0" dirty="0">
                <a:latin typeface="Calibri"/>
                <a:cs typeface="Calibri"/>
              </a:rPr>
              <a:t>85% of youth will report learning a new skill or an increase in their skills after their program experience</a:t>
            </a:r>
          </a:p>
          <a:p>
            <a:pPr marL="827405" lvl="1" indent="-318135"/>
            <a:r>
              <a:rPr lang="en-US" sz="1500" b="0" i="0" u="none" strike="noStrike" baseline="0" dirty="0">
                <a:latin typeface="Calibri"/>
                <a:cs typeface="Calibri"/>
              </a:rPr>
              <a:t>85% of youth will report a positive relationship with adult(s) and peers after their program experience</a:t>
            </a:r>
          </a:p>
          <a:p>
            <a:pPr marL="827405" lvl="1" indent="-318135"/>
            <a:r>
              <a:rPr lang="en-US" sz="1500" b="0" i="0" u="none" strike="noStrike" baseline="0" dirty="0">
                <a:latin typeface="Calibri"/>
                <a:cs typeface="Calibri"/>
              </a:rPr>
              <a:t>85% of youth will report feeling safe and supported after their program experiences</a:t>
            </a:r>
          </a:p>
          <a:p>
            <a:pPr marL="827405" lvl="1" indent="-318135"/>
            <a:r>
              <a:rPr lang="en-US" sz="1500" b="0" i="0" u="none" strike="noStrike" baseline="0" dirty="0">
                <a:latin typeface="Calibri"/>
                <a:cs typeface="Calibri"/>
              </a:rPr>
              <a:t>85% of youth will report feeling a sense of connectedness and belonging within their</a:t>
            </a:r>
            <a:r>
              <a:rPr lang="en-US" sz="1500" dirty="0">
                <a:latin typeface="Calibri"/>
                <a:cs typeface="Calibri"/>
              </a:rPr>
              <a:t> </a:t>
            </a:r>
            <a:r>
              <a:rPr lang="en-US" sz="1500" b="0" i="0" u="none" strike="noStrike" baseline="0" dirty="0">
                <a:latin typeface="Calibri"/>
                <a:cs typeface="Calibri"/>
              </a:rPr>
              <a:t>community after their program experience</a:t>
            </a:r>
            <a:endParaRPr lang="en-US" sz="1500" u="none" strike="noStrike">
              <a:effectLst/>
              <a:latin typeface="Calibri"/>
              <a:ea typeface="Calibri" panose="020F0502020204030204" pitchFamily="34" charset="0"/>
              <a:cs typeface="Calibri"/>
            </a:endParaRPr>
          </a:p>
          <a:p>
            <a:pPr marL="381635" indent="-381635"/>
            <a:endParaRPr lang="en-US" sz="1500" dirty="0">
              <a:cs typeface="Calibri"/>
            </a:endParaRPr>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29</a:t>
            </a:fld>
            <a:endParaRPr lang="en-US"/>
          </a:p>
        </p:txBody>
      </p:sp>
      <p:sp>
        <p:nvSpPr>
          <p:cNvPr id="7" name="TextBox 6">
            <a:extLst>
              <a:ext uri="{FF2B5EF4-FFF2-40B4-BE49-F238E27FC236}">
                <a16:creationId xmlns:a16="http://schemas.microsoft.com/office/drawing/2014/main" id="{34246FDA-BCC9-32DE-8619-4645327AF539}"/>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18-19</a:t>
            </a:r>
            <a:endParaRPr lang="en-US" b="1" dirty="0">
              <a:solidFill>
                <a:srgbClr val="00B0F0"/>
              </a:solidFill>
              <a:cs typeface="Calibri"/>
            </a:endParaRPr>
          </a:p>
        </p:txBody>
      </p:sp>
    </p:spTree>
    <p:extLst>
      <p:ext uri="{BB962C8B-B14F-4D97-AF65-F5344CB8AC3E}">
        <p14:creationId xmlns:p14="http://schemas.microsoft.com/office/powerpoint/2010/main" val="105721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7374" y="1047956"/>
            <a:ext cx="4144213" cy="539260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Agenda</a:t>
            </a:r>
          </a:p>
        </p:txBody>
      </p:sp>
      <p:sp>
        <p:nvSpPr>
          <p:cNvPr id="3" name="Content Placeholder 2"/>
          <p:cNvSpPr>
            <a:spLocks noGrp="1"/>
          </p:cNvSpPr>
          <p:nvPr>
            <p:ph idx="1"/>
          </p:nvPr>
        </p:nvSpPr>
        <p:spPr>
          <a:xfrm>
            <a:off x="1243013" y="1300164"/>
            <a:ext cx="3800476" cy="5586411"/>
          </a:xfrm>
        </p:spPr>
        <p:txBody>
          <a:bodyPr>
            <a:normAutofit/>
          </a:bodyPr>
          <a:lstStyle/>
          <a:p>
            <a:r>
              <a:rPr lang="en-US"/>
              <a:t>Welcome and Introductions</a:t>
            </a:r>
          </a:p>
          <a:p>
            <a:r>
              <a:rPr lang="en-US"/>
              <a:t>Purpose</a:t>
            </a:r>
          </a:p>
          <a:p>
            <a:r>
              <a:rPr lang="en-US"/>
              <a:t>Background</a:t>
            </a:r>
          </a:p>
          <a:p>
            <a:r>
              <a:rPr lang="en-US"/>
              <a:t>Information about the scope/program description</a:t>
            </a:r>
          </a:p>
          <a:p>
            <a:r>
              <a:rPr lang="en-US"/>
              <a:t>Selection Criteria</a:t>
            </a:r>
          </a:p>
          <a:p>
            <a:r>
              <a:rPr lang="en-US"/>
              <a:t>Timeline</a:t>
            </a:r>
          </a:p>
          <a:p>
            <a:r>
              <a:rPr lang="en-US"/>
              <a:t>Technical Assistance for Applicants and eProcurement</a:t>
            </a:r>
          </a:p>
          <a:p>
            <a:r>
              <a:rPr lang="en-US"/>
              <a:t>Questions</a:t>
            </a:r>
          </a:p>
          <a:p>
            <a:pPr lvl="1"/>
            <a:endParaRPr lang="en-US"/>
          </a:p>
          <a:p>
            <a:endParaRPr lang="en-US"/>
          </a:p>
          <a:p>
            <a:endParaRPr lang="en-US"/>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3</a:t>
            </a:fld>
            <a:endParaRPr lang="en-US"/>
          </a:p>
        </p:txBody>
      </p:sp>
      <p:pic>
        <p:nvPicPr>
          <p:cNvPr id="4" name="Picture 6">
            <a:extLst>
              <a:ext uri="{FF2B5EF4-FFF2-40B4-BE49-F238E27FC236}">
                <a16:creationId xmlns:a16="http://schemas.microsoft.com/office/drawing/2014/main" id="{60168644-EDE5-1DBB-E08B-690F911583F0}"/>
              </a:ext>
            </a:extLst>
          </p:cNvPr>
          <p:cNvPicPr>
            <a:picLocks noChangeAspect="1"/>
          </p:cNvPicPr>
          <p:nvPr/>
        </p:nvPicPr>
        <p:blipFill>
          <a:blip r:embed="rId3"/>
          <a:stretch>
            <a:fillRect/>
          </a:stretch>
        </p:blipFill>
        <p:spPr>
          <a:xfrm>
            <a:off x="5457390" y="1460282"/>
            <a:ext cx="3968588" cy="489012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1257300" y="785446"/>
            <a:ext cx="7898423" cy="6418418"/>
          </a:xfrm>
        </p:spPr>
        <p:txBody>
          <a:bodyPr>
            <a:normAutofit/>
          </a:bodyPr>
          <a:lstStyle/>
          <a:p>
            <a:pPr marL="0" indent="0" eaLnBrk="0">
              <a:buNone/>
            </a:pPr>
            <a:endParaRPr lang="en-US"/>
          </a:p>
          <a:p>
            <a:pPr algn="l"/>
            <a:r>
              <a:rPr lang="en-US" sz="1800" b="0" i="0" u="none" strike="noStrike" baseline="0">
                <a:latin typeface="Calibri" panose="020F0502020204030204" pitchFamily="34" charset="0"/>
              </a:rPr>
              <a:t>To track progress toward achieving the outcome goals of this program and assess success, DFSS will monitor a set of performance indicators. We will monitor the outcomes below through data collection from youth participants, youth attendees of Kickback events, and program staff. Monitored performance indicators may include, but are not limited to:</a:t>
            </a:r>
            <a:br>
              <a:rPr lang="en-US" sz="1800" b="0" i="0" u="none" strike="noStrike" baseline="0">
                <a:latin typeface="Calibri" panose="020F0502020204030204" pitchFamily="34" charset="0"/>
              </a:rPr>
            </a:br>
            <a:br>
              <a:rPr lang="en-US" sz="1800" b="0" i="0" u="none" strike="noStrike" baseline="0">
                <a:latin typeface="Calibri" panose="020F0502020204030204" pitchFamily="34" charset="0"/>
              </a:rPr>
            </a:br>
            <a:r>
              <a:rPr lang="en-US" sz="1800" b="0" i="0" u="none" strike="noStrike" baseline="0">
                <a:latin typeface="Calibri" panose="020F0502020204030204" pitchFamily="34" charset="0"/>
              </a:rPr>
              <a:t>Kickback Event Attendees</a:t>
            </a:r>
          </a:p>
          <a:p>
            <a:pPr lvl="1"/>
            <a:r>
              <a:rPr lang="en-US" b="0" i="0" u="none" strike="noStrike" baseline="0">
                <a:latin typeface="Calibri" panose="020F0502020204030204" pitchFamily="34" charset="0"/>
              </a:rPr>
              <a:t>85% of attendees will report feeling safe at the Kickback event</a:t>
            </a:r>
          </a:p>
          <a:p>
            <a:pPr lvl="1"/>
            <a:r>
              <a:rPr lang="en-US" b="0" i="0" u="none" strike="noStrike" baseline="0">
                <a:latin typeface="Calibri" panose="020F0502020204030204" pitchFamily="34" charset="0"/>
              </a:rPr>
              <a:t>85% of attendees will report feeling interested/engaged in the activities or entertainment at the Kickback event</a:t>
            </a:r>
          </a:p>
          <a:p>
            <a:pPr lvl="1"/>
            <a:r>
              <a:rPr lang="en-US" b="0" i="0" u="none" strike="noStrike" baseline="0">
                <a:latin typeface="Calibri" panose="020F0502020204030204" pitchFamily="34" charset="0"/>
              </a:rPr>
              <a:t>85% of attendees will report feeling a sense of connectedness and belonging within their</a:t>
            </a:r>
            <a:r>
              <a:rPr lang="en-US">
                <a:latin typeface="Calibri" panose="020F0502020204030204" pitchFamily="34" charset="0"/>
              </a:rPr>
              <a:t> </a:t>
            </a:r>
            <a:r>
              <a:rPr lang="en-US" b="0" i="0" u="none" strike="noStrike" baseline="0">
                <a:latin typeface="Calibri" panose="020F0502020204030204" pitchFamily="34" charset="0"/>
              </a:rPr>
              <a:t>community following the Kickback event</a:t>
            </a:r>
          </a:p>
          <a:p>
            <a:pPr lvl="1"/>
            <a:r>
              <a:rPr lang="en-US" b="0" i="0" u="none" strike="noStrike" baseline="0">
                <a:latin typeface="Calibri" panose="020F0502020204030204" pitchFamily="34" charset="0"/>
              </a:rPr>
              <a:t>100% of attendees will be from the host agency’s target region</a:t>
            </a:r>
          </a:p>
          <a:p>
            <a:pPr lvl="1"/>
            <a:r>
              <a:rPr lang="en-US" b="0" i="0" u="none" strike="noStrike" baseline="0">
                <a:latin typeface="Calibri" panose="020F0502020204030204" pitchFamily="34" charset="0"/>
              </a:rPr>
              <a:t>100% of attendees learn about the MCMF app and website</a:t>
            </a:r>
          </a:p>
          <a:p>
            <a:pPr lvl="1"/>
            <a:r>
              <a:rPr lang="en-US" b="0" i="0" u="none" strike="noStrike" baseline="0">
                <a:latin typeface="Calibri" panose="020F0502020204030204" pitchFamily="34" charset="0"/>
              </a:rPr>
              <a:t>100-300 youth (and family members) will be reached at each Kickback event, depending on event model</a:t>
            </a:r>
            <a:endParaRPr lang="en-US"/>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30</a:t>
            </a:fld>
            <a:endParaRPr lang="en-US"/>
          </a:p>
        </p:txBody>
      </p:sp>
      <p:sp>
        <p:nvSpPr>
          <p:cNvPr id="7" name="TextBox 6">
            <a:extLst>
              <a:ext uri="{FF2B5EF4-FFF2-40B4-BE49-F238E27FC236}">
                <a16:creationId xmlns:a16="http://schemas.microsoft.com/office/drawing/2014/main" id="{B9C8809D-35BE-CB36-F249-6976CB99E040}"/>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18-19</a:t>
            </a:r>
            <a:endParaRPr lang="en-US" b="1" dirty="0">
              <a:solidFill>
                <a:srgbClr val="00B0F0"/>
              </a:solidFill>
              <a:cs typeface="Calibri"/>
            </a:endParaRPr>
          </a:p>
        </p:txBody>
      </p:sp>
    </p:spTree>
    <p:extLst>
      <p:ext uri="{BB962C8B-B14F-4D97-AF65-F5344CB8AC3E}">
        <p14:creationId xmlns:p14="http://schemas.microsoft.com/office/powerpoint/2010/main" val="773654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Guidance for Respondents</a:t>
            </a:r>
          </a:p>
        </p:txBody>
      </p:sp>
      <p:sp>
        <p:nvSpPr>
          <p:cNvPr id="3" name="Content Placeholder 2"/>
          <p:cNvSpPr>
            <a:spLocks noGrp="1"/>
          </p:cNvSpPr>
          <p:nvPr>
            <p:ph idx="1"/>
          </p:nvPr>
        </p:nvSpPr>
        <p:spPr>
          <a:xfrm>
            <a:off x="1257300" y="1300164"/>
            <a:ext cx="7992208" cy="5586411"/>
          </a:xfrm>
        </p:spPr>
        <p:txBody>
          <a:bodyPr vert="horz" lIns="101882" tIns="50941" rIns="101882" bIns="50941" rtlCol="0" anchor="t">
            <a:normAutofit/>
          </a:bodyPr>
          <a:lstStyle/>
          <a:p>
            <a:pPr marL="381635" indent="-381635"/>
            <a:r>
              <a:rPr lang="en-US" sz="1800"/>
              <a:t>Respondents must indicate which MCMF Community Strategy Region they will be applying for:</a:t>
            </a:r>
            <a:endParaRPr lang="en-US" sz="1800">
              <a:cs typeface="Calibri"/>
            </a:endParaRPr>
          </a:p>
          <a:p>
            <a:pPr marL="827405" lvl="1" indent="-318135"/>
            <a:r>
              <a:rPr lang="en-US" i="1"/>
              <a:t>Auburn Gresham, Austin, Back of the Yards, Belmont-Cragin, Brighton Park, Chicago Lawn, Gage Park, Garfield Park, Greater Englewood Area, Greater Grand Crossing, Greater Roseland Area, Humboldt Park, Little Village, North Lawndale, South Shore</a:t>
            </a:r>
            <a:endParaRPr lang="en-US"/>
          </a:p>
          <a:p>
            <a:pPr marL="381635" indent="-381635"/>
            <a:r>
              <a:rPr lang="en-US" sz="1800"/>
              <a:t>Respondents must submit one application for each MCMF Community Strategy Region for which they wish to apply. </a:t>
            </a:r>
          </a:p>
          <a:p>
            <a:pPr marL="381635" indent="-381635"/>
            <a:r>
              <a:rPr lang="en-US" sz="1800"/>
              <a:t>Respondents can only apply for a MCMF Community Strategy Region in which they can demonstrate a physical address. </a:t>
            </a:r>
            <a:endParaRPr lang="en-US" sz="1800">
              <a:cs typeface="Calibri"/>
            </a:endParaRPr>
          </a:p>
          <a:p>
            <a:pPr marL="827405" lvl="1" indent="-318135"/>
            <a:r>
              <a:rPr lang="en-US"/>
              <a:t>Multiple applications by the same agency for the same MCMF Community Strategy Region will NOT be considered</a:t>
            </a:r>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31</a:t>
            </a:fld>
            <a:endParaRPr lang="en-US"/>
          </a:p>
        </p:txBody>
      </p:sp>
      <p:sp>
        <p:nvSpPr>
          <p:cNvPr id="7" name="TextBox 6">
            <a:extLst>
              <a:ext uri="{FF2B5EF4-FFF2-40B4-BE49-F238E27FC236}">
                <a16:creationId xmlns:a16="http://schemas.microsoft.com/office/drawing/2014/main" id="{7B1820BF-0E6E-2CDB-4789-53D0F000619E}"/>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 20</a:t>
            </a:r>
            <a:endParaRPr lang="en-US" b="1" dirty="0">
              <a:solidFill>
                <a:srgbClr val="00B0F0"/>
              </a:solidFill>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Community Involvement</a:t>
            </a:r>
          </a:p>
        </p:txBody>
      </p:sp>
      <p:sp>
        <p:nvSpPr>
          <p:cNvPr id="3" name="Content Placeholder 2"/>
          <p:cNvSpPr>
            <a:spLocks noGrp="1"/>
          </p:cNvSpPr>
          <p:nvPr>
            <p:ph idx="1"/>
          </p:nvPr>
        </p:nvSpPr>
        <p:spPr>
          <a:xfrm>
            <a:off x="1130472" y="1248583"/>
            <a:ext cx="8001000" cy="5586411"/>
          </a:xfrm>
        </p:spPr>
        <p:txBody>
          <a:bodyPr vert="horz" lIns="101882" tIns="50941" rIns="101882" bIns="50941" rtlCol="0" anchor="t">
            <a:normAutofit/>
          </a:bodyPr>
          <a:lstStyle/>
          <a:p>
            <a:pPr marL="381635" indent="-381635"/>
            <a:r>
              <a:rPr lang="en-US" sz="1800" b="0" i="0" u="none" strike="noStrike" baseline="0">
                <a:latin typeface="Calibri" panose="020F0502020204030204" pitchFamily="34" charset="0"/>
              </a:rPr>
              <a:t>The Respondent understand the distinct assets and challenges faced by the region it serves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expertise working with the target population and has relevant capabilities and/or infrastructure needed to serve this group</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experience partnering with other local organizations to better support the community it serves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Respondent’s organization reflects and engages the diverse people of the communities it serves via its Diversity, Equity, Inclusion, and Access plan</a:t>
            </a:r>
            <a:endParaRPr lang="en-US">
              <a:solidFill>
                <a:srgbClr val="FF0000"/>
              </a:solidFill>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32</a:t>
            </a:fld>
            <a:endParaRPr lang="en-US"/>
          </a:p>
        </p:txBody>
      </p:sp>
      <p:sp>
        <p:nvSpPr>
          <p:cNvPr id="7" name="TextBox 6">
            <a:extLst>
              <a:ext uri="{FF2B5EF4-FFF2-40B4-BE49-F238E27FC236}">
                <a16:creationId xmlns:a16="http://schemas.microsoft.com/office/drawing/2014/main" id="{246B1B2D-71A3-D3E2-CF47-85257BC1D065}"/>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22-23</a:t>
            </a:r>
            <a:endParaRPr lang="en-US" b="1" dirty="0">
              <a:solidFill>
                <a:srgbClr val="00B0F0"/>
              </a:solidFill>
              <a:cs typeface="Calibri"/>
            </a:endParaRPr>
          </a:p>
        </p:txBody>
      </p:sp>
    </p:spTree>
    <p:extLst>
      <p:ext uri="{BB962C8B-B14F-4D97-AF65-F5344CB8AC3E}">
        <p14:creationId xmlns:p14="http://schemas.microsoft.com/office/powerpoint/2010/main" val="798484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Organizational Capacity</a:t>
            </a:r>
          </a:p>
        </p:txBody>
      </p:sp>
      <p:sp>
        <p:nvSpPr>
          <p:cNvPr id="3" name="Content Placeholder 2"/>
          <p:cNvSpPr>
            <a:spLocks noGrp="1"/>
          </p:cNvSpPr>
          <p:nvPr>
            <p:ph idx="1"/>
          </p:nvPr>
        </p:nvSpPr>
        <p:spPr>
          <a:xfrm>
            <a:off x="1243013" y="1300164"/>
            <a:ext cx="7947880" cy="5586411"/>
          </a:xfrm>
        </p:spPr>
        <p:txBody>
          <a:bodyPr>
            <a:normAutofit/>
          </a:bodyPr>
          <a:lstStyle/>
          <a:p>
            <a:pPr algn="l"/>
            <a:r>
              <a:rPr lang="en-US" sz="1800" b="0" i="0" u="none" strike="noStrike" baseline="0">
                <a:latin typeface="Calibri" panose="020F0502020204030204" pitchFamily="34" charset="0"/>
              </a:rPr>
              <a:t>The Respondent has qualified staff responsible for program oversight and management, or a plan to ensure qualified staff are hired</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articulated a plan to fill the Program Coordinator position in a timely manner, and a management strategy that will ensure success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adequate systems and processes to support monitoring program expenditures and fiscal controls</a:t>
            </a:r>
            <a:endParaRPr lang="en-US">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33</a:t>
            </a:fld>
            <a:endParaRPr lang="en-US"/>
          </a:p>
        </p:txBody>
      </p:sp>
      <p:sp>
        <p:nvSpPr>
          <p:cNvPr id="7" name="TextBox 6">
            <a:extLst>
              <a:ext uri="{FF2B5EF4-FFF2-40B4-BE49-F238E27FC236}">
                <a16:creationId xmlns:a16="http://schemas.microsoft.com/office/drawing/2014/main" id="{B5306657-D543-7967-D27F-B09AD49B6EAB}"/>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22-23</a:t>
            </a:r>
            <a:endParaRPr lang="en-US" b="1" dirty="0">
              <a:solidFill>
                <a:srgbClr val="00B0F0"/>
              </a:solidFill>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Criteria – Strength of Proposed Program  </a:t>
            </a:r>
          </a:p>
        </p:txBody>
      </p:sp>
      <p:sp>
        <p:nvSpPr>
          <p:cNvPr id="3" name="Content Placeholder 2"/>
          <p:cNvSpPr>
            <a:spLocks noGrp="1"/>
          </p:cNvSpPr>
          <p:nvPr>
            <p:ph idx="1"/>
          </p:nvPr>
        </p:nvSpPr>
        <p:spPr>
          <a:xfrm>
            <a:off x="1130472" y="1318921"/>
            <a:ext cx="8001000" cy="5586411"/>
          </a:xfrm>
        </p:spPr>
        <p:txBody>
          <a:bodyPr vert="horz" lIns="101882" tIns="50941" rIns="101882" bIns="50941" rtlCol="0" anchor="t">
            <a:normAutofit/>
          </a:bodyPr>
          <a:lstStyle/>
          <a:p>
            <a:pPr marL="381635" indent="-381635"/>
            <a:r>
              <a:rPr lang="en-US" sz="1800" b="0" i="0" u="none" strike="noStrike" baseline="0" dirty="0">
                <a:ea typeface="+mn-lt"/>
                <a:cs typeface="+mn-lt"/>
              </a:rPr>
              <a:t>The Respondent provides a clear connection between their proposed program activities and the </a:t>
            </a:r>
            <a:r>
              <a:rPr lang="en-US" sz="1800" dirty="0">
                <a:ea typeface="+mn-lt"/>
                <a:cs typeface="+mn-lt"/>
              </a:rPr>
              <a:t>outcome </a:t>
            </a:r>
            <a:r>
              <a:rPr lang="en-US" sz="1800" b="0" i="0" u="none" strike="noStrike" baseline="0" dirty="0">
                <a:ea typeface="+mn-lt"/>
                <a:cs typeface="+mn-lt"/>
              </a:rPr>
              <a:t>goals of </a:t>
            </a:r>
            <a:r>
              <a:rPr lang="en-US" sz="1800" dirty="0">
                <a:ea typeface="+mn-lt"/>
                <a:cs typeface="+mn-lt"/>
              </a:rPr>
              <a:t>the RFP</a:t>
            </a:r>
            <a:endParaRPr lang="en-US" sz="1800">
              <a:latin typeface="Calibri" panose="020F0502020204030204" pitchFamily="34" charset="0"/>
            </a:endParaRPr>
          </a:p>
          <a:p>
            <a:pPr marL="381635" indent="-381635"/>
            <a:r>
              <a:rPr lang="en-US" sz="1800" dirty="0">
                <a:ea typeface="+mn-lt"/>
                <a:cs typeface="+mn-lt"/>
              </a:rPr>
              <a:t>The Respondent provides a detailed description of how it will employ youth in alignment with the Employ Local Youth Program components</a:t>
            </a:r>
            <a:endParaRPr lang="en-US"/>
          </a:p>
          <a:p>
            <a:pPr marL="381635" indent="-381635"/>
            <a:r>
              <a:rPr lang="en-US" sz="1800" b="0" i="0" u="none" strike="noStrike" baseline="0" dirty="0">
                <a:ea typeface="+mn-lt"/>
                <a:cs typeface="+mn-lt"/>
              </a:rPr>
              <a:t>The Respondent provides a detailed description of how it will administer th</a:t>
            </a:r>
            <a:r>
              <a:rPr lang="en-US" sz="1800" dirty="0">
                <a:ea typeface="+mn-lt"/>
                <a:cs typeface="+mn-lt"/>
              </a:rPr>
              <a:t>e series </a:t>
            </a:r>
            <a:r>
              <a:rPr lang="en-US" sz="1800" b="0" i="0" u="none" strike="noStrike" baseline="0" dirty="0">
                <a:ea typeface="+mn-lt"/>
                <a:cs typeface="+mn-lt"/>
              </a:rPr>
              <a:t>in alignment with the stated program component outlined in the Program</a:t>
            </a:r>
            <a:r>
              <a:rPr lang="en-US" sz="1800" dirty="0">
                <a:ea typeface="+mn-lt"/>
                <a:cs typeface="+mn-lt"/>
              </a:rPr>
              <a:t> </a:t>
            </a:r>
            <a:r>
              <a:rPr lang="en-US" sz="1800" b="0" i="0" u="none" strike="noStrike" baseline="0" dirty="0">
                <a:ea typeface="+mn-lt"/>
                <a:cs typeface="+mn-lt"/>
              </a:rPr>
              <a:t>Requirements section</a:t>
            </a:r>
            <a:endParaRPr lang="en-US">
              <a:ea typeface="+mn-lt"/>
              <a:cs typeface="+mn-lt"/>
            </a:endParaRPr>
          </a:p>
          <a:p>
            <a:pPr marL="381635" indent="-381635"/>
            <a:r>
              <a:rPr lang="en-US" sz="1800" b="0" i="0" u="none" strike="noStrike" baseline="0" dirty="0">
                <a:ea typeface="+mn-lt"/>
                <a:cs typeface="+mn-lt"/>
              </a:rPr>
              <a:t>The Respondent clearly outlines how the proposed program will identify, recruit, and retain </a:t>
            </a:r>
            <a:r>
              <a:rPr lang="en-US" sz="1800" dirty="0">
                <a:ea typeface="+mn-lt"/>
                <a:cs typeface="+mn-lt"/>
              </a:rPr>
              <a:t>the </a:t>
            </a:r>
            <a:r>
              <a:rPr lang="en-US" sz="1800" b="0" i="0" u="none" strike="noStrike" baseline="0" dirty="0">
                <a:ea typeface="+mn-lt"/>
                <a:cs typeface="+mn-lt"/>
              </a:rPr>
              <a:t>youth</a:t>
            </a:r>
            <a:r>
              <a:rPr lang="en-US" sz="1800" dirty="0">
                <a:ea typeface="+mn-lt"/>
                <a:cs typeface="+mn-lt"/>
              </a:rPr>
              <a:t> they are proposing to serve</a:t>
            </a:r>
            <a:endParaRPr lang="en-US"/>
          </a:p>
          <a:p>
            <a:pPr marL="381635" indent="-381635"/>
            <a:r>
              <a:rPr lang="en-US" sz="1800" b="0" i="0" u="none" strike="noStrike" baseline="0" dirty="0">
                <a:ea typeface="+mn-lt"/>
                <a:cs typeface="+mn-lt"/>
              </a:rPr>
              <a:t>The Respondent demonstrates prior experience with </a:t>
            </a:r>
            <a:r>
              <a:rPr lang="en-US" sz="1800" dirty="0">
                <a:ea typeface="+mn-lt"/>
                <a:cs typeface="+mn-lt"/>
              </a:rPr>
              <a:t>a strategic </a:t>
            </a:r>
            <a:r>
              <a:rPr lang="en-US" sz="1800" b="0" i="0" u="none" strike="noStrike" baseline="0" dirty="0">
                <a:ea typeface="+mn-lt"/>
                <a:cs typeface="+mn-lt"/>
              </a:rPr>
              <a:t>planning</a:t>
            </a:r>
            <a:r>
              <a:rPr lang="en-US" sz="1800" dirty="0">
                <a:ea typeface="+mn-lt"/>
                <a:cs typeface="+mn-lt"/>
              </a:rPr>
              <a:t> or goal setting process to achieve measurable outcomes </a:t>
            </a:r>
            <a:endParaRPr lang="en-US"/>
          </a:p>
          <a:p>
            <a:pPr marL="381635" indent="-381635"/>
            <a:r>
              <a:rPr lang="en-US" sz="1800" dirty="0">
                <a:ea typeface="+mn-lt"/>
                <a:cs typeface="+mn-lt"/>
              </a:rPr>
              <a:t>The Respondent indicates they will enroll no fewer than the minimum number of participants outlined in the program description</a:t>
            </a:r>
            <a:endParaRPr lang="en-US" dirty="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34</a:t>
            </a:fld>
            <a:endParaRPr lang="en-US"/>
          </a:p>
        </p:txBody>
      </p:sp>
      <p:sp>
        <p:nvSpPr>
          <p:cNvPr id="7" name="TextBox 6">
            <a:extLst>
              <a:ext uri="{FF2B5EF4-FFF2-40B4-BE49-F238E27FC236}">
                <a16:creationId xmlns:a16="http://schemas.microsoft.com/office/drawing/2014/main" id="{224A2DF9-CE02-3B6D-AD46-1B02F601E1BD}"/>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22-23</a:t>
            </a:r>
            <a:endParaRPr lang="en-US" b="1" dirty="0">
              <a:solidFill>
                <a:srgbClr val="00B0F0"/>
              </a:solidFill>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68424"/>
            <a:ext cx="8298179" cy="831740"/>
          </a:xfrm>
        </p:spPr>
        <p:txBody>
          <a:bodyPr>
            <a:normAutofit fontScale="90000"/>
          </a:bodyPr>
          <a:lstStyle/>
          <a:p>
            <a:r>
              <a:rPr lang="en-US"/>
              <a:t>Selection Criteria – Performance Management and Outcomes</a:t>
            </a:r>
          </a:p>
        </p:txBody>
      </p:sp>
      <p:sp>
        <p:nvSpPr>
          <p:cNvPr id="3" name="Content Placeholder 2"/>
          <p:cNvSpPr>
            <a:spLocks noGrp="1"/>
          </p:cNvSpPr>
          <p:nvPr>
            <p:ph idx="1"/>
          </p:nvPr>
        </p:nvSpPr>
        <p:spPr>
          <a:xfrm>
            <a:off x="1257300" y="1394406"/>
            <a:ext cx="8082475" cy="5586411"/>
          </a:xfrm>
        </p:spPr>
        <p:txBody>
          <a:bodyPr>
            <a:normAutofit/>
          </a:bodyPr>
          <a:lstStyle/>
          <a:p>
            <a:pPr algn="l"/>
            <a:r>
              <a:rPr lang="en-US" sz="1800" b="0" i="0" u="none" strike="noStrike" baseline="0">
                <a:latin typeface="Calibri" panose="020F0502020204030204" pitchFamily="34" charset="0"/>
              </a:rPr>
              <a:t>The Respondent demonstrates evidence of strong past performance in similar youth programs and event production against desired outcome goals and performance metrics and/or other notable accomplishments in providing services to youth</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experience using data to inform/improve its services or practices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the relevant systems and processes needed to track and report performance on program outcomes</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has the relevant systems and processes needed to collect and securely store key participant and performance data</a:t>
            </a:r>
            <a:endParaRPr lang="en-US">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35</a:t>
            </a:fld>
            <a:endParaRPr lang="en-US"/>
          </a:p>
        </p:txBody>
      </p:sp>
      <p:sp>
        <p:nvSpPr>
          <p:cNvPr id="7" name="TextBox 6">
            <a:extLst>
              <a:ext uri="{FF2B5EF4-FFF2-40B4-BE49-F238E27FC236}">
                <a16:creationId xmlns:a16="http://schemas.microsoft.com/office/drawing/2014/main" id="{62C1B83C-7A31-7564-C207-816B65C7E864}"/>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22-23</a:t>
            </a:r>
            <a:endParaRPr lang="en-US" b="1" dirty="0">
              <a:solidFill>
                <a:srgbClr val="00B0F0"/>
              </a:solidFill>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90500"/>
            <a:ext cx="8298179" cy="1225761"/>
          </a:xfrm>
        </p:spPr>
        <p:txBody>
          <a:bodyPr>
            <a:normAutofit fontScale="90000"/>
          </a:bodyPr>
          <a:lstStyle/>
          <a:p>
            <a:br>
              <a:rPr lang="en-US"/>
            </a:br>
            <a:r>
              <a:rPr lang="en-US"/>
              <a:t>Selection Criteria – Reasonable costs, budget justification, and leverage of funds </a:t>
            </a:r>
            <a:br>
              <a:rPr lang="en-US"/>
            </a:br>
            <a:endParaRPr lang="en-US"/>
          </a:p>
        </p:txBody>
      </p:sp>
      <p:sp>
        <p:nvSpPr>
          <p:cNvPr id="3" name="Content Placeholder 2"/>
          <p:cNvSpPr>
            <a:spLocks noGrp="1"/>
          </p:cNvSpPr>
          <p:nvPr>
            <p:ph idx="1"/>
          </p:nvPr>
        </p:nvSpPr>
        <p:spPr>
          <a:xfrm>
            <a:off x="1243012" y="1362809"/>
            <a:ext cx="7994773" cy="5324475"/>
          </a:xfrm>
        </p:spPr>
        <p:txBody>
          <a:bodyPr vert="horz" lIns="101882" tIns="50941" rIns="101882" bIns="50941" rtlCol="0" anchor="t">
            <a:normAutofit/>
          </a:bodyPr>
          <a:lstStyle/>
          <a:p>
            <a:pPr algn="l"/>
            <a:r>
              <a:rPr lang="en-US" sz="1800" b="0" i="0" u="none" strike="noStrike" baseline="0">
                <a:latin typeface="Calibri" panose="020F0502020204030204" pitchFamily="34" charset="0"/>
              </a:rPr>
              <a:t>The Respondent demonstrates an understanding of how the allotted budget can be implemented to meet the proposed scope of work or work plan</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describes its fiscal capacity to implement the proposed program</a:t>
            </a:r>
            <a:br>
              <a:rPr lang="en-US" sz="1800" b="0" i="0" u="none" strike="noStrike" baseline="0">
                <a:latin typeface="Calibri" panose="020F0502020204030204" pitchFamily="34" charset="0"/>
              </a:rPr>
            </a:br>
            <a:endParaRPr lang="en-US" sz="1800" b="0" i="0" u="none" strike="noStrike" baseline="0">
              <a:latin typeface="Calibri" panose="020F0502020204030204" pitchFamily="34" charset="0"/>
            </a:endParaRPr>
          </a:p>
          <a:p>
            <a:pPr algn="l"/>
            <a:r>
              <a:rPr lang="en-US" sz="1800" b="0" i="0" u="none" strike="noStrike" baseline="0">
                <a:latin typeface="Calibri" panose="020F0502020204030204" pitchFamily="34" charset="0"/>
              </a:rPr>
              <a:t>The Respondent describes a sufficient auditing process</a:t>
            </a:r>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36</a:t>
            </a:fld>
            <a:endParaRPr lang="en-US"/>
          </a:p>
        </p:txBody>
      </p:sp>
      <p:sp>
        <p:nvSpPr>
          <p:cNvPr id="7" name="TextBox 6">
            <a:extLst>
              <a:ext uri="{FF2B5EF4-FFF2-40B4-BE49-F238E27FC236}">
                <a16:creationId xmlns:a16="http://schemas.microsoft.com/office/drawing/2014/main" id="{6C95CF79-192E-816C-0CE0-FDFB8DFCFB67}"/>
              </a:ext>
            </a:extLst>
          </p:cNvPr>
          <p:cNvSpPr txBox="1"/>
          <p:nvPr/>
        </p:nvSpPr>
        <p:spPr>
          <a:xfrm>
            <a:off x="4740636" y="221749"/>
            <a:ext cx="5047992" cy="400110"/>
          </a:xfrm>
          <a:prstGeom prst="rect">
            <a:avLst/>
          </a:prstGeom>
          <a:noFill/>
        </p:spPr>
        <p:txBody>
          <a:bodyPr wrap="square" lIns="91440" tIns="45720" rIns="91440" bIns="45720" rtlCol="0" anchor="t">
            <a:spAutoFit/>
          </a:bodyPr>
          <a:lstStyle/>
          <a:p>
            <a:pPr algn="r"/>
            <a:r>
              <a:rPr lang="en-US" b="1" dirty="0">
                <a:solidFill>
                  <a:srgbClr val="00B0F0"/>
                </a:solidFill>
              </a:rPr>
              <a:t>RFP PAGES 22-23</a:t>
            </a:r>
            <a:endParaRPr lang="en-US" b="1" dirty="0">
              <a:solidFill>
                <a:srgbClr val="00B0F0"/>
              </a:solidFill>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Criteria - Attachments</a:t>
            </a:r>
            <a:endParaRPr lang="en-US" dirty="0">
              <a:cs typeface="Calibri"/>
            </a:endParaRPr>
          </a:p>
        </p:txBody>
      </p:sp>
      <p:sp>
        <p:nvSpPr>
          <p:cNvPr id="3" name="Content Placeholder 2"/>
          <p:cNvSpPr>
            <a:spLocks noGrp="1"/>
          </p:cNvSpPr>
          <p:nvPr>
            <p:ph idx="1"/>
          </p:nvPr>
        </p:nvSpPr>
        <p:spPr>
          <a:xfrm>
            <a:off x="1243012" y="1300164"/>
            <a:ext cx="8065111" cy="5586411"/>
          </a:xfrm>
        </p:spPr>
        <p:txBody>
          <a:bodyPr vert="horz" lIns="101882" tIns="50941" rIns="101882" bIns="50941" rtlCol="0" anchor="t">
            <a:normAutofit/>
          </a:bodyPr>
          <a:lstStyle/>
          <a:p>
            <a:pPr marL="381635" indent="-381635"/>
            <a:r>
              <a:rPr lang="en-US" sz="1800" dirty="0">
                <a:ea typeface="+mn-lt"/>
                <a:cs typeface="+mn-lt"/>
              </a:rPr>
              <a:t>Be sure to</a:t>
            </a:r>
            <a:r>
              <a:rPr lang="en-US" sz="1800" dirty="0"/>
              <a:t> attach the </a:t>
            </a:r>
            <a:r>
              <a:rPr lang="en-US" sz="1800" b="1" dirty="0"/>
              <a:t>job description for the Youth Coordinator </a:t>
            </a:r>
            <a:r>
              <a:rPr lang="en-US" sz="1800" dirty="0"/>
              <a:t>overseeing the program.</a:t>
            </a:r>
            <a:endParaRPr lang="en-US" sz="1800" dirty="0">
              <a:cs typeface="Calibri"/>
            </a:endParaRPr>
          </a:p>
          <a:p>
            <a:pPr marL="0" indent="0">
              <a:buNone/>
            </a:pPr>
            <a:endParaRPr lang="en-US" sz="1800">
              <a:cs typeface="Calibri"/>
            </a:endParaRPr>
          </a:p>
          <a:p>
            <a:pPr marL="381635" indent="-381635"/>
            <a:r>
              <a:rPr lang="en-US" sz="1800" dirty="0">
                <a:ea typeface="+mn-lt"/>
                <a:cs typeface="+mn-lt"/>
              </a:rPr>
              <a:t>Be sure to</a:t>
            </a:r>
            <a:r>
              <a:rPr lang="en-US" sz="1800" dirty="0"/>
              <a:t> attach your organizations </a:t>
            </a:r>
            <a:r>
              <a:rPr lang="en-US" sz="1800" b="1" dirty="0"/>
              <a:t>budget</a:t>
            </a:r>
            <a:r>
              <a:rPr lang="en-US" sz="1800" dirty="0"/>
              <a:t> for this program </a:t>
            </a:r>
            <a:endParaRPr lang="en-US" sz="1800" dirty="0">
              <a:cs typeface="Calibri"/>
            </a:endParaRPr>
          </a:p>
          <a:p>
            <a:pPr marL="827405" lvl="1" indent="-318135"/>
            <a:r>
              <a:rPr lang="en-US" dirty="0"/>
              <a:t>Please ensure that all program requirements are addressed</a:t>
            </a:r>
            <a:endParaRPr lang="en-US" dirty="0">
              <a:cs typeface="Calibri"/>
            </a:endParaRPr>
          </a:p>
          <a:p>
            <a:pPr marL="827405" lvl="1" indent="-318135"/>
            <a:r>
              <a:rPr lang="en-US" dirty="0">
                <a:cs typeface="Calibri"/>
              </a:rPr>
              <a:t>Please ensure that the request from DFSS does not exceed the total outlined in the MCMF</a:t>
            </a:r>
            <a:r>
              <a:rPr lang="en-US" dirty="0">
                <a:ea typeface="+mn-lt"/>
                <a:cs typeface="+mn-lt"/>
              </a:rPr>
              <a:t> Safe Space for Youth Budget Breakdown Per Delegate (Table 5)</a:t>
            </a:r>
          </a:p>
          <a:p>
            <a:pPr marL="509270" lvl="1" indent="0">
              <a:buNone/>
            </a:pPr>
            <a:endParaRPr lang="en-US">
              <a:cs typeface="Calibri"/>
            </a:endParaRPr>
          </a:p>
        </p:txBody>
      </p:sp>
      <p:sp>
        <p:nvSpPr>
          <p:cNvPr id="4" name="Slide Number Placeholder 3"/>
          <p:cNvSpPr>
            <a:spLocks noGrp="1"/>
          </p:cNvSpPr>
          <p:nvPr>
            <p:ph type="sldNum" sz="quarter" idx="12"/>
          </p:nvPr>
        </p:nvSpPr>
        <p:spPr/>
        <p:txBody>
          <a:bodyPr/>
          <a:lstStyle/>
          <a:p>
            <a:r>
              <a:rPr lang="en-US" dirty="0"/>
              <a:t>Page </a:t>
            </a:r>
            <a:fld id="{6B1E0480-57EA-4B4D-8E64-F548A057966E}" type="slidenum">
              <a:rPr lang="en-US" dirty="0" smtClean="0"/>
              <a:pPr/>
              <a:t>37</a:t>
            </a:fld>
            <a:endParaRPr lang="en-US" dirty="0"/>
          </a:p>
        </p:txBody>
      </p:sp>
    </p:spTree>
    <p:extLst>
      <p:ext uri="{BB962C8B-B14F-4D97-AF65-F5344CB8AC3E}">
        <p14:creationId xmlns:p14="http://schemas.microsoft.com/office/powerpoint/2010/main" val="224426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and Transition Timeline</a:t>
            </a:r>
          </a:p>
        </p:txBody>
      </p:sp>
      <p:sp>
        <p:nvSpPr>
          <p:cNvPr id="3" name="Content Placeholder 2"/>
          <p:cNvSpPr>
            <a:spLocks noGrp="1"/>
          </p:cNvSpPr>
          <p:nvPr>
            <p:ph sz="half" idx="2"/>
          </p:nvPr>
        </p:nvSpPr>
        <p:spPr>
          <a:xfrm>
            <a:off x="1257300" y="1371600"/>
            <a:ext cx="8215056" cy="4880928"/>
          </a:xfrm>
        </p:spPr>
        <p:txBody>
          <a:bodyPr vert="horz" lIns="101882" tIns="50941" rIns="101882" bIns="50941" rtlCol="0" anchor="t">
            <a:noAutofit/>
          </a:bodyPr>
          <a:lstStyle/>
          <a:p>
            <a:pPr marL="381635" indent="-381635"/>
            <a:r>
              <a:rPr lang="en-US" sz="2200" b="1"/>
              <a:t>Pre-proposal webinar –</a:t>
            </a:r>
            <a:r>
              <a:rPr lang="en-US" sz="2200"/>
              <a:t> October 14, 2022</a:t>
            </a:r>
            <a:endParaRPr lang="en-US" sz="2200">
              <a:cs typeface="Calibri"/>
            </a:endParaRPr>
          </a:p>
          <a:p>
            <a:pPr marL="381635" indent="-381635"/>
            <a:endParaRPr lang="en-US" sz="2200">
              <a:cs typeface="Calibri"/>
            </a:endParaRPr>
          </a:p>
          <a:p>
            <a:pPr marL="381635" indent="-381635"/>
            <a:r>
              <a:rPr lang="en-US" sz="2200" b="1"/>
              <a:t>Applications due – </a:t>
            </a:r>
            <a:r>
              <a:rPr lang="en-US" sz="2200"/>
              <a:t>November 4, 2022 at 12:00 noon</a:t>
            </a:r>
          </a:p>
          <a:p>
            <a:pPr marL="381635" indent="-381635"/>
            <a:endParaRPr lang="en-US" sz="2200">
              <a:cs typeface="Calibri"/>
            </a:endParaRPr>
          </a:p>
          <a:p>
            <a:pPr marL="381635" indent="-381635"/>
            <a:r>
              <a:rPr lang="en-US" sz="2200" b="1"/>
              <a:t>Program period begins – </a:t>
            </a:r>
            <a:r>
              <a:rPr lang="en-US" sz="2200"/>
              <a:t>January 15, 2023</a:t>
            </a:r>
            <a:endParaRPr lang="en-US" sz="2200">
              <a:cs typeface="Calibri"/>
            </a:endParaRPr>
          </a:p>
          <a:p>
            <a:pPr marL="0" indent="0">
              <a:buNone/>
            </a:pPr>
            <a:endParaRPr lang="en-US" sz="2200"/>
          </a:p>
        </p:txBody>
      </p:sp>
      <p:sp>
        <p:nvSpPr>
          <p:cNvPr id="4" name="Slide Number Placeholder 3"/>
          <p:cNvSpPr>
            <a:spLocks noGrp="1"/>
          </p:cNvSpPr>
          <p:nvPr>
            <p:ph type="sldNum" sz="quarter" idx="12"/>
          </p:nvPr>
        </p:nvSpPr>
        <p:spPr/>
        <p:txBody>
          <a:bodyPr/>
          <a:lstStyle/>
          <a:p>
            <a:r>
              <a:rPr lang="en-US" dirty="0"/>
              <a:t>Page </a:t>
            </a:r>
            <a:fld id="{6B1E0480-57EA-4B4D-8E64-F548A057966E}" type="slidenum">
              <a:rPr lang="en-US" dirty="0" smtClean="0"/>
              <a:pPr/>
              <a:t>38</a:t>
            </a:fld>
            <a:endParaRPr lang="en-US" dirty="0"/>
          </a:p>
        </p:txBody>
      </p:sp>
      <p:sp>
        <p:nvSpPr>
          <p:cNvPr id="10" name="Content Placeholder 28"/>
          <p:cNvSpPr txBox="1">
            <a:spLocks/>
          </p:cNvSpPr>
          <p:nvPr/>
        </p:nvSpPr>
        <p:spPr>
          <a:xfrm>
            <a:off x="5026403" y="5562600"/>
            <a:ext cx="4445953" cy="1373459"/>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Content Placeholder 28"/>
          <p:cNvSpPr txBox="1">
            <a:spLocks/>
          </p:cNvSpPr>
          <p:nvPr/>
        </p:nvSpPr>
        <p:spPr>
          <a:xfrm>
            <a:off x="5026403" y="5867400"/>
            <a:ext cx="4445953" cy="2831052"/>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Deadline</a:t>
            </a:r>
          </a:p>
        </p:txBody>
      </p:sp>
      <p:sp>
        <p:nvSpPr>
          <p:cNvPr id="9" name="Slide Number Placeholder 8">
            <a:extLst>
              <a:ext uri="{FF2B5EF4-FFF2-40B4-BE49-F238E27FC236}">
                <a16:creationId xmlns:a16="http://schemas.microsoft.com/office/drawing/2014/main" id="{0CE0F2A0-ADF9-41B9-97CC-0D6CA665E9BA}"/>
              </a:ext>
            </a:extLst>
          </p:cNvPr>
          <p:cNvSpPr>
            <a:spLocks noGrp="1"/>
          </p:cNvSpPr>
          <p:nvPr>
            <p:ph type="sldNum" sz="quarter" idx="12"/>
          </p:nvPr>
        </p:nvSpPr>
        <p:spPr/>
        <p:txBody>
          <a:bodyPr/>
          <a:lstStyle/>
          <a:p>
            <a:r>
              <a:rPr lang="en-US"/>
              <a:t>Page </a:t>
            </a:r>
            <a:fld id="{36BC1FD9-B118-4A5C-926F-A8A3F4A4D49D}" type="slidenum">
              <a:rPr lang="en-US" smtClean="0"/>
              <a:pPr/>
              <a:t>39</a:t>
            </a:fld>
            <a:endParaRPr lang="en-US"/>
          </a:p>
        </p:txBody>
      </p:sp>
      <p:pic>
        <p:nvPicPr>
          <p:cNvPr id="4" name="Picture 3"/>
          <p:cNvPicPr>
            <a:picLocks noChangeAspect="1"/>
          </p:cNvPicPr>
          <p:nvPr/>
        </p:nvPicPr>
        <p:blipFill>
          <a:blip r:embed="rId3" cstate="print"/>
          <a:stretch>
            <a:fillRect/>
          </a:stretch>
        </p:blipFill>
        <p:spPr>
          <a:xfrm>
            <a:off x="1480826" y="2778187"/>
            <a:ext cx="1866901" cy="1815523"/>
          </a:xfrm>
          <a:prstGeom prst="rect">
            <a:avLst/>
          </a:prstGeom>
        </p:spPr>
      </p:pic>
      <p:sp>
        <p:nvSpPr>
          <p:cNvPr id="6" name="TextBox 5"/>
          <p:cNvSpPr txBox="1"/>
          <p:nvPr/>
        </p:nvSpPr>
        <p:spPr>
          <a:xfrm>
            <a:off x="3596581" y="2226696"/>
            <a:ext cx="5884915" cy="2318868"/>
          </a:xfrm>
          <a:prstGeom prst="rect">
            <a:avLst/>
          </a:prstGeom>
          <a:noFill/>
        </p:spPr>
        <p:txBody>
          <a:bodyPr wrap="square" lIns="101882" tIns="50941" rIns="101882" bIns="50941" rtlCol="0" anchor="t">
            <a:spAutoFit/>
          </a:bodyPr>
          <a:lstStyle/>
          <a:p>
            <a:pPr>
              <a:defRPr/>
            </a:pPr>
            <a:endParaRPr lang="en-US" sz="3600">
              <a:solidFill>
                <a:prstClr val="black"/>
              </a:solidFill>
              <a:latin typeface="Calibri"/>
            </a:endParaRPr>
          </a:p>
          <a:p>
            <a:pPr>
              <a:defRPr/>
            </a:pPr>
            <a:r>
              <a:rPr lang="en-US" sz="3600" b="1">
                <a:ea typeface="+mn-lt"/>
                <a:cs typeface="+mn-lt"/>
              </a:rPr>
              <a:t>Applications</a:t>
            </a:r>
            <a:r>
              <a:rPr lang="en-US" sz="3600" b="1">
                <a:latin typeface="Calibri"/>
              </a:rPr>
              <a:t> are due</a:t>
            </a:r>
            <a:r>
              <a:rPr lang="en-US" sz="3600">
                <a:latin typeface="Calibri"/>
              </a:rPr>
              <a:t> </a:t>
            </a:r>
          </a:p>
          <a:p>
            <a:pPr>
              <a:defRPr/>
            </a:pPr>
            <a:r>
              <a:rPr lang="en-US" sz="3600" b="1">
                <a:latin typeface="Calibri"/>
              </a:rPr>
              <a:t>on </a:t>
            </a:r>
            <a:r>
              <a:rPr lang="en-US" sz="3600" b="1">
                <a:solidFill>
                  <a:srgbClr val="FF0000"/>
                </a:solidFill>
                <a:latin typeface="Calibri"/>
              </a:rPr>
              <a:t>November 4</a:t>
            </a:r>
            <a:r>
              <a:rPr lang="en-US" sz="3600" b="1">
                <a:solidFill>
                  <a:srgbClr val="FF0000"/>
                </a:solidFill>
                <a:ea typeface="+mn-lt"/>
                <a:cs typeface="+mn-lt"/>
              </a:rPr>
              <a:t>, </a:t>
            </a:r>
            <a:r>
              <a:rPr lang="en-US" sz="3600" b="1">
                <a:ea typeface="+mn-lt"/>
                <a:cs typeface="+mn-lt"/>
              </a:rPr>
              <a:t>2022</a:t>
            </a:r>
            <a:r>
              <a:rPr lang="en-US" sz="3600">
                <a:ea typeface="+mn-lt"/>
                <a:cs typeface="+mn-lt"/>
              </a:rPr>
              <a:t> </a:t>
            </a:r>
          </a:p>
          <a:p>
            <a:pPr>
              <a:defRPr/>
            </a:pPr>
            <a:r>
              <a:rPr lang="en-US" sz="3600" b="1">
                <a:latin typeface="Calibri"/>
              </a:rPr>
              <a:t>at 12:00, Noon </a:t>
            </a:r>
            <a:endParaRPr lang="en-US" sz="3600" b="1">
              <a:latin typeface="Calibri"/>
              <a:cs typeface="Calibri"/>
            </a:endParaRPr>
          </a:p>
        </p:txBody>
      </p:sp>
    </p:spTree>
    <p:extLst>
      <p:ext uri="{BB962C8B-B14F-4D97-AF65-F5344CB8AC3E}">
        <p14:creationId xmlns:p14="http://schemas.microsoft.com/office/powerpoint/2010/main" val="217589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Purpose of the RFP</a:t>
            </a:r>
          </a:p>
        </p:txBody>
      </p:sp>
      <p:sp>
        <p:nvSpPr>
          <p:cNvPr id="3" name="Content Placeholder 2"/>
          <p:cNvSpPr>
            <a:spLocks noGrp="1"/>
          </p:cNvSpPr>
          <p:nvPr>
            <p:ph idx="1"/>
          </p:nvPr>
        </p:nvSpPr>
        <p:spPr>
          <a:xfrm>
            <a:off x="1257299" y="1301262"/>
            <a:ext cx="8100595" cy="5259898"/>
          </a:xfrm>
        </p:spPr>
        <p:txBody>
          <a:bodyPr vert="horz" lIns="101882" tIns="50941" rIns="101882" bIns="50941" rtlCol="0" anchor="t">
            <a:normAutofit/>
          </a:bodyPr>
          <a:lstStyle/>
          <a:p>
            <a:pPr marL="381635" indent="-381635"/>
            <a:r>
              <a:rPr lang="en-US" sz="1800" b="0" i="0" u="none" strike="noStrike" baseline="0">
                <a:latin typeface="Calibri" panose="020F0502020204030204" pitchFamily="34" charset="0"/>
              </a:rPr>
              <a:t>The Department of Family and Support Services (DFSS) seeks to fund community-based organizations to deliver the My CHI. My Future. (MCMF) Year-Round Safe Spaces for Youth initiative in 15 regions across the city.</a:t>
            </a:r>
            <a:endParaRPr lang="en-US"/>
          </a:p>
          <a:p>
            <a:pPr marL="381635" indent="-381635" algn="l"/>
            <a:r>
              <a:rPr lang="en-US" sz="1800">
                <a:latin typeface="Calibri"/>
                <a:cs typeface="Calibri"/>
              </a:rPr>
              <a:t>DFSS</a:t>
            </a:r>
            <a:r>
              <a:rPr lang="en-US" sz="1800" b="0" i="0" u="none" strike="noStrike" baseline="0">
                <a:latin typeface="Calibri"/>
                <a:cs typeface="Calibri"/>
              </a:rPr>
              <a:t> seeks to fund community-based organizations with experience in 1) managing youth development programming and leveraging community participation and 2) implementing subsidized youth employment programs for young people ages 16-24 in Chicago.</a:t>
            </a:r>
            <a:endParaRPr lang="en-US" sz="1800">
              <a:latin typeface="Calibri"/>
              <a:cs typeface="Calibri"/>
            </a:endParaRPr>
          </a:p>
          <a:p>
            <a:pPr marL="0" indent="0">
              <a:buNone/>
            </a:pPr>
            <a:endParaRPr lang="en-US" sz="1800">
              <a:cs typeface="Calibri"/>
            </a:endParaRPr>
          </a:p>
        </p:txBody>
      </p:sp>
      <p:sp>
        <p:nvSpPr>
          <p:cNvPr id="5" name="Slide Number Placeholder 5"/>
          <p:cNvSpPr txBox="1">
            <a:spLocks/>
          </p:cNvSpPr>
          <p:nvPr/>
        </p:nvSpPr>
        <p:spPr>
          <a:xfrm>
            <a:off x="7360920" y="73562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n-lt"/>
                <a:ea typeface="+mn-ea"/>
                <a:cs typeface="+mn-cs"/>
              </a:rPr>
              <a:t>Page </a:t>
            </a:r>
            <a:fld id="{6B1E0480-57EA-4B4D-8E64-F548A057966E}" type="slidenum">
              <a:rPr kumimoji="0" lang="en-US" sz="1200" b="0" i="0" u="none" strike="noStrike" kern="1200" cap="none" spc="0" normalizeH="0" baseline="0" noProof="0" smtClean="0">
                <a:ln>
                  <a:noFill/>
                </a:ln>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Application Tips</a:t>
            </a:r>
          </a:p>
        </p:txBody>
      </p:sp>
      <p:sp>
        <p:nvSpPr>
          <p:cNvPr id="55299" name="Content Placeholder 2">
            <a:extLst>
              <a:ext uri="{FF2B5EF4-FFF2-40B4-BE49-F238E27FC236}">
                <a16:creationId xmlns:a16="http://schemas.microsoft.com/office/drawing/2014/main" id="{8CBFBB6F-D063-406B-B623-05EC7DC94418}"/>
              </a:ext>
            </a:extLst>
          </p:cNvPr>
          <p:cNvSpPr>
            <a:spLocks noGrp="1"/>
          </p:cNvSpPr>
          <p:nvPr>
            <p:ph idx="1"/>
          </p:nvPr>
        </p:nvSpPr>
        <p:spPr>
          <a:xfrm>
            <a:off x="1257300" y="1300164"/>
            <a:ext cx="8298179" cy="5586411"/>
          </a:xfrm>
        </p:spPr>
        <p:txBody>
          <a:bodyPr vert="horz" lIns="101882" tIns="50941" rIns="101882" bIns="50941" rtlCol="0" anchor="t">
            <a:normAutofit/>
          </a:bodyPr>
          <a:lstStyle/>
          <a:p>
            <a:pPr marL="0" indent="0" algn="ctr">
              <a:buNone/>
            </a:pPr>
            <a:r>
              <a:rPr lang="en-US" altLang="en-US" sz="2800" b="1" dirty="0"/>
              <a:t>Start Early!! </a:t>
            </a:r>
            <a:endParaRPr lang="en-US" altLang="en-US" sz="2800" b="1"/>
          </a:p>
          <a:p>
            <a:pPr marL="381635" indent="-381635"/>
            <a:r>
              <a:rPr lang="en-US" altLang="en-US" dirty="0"/>
              <a:t>If you have never done business with the City of Chicago, register into </a:t>
            </a:r>
            <a:r>
              <a:rPr lang="en-US" altLang="en-US" dirty="0" err="1"/>
              <a:t>iSupplier</a:t>
            </a:r>
            <a:r>
              <a:rPr lang="en-US" altLang="en-US" dirty="0"/>
              <a:t>/eProcurement ASAP.</a:t>
            </a:r>
            <a:endParaRPr lang="en-US" altLang="en-US" dirty="0">
              <a:cs typeface="Calibri"/>
            </a:endParaRPr>
          </a:p>
          <a:p>
            <a:pPr marL="381635" indent="-381635"/>
            <a:r>
              <a:rPr lang="en-US" altLang="en-US" dirty="0"/>
              <a:t>Review RFP narratives and application questions closely. Remember they align with the scope and selection criteria.  Use the information in the RFP for guidance in formulating your answers. </a:t>
            </a:r>
            <a:endParaRPr lang="en-US" altLang="en-US" dirty="0">
              <a:cs typeface="Calibri"/>
            </a:endParaRPr>
          </a:p>
          <a:p>
            <a:pPr marL="381635" indent="-381635"/>
            <a:r>
              <a:rPr lang="en-US" altLang="en-US" dirty="0"/>
              <a:t>Carefully review the selection criteria. </a:t>
            </a:r>
            <a:endParaRPr lang="en-US" altLang="en-US" dirty="0">
              <a:cs typeface="Calibri"/>
            </a:endParaRPr>
          </a:p>
          <a:p>
            <a:pPr marL="381635" indent="-381635"/>
            <a:r>
              <a:rPr lang="en-US" dirty="0"/>
              <a:t>There is a 4,000 character limit which includes punctuation and spaces. Each response is allotted 4,000 characters.</a:t>
            </a:r>
            <a:endParaRPr lang="en-US" dirty="0">
              <a:cs typeface="Calibri"/>
            </a:endParaRPr>
          </a:p>
          <a:p>
            <a:pPr marL="381635" indent="-381635"/>
            <a:r>
              <a:rPr lang="en-US" altLang="en-US" dirty="0"/>
              <a:t>Do not use the back button on your browser. </a:t>
            </a:r>
            <a:endParaRPr lang="en-US" altLang="en-US" dirty="0">
              <a:cs typeface="Calibri"/>
            </a:endParaRPr>
          </a:p>
          <a:p>
            <a:pPr marL="0" indent="0">
              <a:buNone/>
            </a:pPr>
            <a:endParaRPr lang="en-US" altLang="en-US"/>
          </a:p>
          <a:p>
            <a:pPr marL="0" indent="0" algn="ctr">
              <a:buNone/>
            </a:pPr>
            <a:r>
              <a:rPr lang="en-US" altLang="en-US" sz="2800" b="1" dirty="0"/>
              <a:t>Save Often!!</a:t>
            </a:r>
            <a:endParaRPr lang="en-US" altLang="en-US" sz="2800" b="1" dirty="0">
              <a:cs typeface="Calibri"/>
            </a:endParaRPr>
          </a:p>
          <a:p>
            <a:pPr marL="381635" indent="-381635"/>
            <a:endParaRPr lang="en-US" altLang="en-US">
              <a:cs typeface="Calibri"/>
            </a:endParaRPr>
          </a:p>
        </p:txBody>
      </p:sp>
    </p:spTree>
    <p:extLst>
      <p:ext uri="{BB962C8B-B14F-4D97-AF65-F5344CB8AC3E}">
        <p14:creationId xmlns:p14="http://schemas.microsoft.com/office/powerpoint/2010/main" val="1333698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Tips for Working in eProcurement</a:t>
            </a:r>
          </a:p>
        </p:txBody>
      </p:sp>
      <p:sp>
        <p:nvSpPr>
          <p:cNvPr id="3" name="Content Placeholder 2">
            <a:extLst>
              <a:ext uri="{FF2B5EF4-FFF2-40B4-BE49-F238E27FC236}">
                <a16:creationId xmlns:a16="http://schemas.microsoft.com/office/drawing/2014/main" id="{3735DFE2-0418-480D-BFCB-5C9D411A837B}"/>
              </a:ext>
            </a:extLst>
          </p:cNvPr>
          <p:cNvSpPr>
            <a:spLocks noGrp="1"/>
          </p:cNvSpPr>
          <p:nvPr>
            <p:ph idx="1"/>
          </p:nvPr>
        </p:nvSpPr>
        <p:spPr>
          <a:xfrm>
            <a:off x="773724" y="1300164"/>
            <a:ext cx="8781756" cy="5586411"/>
          </a:xfrm>
        </p:spPr>
        <p:txBody>
          <a:bodyPr>
            <a:normAutofit/>
          </a:bodyPr>
          <a:lstStyle/>
          <a:p>
            <a:pPr marL="827795" lvl="2" indent="-382059">
              <a:buClr>
                <a:srgbClr val="00B0F0"/>
              </a:buClr>
              <a:buFont typeface="Wingdings" pitchFamily="2" charset="2"/>
              <a:buChar char="Ø"/>
              <a:defRPr/>
            </a:pPr>
            <a:r>
              <a:rPr lang="en-US" sz="2400"/>
              <a:t>You can “submit” your application and later amend it up until the due date </a:t>
            </a:r>
            <a:r>
              <a:rPr lang="en-US" sz="2400">
                <a:solidFill>
                  <a:srgbClr val="FF0000"/>
                </a:solidFill>
              </a:rPr>
              <a:t>November 4, 2022</a:t>
            </a:r>
            <a:r>
              <a:rPr lang="en-US" sz="2400"/>
              <a:t> at 12:00 noon.</a:t>
            </a:r>
          </a:p>
          <a:p>
            <a:pPr marL="827795" lvl="2" indent="-382059">
              <a:buClr>
                <a:srgbClr val="00B0F0"/>
              </a:buClr>
              <a:buFont typeface="Wingdings" pitchFamily="2" charset="2"/>
              <a:buChar char="Ø"/>
              <a:defRPr/>
            </a:pPr>
            <a:r>
              <a:rPr lang="en-US" sz="2400"/>
              <a:t>Avoid the rush and possible mishaps by submitting early.  Plan on submission taking 30-60 minutes. </a:t>
            </a:r>
          </a:p>
          <a:p>
            <a:pPr marL="827795" lvl="2" indent="-382059">
              <a:buClr>
                <a:srgbClr val="00B0F0"/>
              </a:buClr>
              <a:buFont typeface="Wingdings" pitchFamily="2" charset="2"/>
              <a:buChar char="Ø"/>
              <a:defRPr/>
            </a:pPr>
            <a:r>
              <a:rPr lang="en-US" sz="2400"/>
              <a:t>Late applications will not be accepted. </a:t>
            </a:r>
          </a:p>
          <a:p>
            <a:pPr marL="827795" lvl="2" indent="-382059">
              <a:buClr>
                <a:srgbClr val="00B0F0"/>
              </a:buClr>
              <a:buFont typeface="Wingdings" pitchFamily="2" charset="2"/>
              <a:buChar char="Ø"/>
              <a:defRPr/>
            </a:pPr>
            <a:r>
              <a:rPr lang="en-US" sz="2400"/>
              <a:t>Make use of the eProcurement hotline for help at 312-744-4357 (HELP).</a:t>
            </a:r>
          </a:p>
          <a:p>
            <a:pPr marL="827795" lvl="2" indent="-382059">
              <a:buClr>
                <a:srgbClr val="00B0F0"/>
              </a:buClr>
              <a:buFont typeface="Wingdings" pitchFamily="2" charset="2"/>
              <a:buChar char="Ø"/>
              <a:defRPr/>
            </a:pPr>
            <a:r>
              <a:rPr lang="en-US" sz="2400" b="1"/>
              <a:t>Please note that the hotline operates during business hours only, Monday-Friday 9-5.</a:t>
            </a:r>
          </a:p>
          <a:p>
            <a:pPr marL="445736" lvl="2" indent="0" algn="ctr">
              <a:buNone/>
              <a:defRPr/>
            </a:pPr>
            <a:r>
              <a:rPr lang="en-US" sz="3100" b="1"/>
              <a:t>Save often, submit early! </a:t>
            </a:r>
          </a:p>
        </p:txBody>
      </p:sp>
    </p:spTree>
    <p:extLst>
      <p:ext uri="{BB962C8B-B14F-4D97-AF65-F5344CB8AC3E}">
        <p14:creationId xmlns:p14="http://schemas.microsoft.com/office/powerpoint/2010/main" val="1258357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9040-DBC2-054A-93A4-8C90E59DAB07}"/>
              </a:ext>
            </a:extLst>
          </p:cNvPr>
          <p:cNvSpPr>
            <a:spLocks noGrp="1"/>
          </p:cNvSpPr>
          <p:nvPr>
            <p:ph type="title"/>
          </p:nvPr>
        </p:nvSpPr>
        <p:spPr/>
        <p:txBody>
          <a:bodyPr>
            <a:normAutofit fontScale="90000"/>
          </a:bodyPr>
          <a:lstStyle/>
          <a:p>
            <a:r>
              <a:rPr lang="en-US"/>
              <a:t>New Agency Requirements</a:t>
            </a:r>
          </a:p>
        </p:txBody>
      </p:sp>
      <p:sp>
        <p:nvSpPr>
          <p:cNvPr id="3" name="Content Placeholder 2">
            <a:extLst>
              <a:ext uri="{FF2B5EF4-FFF2-40B4-BE49-F238E27FC236}">
                <a16:creationId xmlns:a16="http://schemas.microsoft.com/office/drawing/2014/main" id="{3FF3CE13-CA62-7542-AC9F-F26E8A38913A}"/>
              </a:ext>
            </a:extLst>
          </p:cNvPr>
          <p:cNvSpPr>
            <a:spLocks noGrp="1"/>
          </p:cNvSpPr>
          <p:nvPr>
            <p:ph idx="1"/>
          </p:nvPr>
        </p:nvSpPr>
        <p:spPr>
          <a:xfrm>
            <a:off x="1257300" y="1300164"/>
            <a:ext cx="8298179" cy="5586411"/>
          </a:xfrm>
        </p:spPr>
        <p:txBody>
          <a:bodyPr/>
          <a:lstStyle/>
          <a:p>
            <a:r>
              <a:rPr lang="en-US"/>
              <a:t>1) Provide Articles of Incorporation and any Amended Articles of Incorporation. </a:t>
            </a:r>
          </a:p>
          <a:p>
            <a:r>
              <a:rPr lang="en-US"/>
              <a:t>2) IRS Affirmation Letter – for not-for-profit agencies only.  This letter must be dated within sixty (60) days of submittal.  You can obtain this by calling the IRS directly at 1-877-829-5500.  If you are a for-profit agency, submit your original letter from the IRS showing your FEIN number.</a:t>
            </a:r>
          </a:p>
          <a:p>
            <a:r>
              <a:rPr lang="en-US"/>
              <a:t>3) DUNS Number.</a:t>
            </a:r>
          </a:p>
          <a:p>
            <a:r>
              <a:rPr lang="en-US"/>
              <a:t>4) Central Contractor Registration (CCR) – Provide a copy of the Entity Overview Page on the </a:t>
            </a:r>
            <a:r>
              <a:rPr lang="en-US" u="sng">
                <a:hlinkClick r:id="rId2"/>
              </a:rPr>
              <a:t>www.sam.gov</a:t>
            </a:r>
            <a:r>
              <a:rPr lang="en-US"/>
              <a:t> website.</a:t>
            </a:r>
          </a:p>
          <a:p>
            <a:r>
              <a:rPr lang="en-US"/>
              <a:t>5) Certificate of Good Standing Letter with the State of Illinois.</a:t>
            </a:r>
          </a:p>
          <a:p>
            <a:endParaRPr lang="en-US"/>
          </a:p>
        </p:txBody>
      </p:sp>
      <p:sp>
        <p:nvSpPr>
          <p:cNvPr id="4" name="Slide Number Placeholder 3">
            <a:extLst>
              <a:ext uri="{FF2B5EF4-FFF2-40B4-BE49-F238E27FC236}">
                <a16:creationId xmlns:a16="http://schemas.microsoft.com/office/drawing/2014/main" id="{197E5D1D-6380-A948-8AC5-D54EEA3CFFD9}"/>
              </a:ext>
            </a:extLst>
          </p:cNvPr>
          <p:cNvSpPr>
            <a:spLocks noGrp="1"/>
          </p:cNvSpPr>
          <p:nvPr>
            <p:ph type="sldNum" sz="quarter" idx="12"/>
          </p:nvPr>
        </p:nvSpPr>
        <p:spPr/>
        <p:txBody>
          <a:bodyPr/>
          <a:lstStyle/>
          <a:p>
            <a:r>
              <a:rPr lang="en-US"/>
              <a:t>Page </a:t>
            </a:r>
            <a:fld id="{6B1E0480-57EA-4B4D-8E64-F548A057966E}" type="slidenum">
              <a:rPr lang="en-US" smtClean="0"/>
              <a:pPr/>
              <a:t>42</a:t>
            </a:fld>
            <a:endParaRPr lang="en-US"/>
          </a:p>
        </p:txBody>
      </p:sp>
    </p:spTree>
    <p:extLst>
      <p:ext uri="{BB962C8B-B14F-4D97-AF65-F5344CB8AC3E}">
        <p14:creationId xmlns:p14="http://schemas.microsoft.com/office/powerpoint/2010/main" val="1841505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Technical Assistance! </a:t>
            </a:r>
          </a:p>
        </p:txBody>
      </p:sp>
      <p:sp>
        <p:nvSpPr>
          <p:cNvPr id="3" name="Content Placeholder 2">
            <a:extLst>
              <a:ext uri="{FF2B5EF4-FFF2-40B4-BE49-F238E27FC236}">
                <a16:creationId xmlns:a16="http://schemas.microsoft.com/office/drawing/2014/main" id="{9AF2E3AD-CB74-4186-86DA-630CFCE6914C}"/>
              </a:ext>
            </a:extLst>
          </p:cNvPr>
          <p:cNvSpPr>
            <a:spLocks noGrp="1"/>
          </p:cNvSpPr>
          <p:nvPr>
            <p:ph idx="1"/>
          </p:nvPr>
        </p:nvSpPr>
        <p:spPr>
          <a:xfrm>
            <a:off x="1257300" y="1300164"/>
            <a:ext cx="8298179" cy="5586411"/>
          </a:xfrm>
        </p:spPr>
        <p:txBody>
          <a:bodyPr/>
          <a:lstStyle/>
          <a:p>
            <a:r>
              <a:rPr lang="en-US"/>
              <a:t>On the DFSS web page is a link to the RFP of interest and training documents. See “Alerts” Section on our website.</a:t>
            </a:r>
          </a:p>
          <a:p>
            <a:pPr marL="0" indent="0">
              <a:buNone/>
            </a:pPr>
            <a:endParaRPr lang="en-US"/>
          </a:p>
          <a:p>
            <a:r>
              <a:rPr lang="en-US"/>
              <a:t>For Questions on Registration and eProcurement Technical Assistance for Delegate Agencies – </a:t>
            </a:r>
            <a:endParaRPr lang="en-US" sz="200"/>
          </a:p>
          <a:p>
            <a:pPr algn="ctr">
              <a:buNone/>
            </a:pPr>
            <a:br>
              <a:rPr lang="en-US" sz="200"/>
            </a:br>
            <a:r>
              <a:rPr lang="en-US">
                <a:hlinkClick r:id="rId2"/>
              </a:rPr>
              <a:t>CustomerSupport@cityofchicago.org</a:t>
            </a:r>
            <a:r>
              <a:rPr lang="en-US"/>
              <a:t>  </a:t>
            </a:r>
            <a:br>
              <a:rPr lang="en-US"/>
            </a:br>
            <a:r>
              <a:rPr lang="en-US"/>
              <a:t>or </a:t>
            </a:r>
            <a:br>
              <a:rPr lang="en-US"/>
            </a:br>
            <a:r>
              <a:rPr lang="en-US"/>
              <a:t>call 312-744-HELP (4357)</a:t>
            </a:r>
          </a:p>
          <a:p>
            <a:r>
              <a:rPr lang="en-US"/>
              <a:t>Training Materials (Documents and Videos) – </a:t>
            </a:r>
            <a:r>
              <a:rPr lang="en-US">
                <a:hlinkClick r:id="rId3"/>
              </a:rPr>
              <a:t>https://www.cityofchicago.org/city/en/depts/dps/isupplier/online-training-materials.html</a:t>
            </a:r>
            <a:r>
              <a:rPr lang="en-US"/>
              <a:t> </a:t>
            </a:r>
          </a:p>
          <a:p>
            <a:endParaRPr lang="en-US"/>
          </a:p>
          <a:p>
            <a:endParaRPr lang="en-US"/>
          </a:p>
          <a:p>
            <a:endParaRPr lang="en-US"/>
          </a:p>
        </p:txBody>
      </p:sp>
      <p:sp>
        <p:nvSpPr>
          <p:cNvPr id="6" name="Slide Number Placeholder 5">
            <a:extLst>
              <a:ext uri="{FF2B5EF4-FFF2-40B4-BE49-F238E27FC236}">
                <a16:creationId xmlns:a16="http://schemas.microsoft.com/office/drawing/2014/main" id="{61122532-CB93-4653-B989-C75C72E81227}"/>
              </a:ext>
            </a:extLst>
          </p:cNvPr>
          <p:cNvSpPr>
            <a:spLocks noGrp="1"/>
          </p:cNvSpPr>
          <p:nvPr>
            <p:ph type="sldNum" sz="quarter" idx="12"/>
          </p:nvPr>
        </p:nvSpPr>
        <p:spPr/>
        <p:txBody>
          <a:bodyPr/>
          <a:lstStyle/>
          <a:p>
            <a:r>
              <a:rPr lang="en-US"/>
              <a:t>Page </a:t>
            </a:r>
            <a:fld id="{36BC1FD9-B118-4A5C-926F-A8A3F4A4D49D}" type="slidenum">
              <a:rPr lang="en-US" smtClean="0"/>
              <a:pPr/>
              <a:t>43</a:t>
            </a:fld>
            <a:endParaRPr lang="en-US"/>
          </a:p>
        </p:txBody>
      </p:sp>
    </p:spTree>
    <p:extLst>
      <p:ext uri="{BB962C8B-B14F-4D97-AF65-F5344CB8AC3E}">
        <p14:creationId xmlns:p14="http://schemas.microsoft.com/office/powerpoint/2010/main" val="4152339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Accept an Amendment</a:t>
            </a:r>
            <a:br>
              <a:rPr lang="en-US" sz="3500" cap="none">
                <a:latin typeface="+mn-lt"/>
              </a:rPr>
            </a:b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05A889-1ED8-FF8F-5A89-C2F5C3FFF6C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Slide Number Placeholder 8">
            <a:extLst>
              <a:ext uri="{FF2B5EF4-FFF2-40B4-BE49-F238E27FC236}">
                <a16:creationId xmlns:a16="http://schemas.microsoft.com/office/drawing/2014/main" id="{DD0AF890-A9D0-4741-A78C-7145A13B116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44</a:t>
            </a:fld>
            <a:endParaRPr lang="en-US"/>
          </a:p>
        </p:txBody>
      </p:sp>
    </p:spTree>
    <p:extLst>
      <p:ext uri="{BB962C8B-B14F-4D97-AF65-F5344CB8AC3E}">
        <p14:creationId xmlns:p14="http://schemas.microsoft.com/office/powerpoint/2010/main" val="3731398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1</a:t>
            </a:r>
          </a:p>
        </p:txBody>
      </p:sp>
      <p:sp>
        <p:nvSpPr>
          <p:cNvPr id="3" name="Content Placeholder 2"/>
          <p:cNvSpPr>
            <a:spLocks noGrp="1"/>
          </p:cNvSpPr>
          <p:nvPr>
            <p:ph idx="1"/>
          </p:nvPr>
        </p:nvSpPr>
        <p:spPr>
          <a:xfrm>
            <a:off x="605642" y="1092994"/>
            <a:ext cx="8949837" cy="5586411"/>
          </a:xfrm>
        </p:spPr>
        <p:txBody>
          <a:bodyPr>
            <a:normAutofit/>
          </a:bodyPr>
          <a:lstStyle/>
          <a:p>
            <a:r>
              <a:rPr lang="en-US" sz="1800"/>
              <a:t>If the RFP you are interested in has been amended. In order to start an application, you will need to acknowledge and accept the amendment first. </a:t>
            </a:r>
            <a:br>
              <a:rPr lang="en-US" sz="1800"/>
            </a:br>
            <a:r>
              <a:rPr lang="en-US" sz="1800"/>
              <a:t>(Please not that the RFP shown in this and subsequent slides is an example).  </a:t>
            </a:r>
            <a:br>
              <a:rPr lang="en-US" sz="1800"/>
            </a:br>
            <a:r>
              <a:rPr lang="en-US" sz="1800"/>
              <a:t>To accept the amendment, click on “View Amendment History”. </a:t>
            </a:r>
          </a:p>
          <a:p>
            <a:r>
              <a:rPr lang="en-US" sz="1800"/>
              <a:t>If the RFP has not been amended (yet), select “Create Quote” from the drop-down menu in the “Actions” box and click on “Go”. This will take you to the application page, where you can get started.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45</a:t>
            </a:fld>
            <a:endParaRPr lang="en-US"/>
          </a:p>
        </p:txBody>
      </p:sp>
      <p:sp>
        <p:nvSpPr>
          <p:cNvPr id="6" name="Rectangle 5">
            <a:extLst>
              <a:ext uri="{FF2B5EF4-FFF2-40B4-BE49-F238E27FC236}">
                <a16:creationId xmlns:a16="http://schemas.microsoft.com/office/drawing/2014/main" id="{824CD68D-4D83-EEC5-D875-88EBEB08E49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AD501651-2830-AA34-665C-0AE2120E9CF3}"/>
              </a:ext>
            </a:extLst>
          </p:cNvPr>
          <p:cNvGrpSpPr/>
          <p:nvPr/>
        </p:nvGrpSpPr>
        <p:grpSpPr>
          <a:xfrm>
            <a:off x="165422" y="3402829"/>
            <a:ext cx="9830276" cy="2964708"/>
            <a:chOff x="165422" y="3784794"/>
            <a:chExt cx="9830276" cy="2964708"/>
          </a:xfrm>
        </p:grpSpPr>
        <p:pic>
          <p:nvPicPr>
            <p:cNvPr id="7" name="Picture 6" descr="Graphical user interface, text, application, email&#10;&#10;Description automatically generated">
              <a:extLst>
                <a:ext uri="{FF2B5EF4-FFF2-40B4-BE49-F238E27FC236}">
                  <a16:creationId xmlns:a16="http://schemas.microsoft.com/office/drawing/2014/main" id="{B77808C1-EB37-D704-AC60-12D94F28740A}"/>
                </a:ext>
              </a:extLst>
            </p:cNvPr>
            <p:cNvPicPr>
              <a:picLocks noChangeAspect="1"/>
            </p:cNvPicPr>
            <p:nvPr/>
          </p:nvPicPr>
          <p:blipFill>
            <a:blip r:embed="rId2"/>
            <a:stretch>
              <a:fillRect/>
            </a:stretch>
          </p:blipFill>
          <p:spPr>
            <a:xfrm>
              <a:off x="375631" y="3784794"/>
              <a:ext cx="9409857" cy="2964708"/>
            </a:xfrm>
            <a:prstGeom prst="rect">
              <a:avLst/>
            </a:prstGeom>
          </p:spPr>
        </p:pic>
        <p:sp>
          <p:nvSpPr>
            <p:cNvPr id="8" name="Oval 7">
              <a:extLst>
                <a:ext uri="{FF2B5EF4-FFF2-40B4-BE49-F238E27FC236}">
                  <a16:creationId xmlns:a16="http://schemas.microsoft.com/office/drawing/2014/main" id="{AF64E193-E621-6C22-0493-46772B7627EB}"/>
                </a:ext>
              </a:extLst>
            </p:cNvPr>
            <p:cNvSpPr/>
            <p:nvPr/>
          </p:nvSpPr>
          <p:spPr>
            <a:xfrm>
              <a:off x="7507141" y="4337027"/>
              <a:ext cx="2488557" cy="546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68A293-7890-14B8-885A-ABCB43829475}"/>
                </a:ext>
              </a:extLst>
            </p:cNvPr>
            <p:cNvSpPr/>
            <p:nvPr/>
          </p:nvSpPr>
          <p:spPr>
            <a:xfrm>
              <a:off x="165422" y="3803738"/>
              <a:ext cx="1709678" cy="1079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0488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2</a:t>
            </a:r>
          </a:p>
        </p:txBody>
      </p:sp>
      <p:sp>
        <p:nvSpPr>
          <p:cNvPr id="3" name="Content Placeholder 2"/>
          <p:cNvSpPr>
            <a:spLocks noGrp="1"/>
          </p:cNvSpPr>
          <p:nvPr>
            <p:ph idx="1"/>
          </p:nvPr>
        </p:nvSpPr>
        <p:spPr>
          <a:xfrm>
            <a:off x="683836" y="1300164"/>
            <a:ext cx="8871643" cy="5586411"/>
          </a:xfrm>
        </p:spPr>
        <p:txBody>
          <a:bodyPr>
            <a:normAutofit/>
          </a:bodyPr>
          <a:lstStyle/>
          <a:p>
            <a:r>
              <a:rPr lang="en-US" sz="2000"/>
              <a:t>To begin the acceptance and acknowledgment process, to open the RFP in view only: (1) click on the Document number.  (2) To review the amended changes to the RFP, click on the infinity or eyeglass icon. (3) To acknowledge receipt and understanding of these changes and proceed, click on the “Acknowledge Amendments” button.</a:t>
            </a:r>
          </a:p>
          <a:p>
            <a:r>
              <a:rPr lang="en-US" sz="2000"/>
              <a:t>By acknowledging the amendment, you are indicating that you are aware of the changes made to the RFP in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46</a:t>
            </a:fld>
            <a:endParaRPr lang="en-US"/>
          </a:p>
        </p:txBody>
      </p:sp>
      <p:sp>
        <p:nvSpPr>
          <p:cNvPr id="6" name="Rectangle 5">
            <a:extLst>
              <a:ext uri="{FF2B5EF4-FFF2-40B4-BE49-F238E27FC236}">
                <a16:creationId xmlns:a16="http://schemas.microsoft.com/office/drawing/2014/main" id="{850E6EB0-B73F-F8C7-B99E-750949EA863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6DF48E4-6881-BE3E-23B1-B556830D7C26}"/>
              </a:ext>
            </a:extLst>
          </p:cNvPr>
          <p:cNvGrpSpPr/>
          <p:nvPr/>
        </p:nvGrpSpPr>
        <p:grpSpPr>
          <a:xfrm>
            <a:off x="232625" y="3847407"/>
            <a:ext cx="9141939" cy="2416721"/>
            <a:chOff x="232625" y="3847407"/>
            <a:chExt cx="9141939" cy="2416721"/>
          </a:xfrm>
        </p:grpSpPr>
        <p:pic>
          <p:nvPicPr>
            <p:cNvPr id="5" name="Content Placeholder 4">
              <a:extLst>
                <a:ext uri="{FF2B5EF4-FFF2-40B4-BE49-F238E27FC236}">
                  <a16:creationId xmlns:a16="http://schemas.microsoft.com/office/drawing/2014/main" id="{26DABB8D-A8F9-44CE-A02E-B3F598A37C94}"/>
                </a:ext>
              </a:extLst>
            </p:cNvPr>
            <p:cNvPicPr>
              <a:picLocks noChangeAspect="1"/>
            </p:cNvPicPr>
            <p:nvPr/>
          </p:nvPicPr>
          <p:blipFill>
            <a:blip r:embed="rId2" cstate="print"/>
            <a:srcRect b="14779"/>
            <a:stretch>
              <a:fillRect/>
            </a:stretch>
          </p:blipFill>
          <p:spPr>
            <a:xfrm>
              <a:off x="502921" y="3847407"/>
              <a:ext cx="8871643" cy="2416721"/>
            </a:xfrm>
            <a:prstGeom prst="rect">
              <a:avLst/>
            </a:prstGeom>
          </p:spPr>
        </p:pic>
        <p:pic>
          <p:nvPicPr>
            <p:cNvPr id="9" name="Graphic 8" descr="Badge 1 with solid fill">
              <a:extLst>
                <a:ext uri="{FF2B5EF4-FFF2-40B4-BE49-F238E27FC236}">
                  <a16:creationId xmlns:a16="http://schemas.microsoft.com/office/drawing/2014/main" id="{0E0AC95E-244E-F54C-F032-7FB78620DC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25" y="4785471"/>
              <a:ext cx="540592" cy="540592"/>
            </a:xfrm>
            <a:prstGeom prst="rect">
              <a:avLst/>
            </a:prstGeom>
          </p:spPr>
        </p:pic>
        <p:pic>
          <p:nvPicPr>
            <p:cNvPr id="11" name="Graphic 10" descr="Badge with solid fill">
              <a:extLst>
                <a:ext uri="{FF2B5EF4-FFF2-40B4-BE49-F238E27FC236}">
                  <a16:creationId xmlns:a16="http://schemas.microsoft.com/office/drawing/2014/main" id="{6B2B3046-ABB5-65B3-7DBC-12D522CDC1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8048" y="4868863"/>
              <a:ext cx="457200" cy="457200"/>
            </a:xfrm>
            <a:prstGeom prst="rect">
              <a:avLst/>
            </a:prstGeom>
          </p:spPr>
        </p:pic>
        <p:pic>
          <p:nvPicPr>
            <p:cNvPr id="13" name="Graphic 12" descr="Badge 3 with solid fill">
              <a:extLst>
                <a:ext uri="{FF2B5EF4-FFF2-40B4-BE49-F238E27FC236}">
                  <a16:creationId xmlns:a16="http://schemas.microsoft.com/office/drawing/2014/main" id="{C975015B-2416-7B6D-D936-A0C79843D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6576" y="5589053"/>
              <a:ext cx="457201" cy="457201"/>
            </a:xfrm>
            <a:prstGeom prst="rect">
              <a:avLst/>
            </a:prstGeom>
          </p:spPr>
        </p:pic>
      </p:grpSp>
    </p:spTree>
    <p:extLst>
      <p:ext uri="{BB962C8B-B14F-4D97-AF65-F5344CB8AC3E}">
        <p14:creationId xmlns:p14="http://schemas.microsoft.com/office/powerpoint/2010/main" val="3458483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3</a:t>
            </a:r>
          </a:p>
        </p:txBody>
      </p:sp>
      <p:sp>
        <p:nvSpPr>
          <p:cNvPr id="3" name="Content Placeholder 2"/>
          <p:cNvSpPr>
            <a:spLocks noGrp="1"/>
          </p:cNvSpPr>
          <p:nvPr>
            <p:ph idx="1"/>
          </p:nvPr>
        </p:nvSpPr>
        <p:spPr>
          <a:xfrm>
            <a:off x="748146" y="1300164"/>
            <a:ext cx="8807334" cy="5586411"/>
          </a:xfrm>
        </p:spPr>
        <p:txBody>
          <a:bodyPr/>
          <a:lstStyle/>
          <a:p>
            <a:r>
              <a:rPr lang="en-US"/>
              <a:t>When you get to this screen, click on the “I accept…” check box and then click on “Acknowledge”</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47</a:t>
            </a:fld>
            <a:endParaRPr lang="en-US"/>
          </a:p>
        </p:txBody>
      </p:sp>
      <p:sp>
        <p:nvSpPr>
          <p:cNvPr id="6" name="Rectangle 5">
            <a:extLst>
              <a:ext uri="{FF2B5EF4-FFF2-40B4-BE49-F238E27FC236}">
                <a16:creationId xmlns:a16="http://schemas.microsoft.com/office/drawing/2014/main" id="{072A42C9-437A-504C-1304-6AAB0A01639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668724BD-998F-B5FB-3B7F-FCEA9530B2F6}"/>
              </a:ext>
            </a:extLst>
          </p:cNvPr>
          <p:cNvGrpSpPr/>
          <p:nvPr/>
        </p:nvGrpSpPr>
        <p:grpSpPr>
          <a:xfrm>
            <a:off x="81025" y="2364414"/>
            <a:ext cx="9797966" cy="2165826"/>
            <a:chOff x="81025" y="2364414"/>
            <a:chExt cx="9797966" cy="2165826"/>
          </a:xfrm>
        </p:grpSpPr>
        <p:pic>
          <p:nvPicPr>
            <p:cNvPr id="7" name="Picture 6" descr="Graphical user interface, application, email&#10;&#10;Description automatically generated">
              <a:extLst>
                <a:ext uri="{FF2B5EF4-FFF2-40B4-BE49-F238E27FC236}">
                  <a16:creationId xmlns:a16="http://schemas.microsoft.com/office/drawing/2014/main" id="{D90D38F3-3991-5AA4-71BE-72866A4C1AD5}"/>
                </a:ext>
              </a:extLst>
            </p:cNvPr>
            <p:cNvPicPr>
              <a:picLocks noChangeAspect="1"/>
            </p:cNvPicPr>
            <p:nvPr/>
          </p:nvPicPr>
          <p:blipFill>
            <a:blip r:embed="rId2"/>
            <a:stretch>
              <a:fillRect/>
            </a:stretch>
          </p:blipFill>
          <p:spPr>
            <a:xfrm>
              <a:off x="179406" y="2364414"/>
              <a:ext cx="9699585" cy="2165826"/>
            </a:xfrm>
            <a:prstGeom prst="rect">
              <a:avLst/>
            </a:prstGeom>
          </p:spPr>
        </p:pic>
        <p:pic>
          <p:nvPicPr>
            <p:cNvPr id="9" name="Graphic 8" descr="Checkmark outline">
              <a:extLst>
                <a:ext uri="{FF2B5EF4-FFF2-40B4-BE49-F238E27FC236}">
                  <a16:creationId xmlns:a16="http://schemas.microsoft.com/office/drawing/2014/main" id="{E032FC9B-35F8-F159-120D-BB24B7A43F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39" y="2688224"/>
              <a:ext cx="182880" cy="182880"/>
            </a:xfrm>
            <a:prstGeom prst="rect">
              <a:avLst/>
            </a:prstGeom>
          </p:spPr>
        </p:pic>
        <p:sp>
          <p:nvSpPr>
            <p:cNvPr id="11" name="Oval 10">
              <a:extLst>
                <a:ext uri="{FF2B5EF4-FFF2-40B4-BE49-F238E27FC236}">
                  <a16:creationId xmlns:a16="http://schemas.microsoft.com/office/drawing/2014/main" id="{019242F8-C7BB-616E-3E97-3978BBC07601}"/>
                </a:ext>
              </a:extLst>
            </p:cNvPr>
            <p:cNvSpPr/>
            <p:nvPr/>
          </p:nvSpPr>
          <p:spPr>
            <a:xfrm>
              <a:off x="81025" y="2558004"/>
              <a:ext cx="1435261"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0D2CC00-DD39-3C8D-4738-77C1F7D9DC84}"/>
              </a:ext>
            </a:extLst>
          </p:cNvPr>
          <p:cNvSpPr/>
          <p:nvPr/>
        </p:nvSpPr>
        <p:spPr>
          <a:xfrm>
            <a:off x="8843058" y="2363725"/>
            <a:ext cx="111506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13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4</a:t>
            </a:r>
          </a:p>
        </p:txBody>
      </p:sp>
      <p:sp>
        <p:nvSpPr>
          <p:cNvPr id="3" name="Content Placeholder 2"/>
          <p:cNvSpPr>
            <a:spLocks noGrp="1"/>
          </p:cNvSpPr>
          <p:nvPr>
            <p:ph idx="1"/>
          </p:nvPr>
        </p:nvSpPr>
        <p:spPr>
          <a:xfrm>
            <a:off x="771896" y="1300164"/>
            <a:ext cx="8783583" cy="5586411"/>
          </a:xfrm>
        </p:spPr>
        <p:txBody>
          <a:bodyPr/>
          <a:lstStyle/>
          <a:p>
            <a:r>
              <a:rPr lang="en-US"/>
              <a:t>Click on “Yes” to indicate that you confirm your acknowledgement of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48</a:t>
            </a:fld>
            <a:endParaRPr lang="en-US"/>
          </a:p>
        </p:txBody>
      </p:sp>
      <p:pic>
        <p:nvPicPr>
          <p:cNvPr id="5" name="Content Placeholder 3">
            <a:extLst>
              <a:ext uri="{FF2B5EF4-FFF2-40B4-BE49-F238E27FC236}">
                <a16:creationId xmlns:a16="http://schemas.microsoft.com/office/drawing/2014/main" id="{F0ED2FF7-A213-434B-BCA5-8651BC2E261F}"/>
              </a:ext>
            </a:extLst>
          </p:cNvPr>
          <p:cNvPicPr>
            <a:picLocks noChangeAspect="1"/>
          </p:cNvPicPr>
          <p:nvPr/>
        </p:nvPicPr>
        <p:blipFill>
          <a:blip r:embed="rId2" cstate="print"/>
          <a:srcRect t="8483"/>
          <a:stretch>
            <a:fillRect/>
          </a:stretch>
        </p:blipFill>
        <p:spPr>
          <a:xfrm>
            <a:off x="485908" y="2209800"/>
            <a:ext cx="9458192" cy="1809750"/>
          </a:xfrm>
          <a:prstGeom prst="rect">
            <a:avLst/>
          </a:prstGeom>
        </p:spPr>
      </p:pic>
      <p:sp>
        <p:nvSpPr>
          <p:cNvPr id="6" name="Rectangle 5">
            <a:extLst>
              <a:ext uri="{FF2B5EF4-FFF2-40B4-BE49-F238E27FC236}">
                <a16:creationId xmlns:a16="http://schemas.microsoft.com/office/drawing/2014/main" id="{60DA1262-7C6A-F2EB-520B-C1C44774AB7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08127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5</a:t>
            </a:r>
          </a:p>
        </p:txBody>
      </p:sp>
      <p:sp>
        <p:nvSpPr>
          <p:cNvPr id="3" name="Content Placeholder 2"/>
          <p:cNvSpPr>
            <a:spLocks noGrp="1"/>
          </p:cNvSpPr>
          <p:nvPr>
            <p:ph idx="1"/>
          </p:nvPr>
        </p:nvSpPr>
        <p:spPr>
          <a:xfrm>
            <a:off x="862014" y="1300164"/>
            <a:ext cx="8693466" cy="5586411"/>
          </a:xfrm>
        </p:spPr>
        <p:txBody>
          <a:bodyPr/>
          <a:lstStyle/>
          <a:p>
            <a:r>
              <a:rPr lang="en-US"/>
              <a:t>Finally, (1) click on the checkbox that you accept the terms and conditions and then (2) click on “Accept” to accept them. </a:t>
            </a:r>
          </a:p>
          <a:p>
            <a:r>
              <a:rPr lang="en-US"/>
              <a:t>This is the final step in acknowledging and accepting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49</a:t>
            </a:fld>
            <a:endParaRPr lang="en-US"/>
          </a:p>
        </p:txBody>
      </p:sp>
      <p:sp>
        <p:nvSpPr>
          <p:cNvPr id="6" name="Rectangle 5">
            <a:extLst>
              <a:ext uri="{FF2B5EF4-FFF2-40B4-BE49-F238E27FC236}">
                <a16:creationId xmlns:a16="http://schemas.microsoft.com/office/drawing/2014/main" id="{EDB89CDC-F203-A822-822A-1639B96C5939}"/>
              </a:ext>
            </a:extLst>
          </p:cNvPr>
          <p:cNvSpPr/>
          <p:nvPr/>
        </p:nvSpPr>
        <p:spPr>
          <a:xfrm>
            <a:off x="1852483"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5CE97601-D033-2A7D-1BDD-A5DE24C73BF7}"/>
              </a:ext>
            </a:extLst>
          </p:cNvPr>
          <p:cNvGrpSpPr/>
          <p:nvPr/>
        </p:nvGrpSpPr>
        <p:grpSpPr>
          <a:xfrm>
            <a:off x="0" y="2508240"/>
            <a:ext cx="9670764" cy="4453255"/>
            <a:chOff x="0" y="2508240"/>
            <a:chExt cx="9670764" cy="4453255"/>
          </a:xfrm>
        </p:grpSpPr>
        <p:pic>
          <p:nvPicPr>
            <p:cNvPr id="7" name="Picture 6" descr="Graphical user interface, text, application&#10;&#10;Description automatically generated">
              <a:extLst>
                <a:ext uri="{FF2B5EF4-FFF2-40B4-BE49-F238E27FC236}">
                  <a16:creationId xmlns:a16="http://schemas.microsoft.com/office/drawing/2014/main" id="{6E09EC5A-6DEC-0CEE-EA31-2D5C8F5DE093}"/>
                </a:ext>
              </a:extLst>
            </p:cNvPr>
            <p:cNvPicPr>
              <a:picLocks noChangeAspect="1"/>
            </p:cNvPicPr>
            <p:nvPr/>
          </p:nvPicPr>
          <p:blipFill>
            <a:blip r:embed="rId2"/>
            <a:stretch>
              <a:fillRect/>
            </a:stretch>
          </p:blipFill>
          <p:spPr>
            <a:xfrm>
              <a:off x="502920" y="2508240"/>
              <a:ext cx="9108931" cy="4453255"/>
            </a:xfrm>
            <a:prstGeom prst="rect">
              <a:avLst/>
            </a:prstGeom>
          </p:spPr>
        </p:pic>
        <p:pic>
          <p:nvPicPr>
            <p:cNvPr id="8" name="Graphic 7" descr="Badge 1 with solid fill">
              <a:extLst>
                <a:ext uri="{FF2B5EF4-FFF2-40B4-BE49-F238E27FC236}">
                  <a16:creationId xmlns:a16="http://schemas.microsoft.com/office/drawing/2014/main" id="{53C3F92A-C302-8C6C-E642-ADC4123D2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345983"/>
              <a:ext cx="540592" cy="540592"/>
            </a:xfrm>
            <a:prstGeom prst="rect">
              <a:avLst/>
            </a:prstGeom>
          </p:spPr>
        </p:pic>
        <p:pic>
          <p:nvPicPr>
            <p:cNvPr id="9" name="Graphic 8" descr="Badge with solid fill">
              <a:extLst>
                <a:ext uri="{FF2B5EF4-FFF2-40B4-BE49-F238E27FC236}">
                  <a16:creationId xmlns:a16="http://schemas.microsoft.com/office/drawing/2014/main" id="{3004A4A0-7833-A6C3-36B6-9D793B200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8279" y="3242291"/>
              <a:ext cx="457200" cy="457200"/>
            </a:xfrm>
            <a:prstGeom prst="rect">
              <a:avLst/>
            </a:prstGeom>
          </p:spPr>
        </p:pic>
        <p:sp>
          <p:nvSpPr>
            <p:cNvPr id="10" name="Oval 9">
              <a:extLst>
                <a:ext uri="{FF2B5EF4-FFF2-40B4-BE49-F238E27FC236}">
                  <a16:creationId xmlns:a16="http://schemas.microsoft.com/office/drawing/2014/main" id="{153A50CE-9027-10EF-40A5-CF0B4A913604}"/>
                </a:ext>
              </a:extLst>
            </p:cNvPr>
            <p:cNvSpPr/>
            <p:nvPr/>
          </p:nvSpPr>
          <p:spPr>
            <a:xfrm>
              <a:off x="539669" y="6295747"/>
              <a:ext cx="2110934"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2C37F0-D870-1DB1-F4ED-72FCA250B291}"/>
                </a:ext>
              </a:extLst>
            </p:cNvPr>
            <p:cNvSpPr/>
            <p:nvPr/>
          </p:nvSpPr>
          <p:spPr>
            <a:xfrm>
              <a:off x="8982994" y="2680116"/>
              <a:ext cx="68777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241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Program Description and Goals</a:t>
            </a:r>
            <a:endParaRPr lang="en-US">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5</a:t>
            </a:fld>
            <a:endParaRPr lang="en-US"/>
          </a:p>
        </p:txBody>
      </p:sp>
      <p:sp>
        <p:nvSpPr>
          <p:cNvPr id="8" name="Content Placeholder 7">
            <a:extLst>
              <a:ext uri="{FF2B5EF4-FFF2-40B4-BE49-F238E27FC236}">
                <a16:creationId xmlns:a16="http://schemas.microsoft.com/office/drawing/2014/main" id="{486CC159-F7DA-F04E-A5F7-909E60A365B1}"/>
              </a:ext>
            </a:extLst>
          </p:cNvPr>
          <p:cNvSpPr>
            <a:spLocks noGrp="1"/>
          </p:cNvSpPr>
          <p:nvPr>
            <p:ph idx="1"/>
          </p:nvPr>
        </p:nvSpPr>
        <p:spPr>
          <a:xfrm>
            <a:off x="1257300" y="1296101"/>
            <a:ext cx="8068475" cy="5586411"/>
          </a:xfrm>
        </p:spPr>
        <p:txBody>
          <a:bodyPr vert="horz" lIns="101882" tIns="50941" rIns="101882" bIns="50941" rtlCol="0" anchor="t">
            <a:normAutofit/>
          </a:bodyPr>
          <a:lstStyle/>
          <a:p>
            <a:pPr marL="381635" indent="-381635">
              <a:spcAft>
                <a:spcPts val="600"/>
              </a:spcAft>
            </a:pPr>
            <a:r>
              <a:rPr lang="en-US" sz="1800" b="0" i="0" u="none" strike="noStrike" baseline="0" dirty="0">
                <a:solidFill>
                  <a:srgbClr val="000000"/>
                </a:solidFill>
                <a:latin typeface="Calibri" panose="020F0502020204030204" pitchFamily="34" charset="0"/>
              </a:rPr>
              <a:t>The goal of the MCMF Year-Round Safe Spaces for Youth initiative is to </a:t>
            </a:r>
            <a:r>
              <a:rPr lang="en-US" sz="1800" b="0" i="0" u="none" strike="noStrike" baseline="0" dirty="0">
                <a:latin typeface="Calibri" panose="020F0502020204030204" pitchFamily="34" charset="0"/>
              </a:rPr>
              <a:t>ensure local youth have meaningful and safe out-of-school time opportunities in their home regions.</a:t>
            </a:r>
            <a:endParaRPr lang="en-US" sz="1800" b="0" i="0" u="none" strike="noStrike" baseline="0" dirty="0">
              <a:solidFill>
                <a:srgbClr val="000000"/>
              </a:solidFill>
              <a:latin typeface="Calibri" panose="020F0502020204030204" pitchFamily="34" charset="0"/>
              <a:cs typeface="Calibri" panose="020F0502020204030204" pitchFamily="34" charset="0"/>
            </a:endParaRPr>
          </a:p>
          <a:p>
            <a:pPr marL="381635" indent="-381635">
              <a:spcAft>
                <a:spcPts val="600"/>
              </a:spcAft>
            </a:pPr>
            <a:r>
              <a:rPr lang="en-US" sz="1800" b="0" i="0" u="none" strike="noStrike" baseline="0" dirty="0">
                <a:solidFill>
                  <a:srgbClr val="000000"/>
                </a:solidFill>
                <a:latin typeface="Calibri"/>
                <a:cs typeface="Calibri"/>
              </a:rPr>
              <a:t>MCMF Safe Spaces for youth events</a:t>
            </a:r>
            <a:r>
              <a:rPr lang="en-US" sz="1800" b="0" i="0" u="none" strike="noStrike" baseline="0" dirty="0">
                <a:solidFill>
                  <a:srgbClr val="202124"/>
                </a:solidFill>
                <a:latin typeface="Calibri"/>
                <a:cs typeface="Calibri"/>
              </a:rPr>
              <a:t>—called “Kickbacks”—</a:t>
            </a:r>
            <a:r>
              <a:rPr lang="en-US" sz="1800" b="0" i="0" u="none" strike="noStrike" baseline="0" dirty="0">
                <a:solidFill>
                  <a:srgbClr val="000000"/>
                </a:solidFill>
                <a:latin typeface="Calibri"/>
                <a:cs typeface="Calibri"/>
              </a:rPr>
              <a:t>will strengthen healthy community ecosystems for young people and their families through enriching, community-based out-of</a:t>
            </a:r>
            <a:r>
              <a:rPr lang="en-US" sz="1800" dirty="0">
                <a:solidFill>
                  <a:srgbClr val="000000"/>
                </a:solidFill>
                <a:latin typeface="Calibri"/>
                <a:cs typeface="Calibri"/>
              </a:rPr>
              <a:t>-</a:t>
            </a:r>
            <a:r>
              <a:rPr lang="en-US" sz="1800" b="0" i="0" u="none" strike="noStrike" baseline="0" dirty="0">
                <a:solidFill>
                  <a:srgbClr val="000000"/>
                </a:solidFill>
                <a:latin typeface="Calibri"/>
                <a:cs typeface="Calibri"/>
              </a:rPr>
              <a:t>school time activities. </a:t>
            </a:r>
            <a:r>
              <a:rPr lang="en-US" sz="1800" b="0" i="0" u="none" strike="noStrike" baseline="0" dirty="0">
                <a:latin typeface="Calibri"/>
                <a:cs typeface="Calibri"/>
              </a:rPr>
              <a:t>“Kickbacks” are community-based events for young people where they can gather with other youth in their communities.</a:t>
            </a:r>
            <a:endParaRPr lang="en-US" sz="1800" dirty="0">
              <a:latin typeface="Calibri"/>
              <a:cs typeface="Calibri"/>
            </a:endParaRPr>
          </a:p>
          <a:p>
            <a:pPr marL="381635" indent="-381635" algn="l"/>
            <a:r>
              <a:rPr lang="en-US" sz="1800" b="0" i="0" u="none" strike="noStrike" baseline="0" dirty="0">
                <a:solidFill>
                  <a:srgbClr val="000000"/>
                </a:solidFill>
                <a:latin typeface="Calibri"/>
                <a:cs typeface="Calibri"/>
              </a:rPr>
              <a:t>A youth employment component for older youth (ages 16-24) will help young people increase their self-efficacy and gain work experiences and skills needed to succeed in today’s and future economies.</a:t>
            </a:r>
            <a:endParaRPr lang="en-US" sz="1800" dirty="0">
              <a:solidFill>
                <a:srgbClr val="000000"/>
              </a:solidFill>
              <a:latin typeface="Calibri"/>
              <a:ea typeface="Calibri" panose="020F0502020204030204" pitchFamily="34" charset="0"/>
              <a:cs typeface="Calibri"/>
            </a:endParaRPr>
          </a:p>
          <a:p>
            <a:pPr marL="0" indent="0">
              <a:lnSpc>
                <a:spcPct val="114999"/>
              </a:lnSpc>
              <a:spcBef>
                <a:spcPts val="55"/>
              </a:spcBef>
              <a:spcAft>
                <a:spcPts val="1000"/>
              </a:spcAft>
              <a:buNone/>
            </a:pPr>
            <a:endParaRPr lang="en-US" sz="1800" dirty="0">
              <a:solidFill>
                <a:srgbClr val="000000"/>
              </a:solidFill>
              <a:effectLst/>
              <a:latin typeface="Calibri" panose="020F0502020204030204" pitchFamily="34" charset="0"/>
              <a:ea typeface="Calibri" panose="020F0502020204030204" pitchFamily="34" charset="0"/>
              <a:cs typeface="Calibri"/>
            </a:endParaRPr>
          </a:p>
          <a:p>
            <a:pPr marL="0" indent="0">
              <a:lnSpc>
                <a:spcPct val="114999"/>
              </a:lnSpc>
              <a:spcBef>
                <a:spcPts val="55"/>
              </a:spcBef>
              <a:spcAft>
                <a:spcPts val="1000"/>
              </a:spcAft>
              <a:buNone/>
            </a:pPr>
            <a:endParaRPr lang="en-US" sz="1800" dirty="0">
              <a:solidFill>
                <a:srgbClr val="000000"/>
              </a:solidFill>
              <a:latin typeface="Calibri" panose="020F0502020204030204" pitchFamily="34" charset="0"/>
              <a:ea typeface="Calibri" panose="020F0502020204030204" pitchFamily="34" charset="0"/>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Submit an Application </a:t>
            </a: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285D9C-E1B5-B25E-0DFF-A3201D60674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Slide Number Placeholder 8">
            <a:extLst>
              <a:ext uri="{FF2B5EF4-FFF2-40B4-BE49-F238E27FC236}">
                <a16:creationId xmlns:a16="http://schemas.microsoft.com/office/drawing/2014/main" id="{92D6E410-2571-BB11-D3F6-CE3B87F7D63C}"/>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50</a:t>
            </a:fld>
            <a:endParaRPr lang="en-US"/>
          </a:p>
        </p:txBody>
      </p:sp>
    </p:spTree>
    <p:extLst>
      <p:ext uri="{BB962C8B-B14F-4D97-AF65-F5344CB8AC3E}">
        <p14:creationId xmlns:p14="http://schemas.microsoft.com/office/powerpoint/2010/main" val="2910968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How to submit an application – Step 1</a:t>
            </a:r>
          </a:p>
        </p:txBody>
      </p:sp>
      <p:sp>
        <p:nvSpPr>
          <p:cNvPr id="61443" name="Text Placeholder 2">
            <a:extLst>
              <a:ext uri="{FF2B5EF4-FFF2-40B4-BE49-F238E27FC236}">
                <a16:creationId xmlns:a16="http://schemas.microsoft.com/office/drawing/2014/main" id="{AE645D14-E70F-44A5-B7C0-436829E06BD5}"/>
              </a:ext>
            </a:extLst>
          </p:cNvPr>
          <p:cNvSpPr>
            <a:spLocks noGrp="1" noChangeArrowheads="1"/>
          </p:cNvSpPr>
          <p:nvPr>
            <p:ph idx="1"/>
          </p:nvPr>
        </p:nvSpPr>
        <p:spPr bwMode="auto">
          <a:xfrm>
            <a:off x="800100" y="1300164"/>
            <a:ext cx="8755379" cy="5586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normAutofit/>
          </a:bodyPr>
          <a:lstStyle/>
          <a:p>
            <a:r>
              <a:rPr lang="en-US" altLang="en-US">
                <a:solidFill>
                  <a:schemeClr val="tx1"/>
                </a:solidFill>
              </a:rPr>
              <a:t>When you are ready to submit, start by saving your draft one last time. Then click Continue.</a:t>
            </a:r>
          </a:p>
        </p:txBody>
      </p:sp>
      <p:sp>
        <p:nvSpPr>
          <p:cNvPr id="5" name="Rectangle 4">
            <a:extLst>
              <a:ext uri="{FF2B5EF4-FFF2-40B4-BE49-F238E27FC236}">
                <a16:creationId xmlns:a16="http://schemas.microsoft.com/office/drawing/2014/main" id="{C95DF53E-8EA3-E851-6508-0FB2BDDA7F8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8F712B03-3D25-66F5-449F-8BC47A0DC3CA}"/>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51</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73776FC7-3856-F448-5FC5-D21A4CF5A9E9}"/>
              </a:ext>
            </a:extLst>
          </p:cNvPr>
          <p:cNvPicPr>
            <a:picLocks noChangeAspect="1"/>
          </p:cNvPicPr>
          <p:nvPr/>
        </p:nvPicPr>
        <p:blipFill>
          <a:blip r:embed="rId2"/>
          <a:stretch>
            <a:fillRect/>
          </a:stretch>
        </p:blipFill>
        <p:spPr>
          <a:xfrm>
            <a:off x="351599" y="2739312"/>
            <a:ext cx="9597557" cy="2293775"/>
          </a:xfrm>
          <a:prstGeom prst="rect">
            <a:avLst/>
          </a:prstGeom>
        </p:spPr>
      </p:pic>
      <p:sp>
        <p:nvSpPr>
          <p:cNvPr id="8" name="Oval 7">
            <a:extLst>
              <a:ext uri="{FF2B5EF4-FFF2-40B4-BE49-F238E27FC236}">
                <a16:creationId xmlns:a16="http://schemas.microsoft.com/office/drawing/2014/main" id="{E9522748-2AD1-EEB1-B6A5-0807BB059C0E}"/>
              </a:ext>
            </a:extLst>
          </p:cNvPr>
          <p:cNvSpPr/>
          <p:nvPr/>
        </p:nvSpPr>
        <p:spPr>
          <a:xfrm>
            <a:off x="8614947" y="2998705"/>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952081-BE93-8B2B-DB65-199C6C7FB847}"/>
              </a:ext>
            </a:extLst>
          </p:cNvPr>
          <p:cNvSpPr/>
          <p:nvPr/>
        </p:nvSpPr>
        <p:spPr>
          <a:xfrm>
            <a:off x="9297122" y="2992371"/>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127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4F3-74EA-4939-9561-0C0A5FD68158}"/>
              </a:ext>
            </a:extLst>
          </p:cNvPr>
          <p:cNvSpPr>
            <a:spLocks noGrp="1"/>
          </p:cNvSpPr>
          <p:nvPr>
            <p:ph type="title"/>
          </p:nvPr>
        </p:nvSpPr>
        <p:spPr/>
        <p:txBody>
          <a:bodyPr anchor="t">
            <a:normAutofit fontScale="90000"/>
          </a:bodyPr>
          <a:lstStyle/>
          <a:p>
            <a:pPr>
              <a:spcBef>
                <a:spcPct val="20000"/>
              </a:spcBef>
              <a:defRPr/>
            </a:pPr>
            <a:r>
              <a:rPr lang="en-US" sz="3600">
                <a:latin typeface="+mn-lt"/>
              </a:rPr>
              <a:t>How to submit an application </a:t>
            </a:r>
            <a:r>
              <a:rPr lang="en-US" sz="3600"/>
              <a:t>– </a:t>
            </a:r>
            <a:r>
              <a:rPr lang="en-US" sz="3600">
                <a:latin typeface="+mn-lt"/>
              </a:rPr>
              <a:t>Step 2</a:t>
            </a:r>
          </a:p>
        </p:txBody>
      </p:sp>
      <p:sp>
        <p:nvSpPr>
          <p:cNvPr id="4" name="Content Placeholder 3"/>
          <p:cNvSpPr>
            <a:spLocks noGrp="1"/>
          </p:cNvSpPr>
          <p:nvPr>
            <p:ph idx="1"/>
          </p:nvPr>
        </p:nvSpPr>
        <p:spPr>
          <a:xfrm>
            <a:off x="783772" y="1300164"/>
            <a:ext cx="8771708" cy="5586411"/>
          </a:xfrm>
        </p:spPr>
        <p:txBody>
          <a:bodyPr/>
          <a:lstStyle/>
          <a:p>
            <a:r>
              <a:rPr lang="en-US"/>
              <a:t>If you are missing information, you will be given an error message on the top of the page.</a:t>
            </a:r>
          </a:p>
        </p:txBody>
      </p:sp>
      <p:sp>
        <p:nvSpPr>
          <p:cNvPr id="5" name="Rectangle 4">
            <a:extLst>
              <a:ext uri="{FF2B5EF4-FFF2-40B4-BE49-F238E27FC236}">
                <a16:creationId xmlns:a16="http://schemas.microsoft.com/office/drawing/2014/main" id="{5A23E236-D6B3-412D-C899-BF8F8B03545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7EC00076-FE71-9C10-EEFF-5F402907DBFF}"/>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52</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902BC272-42E8-2F0D-4A5C-138FD4987E81}"/>
              </a:ext>
            </a:extLst>
          </p:cNvPr>
          <p:cNvPicPr>
            <a:picLocks noChangeAspect="1"/>
          </p:cNvPicPr>
          <p:nvPr/>
        </p:nvPicPr>
        <p:blipFill>
          <a:blip r:embed="rId2"/>
          <a:stretch>
            <a:fillRect/>
          </a:stretch>
        </p:blipFill>
        <p:spPr>
          <a:xfrm>
            <a:off x="88165" y="2798121"/>
            <a:ext cx="9931170" cy="2176157"/>
          </a:xfrm>
          <a:prstGeom prst="rect">
            <a:avLst/>
          </a:prstGeom>
        </p:spPr>
      </p:pic>
      <p:sp>
        <p:nvSpPr>
          <p:cNvPr id="8" name="Oval 7">
            <a:extLst>
              <a:ext uri="{FF2B5EF4-FFF2-40B4-BE49-F238E27FC236}">
                <a16:creationId xmlns:a16="http://schemas.microsoft.com/office/drawing/2014/main" id="{BE84328F-F26F-C3E7-9134-30968640EC68}"/>
              </a:ext>
            </a:extLst>
          </p:cNvPr>
          <p:cNvSpPr/>
          <p:nvPr/>
        </p:nvSpPr>
        <p:spPr>
          <a:xfrm>
            <a:off x="39065" y="2672965"/>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721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916-DE3F-452A-8463-C7C0DE9CFF79}"/>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3</a:t>
            </a:r>
            <a:endParaRPr lang="en-US" sz="3600">
              <a:latin typeface="+mn-lt"/>
            </a:endParaRPr>
          </a:p>
        </p:txBody>
      </p:sp>
      <p:sp>
        <p:nvSpPr>
          <p:cNvPr id="4" name="Content Placeholder 3"/>
          <p:cNvSpPr>
            <a:spLocks noGrp="1"/>
          </p:cNvSpPr>
          <p:nvPr>
            <p:ph idx="1"/>
          </p:nvPr>
        </p:nvSpPr>
        <p:spPr>
          <a:xfrm>
            <a:off x="724396" y="1300164"/>
            <a:ext cx="8831084" cy="5586411"/>
          </a:xfrm>
        </p:spPr>
        <p:txBody>
          <a:bodyPr/>
          <a:lstStyle/>
          <a:p>
            <a:r>
              <a:rPr lang="en-US"/>
              <a:t>Usually the error messages direct to something left undone in the application. </a:t>
            </a:r>
          </a:p>
          <a:p>
            <a:r>
              <a:rPr lang="en-US"/>
              <a:t>In the last example, the error message indicated that the lines (found under the lines tab) had not been filled out. </a:t>
            </a:r>
          </a:p>
        </p:txBody>
      </p:sp>
      <p:sp>
        <p:nvSpPr>
          <p:cNvPr id="5" name="Rectangle 4">
            <a:extLst>
              <a:ext uri="{FF2B5EF4-FFF2-40B4-BE49-F238E27FC236}">
                <a16:creationId xmlns:a16="http://schemas.microsoft.com/office/drawing/2014/main" id="{73ADD86C-5D66-8A3F-9FBF-8E214C5FF1E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C7D992EC-487F-873D-FD68-AA35783906E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53</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667A3DB6-4784-A638-E82D-ECECBEE5C540}"/>
              </a:ext>
            </a:extLst>
          </p:cNvPr>
          <p:cNvPicPr>
            <a:picLocks noChangeAspect="1"/>
          </p:cNvPicPr>
          <p:nvPr/>
        </p:nvPicPr>
        <p:blipFill rotWithShape="1">
          <a:blip r:embed="rId2"/>
          <a:srcRect r="78044"/>
          <a:stretch/>
        </p:blipFill>
        <p:spPr>
          <a:xfrm>
            <a:off x="2935537" y="2844420"/>
            <a:ext cx="3881951" cy="3874267"/>
          </a:xfrm>
          <a:prstGeom prst="rect">
            <a:avLst/>
          </a:prstGeom>
        </p:spPr>
      </p:pic>
      <p:sp>
        <p:nvSpPr>
          <p:cNvPr id="8" name="Oval 7">
            <a:extLst>
              <a:ext uri="{FF2B5EF4-FFF2-40B4-BE49-F238E27FC236}">
                <a16:creationId xmlns:a16="http://schemas.microsoft.com/office/drawing/2014/main" id="{B79E2EA8-C1BE-D3D3-804D-BB12AD110F0D}"/>
              </a:ext>
            </a:extLst>
          </p:cNvPr>
          <p:cNvSpPr/>
          <p:nvPr/>
        </p:nvSpPr>
        <p:spPr>
          <a:xfrm>
            <a:off x="2816989" y="2822968"/>
            <a:ext cx="459080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D1FD90-3626-0BA4-0B91-13102F4978AC}"/>
              </a:ext>
            </a:extLst>
          </p:cNvPr>
          <p:cNvSpPr/>
          <p:nvPr/>
        </p:nvSpPr>
        <p:spPr>
          <a:xfrm>
            <a:off x="3661941" y="4370714"/>
            <a:ext cx="1060530" cy="533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243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F45-3911-4D7A-B565-2D799C8DDDB4}"/>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4</a:t>
            </a:r>
            <a:endParaRPr lang="en-US" sz="3600">
              <a:latin typeface="+mn-lt"/>
            </a:endParaRPr>
          </a:p>
        </p:txBody>
      </p:sp>
      <p:sp>
        <p:nvSpPr>
          <p:cNvPr id="4" name="Content Placeholder 3"/>
          <p:cNvSpPr>
            <a:spLocks noGrp="1"/>
          </p:cNvSpPr>
          <p:nvPr>
            <p:ph idx="1"/>
          </p:nvPr>
        </p:nvSpPr>
        <p:spPr>
          <a:xfrm>
            <a:off x="760022" y="1300164"/>
            <a:ext cx="8795458" cy="5586411"/>
          </a:xfrm>
        </p:spPr>
        <p:txBody>
          <a:bodyPr/>
          <a:lstStyle/>
          <a:p>
            <a:r>
              <a:rPr lang="en-US"/>
              <a:t>In this example, the error is about an unanswered question in the application (or Requirements section). The Quote Value refers to your (in this case, missing) answer. </a:t>
            </a:r>
            <a:br>
              <a:rPr lang="en-US"/>
            </a:br>
            <a:endParaRPr lang="en-US"/>
          </a:p>
        </p:txBody>
      </p:sp>
      <p:sp>
        <p:nvSpPr>
          <p:cNvPr id="5" name="Rectangle 4">
            <a:extLst>
              <a:ext uri="{FF2B5EF4-FFF2-40B4-BE49-F238E27FC236}">
                <a16:creationId xmlns:a16="http://schemas.microsoft.com/office/drawing/2014/main" id="{1957485C-5689-0E54-68D3-E6EAE2853065}"/>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F2ADBA5F-93E1-E19B-2018-3D43B7C4EEC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54</a:t>
            </a:fld>
            <a:endParaRPr lang="en-US"/>
          </a:p>
        </p:txBody>
      </p:sp>
      <p:grpSp>
        <p:nvGrpSpPr>
          <p:cNvPr id="10" name="Group 9">
            <a:extLst>
              <a:ext uri="{FF2B5EF4-FFF2-40B4-BE49-F238E27FC236}">
                <a16:creationId xmlns:a16="http://schemas.microsoft.com/office/drawing/2014/main" id="{122AF4DF-2C44-6E0A-0FB9-4E9B6B5545D4}"/>
              </a:ext>
            </a:extLst>
          </p:cNvPr>
          <p:cNvGrpSpPr/>
          <p:nvPr/>
        </p:nvGrpSpPr>
        <p:grpSpPr>
          <a:xfrm>
            <a:off x="702087" y="2481861"/>
            <a:ext cx="8637258" cy="4499593"/>
            <a:chOff x="702087" y="2481861"/>
            <a:chExt cx="8637258" cy="4499593"/>
          </a:xfrm>
        </p:grpSpPr>
        <p:grpSp>
          <p:nvGrpSpPr>
            <p:cNvPr id="3" name="Group 2">
              <a:extLst>
                <a:ext uri="{FF2B5EF4-FFF2-40B4-BE49-F238E27FC236}">
                  <a16:creationId xmlns:a16="http://schemas.microsoft.com/office/drawing/2014/main" id="{4E67B647-9378-4FEF-26AF-14727009BD83}"/>
                </a:ext>
              </a:extLst>
            </p:cNvPr>
            <p:cNvGrpSpPr/>
            <p:nvPr/>
          </p:nvGrpSpPr>
          <p:grpSpPr>
            <a:xfrm>
              <a:off x="976156" y="2481861"/>
              <a:ext cx="8363189" cy="4371225"/>
              <a:chOff x="1192290" y="2619054"/>
              <a:chExt cx="5781675" cy="2887828"/>
            </a:xfrm>
          </p:grpSpPr>
          <p:pic>
            <p:nvPicPr>
              <p:cNvPr id="8" name="Picture 7" descr="Graphical user interface, application&#10;&#10;Description automatically generated">
                <a:extLst>
                  <a:ext uri="{FF2B5EF4-FFF2-40B4-BE49-F238E27FC236}">
                    <a16:creationId xmlns:a16="http://schemas.microsoft.com/office/drawing/2014/main" id="{DFE18870-2821-C4BB-276B-2BD7E7032652}"/>
                  </a:ext>
                </a:extLst>
              </p:cNvPr>
              <p:cNvPicPr>
                <a:picLocks noChangeAspect="1"/>
              </p:cNvPicPr>
              <p:nvPr/>
            </p:nvPicPr>
            <p:blipFill rotWithShape="1">
              <a:blip r:embed="rId2"/>
              <a:srcRect r="2724"/>
              <a:stretch/>
            </p:blipFill>
            <p:spPr bwMode="auto">
              <a:xfrm>
                <a:off x="1192290" y="2619054"/>
                <a:ext cx="5781675" cy="22796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8666B7B-8A91-FFBB-F8AB-3B7515B67F89}"/>
                  </a:ext>
                </a:extLst>
              </p:cNvPr>
              <p:cNvPicPr>
                <a:picLocks noChangeAspect="1"/>
              </p:cNvPicPr>
              <p:nvPr/>
            </p:nvPicPr>
            <p:blipFill>
              <a:blip r:embed="rId3"/>
              <a:stretch>
                <a:fillRect/>
              </a:stretch>
            </p:blipFill>
            <p:spPr>
              <a:xfrm>
                <a:off x="1216451" y="4912677"/>
                <a:ext cx="5757514" cy="594205"/>
              </a:xfrm>
              <a:prstGeom prst="rect">
                <a:avLst/>
              </a:prstGeom>
            </p:spPr>
          </p:pic>
        </p:grpSp>
        <p:sp>
          <p:nvSpPr>
            <p:cNvPr id="11" name="Oval 10">
              <a:extLst>
                <a:ext uri="{FF2B5EF4-FFF2-40B4-BE49-F238E27FC236}">
                  <a16:creationId xmlns:a16="http://schemas.microsoft.com/office/drawing/2014/main" id="{AFDE3E0B-1BDA-5C44-EA3A-52220364F058}"/>
                </a:ext>
              </a:extLst>
            </p:cNvPr>
            <p:cNvSpPr/>
            <p:nvPr/>
          </p:nvSpPr>
          <p:spPr>
            <a:xfrm>
              <a:off x="719055" y="2568793"/>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4F006F-FFA2-372C-4D25-919C5C2E1CBA}"/>
                </a:ext>
              </a:extLst>
            </p:cNvPr>
            <p:cNvSpPr/>
            <p:nvPr/>
          </p:nvSpPr>
          <p:spPr>
            <a:xfrm>
              <a:off x="702087" y="4882816"/>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E7DE4-884D-B161-68A0-F5849AD35AA1}"/>
                </a:ext>
              </a:extLst>
            </p:cNvPr>
            <p:cNvSpPr/>
            <p:nvPr/>
          </p:nvSpPr>
          <p:spPr>
            <a:xfrm>
              <a:off x="1097556" y="6551489"/>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48FB9D-AFF9-4273-3DD8-E9E481A2A8B7}"/>
                </a:ext>
              </a:extLst>
            </p:cNvPr>
            <p:cNvSpPr/>
            <p:nvPr/>
          </p:nvSpPr>
          <p:spPr>
            <a:xfrm>
              <a:off x="5287591" y="5539076"/>
              <a:ext cx="823842"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7916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5</a:t>
            </a:r>
            <a:endParaRPr lang="en-US" sz="3600">
              <a:latin typeface="+mn-lt"/>
            </a:endParaRPr>
          </a:p>
        </p:txBody>
      </p:sp>
      <p:sp>
        <p:nvSpPr>
          <p:cNvPr id="5" name="Content Placeholder 4"/>
          <p:cNvSpPr>
            <a:spLocks noGrp="1"/>
          </p:cNvSpPr>
          <p:nvPr>
            <p:ph idx="1"/>
          </p:nvPr>
        </p:nvSpPr>
        <p:spPr>
          <a:xfrm>
            <a:off x="760022" y="1300164"/>
            <a:ext cx="8795458" cy="5586411"/>
          </a:xfrm>
        </p:spPr>
        <p:txBody>
          <a:bodyPr/>
          <a:lstStyle/>
          <a:p>
            <a:r>
              <a:rPr lang="en-US"/>
              <a:t>Once your application is free from errors, you are ready to proceed and submit!  At this point, clicking “Continue” should put your application into the “Review and Submit” phase.</a:t>
            </a:r>
          </a:p>
        </p:txBody>
      </p:sp>
      <p:sp>
        <p:nvSpPr>
          <p:cNvPr id="6" name="Rectangle 5">
            <a:extLst>
              <a:ext uri="{FF2B5EF4-FFF2-40B4-BE49-F238E27FC236}">
                <a16:creationId xmlns:a16="http://schemas.microsoft.com/office/drawing/2014/main" id="{CF77DCFA-E8CB-4027-AE7A-2EBC6999E20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8">
            <a:extLst>
              <a:ext uri="{FF2B5EF4-FFF2-40B4-BE49-F238E27FC236}">
                <a16:creationId xmlns:a16="http://schemas.microsoft.com/office/drawing/2014/main" id="{C74D10AF-8B97-4D5B-0245-3C23977310F3}"/>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55</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7AB7C633-45D5-F1DB-D04D-1E12427088C3}"/>
              </a:ext>
            </a:extLst>
          </p:cNvPr>
          <p:cNvPicPr>
            <a:picLocks noChangeAspect="1"/>
          </p:cNvPicPr>
          <p:nvPr/>
        </p:nvPicPr>
        <p:blipFill>
          <a:blip r:embed="rId2"/>
          <a:stretch>
            <a:fillRect/>
          </a:stretch>
        </p:blipFill>
        <p:spPr>
          <a:xfrm>
            <a:off x="55288" y="3164122"/>
            <a:ext cx="10025705" cy="1873393"/>
          </a:xfrm>
          <a:prstGeom prst="rect">
            <a:avLst/>
          </a:prstGeom>
        </p:spPr>
      </p:pic>
      <p:sp>
        <p:nvSpPr>
          <p:cNvPr id="10" name="Oval 9">
            <a:extLst>
              <a:ext uri="{FF2B5EF4-FFF2-40B4-BE49-F238E27FC236}">
                <a16:creationId xmlns:a16="http://schemas.microsoft.com/office/drawing/2014/main" id="{520C560F-C2E3-17E4-362C-1B2A7E092A6F}"/>
              </a:ext>
            </a:extLst>
          </p:cNvPr>
          <p:cNvSpPr/>
          <p:nvPr/>
        </p:nvSpPr>
        <p:spPr>
          <a:xfrm>
            <a:off x="649607" y="3164122"/>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875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6</a:t>
            </a:r>
            <a:endParaRPr lang="en-US" sz="3600">
              <a:latin typeface="+mn-lt"/>
            </a:endParaRPr>
          </a:p>
        </p:txBody>
      </p:sp>
      <p:sp>
        <p:nvSpPr>
          <p:cNvPr id="6" name="Content Placeholder 5"/>
          <p:cNvSpPr>
            <a:spLocks noGrp="1"/>
          </p:cNvSpPr>
          <p:nvPr>
            <p:ph idx="1"/>
          </p:nvPr>
        </p:nvSpPr>
        <p:spPr>
          <a:xfrm>
            <a:off x="878774" y="1300164"/>
            <a:ext cx="8676705" cy="5586411"/>
          </a:xfrm>
        </p:spPr>
        <p:txBody>
          <a:bodyPr/>
          <a:lstStyle/>
          <a:p>
            <a:r>
              <a:rPr lang="en-US"/>
              <a:t>This is your last chance to review all your data and confirm that it is accurate. Check your attachments and scroll to the bottom of the screen to see all your responses. </a:t>
            </a:r>
          </a:p>
        </p:txBody>
      </p:sp>
      <p:pic>
        <p:nvPicPr>
          <p:cNvPr id="66563" name="Picture 2" descr="A screenshot of a computer&#10;&#10;Description automatically generated">
            <a:extLst>
              <a:ext uri="{FF2B5EF4-FFF2-40B4-BE49-F238E27FC236}">
                <a16:creationId xmlns:a16="http://schemas.microsoft.com/office/drawing/2014/main" id="{34B51CEE-B5E0-48F5-8D4A-01864B604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19" y="2625725"/>
            <a:ext cx="8974931" cy="40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1D6F599-C489-C126-259D-985F72AAA28D}"/>
              </a:ext>
            </a:extLst>
          </p:cNvPr>
          <p:cNvSpPr/>
          <p:nvPr/>
        </p:nvSpPr>
        <p:spPr>
          <a:xfrm>
            <a:off x="1547920" y="6889539"/>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8">
            <a:extLst>
              <a:ext uri="{FF2B5EF4-FFF2-40B4-BE49-F238E27FC236}">
                <a16:creationId xmlns:a16="http://schemas.microsoft.com/office/drawing/2014/main" id="{F9BE3A3E-483A-2E9E-F65E-70FA17C15458}"/>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56</a:t>
            </a:fld>
            <a:endParaRPr lang="en-US"/>
          </a:p>
        </p:txBody>
      </p:sp>
    </p:spTree>
    <p:extLst>
      <p:ext uri="{BB962C8B-B14F-4D97-AF65-F5344CB8AC3E}">
        <p14:creationId xmlns:p14="http://schemas.microsoft.com/office/powerpoint/2010/main" val="1523972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7</a:t>
            </a:r>
            <a:endParaRPr lang="en-US" sz="3600">
              <a:latin typeface="+mn-lt"/>
            </a:endParaRPr>
          </a:p>
        </p:txBody>
      </p:sp>
      <p:sp>
        <p:nvSpPr>
          <p:cNvPr id="6" name="Content Placeholder 5"/>
          <p:cNvSpPr>
            <a:spLocks noGrp="1"/>
          </p:cNvSpPr>
          <p:nvPr>
            <p:ph idx="1"/>
          </p:nvPr>
        </p:nvSpPr>
        <p:spPr>
          <a:xfrm>
            <a:off x="783772" y="1300164"/>
            <a:ext cx="8771708" cy="5586411"/>
          </a:xfrm>
        </p:spPr>
        <p:txBody>
          <a:bodyPr/>
          <a:lstStyle/>
          <a:p>
            <a:r>
              <a:rPr lang="en-US"/>
              <a:t>At the bottom of the screen you will be asked to provide an electronic signature. Be sure to fill in the signature before checking the box! </a:t>
            </a:r>
          </a:p>
        </p:txBody>
      </p:sp>
      <p:pic>
        <p:nvPicPr>
          <p:cNvPr id="67587" name="Picture 2" descr="A screenshot of a social media post&#10;&#10;Description automatically generated">
            <a:extLst>
              <a:ext uri="{FF2B5EF4-FFF2-40B4-BE49-F238E27FC236}">
                <a16:creationId xmlns:a16="http://schemas.microsoft.com/office/drawing/2014/main" id="{401FE6DD-D5EE-40B2-AF12-3555C1D762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6" r="5603"/>
          <a:stretch/>
        </p:blipFill>
        <p:spPr bwMode="auto">
          <a:xfrm>
            <a:off x="502919" y="2535865"/>
            <a:ext cx="9353461" cy="35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776F3F-EF4E-4FF6-A2D2-3109F6F36F50}"/>
              </a:ext>
            </a:extLst>
          </p:cNvPr>
          <p:cNvSpPr/>
          <p:nvPr/>
        </p:nvSpPr>
        <p:spPr>
          <a:xfrm>
            <a:off x="337141" y="4874782"/>
            <a:ext cx="4819650" cy="117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7" name="Rectangle 6">
            <a:extLst>
              <a:ext uri="{FF2B5EF4-FFF2-40B4-BE49-F238E27FC236}">
                <a16:creationId xmlns:a16="http://schemas.microsoft.com/office/drawing/2014/main" id="{D3F0C6AA-5C1F-5779-32AE-6C73A27A9317}"/>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8" name="Slide Number Placeholder 8">
            <a:extLst>
              <a:ext uri="{FF2B5EF4-FFF2-40B4-BE49-F238E27FC236}">
                <a16:creationId xmlns:a16="http://schemas.microsoft.com/office/drawing/2014/main" id="{6E259E7E-E661-FF13-7FB2-4F7AE12BB33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57</a:t>
            </a:fld>
            <a:endParaRPr lang="en-US"/>
          </a:p>
        </p:txBody>
      </p:sp>
    </p:spTree>
    <p:extLst>
      <p:ext uri="{BB962C8B-B14F-4D97-AF65-F5344CB8AC3E}">
        <p14:creationId xmlns:p14="http://schemas.microsoft.com/office/powerpoint/2010/main" val="916358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A07F4968-2248-484F-AB2A-86D1C326CD4D}"/>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8</a:t>
            </a:r>
            <a:endParaRPr lang="en-US" altLang="en-US" sz="3600">
              <a:latin typeface="+mn-lt"/>
            </a:endParaRPr>
          </a:p>
        </p:txBody>
      </p:sp>
      <p:sp>
        <p:nvSpPr>
          <p:cNvPr id="7" name="Content Placeholder 6"/>
          <p:cNvSpPr>
            <a:spLocks noGrp="1"/>
          </p:cNvSpPr>
          <p:nvPr>
            <p:ph idx="1"/>
          </p:nvPr>
        </p:nvSpPr>
        <p:spPr>
          <a:xfrm>
            <a:off x="795648" y="1300164"/>
            <a:ext cx="8759832" cy="5586411"/>
          </a:xfrm>
        </p:spPr>
        <p:txBody>
          <a:bodyPr/>
          <a:lstStyle/>
          <a:p>
            <a:r>
              <a:rPr lang="en-US" altLang="en-US" sz="2400"/>
              <a:t>Then click “</a:t>
            </a:r>
            <a:r>
              <a:rPr lang="en-US" altLang="en-US" sz="2400" b="1"/>
              <a:t>Submit</a:t>
            </a:r>
            <a:r>
              <a:rPr lang="en-US" altLang="en-US" sz="2400"/>
              <a:t>”.</a:t>
            </a:r>
            <a:endParaRPr lang="en-US"/>
          </a:p>
        </p:txBody>
      </p:sp>
      <p:pic>
        <p:nvPicPr>
          <p:cNvPr id="69635" name="Picture 2" descr="A screenshot of a computer&#10;&#10;Description automatically generated">
            <a:extLst>
              <a:ext uri="{FF2B5EF4-FFF2-40B4-BE49-F238E27FC236}">
                <a16:creationId xmlns:a16="http://schemas.microsoft.com/office/drawing/2014/main" id="{98533AA2-CF82-4272-9DFE-F3B8EFA96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140"/>
          <a:stretch>
            <a:fillRect/>
          </a:stretch>
        </p:blipFill>
        <p:spPr bwMode="auto">
          <a:xfrm>
            <a:off x="425302" y="2059384"/>
            <a:ext cx="9239693" cy="35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0D5074-C909-43D8-930D-0C568511A518}"/>
              </a:ext>
            </a:extLst>
          </p:cNvPr>
          <p:cNvSpPr/>
          <p:nvPr/>
        </p:nvSpPr>
        <p:spPr>
          <a:xfrm>
            <a:off x="9204443" y="5204814"/>
            <a:ext cx="492443" cy="582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6" name="Arrow: Right 5">
            <a:extLst>
              <a:ext uri="{FF2B5EF4-FFF2-40B4-BE49-F238E27FC236}">
                <a16:creationId xmlns:a16="http://schemas.microsoft.com/office/drawing/2014/main" id="{F078B4CE-4772-48C7-8BB9-1F17BB825B88}"/>
              </a:ext>
            </a:extLst>
          </p:cNvPr>
          <p:cNvSpPr/>
          <p:nvPr/>
        </p:nvSpPr>
        <p:spPr>
          <a:xfrm rot="900000">
            <a:off x="7470247" y="4746690"/>
            <a:ext cx="1639040" cy="62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8" name="Rectangle 7">
            <a:extLst>
              <a:ext uri="{FF2B5EF4-FFF2-40B4-BE49-F238E27FC236}">
                <a16:creationId xmlns:a16="http://schemas.microsoft.com/office/drawing/2014/main" id="{9C7F9220-CBA1-CBC6-102B-D9CE84FAB8B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CEB81726-0834-B44D-3DCE-B26F6AAB947E}"/>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58</a:t>
            </a:fld>
            <a:endParaRPr lang="en-US"/>
          </a:p>
        </p:txBody>
      </p:sp>
    </p:spTree>
    <p:extLst>
      <p:ext uri="{BB962C8B-B14F-4D97-AF65-F5344CB8AC3E}">
        <p14:creationId xmlns:p14="http://schemas.microsoft.com/office/powerpoint/2010/main" val="2426097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9</a:t>
            </a:r>
            <a:endParaRPr lang="en-US" sz="3600">
              <a:latin typeface="+mn-lt"/>
            </a:endParaRPr>
          </a:p>
        </p:txBody>
      </p:sp>
      <p:sp>
        <p:nvSpPr>
          <p:cNvPr id="5" name="Content Placeholder 4"/>
          <p:cNvSpPr>
            <a:spLocks noGrp="1"/>
          </p:cNvSpPr>
          <p:nvPr>
            <p:ph idx="1"/>
          </p:nvPr>
        </p:nvSpPr>
        <p:spPr>
          <a:xfrm>
            <a:off x="795648" y="1300164"/>
            <a:ext cx="8759832" cy="5586411"/>
          </a:xfrm>
        </p:spPr>
        <p:txBody>
          <a:bodyPr/>
          <a:lstStyle/>
          <a:p>
            <a:r>
              <a:rPr lang="en-US"/>
              <a:t>Make sure that you see this submittal confirmation screen. The eProcurement system will send a confirmation email within 24 hours of your submission. Please call or email me if you desire confirmation prior to then. </a:t>
            </a:r>
          </a:p>
        </p:txBody>
      </p:sp>
      <p:sp>
        <p:nvSpPr>
          <p:cNvPr id="6" name="Rectangle 5">
            <a:extLst>
              <a:ext uri="{FF2B5EF4-FFF2-40B4-BE49-F238E27FC236}">
                <a16:creationId xmlns:a16="http://schemas.microsoft.com/office/drawing/2014/main" id="{30911424-EBC0-5A59-6E2C-A7BC8F0BB936}"/>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8">
            <a:extLst>
              <a:ext uri="{FF2B5EF4-FFF2-40B4-BE49-F238E27FC236}">
                <a16:creationId xmlns:a16="http://schemas.microsoft.com/office/drawing/2014/main" id="{352E8C26-384A-D632-BEAE-87B188A4F7A5}"/>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59</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A2FD9FDC-33CB-CE3E-AA22-6156C063FDDE}"/>
              </a:ext>
            </a:extLst>
          </p:cNvPr>
          <p:cNvPicPr>
            <a:picLocks noChangeAspect="1"/>
          </p:cNvPicPr>
          <p:nvPr/>
        </p:nvPicPr>
        <p:blipFill>
          <a:blip r:embed="rId2"/>
          <a:stretch>
            <a:fillRect/>
          </a:stretch>
        </p:blipFill>
        <p:spPr>
          <a:xfrm>
            <a:off x="767274" y="3192540"/>
            <a:ext cx="8788205" cy="2610172"/>
          </a:xfrm>
          <a:prstGeom prst="rect">
            <a:avLst/>
          </a:prstGeom>
        </p:spPr>
      </p:pic>
    </p:spTree>
    <p:extLst>
      <p:ext uri="{BB962C8B-B14F-4D97-AF65-F5344CB8AC3E}">
        <p14:creationId xmlns:p14="http://schemas.microsoft.com/office/powerpoint/2010/main" val="3950998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endParaRPr lang="en-US">
              <a:cs typeface="Calibri"/>
            </a:endParaRPr>
          </a:p>
        </p:txBody>
      </p:sp>
      <p:sp>
        <p:nvSpPr>
          <p:cNvPr id="3" name="Content Placeholder 2"/>
          <p:cNvSpPr>
            <a:spLocks noGrp="1"/>
          </p:cNvSpPr>
          <p:nvPr>
            <p:ph idx="1"/>
          </p:nvPr>
        </p:nvSpPr>
        <p:spPr>
          <a:xfrm>
            <a:off x="1257301" y="1266092"/>
            <a:ext cx="8039100" cy="5357980"/>
          </a:xfrm>
        </p:spPr>
        <p:txBody>
          <a:bodyPr vert="horz" lIns="101882" tIns="50941" rIns="101882" bIns="50941" rtlCol="0" anchor="t">
            <a:noAutofit/>
          </a:bodyPr>
          <a:lstStyle/>
          <a:p>
            <a:pPr algn="l"/>
            <a:r>
              <a:rPr lang="en-US" sz="1800" b="0" i="0" u="none" strike="noStrike" baseline="0">
                <a:latin typeface="Calibri" panose="020F0502020204030204" pitchFamily="34" charset="0"/>
              </a:rPr>
              <a:t>MCMF was conceptualized in 2019 and has since launched several initiatives, including both city-wide and community-based strategies, to achieve the MCMF vision statement:</a:t>
            </a:r>
          </a:p>
          <a:p>
            <a:pPr lvl="1"/>
            <a:r>
              <a:rPr lang="en-US" b="0" i="1" u="none" strike="noStrike" baseline="0">
                <a:latin typeface="Calibri-Italic"/>
              </a:rPr>
              <a:t>Every young person in Chicago connects to a variety of rich, engaging, safe, and youth-centered out-of-school time experiences that empower them to discover and cultivate their talents, passions, skills, and identities; develop as physically, mentally, and emotionally healthy members of society; build relationships and networks with peers and mentors; and explore multiple pathways to college, careers, trades, entrepreneurship, and life-long learning.</a:t>
            </a:r>
            <a:br>
              <a:rPr lang="en-US" b="0" i="1" u="none" strike="noStrike" baseline="0">
                <a:latin typeface="Calibri-Italic"/>
              </a:rPr>
            </a:br>
            <a:br>
              <a:rPr lang="en-US" b="0" i="1" u="none" strike="noStrike" baseline="0">
                <a:latin typeface="Calibri-Italic"/>
              </a:rPr>
            </a:br>
            <a:r>
              <a:rPr lang="en-US" b="0" i="1" u="none" strike="noStrike" baseline="0">
                <a:latin typeface="Calibri-Italic"/>
              </a:rPr>
              <a:t>Access and participation in Chicago’s diverse out-of-school opportunity ecosystem must be equitable (not equal) across race, gender identities, disability, age, immigration status, income, neighborhood, and other identities, resulting in all young people (as well as their families, mentors, and caring adults) leveraging community assets and the city’s resources to build positive futures for themselves and their communities.</a:t>
            </a:r>
            <a:endParaRPr lang="en-US">
              <a:ea typeface="+mn-lt"/>
              <a:cs typeface="+mn-lt"/>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0252" y="4313544"/>
            <a:ext cx="5057936" cy="6015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Text Placeholder 2"/>
          <p:cNvSpPr>
            <a:spLocks noGrp="1"/>
          </p:cNvSpPr>
          <p:nvPr>
            <p:ph type="body" idx="1"/>
          </p:nvPr>
        </p:nvSpPr>
        <p:spPr>
          <a:xfrm>
            <a:off x="794544" y="2784143"/>
            <a:ext cx="8549640" cy="2351055"/>
          </a:xfrm>
          <a:solidFill>
            <a:schemeClr val="bg1"/>
          </a:solidFill>
          <a:ln>
            <a:solidFill>
              <a:schemeClr val="bg1"/>
            </a:solidFill>
          </a:ln>
        </p:spPr>
        <p:txBody>
          <a:bodyPr anchor="ctr">
            <a:normAutofit/>
          </a:bodyPr>
          <a:lstStyle/>
          <a:p>
            <a:pPr algn="ctr"/>
            <a:r>
              <a:rPr lang="en-US" sz="8000" b="1">
                <a:solidFill>
                  <a:schemeClr val="tx1"/>
                </a:solidFill>
              </a:rPr>
              <a:t>Questions?</a:t>
            </a:r>
            <a:br>
              <a:rPr lang="en-US" sz="4000" b="1">
                <a:solidFill>
                  <a:schemeClr val="tx1"/>
                </a:solidFill>
              </a:rPr>
            </a:br>
            <a:endParaRPr lang="en-US" sz="3600" b="1" i="1">
              <a:solidFill>
                <a:schemeClr val="tx1"/>
              </a:solidFill>
            </a:endParaRPr>
          </a:p>
        </p:txBody>
      </p:sp>
    </p:spTree>
    <p:extLst>
      <p:ext uri="{BB962C8B-B14F-4D97-AF65-F5344CB8AC3E}">
        <p14:creationId xmlns:p14="http://schemas.microsoft.com/office/powerpoint/2010/main" val="1111168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141" y="1753773"/>
            <a:ext cx="8567506" cy="4150111"/>
          </a:xfrm>
        </p:spPr>
        <p:txBody>
          <a:bodyPr anchor="ctr">
            <a:normAutofit fontScale="40000" lnSpcReduction="20000"/>
          </a:bodyPr>
          <a:lstStyle/>
          <a:p>
            <a:pPr algn="ctr"/>
            <a:r>
              <a:rPr lang="en-US" sz="6600" b="1">
                <a:solidFill>
                  <a:schemeClr val="tx1"/>
                </a:solidFill>
              </a:rPr>
              <a:t> </a:t>
            </a:r>
          </a:p>
          <a:p>
            <a:pPr algn="ctr"/>
            <a:r>
              <a:rPr lang="en-US" sz="7800" b="1" dirty="0">
                <a:solidFill>
                  <a:schemeClr val="tx1"/>
                </a:solidFill>
              </a:rPr>
              <a:t>Program Questions? </a:t>
            </a:r>
          </a:p>
          <a:p>
            <a:pPr algn="ctr"/>
            <a:r>
              <a:rPr lang="en-US" sz="5000" b="1" dirty="0">
                <a:solidFill>
                  <a:schemeClr val="tx1"/>
                </a:solidFill>
              </a:rPr>
              <a:t>Maria Guzman-Rocha</a:t>
            </a:r>
          </a:p>
          <a:p>
            <a:pPr algn="ctr"/>
            <a:r>
              <a:rPr lang="en-US" sz="5000" b="1" dirty="0">
                <a:solidFill>
                  <a:schemeClr val="tx1"/>
                </a:solidFill>
              </a:rPr>
              <a:t>312-746-7474</a:t>
            </a:r>
          </a:p>
          <a:p>
            <a:pPr algn="ctr"/>
            <a:r>
              <a:rPr lang="en-US" sz="5000" b="1">
                <a:solidFill>
                  <a:schemeClr val="tx1"/>
                </a:solidFill>
                <a:hlinkClick r:id="rId3"/>
              </a:rPr>
              <a:t>Maria-Guzman-Rocha@cityofchicago.org</a:t>
            </a:r>
            <a:endParaRPr lang="en-US" sz="5000" b="1">
              <a:solidFill>
                <a:schemeClr val="tx1"/>
              </a:solidFill>
            </a:endParaRPr>
          </a:p>
          <a:p>
            <a:pPr algn="ctr"/>
            <a:endParaRPr lang="en-US" sz="5700" b="1" i="1">
              <a:solidFill>
                <a:schemeClr val="tx1"/>
              </a:solidFill>
            </a:endParaRPr>
          </a:p>
          <a:p>
            <a:pPr algn="ctr"/>
            <a:r>
              <a:rPr lang="en-US" sz="7800" b="1" dirty="0">
                <a:solidFill>
                  <a:schemeClr val="tx1"/>
                </a:solidFill>
              </a:rPr>
              <a:t>For non-programmatic questions contact:</a:t>
            </a:r>
          </a:p>
          <a:p>
            <a:pPr algn="ctr"/>
            <a:r>
              <a:rPr lang="en-US" sz="4900" b="1" dirty="0">
                <a:solidFill>
                  <a:schemeClr val="tx1"/>
                </a:solidFill>
              </a:rPr>
              <a:t>Julia Talbot</a:t>
            </a:r>
          </a:p>
          <a:p>
            <a:pPr algn="ctr"/>
            <a:r>
              <a:rPr lang="en-US" sz="4900" b="1" dirty="0">
                <a:solidFill>
                  <a:schemeClr val="tx1"/>
                </a:solidFill>
              </a:rPr>
              <a:t>(312)-743-1679</a:t>
            </a:r>
          </a:p>
          <a:p>
            <a:pPr algn="ctr"/>
            <a:r>
              <a:rPr lang="en-US" sz="4900" b="1">
                <a:solidFill>
                  <a:schemeClr val="tx1"/>
                </a:solidFill>
                <a:hlinkClick r:id="rId4"/>
              </a:rPr>
              <a:t>Julia.Talbot@cityofchicago.org</a:t>
            </a:r>
            <a:endParaRPr lang="en-US" sz="4900" b="1">
              <a:solidFill>
                <a:schemeClr val="tx1"/>
              </a:solidFill>
            </a:endParaRPr>
          </a:p>
          <a:p>
            <a:pPr algn="ctr"/>
            <a:endParaRPr lang="en-US" sz="4900" b="1" i="1">
              <a:solidFill>
                <a:schemeClr val="tx1"/>
              </a:solidFill>
            </a:endParaRPr>
          </a:p>
          <a:p>
            <a:endParaRPr lang="en-US" sz="3600" b="1" i="1">
              <a:solidFill>
                <a:schemeClr val="tx1"/>
              </a:solidFill>
            </a:endParaRPr>
          </a:p>
        </p:txBody>
      </p:sp>
    </p:spTree>
    <p:extLst>
      <p:ext uri="{BB962C8B-B14F-4D97-AF65-F5344CB8AC3E}">
        <p14:creationId xmlns:p14="http://schemas.microsoft.com/office/powerpoint/2010/main" val="338208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endParaRPr lang="en-US">
              <a:cs typeface="Calibri"/>
            </a:endParaRPr>
          </a:p>
        </p:txBody>
      </p:sp>
      <p:sp>
        <p:nvSpPr>
          <p:cNvPr id="3" name="Content Placeholder 2"/>
          <p:cNvSpPr>
            <a:spLocks noGrp="1"/>
          </p:cNvSpPr>
          <p:nvPr>
            <p:ph idx="1"/>
          </p:nvPr>
        </p:nvSpPr>
        <p:spPr>
          <a:xfrm>
            <a:off x="1257300" y="1266092"/>
            <a:ext cx="8097715" cy="5428318"/>
          </a:xfrm>
        </p:spPr>
        <p:txBody>
          <a:bodyPr vert="horz" lIns="101882" tIns="50941" rIns="101882" bIns="50941" rtlCol="0" anchor="t">
            <a:noAutofit/>
          </a:bodyPr>
          <a:lstStyle/>
          <a:p>
            <a:pPr marL="381635" indent="-381635"/>
            <a:r>
              <a:rPr lang="en-US" sz="1750" b="1" dirty="0">
                <a:latin typeface="Calibri"/>
                <a:cs typeface="Calibri"/>
              </a:rPr>
              <a:t>City-wide Strategy</a:t>
            </a:r>
            <a:endParaRPr lang="en-US" sz="1750" dirty="0">
              <a:latin typeface="Calibri"/>
              <a:cs typeface="Calibri"/>
            </a:endParaRPr>
          </a:p>
          <a:p>
            <a:pPr marL="827405" lvl="1" indent="-318135"/>
            <a:r>
              <a:rPr lang="en-US" sz="1750" dirty="0">
                <a:latin typeface="Calibri"/>
                <a:cs typeface="Calibri"/>
              </a:rPr>
              <a:t>MCMF was initiated in the fall of 2019 through a citywide convening. In 2020, MCMF launched MyCHIMyFuture.org, an online database of youth programs across the city. In May 2022, MCMF launched a mobile app that works in conjunction with the online platform to ensure youth and families have opportunities to learn about and connect to programs and resources.</a:t>
            </a:r>
          </a:p>
          <a:p>
            <a:pPr marL="381635" indent="-381635"/>
            <a:r>
              <a:rPr lang="en-US" sz="1750" b="1" dirty="0">
                <a:latin typeface="Calibri"/>
                <a:cs typeface="Calibri"/>
              </a:rPr>
              <a:t>MCMF Community Strategy</a:t>
            </a:r>
            <a:endParaRPr lang="en-US" sz="1750" dirty="0">
              <a:latin typeface="Calibri"/>
              <a:cs typeface="Calibri"/>
            </a:endParaRPr>
          </a:p>
          <a:p>
            <a:pPr marL="827405" lvl="1" indent="-318135"/>
            <a:r>
              <a:rPr lang="en-US" sz="1750" dirty="0">
                <a:latin typeface="Calibri"/>
                <a:cs typeface="Calibri"/>
              </a:rPr>
              <a:t>In early 2020, the City selected four initial communities of focus (Austin, Back of the Yards, Garfield Park, and Roseland) for deeper connections and on-the-ground-work. In partnership with LISC Chicago, the City provided small seed grants in each of the focus communities to support existing and new youth programming. South Shore was added as a fifth focus community in 2021. Also in 2020, the City began implementing out-of-school time campaigns, such as </a:t>
            </a:r>
            <a:r>
              <a:rPr lang="en-US" sz="1750" dirty="0" err="1">
                <a:latin typeface="Calibri"/>
                <a:cs typeface="Calibri"/>
              </a:rPr>
              <a:t>Halloweek</a:t>
            </a:r>
            <a:r>
              <a:rPr lang="en-US" sz="1750" dirty="0">
                <a:latin typeface="Calibri"/>
                <a:cs typeface="Calibri"/>
              </a:rPr>
              <a:t>, Make 2021 Yours, and the Kickback series. During the summer and winter months, the City piloted the Kickback Series, which provided 278 youth with part-time jobs organizing 140 community events attended by more than 12,000 children and family members. In 2022, the summer Kickback Series employed youth in 15 regions across Chicago most impacted by COVID-19</a:t>
            </a:r>
            <a:r>
              <a:rPr lang="en-US" sz="1750" i="0" u="none" strike="noStrike" baseline="0" dirty="0">
                <a:latin typeface="Calibri"/>
                <a:cs typeface="Calibri"/>
              </a:rPr>
              <a:t>.</a:t>
            </a:r>
            <a:r>
              <a:rPr lang="en-US" sz="1750" dirty="0">
                <a:latin typeface="Calibri"/>
                <a:cs typeface="Calibri"/>
              </a:rPr>
              <a:t> </a:t>
            </a:r>
            <a:endParaRPr lang="en-US" sz="1750">
              <a:latin typeface="Calibri"/>
              <a:ea typeface="+mn-lt"/>
              <a:cs typeface="Calibri"/>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7</a:t>
            </a:fld>
            <a:endParaRPr lang="en-US"/>
          </a:p>
        </p:txBody>
      </p:sp>
    </p:spTree>
    <p:extLst>
      <p:ext uri="{BB962C8B-B14F-4D97-AF65-F5344CB8AC3E}">
        <p14:creationId xmlns:p14="http://schemas.microsoft.com/office/powerpoint/2010/main" val="211578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Background </a:t>
            </a:r>
            <a:endParaRPr lang="en-US">
              <a:cs typeface="Calibri"/>
            </a:endParaRPr>
          </a:p>
        </p:txBody>
      </p:sp>
      <p:sp>
        <p:nvSpPr>
          <p:cNvPr id="3" name="Content Placeholder 2"/>
          <p:cNvSpPr>
            <a:spLocks noGrp="1"/>
          </p:cNvSpPr>
          <p:nvPr>
            <p:ph idx="1"/>
          </p:nvPr>
        </p:nvSpPr>
        <p:spPr>
          <a:xfrm>
            <a:off x="1269023" y="1324173"/>
            <a:ext cx="7828085" cy="5475744"/>
          </a:xfrm>
        </p:spPr>
        <p:txBody>
          <a:bodyPr vert="horz" lIns="101882" tIns="50941" rIns="101882" bIns="50941" rtlCol="0" anchor="t">
            <a:normAutofit/>
          </a:bodyPr>
          <a:lstStyle/>
          <a:p>
            <a:pPr algn="l"/>
            <a:r>
              <a:rPr lang="en-US" sz="1800" b="0" i="0" u="none" strike="noStrike" baseline="0">
                <a:latin typeface="Calibri" panose="020F0502020204030204" pitchFamily="34" charset="0"/>
              </a:rPr>
              <a:t>The MCMF Year-Round Safe Spaces for Youth Request for Proposals is the first in a series of RFPs to be released by DFSS in 2022 to implement the MCMF Community Strategy. The goal of these three RFPs together is to strengthen youth ecosystems and deepen networks for agencies in 15 Community Strategy Regions across Chicago through a variety of approaches.</a:t>
            </a:r>
          </a:p>
          <a:p>
            <a:pPr marL="0" indent="0" algn="l">
              <a:buNone/>
            </a:pPr>
            <a:endParaRPr lang="en-US" sz="1800" b="0" i="0" u="none" strike="noStrike" baseline="0">
              <a:latin typeface="Calibri" panose="020F0502020204030204" pitchFamily="34" charset="0"/>
            </a:endParaRPr>
          </a:p>
          <a:p>
            <a:pPr algn="l"/>
            <a:r>
              <a:rPr lang="en-US" sz="1800" b="1" u="none" strike="noStrike" baseline="0">
                <a:latin typeface="Calibri-Bold"/>
              </a:rPr>
              <a:t>DFSS My CHI. My Future. RFPs</a:t>
            </a:r>
          </a:p>
          <a:p>
            <a:pPr lvl="1"/>
            <a:r>
              <a:rPr lang="en-US" b="0" i="0" u="none" strike="noStrike" baseline="0">
                <a:latin typeface="Calibri" panose="020F0502020204030204" pitchFamily="34" charset="0"/>
              </a:rPr>
              <a:t>The </a:t>
            </a:r>
            <a:r>
              <a:rPr lang="en-US" b="1" i="0" u="none" strike="noStrike" baseline="0">
                <a:latin typeface="Calibri-Bold"/>
              </a:rPr>
              <a:t>Year-Round Safe Spaces for Youth Initiative </a:t>
            </a:r>
            <a:r>
              <a:rPr lang="en-US" b="0" i="0" u="none" strike="noStrike" baseline="0">
                <a:latin typeface="Calibri" panose="020F0502020204030204" pitchFamily="34" charset="0"/>
              </a:rPr>
              <a:t>(focus of this RFP) will provide year-round programming for youth and families and youth employment opportunities for youth ages 16-24 in 15 regions.</a:t>
            </a:r>
          </a:p>
          <a:p>
            <a:pPr lvl="1"/>
            <a:r>
              <a:rPr lang="en-US" b="0" i="0" u="none" strike="noStrike" baseline="0">
                <a:latin typeface="Calibri" panose="020F0502020204030204" pitchFamily="34" charset="0"/>
              </a:rPr>
              <a:t>The </a:t>
            </a:r>
            <a:r>
              <a:rPr lang="en-US" b="1" i="0" u="none" strike="noStrike" baseline="0">
                <a:latin typeface="Calibri-Bold"/>
              </a:rPr>
              <a:t>Community Anchor Organization Initiative </a:t>
            </a:r>
            <a:r>
              <a:rPr lang="en-US" b="0" i="0" u="none" strike="noStrike" baseline="0">
                <a:latin typeface="Calibri" panose="020F0502020204030204" pitchFamily="34" charset="0"/>
              </a:rPr>
              <a:t>(RFP release Fall/Winter 2022) will provide support for anchor organizations to convene community-based organizations in 15 regions with the goal of strengthening local, youth-serving opportunity ecosystems.</a:t>
            </a:r>
          </a:p>
          <a:p>
            <a:pPr lvl="1"/>
            <a:r>
              <a:rPr lang="en-US" b="0" i="0" u="none" strike="noStrike" baseline="0">
                <a:latin typeface="Calibri" panose="020F0502020204030204" pitchFamily="34" charset="0"/>
              </a:rPr>
              <a:t>The </a:t>
            </a:r>
            <a:r>
              <a:rPr lang="en-US" b="1" i="0" u="none" strike="noStrike" baseline="0">
                <a:latin typeface="Calibri-Bold"/>
              </a:rPr>
              <a:t>Micro-Grant Program </a:t>
            </a:r>
            <a:r>
              <a:rPr lang="en-US" b="0" i="0" u="none" strike="noStrike" baseline="0">
                <a:latin typeface="Calibri" panose="020F0502020204030204" pitchFamily="34" charset="0"/>
              </a:rPr>
              <a:t>(RFP release Fall/Winter 2022) will provide funding for safe and engaging youth programs within the 15 regions.</a:t>
            </a:r>
          </a:p>
          <a:p>
            <a:pPr marL="0" indent="0" algn="l">
              <a:buNone/>
            </a:pPr>
            <a:endParaRPr lang="en-US" sz="1800">
              <a:cs typeface="Calibri"/>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8</a:t>
            </a:fld>
            <a:endParaRPr lang="en-US"/>
          </a:p>
        </p:txBody>
      </p:sp>
    </p:spTree>
    <p:extLst>
      <p:ext uri="{BB962C8B-B14F-4D97-AF65-F5344CB8AC3E}">
        <p14:creationId xmlns:p14="http://schemas.microsoft.com/office/powerpoint/2010/main" val="59424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Safe Spaces for Youth RFP </a:t>
            </a:r>
            <a:endParaRPr lang="en-US" dirty="0">
              <a:cs typeface="Calibri"/>
            </a:endParaRPr>
          </a:p>
        </p:txBody>
      </p:sp>
      <p:sp>
        <p:nvSpPr>
          <p:cNvPr id="3" name="Content Placeholder 2"/>
          <p:cNvSpPr>
            <a:spLocks noGrp="1"/>
          </p:cNvSpPr>
          <p:nvPr>
            <p:ph idx="1"/>
          </p:nvPr>
        </p:nvSpPr>
        <p:spPr>
          <a:xfrm>
            <a:off x="1269023" y="1324173"/>
            <a:ext cx="7828085" cy="5475744"/>
          </a:xfrm>
        </p:spPr>
        <p:txBody>
          <a:bodyPr vert="horz" lIns="101882" tIns="50941" rIns="101882" bIns="50941" rtlCol="0" anchor="t">
            <a:normAutofit/>
          </a:bodyPr>
          <a:lstStyle/>
          <a:p>
            <a:pPr algn="l"/>
            <a:r>
              <a:rPr lang="en-US" sz="1800" b="0" i="0" u="none" strike="noStrike" baseline="0" dirty="0">
                <a:latin typeface="Calibri" panose="020F0502020204030204" pitchFamily="34" charset="0"/>
              </a:rPr>
              <a:t>With this RFP, DFSS seeks to expand MCMF programming to a year-round model through selecting an agency in each of 15 Community Strategy Regions to employ 15 youth and host Kickback events while prioritizing the objectives listed below. DFSS is committed to continuing to build upon best practices in youth development in the execution of all its programs. The priorities for improvement that DFSS is focusing on for this RFP include:</a:t>
            </a:r>
          </a:p>
          <a:p>
            <a:pPr marL="0" indent="0" algn="l">
              <a:buNone/>
            </a:pPr>
            <a:endParaRPr lang="en-US" sz="1800" dirty="0">
              <a:cs typeface="Calibri"/>
            </a:endParaRPr>
          </a:p>
          <a:p>
            <a:pPr marL="731486" lvl="1" indent="-285750"/>
            <a:r>
              <a:rPr lang="en-US" dirty="0">
                <a:ea typeface="+mn-lt"/>
                <a:cs typeface="+mn-lt"/>
              </a:rPr>
              <a:t>Leverage partnerships and collaboration between agencies based in the same Community Strategy Regions</a:t>
            </a:r>
          </a:p>
          <a:p>
            <a:pPr marL="731486" lvl="1" indent="-285750"/>
            <a:r>
              <a:rPr lang="en-US" dirty="0">
                <a:ea typeface="+mn-lt"/>
                <a:cs typeface="+mn-lt"/>
              </a:rPr>
              <a:t>Prioritize hiring and serving youth in the target Community Strategy Region</a:t>
            </a:r>
          </a:p>
          <a:p>
            <a:pPr marL="731486" lvl="1" indent="-285750"/>
            <a:r>
              <a:rPr lang="en-US" dirty="0">
                <a:ea typeface="+mn-lt"/>
                <a:cs typeface="+mn-lt"/>
              </a:rPr>
              <a:t>Strengths-based approach to working with youth </a:t>
            </a:r>
          </a:p>
          <a:p>
            <a:pPr marL="731486" lvl="1" indent="-285750"/>
            <a:r>
              <a:rPr lang="en-US" dirty="0">
                <a:ea typeface="+mn-lt"/>
                <a:cs typeface="+mn-lt"/>
              </a:rPr>
              <a:t>Connect youth to employment opportunities that reflect their interests</a:t>
            </a:r>
          </a:p>
          <a:p>
            <a:pPr marL="731486" lvl="1" indent="-285750"/>
            <a:r>
              <a:rPr lang="en-US" dirty="0">
                <a:ea typeface="+mn-lt"/>
                <a:cs typeface="+mn-lt"/>
              </a:rPr>
              <a:t>Focus on continuous improvement using data to make programmatic decisions</a:t>
            </a:r>
          </a:p>
          <a:p>
            <a:pPr marL="731486" lvl="1" indent="-285750"/>
            <a:r>
              <a:rPr lang="en-US" dirty="0">
                <a:ea typeface="+mn-lt"/>
                <a:cs typeface="+mn-lt"/>
              </a:rPr>
              <a:t>Build young people's financial capabilities</a:t>
            </a:r>
            <a:endParaRPr lang="en-US" dirty="0">
              <a:cs typeface="Calibri"/>
            </a:endParaRPr>
          </a:p>
          <a:p>
            <a:pPr marL="381635" indent="-381635">
              <a:buFont typeface="Wingdings"/>
              <a:buChar char="Ø"/>
            </a:pPr>
            <a:endParaRPr lang="en-US" sz="1600" dirty="0">
              <a:cs typeface="Calibri"/>
            </a:endParaRPr>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9</a:t>
            </a:fld>
            <a:endParaRPr lang="en-US"/>
          </a:p>
        </p:txBody>
      </p:sp>
    </p:spTree>
    <p:extLst>
      <p:ext uri="{BB962C8B-B14F-4D97-AF65-F5344CB8AC3E}">
        <p14:creationId xmlns:p14="http://schemas.microsoft.com/office/powerpoint/2010/main" val="3003814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SS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SS 2020" id="{461B3AAC-5866-AD42-BA27-8EF19E77614C}" vid="{2B9BEC71-841B-644C-A582-7FBEDC338614}"/>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878B4ACFF49343A6F1F73BBD05F41C" ma:contentTypeVersion="14" ma:contentTypeDescription="Create a new document." ma:contentTypeScope="" ma:versionID="a9e602618f08583987c4cc85368c1527">
  <xsd:schema xmlns:xsd="http://www.w3.org/2001/XMLSchema" xmlns:xs="http://www.w3.org/2001/XMLSchema" xmlns:p="http://schemas.microsoft.com/office/2006/metadata/properties" xmlns:ns2="2ea20653-ed69-4791-9e23-35caacc4e43b" xmlns:ns3="ae61d79c-f8e4-4bf6-b20c-15afe0565d0d" targetNamespace="http://schemas.microsoft.com/office/2006/metadata/properties" ma:root="true" ma:fieldsID="ac6b2647001e63e469f2bffc2a814c83" ns2:_="" ns3:_="">
    <xsd:import namespace="2ea20653-ed69-4791-9e23-35caacc4e43b"/>
    <xsd:import namespace="ae61d79c-f8e4-4bf6-b20c-15afe0565d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20653-ed69-4791-9e23-35caacc4e4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0d1f32-acc0-4b18-a898-8579d5c617c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1d79c-f8e4-4bf6-b20c-15afe0565d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a14bdc1-10e5-4344-876d-be23030462d7}" ma:internalName="TaxCatchAll" ma:showField="CatchAllData" ma:web="ae61d79c-f8e4-4bf6-b20c-15afe0565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61d79c-f8e4-4bf6-b20c-15afe0565d0d" xsi:nil="true"/>
    <lcf76f155ced4ddcb4097134ff3c332f xmlns="2ea20653-ed69-4791-9e23-35caacc4e43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F8490F-395B-4650-BF7D-E521272675DA}">
  <ds:schemaRefs>
    <ds:schemaRef ds:uri="2ea20653-ed69-4791-9e23-35caacc4e43b"/>
    <ds:schemaRef ds:uri="ae61d79c-f8e4-4bf6-b20c-15afe0565d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03E43A4-28FC-45C0-AA6B-48B644792E4A}">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2ea20653-ed69-4791-9e23-35caacc4e43b"/>
    <ds:schemaRef ds:uri="ae61d79c-f8e4-4bf6-b20c-15afe0565d0d"/>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60FE216-0D80-496F-9739-63D83585F2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5912</Words>
  <Application>Microsoft Office PowerPoint</Application>
  <PresentationFormat>Custom</PresentationFormat>
  <Paragraphs>729</Paragraphs>
  <Slides>61</Slides>
  <Notes>43</Notes>
  <HiddenSlides>0</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61</vt:i4>
      </vt:variant>
    </vt:vector>
  </HeadingPairs>
  <TitlesOfParts>
    <vt:vector size="80" baseType="lpstr">
      <vt:lpstr>Arial</vt:lpstr>
      <vt:lpstr>Calibri</vt:lpstr>
      <vt:lpstr>Calibri Light</vt:lpstr>
      <vt:lpstr>Calibri-Bold</vt:lpstr>
      <vt:lpstr>Calibri-Italic</vt:lpstr>
      <vt:lpstr>Lucida Grande</vt:lpstr>
      <vt:lpstr>Verdana</vt:lpstr>
      <vt:lpstr>Wingdings</vt:lpstr>
      <vt:lpstr>1_Custom Design</vt:lpstr>
      <vt:lpstr>Custom Design</vt:lpstr>
      <vt:lpstr>5_Custom Design</vt:lpstr>
      <vt:lpstr>Office Theme</vt:lpstr>
      <vt:lpstr>2_Custom Design</vt:lpstr>
      <vt:lpstr>3_Custom Design</vt:lpstr>
      <vt:lpstr>1_Office Theme</vt:lpstr>
      <vt:lpstr>DFSS 2020</vt:lpstr>
      <vt:lpstr>4_Custom Design</vt:lpstr>
      <vt:lpstr>1_Custom Design</vt:lpstr>
      <vt:lpstr>think-cell Slide</vt:lpstr>
      <vt:lpstr>Department of Family and Support Services  MCMF Year-Round Safe Spaces for Youth RFP</vt:lpstr>
      <vt:lpstr>House Keeping</vt:lpstr>
      <vt:lpstr>Agenda</vt:lpstr>
      <vt:lpstr>Purpose of the RFP</vt:lpstr>
      <vt:lpstr>Program Description and Goals</vt:lpstr>
      <vt:lpstr>Background </vt:lpstr>
      <vt:lpstr>Background </vt:lpstr>
      <vt:lpstr>Background </vt:lpstr>
      <vt:lpstr>Safe Spaces for Youth RFP </vt:lpstr>
      <vt:lpstr>MCMF Community Strategy Regions</vt:lpstr>
      <vt:lpstr>MCMF Community Strategy Regions</vt:lpstr>
      <vt:lpstr>Eligibility &amp; Target Population</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Program Requirements</vt:lpstr>
      <vt:lpstr>Budget Breakdown</vt:lpstr>
      <vt:lpstr>Advanced Payment Policy</vt:lpstr>
      <vt:lpstr>Performance Goals and Outcomes</vt:lpstr>
      <vt:lpstr>Performance Goals and Outcomes</vt:lpstr>
      <vt:lpstr>Guidance for Respondents</vt:lpstr>
      <vt:lpstr>Selection Criteria – Community Involvement</vt:lpstr>
      <vt:lpstr>Selection Criteria - Organizational Capacity</vt:lpstr>
      <vt:lpstr>Selection Criteria – Strength of Proposed Program  </vt:lpstr>
      <vt:lpstr>Selection Criteria – Performance Management and Outcomes</vt:lpstr>
      <vt:lpstr> Selection Criteria – Reasonable costs, budget justification, and leverage of funds  </vt:lpstr>
      <vt:lpstr>Selection Criteria - Attachments</vt:lpstr>
      <vt:lpstr>Selection and Transition Timeline</vt:lpstr>
      <vt:lpstr>Deadline</vt:lpstr>
      <vt:lpstr>Application Tips</vt:lpstr>
      <vt:lpstr>Tips for Working in eProcurement</vt:lpstr>
      <vt:lpstr>New Agency Requirements</vt:lpstr>
      <vt:lpstr>Technical Assistance! </vt:lpstr>
      <vt:lpstr>How to Accept an Amendment   </vt:lpstr>
      <vt:lpstr>How to accept an amendment – Step 1</vt:lpstr>
      <vt:lpstr>How to accept an amendment – Step 2</vt:lpstr>
      <vt:lpstr>How to accept an amendment – Step 3</vt:lpstr>
      <vt:lpstr>How to accept an amendment – Step 4</vt:lpstr>
      <vt:lpstr>How to accept an amendment – Step 5</vt:lpstr>
      <vt:lpstr>How to Submit an Application   </vt:lpstr>
      <vt:lpstr>How to submit an application – Step 1</vt:lpstr>
      <vt:lpstr>How to submit an application – Step 2</vt:lpstr>
      <vt:lpstr>How to submit an application – Step 3</vt:lpstr>
      <vt:lpstr>How to submit an application – Step 4</vt:lpstr>
      <vt:lpstr>How to submit an application – Step 5</vt:lpstr>
      <vt:lpstr>How to submit an application – Step 6</vt:lpstr>
      <vt:lpstr>How to submit an application – Step 7</vt:lpstr>
      <vt:lpstr>How to submit an application – Step 8</vt:lpstr>
      <vt:lpstr>How to submit an application – Step 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DFSS: Introducing our new approach to RFPs/eval apps/ strategic contracting? (TBD)</dc:title>
  <dc:creator>Lanney, Jessica</dc:creator>
  <cp:lastModifiedBy>Julia Talbot</cp:lastModifiedBy>
  <cp:revision>142</cp:revision>
  <cp:lastPrinted>2018-04-02T17:54:55Z</cp:lastPrinted>
  <dcterms:created xsi:type="dcterms:W3CDTF">2018-03-27T16:08:06Z</dcterms:created>
  <dcterms:modified xsi:type="dcterms:W3CDTF">2022-10-14T17:36:25Z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0x01010033878B4ACFF49343A6F1F73BBD05F41C</vt:lpwstr>
  </property>
  <property fmtid="{D5CDD505-2E9C-101B-9397-08002B2CF9AE}" pid="3" name="MediaServiceImageTags">
    <vt:lpwstr/>
  </property>
</Properties>
</file>