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7.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8.xml" ContentType="application/vnd.openxmlformats-officedocument.theme+xml"/>
  <Override PartName="/ppt/tags/tag4.xml" ContentType="application/vnd.openxmlformats-officedocument.presentationml.tags+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 id="2147483780" r:id="rId2"/>
    <p:sldMasterId id="2147483792" r:id="rId3"/>
    <p:sldMasterId id="2147483691" r:id="rId4"/>
    <p:sldMasterId id="2147483703" r:id="rId5"/>
    <p:sldMasterId id="2147483716" r:id="rId6"/>
    <p:sldMasterId id="2147483728" r:id="rId7"/>
    <p:sldMasterId id="2147483740" r:id="rId8"/>
    <p:sldMasterId id="2147483753" r:id="rId9"/>
  </p:sldMasterIdLst>
  <p:notesMasterIdLst>
    <p:notesMasterId r:id="rId53"/>
  </p:notesMasterIdLst>
  <p:handoutMasterIdLst>
    <p:handoutMasterId r:id="rId54"/>
  </p:handoutMasterIdLst>
  <p:sldIdLst>
    <p:sldId id="256" r:id="rId10"/>
    <p:sldId id="902" r:id="rId11"/>
    <p:sldId id="439" r:id="rId12"/>
    <p:sldId id="511" r:id="rId13"/>
    <p:sldId id="512" r:id="rId14"/>
    <p:sldId id="513" r:id="rId15"/>
    <p:sldId id="506" r:id="rId16"/>
    <p:sldId id="505" r:id="rId17"/>
    <p:sldId id="441" r:id="rId18"/>
    <p:sldId id="452" r:id="rId19"/>
    <p:sldId id="480" r:id="rId20"/>
    <p:sldId id="507" r:id="rId21"/>
    <p:sldId id="508" r:id="rId22"/>
    <p:sldId id="514" r:id="rId23"/>
    <p:sldId id="481" r:id="rId24"/>
    <p:sldId id="484" r:id="rId25"/>
    <p:sldId id="446" r:id="rId26"/>
    <p:sldId id="457" r:id="rId27"/>
    <p:sldId id="445" r:id="rId28"/>
    <p:sldId id="509" r:id="rId29"/>
    <p:sldId id="486" r:id="rId30"/>
    <p:sldId id="510" r:id="rId31"/>
    <p:sldId id="450" r:id="rId32"/>
    <p:sldId id="295" r:id="rId33"/>
    <p:sldId id="903" r:id="rId34"/>
    <p:sldId id="462" r:id="rId35"/>
    <p:sldId id="464" r:id="rId36"/>
    <p:sldId id="490" r:id="rId37"/>
    <p:sldId id="491" r:id="rId38"/>
    <p:sldId id="492" r:id="rId39"/>
    <p:sldId id="493" r:id="rId40"/>
    <p:sldId id="494" r:id="rId41"/>
    <p:sldId id="470" r:id="rId42"/>
    <p:sldId id="495" r:id="rId43"/>
    <p:sldId id="496" r:id="rId44"/>
    <p:sldId id="497" r:id="rId45"/>
    <p:sldId id="498" r:id="rId46"/>
    <p:sldId id="499" r:id="rId47"/>
    <p:sldId id="500" r:id="rId48"/>
    <p:sldId id="501" r:id="rId49"/>
    <p:sldId id="502" r:id="rId50"/>
    <p:sldId id="503" r:id="rId51"/>
    <p:sldId id="300" r:id="rId52"/>
  </p:sldIdLst>
  <p:sldSz cx="10058400" cy="7772400"/>
  <p:notesSz cx="6950075" cy="9236075"/>
  <p:defaultText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2448">
          <p15:clr>
            <a:srgbClr val="A4A3A4"/>
          </p15:clr>
        </p15:guide>
        <p15:guide id="4" pos="3168">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89"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E69DCE-4375-7BEC-81B8-6E26E2812BB8}" name="Kiana Jones" initials="KJ" userId="S::kiana.jones@cityofchicago.org::85f0deba-9bcd-4318-ad06-6fef9c50573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nney, Jessica" initials="LJ" lastIdx="10" clrIdx="0"/>
  <p:cmAuthor id="2" name="Julia Talbot" initials="JT" lastIdx="4" clrIdx="1">
    <p:extLst>
      <p:ext uri="{19B8F6BF-5375-455C-9EA6-DF929625EA0E}">
        <p15:presenceInfo xmlns:p15="http://schemas.microsoft.com/office/powerpoint/2012/main" userId="S::Julia.Talbot@cityofchicago.org::562544b2-6820-4a32-95b3-0a07df5cba40" providerId="AD"/>
      </p:ext>
    </p:extLst>
  </p:cmAuthor>
  <p:cmAuthor id="3" name="Cyndi Rivera" initials="CR" lastIdx="1" clrIdx="2">
    <p:extLst>
      <p:ext uri="{19B8F6BF-5375-455C-9EA6-DF929625EA0E}">
        <p15:presenceInfo xmlns:p15="http://schemas.microsoft.com/office/powerpoint/2012/main" userId="S::Cyndi.Rivera@cityofchicago.org::da18d283-bf41-4797-b885-d622b4affd8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7356B5-D75E-427E-83E1-1BAF555B90E2}" v="6" dt="2023-02-10T15:26:22.24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860" y="96"/>
      </p:cViewPr>
      <p:guideLst>
        <p:guide orient="horz" pos="2160"/>
        <p:guide pos="2880"/>
        <p:guide orient="horz" pos="2448"/>
        <p:guide pos="3168"/>
      </p:guideLst>
    </p:cSldViewPr>
  </p:slideViewPr>
  <p:notesTextViewPr>
    <p:cViewPr>
      <p:scale>
        <a:sx n="1" d="1"/>
        <a:sy n="1" d="1"/>
      </p:scale>
      <p:origin x="0" y="0"/>
    </p:cViewPr>
  </p:notesTextViewPr>
  <p:notesViewPr>
    <p:cSldViewPr snapToGrid="0">
      <p:cViewPr>
        <p:scale>
          <a:sx n="1" d="2"/>
          <a:sy n="1" d="2"/>
        </p:scale>
        <p:origin x="0" y="0"/>
      </p:cViewPr>
      <p:guideLst>
        <p:guide orient="horz" pos="2909"/>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commentAuthors" Target="commentAuthor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notesMaster" Target="notesMasters/notesMaster1.xml"/><Relationship Id="rId58"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viewProps" Target="viewProps.xml"/><Relationship Id="rId61" Type="http://schemas.microsoft.com/office/2018/10/relationships/authors" Target="author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microsoft.com/office/2015/10/relationships/revisionInfo" Target="revisionInfo.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presProps" Target="presProps.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1963"/>
          </a:xfrm>
          <a:prstGeom prst="rect">
            <a:avLst/>
          </a:prstGeom>
        </p:spPr>
        <p:txBody>
          <a:bodyPr vert="horz" lIns="91438" tIns="45719" rIns="91438" bIns="45719" rtlCol="0"/>
          <a:lstStyle>
            <a:lvl1pPr algn="l">
              <a:defRPr sz="1200"/>
            </a:lvl1pPr>
          </a:lstStyle>
          <a:p>
            <a:endParaRPr lang="en-US"/>
          </a:p>
        </p:txBody>
      </p:sp>
      <p:sp>
        <p:nvSpPr>
          <p:cNvPr id="3" name="Date Placeholder 2"/>
          <p:cNvSpPr>
            <a:spLocks noGrp="1"/>
          </p:cNvSpPr>
          <p:nvPr>
            <p:ph type="dt" sz="quarter" idx="1"/>
          </p:nvPr>
        </p:nvSpPr>
        <p:spPr>
          <a:xfrm>
            <a:off x="3937000" y="0"/>
            <a:ext cx="3011488" cy="461963"/>
          </a:xfrm>
          <a:prstGeom prst="rect">
            <a:avLst/>
          </a:prstGeom>
        </p:spPr>
        <p:txBody>
          <a:bodyPr vert="horz" lIns="91438" tIns="45719" rIns="91438" bIns="45719" rtlCol="0"/>
          <a:lstStyle>
            <a:lvl1pPr algn="r">
              <a:defRPr sz="1200"/>
            </a:lvl1pPr>
          </a:lstStyle>
          <a:p>
            <a:fld id="{91DCF312-9799-4578-999D-3BBCE2BF4B10}" type="datetimeFigureOut">
              <a:rPr lang="en-US" smtClean="0"/>
              <a:pPr/>
              <a:t>2/23/2023</a:t>
            </a:fld>
            <a:endParaRPr lang="en-US"/>
          </a:p>
        </p:txBody>
      </p:sp>
      <p:sp>
        <p:nvSpPr>
          <p:cNvPr id="4" name="Footer Placeholder 3"/>
          <p:cNvSpPr>
            <a:spLocks noGrp="1"/>
          </p:cNvSpPr>
          <p:nvPr>
            <p:ph type="ftr" sz="quarter" idx="2"/>
          </p:nvPr>
        </p:nvSpPr>
        <p:spPr>
          <a:xfrm>
            <a:off x="0" y="8772525"/>
            <a:ext cx="3011488" cy="461963"/>
          </a:xfrm>
          <a:prstGeom prst="rect">
            <a:avLst/>
          </a:prstGeom>
        </p:spPr>
        <p:txBody>
          <a:bodyPr vert="horz" lIns="91438" tIns="45719" rIns="91438" bIns="45719" rtlCol="0" anchor="b"/>
          <a:lstStyle>
            <a:lvl1pPr algn="l">
              <a:defRPr sz="1200"/>
            </a:lvl1pPr>
          </a:lstStyle>
          <a:p>
            <a:endParaRPr lang="en-US"/>
          </a:p>
        </p:txBody>
      </p:sp>
      <p:sp>
        <p:nvSpPr>
          <p:cNvPr id="5" name="Slide Number Placeholder 4"/>
          <p:cNvSpPr>
            <a:spLocks noGrp="1"/>
          </p:cNvSpPr>
          <p:nvPr>
            <p:ph type="sldNum" sz="quarter" idx="3"/>
          </p:nvPr>
        </p:nvSpPr>
        <p:spPr>
          <a:xfrm>
            <a:off x="3937000" y="8772525"/>
            <a:ext cx="3011488" cy="461963"/>
          </a:xfrm>
          <a:prstGeom prst="rect">
            <a:avLst/>
          </a:prstGeom>
        </p:spPr>
        <p:txBody>
          <a:bodyPr vert="horz" lIns="91438" tIns="45719" rIns="91438" bIns="45719" rtlCol="0" anchor="b"/>
          <a:lstStyle>
            <a:lvl1pPr algn="r">
              <a:defRPr sz="1200"/>
            </a:lvl1pPr>
          </a:lstStyle>
          <a:p>
            <a:fld id="{35482093-C9EF-4F56-AF9C-99CBC4EF0931}" type="slidenum">
              <a:rPr lang="en-US" smtClean="0"/>
              <a:pPr/>
              <a:t>‹#›</a:t>
            </a:fld>
            <a:endParaRPr lang="en-US"/>
          </a:p>
        </p:txBody>
      </p:sp>
    </p:spTree>
    <p:extLst>
      <p:ext uri="{BB962C8B-B14F-4D97-AF65-F5344CB8AC3E}">
        <p14:creationId xmlns:p14="http://schemas.microsoft.com/office/powerpoint/2010/main" val="33506441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0" tIns="46245" rIns="92490" bIns="46245" rtlCol="0"/>
          <a:lstStyle>
            <a:lvl1pPr algn="l">
              <a:defRPr sz="1200"/>
            </a:lvl1pPr>
          </a:lstStyle>
          <a:p>
            <a:endParaRPr lang="en-US"/>
          </a:p>
        </p:txBody>
      </p:sp>
      <p:sp>
        <p:nvSpPr>
          <p:cNvPr id="3" name="Date Placeholder 2"/>
          <p:cNvSpPr>
            <a:spLocks noGrp="1"/>
          </p:cNvSpPr>
          <p:nvPr>
            <p:ph type="dt" idx="1"/>
          </p:nvPr>
        </p:nvSpPr>
        <p:spPr>
          <a:xfrm>
            <a:off x="3936769" y="0"/>
            <a:ext cx="3011699" cy="463408"/>
          </a:xfrm>
          <a:prstGeom prst="rect">
            <a:avLst/>
          </a:prstGeom>
        </p:spPr>
        <p:txBody>
          <a:bodyPr vert="horz" lIns="92490" tIns="46245" rIns="92490" bIns="46245" rtlCol="0"/>
          <a:lstStyle>
            <a:lvl1pPr algn="r">
              <a:defRPr sz="1200"/>
            </a:lvl1pPr>
          </a:lstStyle>
          <a:p>
            <a:fld id="{D427C823-7708-402D-A6DC-C15F7E065C4A}" type="datetimeFigureOut">
              <a:rPr lang="en-US" smtClean="0"/>
              <a:pPr/>
              <a:t>2/23/2023</a:t>
            </a:fld>
            <a:endParaRPr lang="en-US"/>
          </a:p>
        </p:txBody>
      </p:sp>
      <p:sp>
        <p:nvSpPr>
          <p:cNvPr id="4" name="Slide Image Placeholder 3"/>
          <p:cNvSpPr>
            <a:spLocks noGrp="1" noRot="1" noChangeAspect="1"/>
          </p:cNvSpPr>
          <p:nvPr>
            <p:ph type="sldImg" idx="2"/>
          </p:nvPr>
        </p:nvSpPr>
        <p:spPr>
          <a:xfrm>
            <a:off x="1457325" y="1154113"/>
            <a:ext cx="4035425" cy="3117850"/>
          </a:xfrm>
          <a:prstGeom prst="rect">
            <a:avLst/>
          </a:prstGeom>
          <a:noFill/>
          <a:ln w="12700">
            <a:solidFill>
              <a:prstClr val="black"/>
            </a:solidFill>
          </a:ln>
        </p:spPr>
        <p:txBody>
          <a:bodyPr vert="horz" lIns="92490" tIns="46245" rIns="92490" bIns="46245" rtlCol="0" anchor="ctr"/>
          <a:lstStyle/>
          <a:p>
            <a:endParaRPr lang="en-US"/>
          </a:p>
        </p:txBody>
      </p:sp>
      <p:sp>
        <p:nvSpPr>
          <p:cNvPr id="5" name="Notes Placeholder 4"/>
          <p:cNvSpPr>
            <a:spLocks noGrp="1"/>
          </p:cNvSpPr>
          <p:nvPr>
            <p:ph type="body" sz="quarter" idx="3"/>
          </p:nvPr>
        </p:nvSpPr>
        <p:spPr>
          <a:xfrm>
            <a:off x="695008" y="4444862"/>
            <a:ext cx="5560060" cy="3636705"/>
          </a:xfrm>
          <a:prstGeom prst="rect">
            <a:avLst/>
          </a:prstGeom>
        </p:spPr>
        <p:txBody>
          <a:bodyPr vert="horz" lIns="92490" tIns="46245" rIns="92490" bIns="46245"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70"/>
            <a:ext cx="3011699" cy="463407"/>
          </a:xfrm>
          <a:prstGeom prst="rect">
            <a:avLst/>
          </a:prstGeom>
        </p:spPr>
        <p:txBody>
          <a:bodyPr vert="horz" lIns="92490" tIns="46245" rIns="92490" bIns="46245" rtlCol="0" anchor="b"/>
          <a:lstStyle>
            <a:lvl1pPr algn="l">
              <a:defRPr sz="1200"/>
            </a:lvl1pPr>
          </a:lstStyle>
          <a:p>
            <a:endParaRPr lang="en-US"/>
          </a:p>
        </p:txBody>
      </p:sp>
      <p:sp>
        <p:nvSpPr>
          <p:cNvPr id="7" name="Slide Number Placeholder 6"/>
          <p:cNvSpPr>
            <a:spLocks noGrp="1"/>
          </p:cNvSpPr>
          <p:nvPr>
            <p:ph type="sldNum" sz="quarter" idx="5"/>
          </p:nvPr>
        </p:nvSpPr>
        <p:spPr>
          <a:xfrm>
            <a:off x="3936769" y="8772670"/>
            <a:ext cx="3011699" cy="463407"/>
          </a:xfrm>
          <a:prstGeom prst="rect">
            <a:avLst/>
          </a:prstGeom>
        </p:spPr>
        <p:txBody>
          <a:bodyPr vert="horz" lIns="92490" tIns="46245" rIns="92490" bIns="46245" rtlCol="0" anchor="b"/>
          <a:lstStyle>
            <a:lvl1pPr algn="r">
              <a:defRPr sz="1200"/>
            </a:lvl1pPr>
          </a:lstStyle>
          <a:p>
            <a:fld id="{9E2337D9-B60E-4FEF-8325-431FC8CAD22D}" type="slidenum">
              <a:rPr lang="en-US" smtClean="0"/>
              <a:pPr/>
              <a:t>‹#›</a:t>
            </a:fld>
            <a:endParaRPr lang="en-US"/>
          </a:p>
        </p:txBody>
      </p:sp>
    </p:spTree>
    <p:extLst>
      <p:ext uri="{BB962C8B-B14F-4D97-AF65-F5344CB8AC3E}">
        <p14:creationId xmlns:p14="http://schemas.microsoft.com/office/powerpoint/2010/main" val="2895655243"/>
      </p:ext>
    </p:extLst>
  </p:cSld>
  <p:clrMap bg1="lt1" tx1="dk1" bg2="lt2" tx2="dk2" accent1="accent1" accent2="accent2" accent3="accent3" accent4="accent4" accent5="accent5" accent6="accent6" hlink="hlink" folHlink="folHlink"/>
  <p:notesStyle>
    <a:lvl1pPr marL="0" algn="l" defTabSz="1018824" rtl="0" eaLnBrk="1" latinLnBrk="0" hangingPunct="1">
      <a:defRPr sz="1300" kern="1200">
        <a:solidFill>
          <a:schemeClr val="tx1"/>
        </a:solidFill>
        <a:latin typeface="+mn-lt"/>
        <a:ea typeface="+mn-ea"/>
        <a:cs typeface="+mn-cs"/>
      </a:defRPr>
    </a:lvl1pPr>
    <a:lvl2pPr marL="509412" algn="l" defTabSz="1018824" rtl="0" eaLnBrk="1" latinLnBrk="0" hangingPunct="1">
      <a:defRPr sz="1300" kern="1200">
        <a:solidFill>
          <a:schemeClr val="tx1"/>
        </a:solidFill>
        <a:latin typeface="+mn-lt"/>
        <a:ea typeface="+mn-ea"/>
        <a:cs typeface="+mn-cs"/>
      </a:defRPr>
    </a:lvl2pPr>
    <a:lvl3pPr marL="1018824" algn="l" defTabSz="1018824" rtl="0" eaLnBrk="1" latinLnBrk="0" hangingPunct="1">
      <a:defRPr sz="1300" kern="1200">
        <a:solidFill>
          <a:schemeClr val="tx1"/>
        </a:solidFill>
        <a:latin typeface="+mn-lt"/>
        <a:ea typeface="+mn-ea"/>
        <a:cs typeface="+mn-cs"/>
      </a:defRPr>
    </a:lvl3pPr>
    <a:lvl4pPr marL="1528237" algn="l" defTabSz="1018824" rtl="0" eaLnBrk="1" latinLnBrk="0" hangingPunct="1">
      <a:defRPr sz="1300" kern="1200">
        <a:solidFill>
          <a:schemeClr val="tx1"/>
        </a:solidFill>
        <a:latin typeface="+mn-lt"/>
        <a:ea typeface="+mn-ea"/>
        <a:cs typeface="+mn-cs"/>
      </a:defRPr>
    </a:lvl4pPr>
    <a:lvl5pPr marL="2037649" algn="l" defTabSz="1018824" rtl="0" eaLnBrk="1" latinLnBrk="0" hangingPunct="1">
      <a:defRPr sz="1300" kern="1200">
        <a:solidFill>
          <a:schemeClr val="tx1"/>
        </a:solidFill>
        <a:latin typeface="+mn-lt"/>
        <a:ea typeface="+mn-ea"/>
        <a:cs typeface="+mn-cs"/>
      </a:defRPr>
    </a:lvl5pPr>
    <a:lvl6pPr marL="2547061" algn="l" defTabSz="1018824" rtl="0" eaLnBrk="1" latinLnBrk="0" hangingPunct="1">
      <a:defRPr sz="1300" kern="1200">
        <a:solidFill>
          <a:schemeClr val="tx1"/>
        </a:solidFill>
        <a:latin typeface="+mn-lt"/>
        <a:ea typeface="+mn-ea"/>
        <a:cs typeface="+mn-cs"/>
      </a:defRPr>
    </a:lvl6pPr>
    <a:lvl7pPr marL="3056473" algn="l" defTabSz="1018824" rtl="0" eaLnBrk="1" latinLnBrk="0" hangingPunct="1">
      <a:defRPr sz="1300" kern="1200">
        <a:solidFill>
          <a:schemeClr val="tx1"/>
        </a:solidFill>
        <a:latin typeface="+mn-lt"/>
        <a:ea typeface="+mn-ea"/>
        <a:cs typeface="+mn-cs"/>
      </a:defRPr>
    </a:lvl7pPr>
    <a:lvl8pPr marL="3565886" algn="l" defTabSz="1018824" rtl="0" eaLnBrk="1" latinLnBrk="0" hangingPunct="1">
      <a:defRPr sz="1300" kern="1200">
        <a:solidFill>
          <a:schemeClr val="tx1"/>
        </a:solidFill>
        <a:latin typeface="+mn-lt"/>
        <a:ea typeface="+mn-ea"/>
        <a:cs typeface="+mn-cs"/>
      </a:defRPr>
    </a:lvl8pPr>
    <a:lvl9pPr marL="4075298" algn="l" defTabSz="101882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2337D9-B60E-4FEF-8325-431FC8CAD22D}" type="slidenum">
              <a:rPr lang="en-US" smtClean="0"/>
              <a:pPr/>
              <a:t>3</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Clarification: the housing assessment is not the deciding factor; it will be used in addition to other factors outlined in the vulnerability, which will be developed with the selected agency. </a:t>
            </a:r>
          </a:p>
        </p:txBody>
      </p:sp>
      <p:sp>
        <p:nvSpPr>
          <p:cNvPr id="4" name="Slide Number Placeholder 3"/>
          <p:cNvSpPr>
            <a:spLocks noGrp="1"/>
          </p:cNvSpPr>
          <p:nvPr>
            <p:ph type="sldNum" sz="quarter" idx="10"/>
          </p:nvPr>
        </p:nvSpPr>
        <p:spPr/>
        <p:txBody>
          <a:bodyPr/>
          <a:lstStyle/>
          <a:p>
            <a:fld id="{9E2337D9-B60E-4FEF-8325-431FC8CAD22D}" type="slidenum">
              <a:rPr lang="en-US" smtClean="0"/>
              <a:pPr/>
              <a:t>17</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a:p>
        </p:txBody>
      </p:sp>
      <p:sp>
        <p:nvSpPr>
          <p:cNvPr id="4" name="Slide Number Placeholder 3"/>
          <p:cNvSpPr>
            <a:spLocks noGrp="1"/>
          </p:cNvSpPr>
          <p:nvPr>
            <p:ph type="sldNum" sz="quarter" idx="10"/>
          </p:nvPr>
        </p:nvSpPr>
        <p:spPr/>
        <p:txBody>
          <a:bodyPr/>
          <a:lstStyle/>
          <a:p>
            <a:fld id="{9E2337D9-B60E-4FEF-8325-431FC8CAD22D}" type="slidenum">
              <a:rPr lang="en-US" smtClean="0"/>
              <a:pPr/>
              <a:t>19</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22</a:t>
            </a:fld>
            <a:endParaRPr lang="en-US"/>
          </a:p>
        </p:txBody>
      </p:sp>
    </p:spTree>
    <p:extLst>
      <p:ext uri="{BB962C8B-B14F-4D97-AF65-F5344CB8AC3E}">
        <p14:creationId xmlns:p14="http://schemas.microsoft.com/office/powerpoint/2010/main" val="29787084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a:extLst>
              <a:ext uri="{FF2B5EF4-FFF2-40B4-BE49-F238E27FC236}">
                <a16:creationId xmlns:a16="http://schemas.microsoft.com/office/drawing/2014/main" id="{B89BE0C4-4416-45B1-A766-3F774AD41399}"/>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a:extLst>
              <a:ext uri="{FF2B5EF4-FFF2-40B4-BE49-F238E27FC236}">
                <a16:creationId xmlns:a16="http://schemas.microsoft.com/office/drawing/2014/main" id="{9C7D12DC-57F9-42AF-BB61-1C78660AF107}"/>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7348" name="Slide Number Placeholder 3">
            <a:extLst>
              <a:ext uri="{FF2B5EF4-FFF2-40B4-BE49-F238E27FC236}">
                <a16:creationId xmlns:a16="http://schemas.microsoft.com/office/drawing/2014/main" id="{ED5AB38E-B78E-4E2F-8B0B-FC9C6BA3FD96}"/>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1E993E86-1332-4FEF-9ABC-A0E32ECDCF28}" type="slidenum">
              <a:rPr lang="en-US" altLang="en-US" smtClean="0"/>
              <a:pPr/>
              <a:t>25</a:t>
            </a:fld>
            <a:endParaRPr lang="en-US" altLang="en-US"/>
          </a:p>
        </p:txBody>
      </p:sp>
    </p:spTree>
    <p:extLst>
      <p:ext uri="{BB962C8B-B14F-4D97-AF65-F5344CB8AC3E}">
        <p14:creationId xmlns:p14="http://schemas.microsoft.com/office/powerpoint/2010/main" val="714194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a:extLst>
              <a:ext uri="{FF2B5EF4-FFF2-40B4-BE49-F238E27FC236}">
                <a16:creationId xmlns:a16="http://schemas.microsoft.com/office/drawing/2014/main" id="{85689B77-FC8E-423E-9017-155168613840}"/>
              </a:ext>
            </a:extLst>
          </p:cNvPr>
          <p:cNvSpPr>
            <a:spLocks noGrp="1" noRot="1" noChangeAspect="1" noChangeArrowheads="1" noTextEdit="1"/>
          </p:cNvSpPr>
          <p:nvPr>
            <p:ph type="sldImg"/>
          </p:nvPr>
        </p:nvSpPr>
        <p:spPr bwMode="auto">
          <a:xfrm>
            <a:off x="1457325" y="1154113"/>
            <a:ext cx="4035425" cy="311785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a:extLst>
              <a:ext uri="{FF2B5EF4-FFF2-40B4-BE49-F238E27FC236}">
                <a16:creationId xmlns:a16="http://schemas.microsoft.com/office/drawing/2014/main" id="{BEE1CB6E-F51D-4A91-A665-B8FF176B0381}"/>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59396" name="Slide Number Placeholder 3">
            <a:extLst>
              <a:ext uri="{FF2B5EF4-FFF2-40B4-BE49-F238E27FC236}">
                <a16:creationId xmlns:a16="http://schemas.microsoft.com/office/drawing/2014/main" id="{8D0F8A39-EC39-4A7D-A241-960B5CAA611D}"/>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51494" indent="-289036">
              <a:defRPr>
                <a:solidFill>
                  <a:schemeClr val="tx1"/>
                </a:solidFill>
                <a:latin typeface="Calibri" panose="020F0502020204030204" pitchFamily="34" charset="0"/>
                <a:ea typeface="MS PGothic" panose="020B0600070205080204" pitchFamily="34" charset="-128"/>
              </a:defRPr>
            </a:lvl2pPr>
            <a:lvl3pPr marL="1156145" indent="-231229">
              <a:defRPr>
                <a:solidFill>
                  <a:schemeClr val="tx1"/>
                </a:solidFill>
                <a:latin typeface="Calibri" panose="020F0502020204030204" pitchFamily="34" charset="0"/>
                <a:ea typeface="MS PGothic" panose="020B0600070205080204" pitchFamily="34" charset="-128"/>
              </a:defRPr>
            </a:lvl3pPr>
            <a:lvl4pPr marL="1618602" indent="-231229">
              <a:defRPr>
                <a:solidFill>
                  <a:schemeClr val="tx1"/>
                </a:solidFill>
                <a:latin typeface="Calibri" panose="020F0502020204030204" pitchFamily="34" charset="0"/>
                <a:ea typeface="MS PGothic" panose="020B0600070205080204" pitchFamily="34" charset="-128"/>
              </a:defRPr>
            </a:lvl4pPr>
            <a:lvl5pPr marL="2081060" indent="-231229">
              <a:defRPr>
                <a:solidFill>
                  <a:schemeClr val="tx1"/>
                </a:solidFill>
                <a:latin typeface="Calibri" panose="020F0502020204030204" pitchFamily="34" charset="0"/>
                <a:ea typeface="MS PGothic" panose="020B0600070205080204" pitchFamily="34" charset="-128"/>
              </a:defRPr>
            </a:lvl5pPr>
            <a:lvl6pPr marL="2543518"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05976"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468434"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30891" indent="-231229"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94F75A61-11AE-4F8A-8614-ED077C6CB4E4}" type="slidenum">
              <a:rPr lang="en-US" altLang="en-US" smtClean="0"/>
              <a:pPr/>
              <a:t>26</a:t>
            </a:fld>
            <a:endParaRPr lang="en-US" altLang="en-US"/>
          </a:p>
        </p:txBody>
      </p:sp>
    </p:spTree>
    <p:extLst>
      <p:ext uri="{BB962C8B-B14F-4D97-AF65-F5344CB8AC3E}">
        <p14:creationId xmlns:p14="http://schemas.microsoft.com/office/powerpoint/2010/main" val="21659489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C021F443-95F1-4644-BD34-1FB0DD7E409F}"/>
              </a:ext>
            </a:extLst>
          </p:cNvPr>
          <p:cNvSpPr>
            <a:spLocks noGrp="1" noRot="1" noChangeAspect="1" noChangeArrowheads="1" noTextEdit="1"/>
          </p:cNvSpPr>
          <p:nvPr>
            <p:ph type="sldImg"/>
          </p:nvPr>
        </p:nvSpPr>
        <p:spPr bwMode="auto">
          <a:xfrm>
            <a:off x="1482725" y="1165225"/>
            <a:ext cx="4076700" cy="31496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74F3B3C-E88C-4443-868E-469CCC730380}"/>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68612" name="Slide Number Placeholder 3">
            <a:extLst>
              <a:ext uri="{FF2B5EF4-FFF2-40B4-BE49-F238E27FC236}">
                <a16:creationId xmlns:a16="http://schemas.microsoft.com/office/drawing/2014/main" id="{848EC30C-1BC2-4DCB-9FAC-9CF1733928B4}"/>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ea typeface="MS PGothic" panose="020B0600070205080204" pitchFamily="34" charset="-128"/>
              </a:defRPr>
            </a:lvl1pPr>
            <a:lvl2pPr marL="760136" indent="-292360">
              <a:defRPr>
                <a:solidFill>
                  <a:schemeClr val="tx1"/>
                </a:solidFill>
                <a:latin typeface="Calibri" panose="020F0502020204030204" pitchFamily="34" charset="0"/>
                <a:ea typeface="MS PGothic" panose="020B0600070205080204" pitchFamily="34" charset="-128"/>
              </a:defRPr>
            </a:lvl2pPr>
            <a:lvl3pPr marL="1169441" indent="-233888">
              <a:defRPr>
                <a:solidFill>
                  <a:schemeClr val="tx1"/>
                </a:solidFill>
                <a:latin typeface="Calibri" panose="020F0502020204030204" pitchFamily="34" charset="0"/>
                <a:ea typeface="MS PGothic" panose="020B0600070205080204" pitchFamily="34" charset="-128"/>
              </a:defRPr>
            </a:lvl3pPr>
            <a:lvl4pPr marL="1637216" indent="-233888">
              <a:defRPr>
                <a:solidFill>
                  <a:schemeClr val="tx1"/>
                </a:solidFill>
                <a:latin typeface="Calibri" panose="020F0502020204030204" pitchFamily="34" charset="0"/>
                <a:ea typeface="MS PGothic" panose="020B0600070205080204" pitchFamily="34" charset="-128"/>
              </a:defRPr>
            </a:lvl4pPr>
            <a:lvl5pPr marL="2104992" indent="-233888">
              <a:defRPr>
                <a:solidFill>
                  <a:schemeClr val="tx1"/>
                </a:solidFill>
                <a:latin typeface="Calibri" panose="020F0502020204030204" pitchFamily="34" charset="0"/>
                <a:ea typeface="MS PGothic" panose="020B0600070205080204" pitchFamily="34" charset="-128"/>
              </a:defRPr>
            </a:lvl5pPr>
            <a:lvl6pPr marL="2572768" indent="-2338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6pPr>
            <a:lvl7pPr marL="3040545" indent="-2338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7pPr>
            <a:lvl8pPr marL="3508321" indent="-2338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8pPr>
            <a:lvl9pPr marL="3976096" indent="-233888" eaLnBrk="0" fontAlgn="base" hangingPunct="0">
              <a:spcBef>
                <a:spcPct val="0"/>
              </a:spcBef>
              <a:spcAft>
                <a:spcPct val="0"/>
              </a:spcAft>
              <a:defRPr>
                <a:solidFill>
                  <a:schemeClr val="tx1"/>
                </a:solidFill>
                <a:latin typeface="Calibri" panose="020F0502020204030204" pitchFamily="34" charset="0"/>
                <a:ea typeface="MS PGothic" panose="020B0600070205080204" pitchFamily="34" charset="-128"/>
              </a:defRPr>
            </a:lvl9pPr>
          </a:lstStyle>
          <a:p>
            <a:fld id="{FAAB32E5-0A50-4ADB-AE63-CA06ED0629C3}" type="slidenum">
              <a:rPr lang="en-US" altLang="en-US" smtClean="0"/>
              <a:pPr/>
              <a:t>40</a:t>
            </a:fld>
            <a:endParaRPr lang="en-US" altLang="en-US"/>
          </a:p>
        </p:txBody>
      </p:sp>
    </p:spTree>
    <p:extLst>
      <p:ext uri="{BB962C8B-B14F-4D97-AF65-F5344CB8AC3E}">
        <p14:creationId xmlns:p14="http://schemas.microsoft.com/office/powerpoint/2010/main" val="116964340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E2337D9-B60E-4FEF-8325-431FC8CAD22D}" type="slidenum">
              <a:rPr lang="en-US" smtClean="0"/>
              <a:pPr/>
              <a:t>43</a:t>
            </a:fld>
            <a:endParaRPr lang="en-US"/>
          </a:p>
        </p:txBody>
      </p:sp>
    </p:spTree>
    <p:extLst>
      <p:ext uri="{BB962C8B-B14F-4D97-AF65-F5344CB8AC3E}">
        <p14:creationId xmlns:p14="http://schemas.microsoft.com/office/powerpoint/2010/main" val="345910197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SPRING FORWARD: </a:t>
            </a:r>
            <a:r>
              <a:rPr lang="en-US" b="1"/>
              <a:t>S</a:t>
            </a:r>
            <a:r>
              <a:rPr lang="en-US"/>
              <a:t>elected </a:t>
            </a:r>
            <a:r>
              <a:rPr lang="en-US" b="1"/>
              <a:t>P</a:t>
            </a:r>
            <a:r>
              <a:rPr lang="en-US"/>
              <a:t>re-</a:t>
            </a:r>
            <a:r>
              <a:rPr lang="en-US" b="1"/>
              <a:t>R</a:t>
            </a:r>
            <a:r>
              <a:rPr lang="en-US"/>
              <a:t>elease for </a:t>
            </a:r>
            <a:r>
              <a:rPr lang="en-US" b="1"/>
              <a:t>I</a:t>
            </a:r>
            <a:r>
              <a:rPr lang="en-US"/>
              <a:t>ntensive </a:t>
            </a:r>
            <a:r>
              <a:rPr lang="en-US" b="1"/>
              <a:t>N</a:t>
            </a:r>
            <a:r>
              <a:rPr lang="en-US"/>
              <a:t>avigation support </a:t>
            </a:r>
            <a:r>
              <a:rPr lang="en-US" b="1"/>
              <a:t>G</a:t>
            </a:r>
            <a:r>
              <a:rPr lang="en-US"/>
              <a:t>oing </a:t>
            </a:r>
            <a:r>
              <a:rPr lang="en-US" b="1"/>
              <a:t>Forward </a:t>
            </a:r>
          </a:p>
        </p:txBody>
      </p:sp>
      <p:sp>
        <p:nvSpPr>
          <p:cNvPr id="4" name="Slide Number Placeholder 3"/>
          <p:cNvSpPr>
            <a:spLocks noGrp="1"/>
          </p:cNvSpPr>
          <p:nvPr>
            <p:ph type="sldNum" sz="quarter" idx="10"/>
          </p:nvPr>
        </p:nvSpPr>
        <p:spPr/>
        <p:txBody>
          <a:bodyPr/>
          <a:lstStyle/>
          <a:p>
            <a:fld id="{9E2337D9-B60E-4FEF-8325-431FC8CAD22D}" type="slidenum">
              <a:rPr lang="en-US" smtClean="0"/>
              <a:pPr/>
              <a:t>4</a:t>
            </a:fld>
            <a:endParaRPr lang="en-US"/>
          </a:p>
        </p:txBody>
      </p:sp>
    </p:spTree>
    <p:extLst>
      <p:ext uri="{BB962C8B-B14F-4D97-AF65-F5344CB8AC3E}">
        <p14:creationId xmlns:p14="http://schemas.microsoft.com/office/powerpoint/2010/main" val="4161673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SPRING FORWARD: </a:t>
            </a:r>
            <a:r>
              <a:rPr lang="en-US" b="1"/>
              <a:t>S</a:t>
            </a:r>
            <a:r>
              <a:rPr lang="en-US"/>
              <a:t>elected </a:t>
            </a:r>
            <a:r>
              <a:rPr lang="en-US" b="1"/>
              <a:t>P</a:t>
            </a:r>
            <a:r>
              <a:rPr lang="en-US"/>
              <a:t>re-</a:t>
            </a:r>
            <a:r>
              <a:rPr lang="en-US" b="1"/>
              <a:t>R</a:t>
            </a:r>
            <a:r>
              <a:rPr lang="en-US"/>
              <a:t>elease for </a:t>
            </a:r>
            <a:r>
              <a:rPr lang="en-US" b="1"/>
              <a:t>I</a:t>
            </a:r>
            <a:r>
              <a:rPr lang="en-US"/>
              <a:t>ntensive </a:t>
            </a:r>
            <a:r>
              <a:rPr lang="en-US" b="1"/>
              <a:t>N</a:t>
            </a:r>
            <a:r>
              <a:rPr lang="en-US"/>
              <a:t>avigation support </a:t>
            </a:r>
            <a:r>
              <a:rPr lang="en-US" b="1"/>
              <a:t>G</a:t>
            </a:r>
            <a:r>
              <a:rPr lang="en-US"/>
              <a:t>oing </a:t>
            </a:r>
            <a:r>
              <a:rPr lang="en-US" b="1"/>
              <a:t>Forward </a:t>
            </a:r>
          </a:p>
        </p:txBody>
      </p:sp>
      <p:sp>
        <p:nvSpPr>
          <p:cNvPr id="4" name="Slide Number Placeholder 3"/>
          <p:cNvSpPr>
            <a:spLocks noGrp="1"/>
          </p:cNvSpPr>
          <p:nvPr>
            <p:ph type="sldNum" sz="quarter" idx="10"/>
          </p:nvPr>
        </p:nvSpPr>
        <p:spPr/>
        <p:txBody>
          <a:bodyPr/>
          <a:lstStyle/>
          <a:p>
            <a:fld id="{9E2337D9-B60E-4FEF-8325-431FC8CAD22D}" type="slidenum">
              <a:rPr lang="en-US" smtClean="0"/>
              <a:pPr/>
              <a:t>5</a:t>
            </a:fld>
            <a:endParaRPr lang="en-US"/>
          </a:p>
        </p:txBody>
      </p:sp>
    </p:spTree>
    <p:extLst>
      <p:ext uri="{BB962C8B-B14F-4D97-AF65-F5344CB8AC3E}">
        <p14:creationId xmlns:p14="http://schemas.microsoft.com/office/powerpoint/2010/main" val="1275513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a:t>SPRING FORWARD: </a:t>
            </a:r>
            <a:r>
              <a:rPr lang="en-US" b="1"/>
              <a:t>S</a:t>
            </a:r>
            <a:r>
              <a:rPr lang="en-US"/>
              <a:t>elected </a:t>
            </a:r>
            <a:r>
              <a:rPr lang="en-US" b="1"/>
              <a:t>P</a:t>
            </a:r>
            <a:r>
              <a:rPr lang="en-US"/>
              <a:t>re-</a:t>
            </a:r>
            <a:r>
              <a:rPr lang="en-US" b="1"/>
              <a:t>R</a:t>
            </a:r>
            <a:r>
              <a:rPr lang="en-US"/>
              <a:t>elease for </a:t>
            </a:r>
            <a:r>
              <a:rPr lang="en-US" b="1"/>
              <a:t>I</a:t>
            </a:r>
            <a:r>
              <a:rPr lang="en-US"/>
              <a:t>ntensive </a:t>
            </a:r>
            <a:r>
              <a:rPr lang="en-US" b="1"/>
              <a:t>N</a:t>
            </a:r>
            <a:r>
              <a:rPr lang="en-US"/>
              <a:t>avigation support </a:t>
            </a:r>
            <a:r>
              <a:rPr lang="en-US" b="1"/>
              <a:t>G</a:t>
            </a:r>
            <a:r>
              <a:rPr lang="en-US"/>
              <a:t>oing </a:t>
            </a:r>
            <a:r>
              <a:rPr lang="en-US" b="1"/>
              <a:t>Forward </a:t>
            </a:r>
          </a:p>
        </p:txBody>
      </p:sp>
      <p:sp>
        <p:nvSpPr>
          <p:cNvPr id="4" name="Slide Number Placeholder 3"/>
          <p:cNvSpPr>
            <a:spLocks noGrp="1"/>
          </p:cNvSpPr>
          <p:nvPr>
            <p:ph type="sldNum" sz="quarter" idx="10"/>
          </p:nvPr>
        </p:nvSpPr>
        <p:spPr/>
        <p:txBody>
          <a:bodyPr/>
          <a:lstStyle/>
          <a:p>
            <a:fld id="{9E2337D9-B60E-4FEF-8325-431FC8CAD22D}" type="slidenum">
              <a:rPr lang="en-US" smtClean="0"/>
              <a:pPr/>
              <a:t>6</a:t>
            </a:fld>
            <a:endParaRPr lang="en-US"/>
          </a:p>
        </p:txBody>
      </p:sp>
    </p:spTree>
    <p:extLst>
      <p:ext uri="{BB962C8B-B14F-4D97-AF65-F5344CB8AC3E}">
        <p14:creationId xmlns:p14="http://schemas.microsoft.com/office/powerpoint/2010/main" val="4989636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E2337D9-B60E-4FEF-8325-431FC8CAD22D}" type="slidenum">
              <a:rPr lang="en-US" smtClean="0"/>
              <a:pPr/>
              <a:t>9</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300 participants for two years </a:t>
            </a:r>
          </a:p>
        </p:txBody>
      </p:sp>
      <p:sp>
        <p:nvSpPr>
          <p:cNvPr id="4" name="Slide Number Placeholder 3"/>
          <p:cNvSpPr>
            <a:spLocks noGrp="1"/>
          </p:cNvSpPr>
          <p:nvPr>
            <p:ph type="sldNum" sz="quarter" idx="5"/>
          </p:nvPr>
        </p:nvSpPr>
        <p:spPr/>
        <p:txBody>
          <a:bodyPr/>
          <a:lstStyle/>
          <a:p>
            <a:fld id="{9E2337D9-B60E-4FEF-8325-431FC8CAD22D}" type="slidenum">
              <a:rPr lang="en-US" smtClean="0"/>
              <a:pPr/>
              <a:t>10</a:t>
            </a:fld>
            <a:endParaRPr lang="en-US"/>
          </a:p>
        </p:txBody>
      </p:sp>
    </p:spTree>
    <p:extLst>
      <p:ext uri="{BB962C8B-B14F-4D97-AF65-F5344CB8AC3E}">
        <p14:creationId xmlns:p14="http://schemas.microsoft.com/office/powerpoint/2010/main" val="19068571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FMR: review and negotiate rents above the FMR limits on a case-by-case basis</a:t>
            </a:r>
          </a:p>
          <a:p>
            <a:r>
              <a:rPr lang="en-US"/>
              <a:t>Manage streamlined: Required documentation such as proof of identity, address, credit history, or income verification </a:t>
            </a:r>
          </a:p>
        </p:txBody>
      </p:sp>
      <p:sp>
        <p:nvSpPr>
          <p:cNvPr id="4" name="Slide Number Placeholder 3"/>
          <p:cNvSpPr>
            <a:spLocks noGrp="1"/>
          </p:cNvSpPr>
          <p:nvPr>
            <p:ph type="sldNum" sz="quarter" idx="5"/>
          </p:nvPr>
        </p:nvSpPr>
        <p:spPr/>
        <p:txBody>
          <a:bodyPr/>
          <a:lstStyle/>
          <a:p>
            <a:fld id="{9E2337D9-B60E-4FEF-8325-431FC8CAD22D}" type="slidenum">
              <a:rPr lang="en-US" smtClean="0"/>
              <a:pPr/>
              <a:t>12</a:t>
            </a:fld>
            <a:endParaRPr lang="en-US"/>
          </a:p>
        </p:txBody>
      </p:sp>
    </p:spTree>
    <p:extLst>
      <p:ext uri="{BB962C8B-B14F-4D97-AF65-F5344CB8AC3E}">
        <p14:creationId xmlns:p14="http://schemas.microsoft.com/office/powerpoint/2010/main" val="1415982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Rental Housing: Include location and other factors; Identification of possible housing transition and retention barriers such as accessibility needs, criminal background, and needed supports. </a:t>
            </a:r>
          </a:p>
          <a:p>
            <a:r>
              <a:rPr lang="en-US"/>
              <a:t>IHSP: identifies types of housing-related services and support individuals will need based on the assessment; include long-short term measurable goal; interventions to address identified barriers/needs, defined roles for and responsibilities for tenant and support staff </a:t>
            </a:r>
          </a:p>
          <a:p>
            <a:r>
              <a:rPr lang="en-US"/>
              <a:t>ICP: identifies emergent situations that could jeopardize housing; appropriate and timely intervention services to respond; clearly defined staff roles and responsibility </a:t>
            </a:r>
          </a:p>
          <a:p>
            <a:r>
              <a:rPr lang="en-US"/>
              <a:t>Priority and Randomization: Respondents will screen referrals to identify eligible tenants per the final program guidelines determined by DFSS. Prioritization will be determined through a randomized lottery and the selected respondent must use the DFSS lottery management platform </a:t>
            </a:r>
          </a:p>
        </p:txBody>
      </p:sp>
      <p:sp>
        <p:nvSpPr>
          <p:cNvPr id="4" name="Slide Number Placeholder 3"/>
          <p:cNvSpPr>
            <a:spLocks noGrp="1"/>
          </p:cNvSpPr>
          <p:nvPr>
            <p:ph type="sldNum" sz="quarter" idx="5"/>
          </p:nvPr>
        </p:nvSpPr>
        <p:spPr/>
        <p:txBody>
          <a:bodyPr/>
          <a:lstStyle/>
          <a:p>
            <a:fld id="{9E2337D9-B60E-4FEF-8325-431FC8CAD22D}" type="slidenum">
              <a:rPr lang="en-US" smtClean="0"/>
              <a:pPr/>
              <a:t>13</a:t>
            </a:fld>
            <a:endParaRPr lang="en-US"/>
          </a:p>
        </p:txBody>
      </p:sp>
    </p:spTree>
    <p:extLst>
      <p:ext uri="{BB962C8B-B14F-4D97-AF65-F5344CB8AC3E}">
        <p14:creationId xmlns:p14="http://schemas.microsoft.com/office/powerpoint/2010/main" val="28452632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Rental Housing: Include location and other factors; Identification of possible housing transition and retention barriers such as accessibility needs, criminal background, and needed supports. </a:t>
            </a:r>
          </a:p>
          <a:p>
            <a:r>
              <a:rPr lang="en-US"/>
              <a:t>IHSP: identifies types of housing-related services and support individuals will need based on the assessment; include long-short term measurable goal; interventions to address identified barriers/needs, defined roles for and responsibilities for tenant and support staff </a:t>
            </a:r>
          </a:p>
          <a:p>
            <a:r>
              <a:rPr lang="en-US"/>
              <a:t>ICP: identifies emergent situations that could jeopardize housing; appropriate and timely intervention services to respond; clearly defined staff roles and responsibility </a:t>
            </a:r>
          </a:p>
          <a:p>
            <a:r>
              <a:rPr lang="en-US"/>
              <a:t>Priority and Randomization: Respondents will screen referrals to identify eligible tenants per the final program guidelines determined by DFSS. Prioritization will be determined through a randomized lottery and the selected respondent must use the DFSS lottery management platform </a:t>
            </a:r>
          </a:p>
        </p:txBody>
      </p:sp>
      <p:sp>
        <p:nvSpPr>
          <p:cNvPr id="4" name="Slide Number Placeholder 3"/>
          <p:cNvSpPr>
            <a:spLocks noGrp="1"/>
          </p:cNvSpPr>
          <p:nvPr>
            <p:ph type="sldNum" sz="quarter" idx="5"/>
          </p:nvPr>
        </p:nvSpPr>
        <p:spPr/>
        <p:txBody>
          <a:bodyPr/>
          <a:lstStyle/>
          <a:p>
            <a:fld id="{9E2337D9-B60E-4FEF-8325-431FC8CAD22D}" type="slidenum">
              <a:rPr lang="en-US" smtClean="0"/>
              <a:pPr/>
              <a:t>14</a:t>
            </a:fld>
            <a:endParaRPr lang="en-US"/>
          </a:p>
        </p:txBody>
      </p:sp>
    </p:spTree>
    <p:extLst>
      <p:ext uri="{BB962C8B-B14F-4D97-AF65-F5344CB8AC3E}">
        <p14:creationId xmlns:p14="http://schemas.microsoft.com/office/powerpoint/2010/main" val="35933956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tags" Target="../tags/tag3.xml"/><Relationship Id="rId7" Type="http://schemas.openxmlformats.org/officeDocument/2006/relationships/oleObject" Target="../embeddings/oleObject2.bin"/><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4.emf"/><Relationship Id="rId5" Type="http://schemas.openxmlformats.org/officeDocument/2006/relationships/oleObject" Target="../embeddings/oleObject1.bin"/><Relationship Id="rId4"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2.png"/><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Master" Target="../slideMasters/slideMaster8.xml"/><Relationship Id="rId1" Type="http://schemas.openxmlformats.org/officeDocument/2006/relationships/tags" Target="../tags/tag4.xml"/><Relationship Id="rId4" Type="http://schemas.openxmlformats.org/officeDocument/2006/relationships/image" Target="../media/image4.emf"/></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390E71C-17EA-46AE-86F7-D1E9DBE90146}"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50070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F141B024-67CE-4BF3-9CDA-D87CAE9B5457}"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242015864"/>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E8468C-F9D9-0B46-B00C-3434B1EFA72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0066E14-F9F4-4D46-9220-01DC0FA1DFE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ABFDB15-3CE0-C247-9EA3-ACDA402E48DF}"/>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5" name="Footer Placeholder 4">
            <a:extLst>
              <a:ext uri="{FF2B5EF4-FFF2-40B4-BE49-F238E27FC236}">
                <a16:creationId xmlns:a16="http://schemas.microsoft.com/office/drawing/2014/main" id="{DB23D20E-009E-7C49-9879-DF3A0AAACBD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22F5CF4-908F-394F-A671-F3D3D0C4E72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07549425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4BCC39A-CE93-114D-A999-7215757DC244}"/>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56C028-5CB5-C14D-8648-F3888C8EE978}"/>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26B50E8-470D-AF44-A17B-6D44BA4D34A1}"/>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5" name="Footer Placeholder 4">
            <a:extLst>
              <a:ext uri="{FF2B5EF4-FFF2-40B4-BE49-F238E27FC236}">
                <a16:creationId xmlns:a16="http://schemas.microsoft.com/office/drawing/2014/main" id="{9E198F72-6370-A441-B029-DB6998ACC1A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ED98E8-2E20-4244-A821-49BD9AB154A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697553035"/>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20A8F7-9A84-E74A-9545-2B9C8FEDB1B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C783BAF-5149-034E-95D8-9AFD54BC1E81}"/>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4" name="Footer Placeholder 3">
            <a:extLst>
              <a:ext uri="{FF2B5EF4-FFF2-40B4-BE49-F238E27FC236}">
                <a16:creationId xmlns:a16="http://schemas.microsoft.com/office/drawing/2014/main" id="{03263419-6862-C241-92C8-8B3923190F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D222F2F-7BE1-5346-97B3-62D346B9FE2B}"/>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673457865"/>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E4B722-420D-094E-8F1F-BC477EC47C6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74343B-FD23-DF4B-8EFB-640428FD794E}"/>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4" name="Footer Placeholder 3">
            <a:extLst>
              <a:ext uri="{FF2B5EF4-FFF2-40B4-BE49-F238E27FC236}">
                <a16:creationId xmlns:a16="http://schemas.microsoft.com/office/drawing/2014/main" id="{F25B658E-48E8-174D-AFE8-3049A5FBF1A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70B394CD-F373-2741-8B28-BEBEA5E2F053}"/>
              </a:ext>
            </a:extLst>
          </p:cNvPr>
          <p:cNvSpPr>
            <a:spLocks noGrp="1"/>
          </p:cNvSpPr>
          <p:nvPr>
            <p:ph type="sldNum" sz="quarter" idx="12"/>
          </p:nvPr>
        </p:nvSpPr>
        <p:spPr/>
        <p:txBody>
          <a:bodyPr/>
          <a:lstStyle/>
          <a:p>
            <a:fld id="{9A5761D1-85F5-4F46-9055-DDFAB7F05E50}" type="slidenum">
              <a:rPr lang="en-US" smtClean="0"/>
              <a:pPr/>
              <a:t>‹#›</a:t>
            </a:fld>
            <a:endParaRPr lang="en-US"/>
          </a:p>
        </p:txBody>
      </p:sp>
      <p:pic>
        <p:nvPicPr>
          <p:cNvPr id="7" name="Picture 2">
            <a:extLst>
              <a:ext uri="{FF2B5EF4-FFF2-40B4-BE49-F238E27FC236}">
                <a16:creationId xmlns:a16="http://schemas.microsoft.com/office/drawing/2014/main" id="{BA855AD0-DC65-EF44-B429-2B35DEDD55E7}"/>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t="65580"/>
          <a:stretch/>
        </p:blipFill>
        <p:spPr bwMode="auto">
          <a:xfrm>
            <a:off x="525780" y="7022439"/>
            <a:ext cx="8841105"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34403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ACE1E72-854A-4CB5-B63D-C96FF1396A9D}"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282458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50B6022-593D-49B5-AECD-C36C85C3524A}"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50B6022-593D-49B5-AECD-C36C85C3524A}"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50B6022-593D-49B5-AECD-C36C85C3524A}"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50B6022-593D-49B5-AECD-C36C85C3524A}"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50B6022-593D-49B5-AECD-C36C85C3524A}"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50B6022-593D-49B5-AECD-C36C85C3524A}"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B6022-593D-49B5-AECD-C36C85C3524A}"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a:xfrm>
            <a:off x="1243012" y="1300164"/>
            <a:ext cx="8312467" cy="55864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30246559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50B6022-593D-49B5-AECD-C36C85C3524A}"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50B6022-593D-49B5-AECD-C36C85C3524A}"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8EB90C6-70B9-4707-A5B1-CF57880BACA5}" type="slidenum">
              <a:rPr lang="en-US" smtClean="0"/>
              <a:pPr/>
              <a:t>‹#›</a:t>
            </a:fld>
            <a:endParaRPr 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063" y="2414588"/>
            <a:ext cx="8550275" cy="1665287"/>
          </a:xfrm>
        </p:spPr>
        <p:txBody>
          <a:bodyPr/>
          <a:lstStyle/>
          <a:p>
            <a:r>
              <a:rPr lang="en-US"/>
              <a:t>Click to edit Master title style</a:t>
            </a:r>
          </a:p>
        </p:txBody>
      </p:sp>
      <p:sp>
        <p:nvSpPr>
          <p:cNvPr id="3" name="Subtitle 2"/>
          <p:cNvSpPr>
            <a:spLocks noGrp="1"/>
          </p:cNvSpPr>
          <p:nvPr>
            <p:ph type="subTitle" idx="1"/>
          </p:nvPr>
        </p:nvSpPr>
        <p:spPr>
          <a:xfrm>
            <a:off x="1508125" y="4403725"/>
            <a:ext cx="7042150" cy="19875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1CDA59-4584-4BE5-A2F7-C75767DDDA1A}"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5338" y="4994275"/>
            <a:ext cx="8548687" cy="1544638"/>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95338" y="3294063"/>
            <a:ext cx="8548687" cy="1700212"/>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1CDA59-4584-4BE5-A2F7-C75767DDDA1A}"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3238" y="1812925"/>
            <a:ext cx="4449762"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05400" y="1812925"/>
            <a:ext cx="4449763" cy="5130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A1CDA59-4584-4BE5-A2F7-C75767DDDA1A}"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3238" y="1739900"/>
            <a:ext cx="4443412"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3238" y="2465388"/>
            <a:ext cx="4443412"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10163" y="1739900"/>
            <a:ext cx="4445000" cy="72548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110163" y="2465388"/>
            <a:ext cx="4445000" cy="44783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A1CDA59-4584-4BE5-A2F7-C75767DDDA1A}"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1CDA59-4584-4BE5-A2F7-C75767DDDA1A}"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1CDA59-4584-4BE5-A2F7-C75767DDDA1A}"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7B743DB-4D74-4950-AB14-8B0AD1338DE5}"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24592742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238" y="309563"/>
            <a:ext cx="3308350" cy="1317625"/>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932238" y="309563"/>
            <a:ext cx="5622925" cy="66341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3238" y="1627188"/>
            <a:ext cx="3308350" cy="531653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CDA59-4584-4BE5-A2F7-C75767DDDA1A}"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675" y="5440363"/>
            <a:ext cx="6035675" cy="642937"/>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971675" y="693738"/>
            <a:ext cx="6035675" cy="4664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971675" y="6083300"/>
            <a:ext cx="6035675" cy="91122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A1CDA59-4584-4BE5-A2F7-C75767DDDA1A}"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975" y="311150"/>
            <a:ext cx="2262188" cy="6632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3238" y="311150"/>
            <a:ext cx="6637337" cy="6632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1CDA59-4584-4BE5-A2F7-C75767DDDA1A}"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96DCE0-D881-4168-8543-6DF93C414829}" type="slidenum">
              <a:rPr lang="en-US" smtClean="0"/>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30C9E-BA7B-4B50-853D-EB3DA8C8F711}"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1847558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57895163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2E30C9E-BA7B-4B50-853D-EB3DA8C8F711}"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14250657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30C9E-BA7B-4B50-853D-EB3DA8C8F711}"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89836107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30C9E-BA7B-4B50-853D-EB3DA8C8F711}"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05503371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30C9E-BA7B-4B50-853D-EB3DA8C8F711}"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6516623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3E66C41-01F5-43BF-B20E-73946AB8E04E}" type="datetime1">
              <a:rPr lang="en-US" smtClean="0"/>
              <a:pPr/>
              <a:t>2/23/2023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38739944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30C9E-BA7B-4B50-853D-EB3DA8C8F711}"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964274382"/>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4719441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3439255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45130109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38351729"/>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a:prstGeom prst="rect">
            <a:avLst/>
          </a:prstGeom>
        </p:spPr>
        <p:txBody>
          <a:bodyPr lIns="101882" tIns="50941" rIns="101882" bIns="50941"/>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E62CC57-0B5E-41E0-B27B-F78FB5017F27}"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35472611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0AF4EAD-D9E0-4FD4-84D9-8B15125BFFCC}"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42505079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a:prstGeom prst="rect">
            <a:avLst/>
          </a:prstGeom>
        </p:spPr>
        <p:txBody>
          <a:bodyPr lIns="101882" tIns="50941" rIns="101882" bIns="50941"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7D110BBC-E6F6-45B9-83D7-BD321160719C}"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401608454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5C6BD40A-06DB-42BD-A33C-53B2D834536A}" type="datetime1">
              <a:rPr lang="en-US" smtClean="0"/>
              <a:pPr/>
              <a:t>2/23/2023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517433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19C0A84F-5765-4048-8B57-966D0175A5F0}" type="datetime1">
              <a:rPr lang="en-US" smtClean="0"/>
              <a:pPr/>
              <a:t>2/23/2023</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2343149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Click to 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992927E9-6A8F-4A20-9A8A-BBDEB265E815}" type="datetime1">
              <a:rPr lang="en-US" smtClean="0"/>
              <a:pPr/>
              <a:t>2/23/2023</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27566558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916D03CA-EDE8-46BA-8CEB-D786714A3E6E}" type="datetime1">
              <a:rPr lang="en-US" smtClean="0"/>
              <a:pPr/>
              <a:t>2/23/2023</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17787303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F3A9B419-8798-4630-AEB1-ED58D50CAA45}" type="datetime1">
              <a:rPr lang="en-US" smtClean="0"/>
              <a:pPr/>
              <a:t>2/23/2023</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13475403"/>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a:prstGeom prst="rect">
            <a:avLst/>
          </a:prstGeom>
        </p:spPr>
        <p:txBody>
          <a:bodyPr lIns="101882" tIns="50941" rIns="101882" bIns="50941"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894C6F22-F1EF-49C5-9565-697E5577148D}" type="datetime1">
              <a:rPr lang="en-US" smtClean="0"/>
              <a:pPr/>
              <a:t>2/23/2023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9418305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a:prstGeom prst="rect">
            <a:avLst/>
          </a:prstGeom>
        </p:spPr>
        <p:txBody>
          <a:bodyPr lIns="101882" tIns="50941" rIns="101882" bIns="50941"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5D4D25A1-0F6A-46E3-805C-17D56641EEE7}" type="datetime1">
              <a:rPr lang="en-US" smtClean="0"/>
              <a:pPr/>
              <a:t>2/23/2023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151816459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311256"/>
            <a:ext cx="9052560" cy="1295400"/>
          </a:xfrm>
          <a:prstGeom prst="rect">
            <a:avLst/>
          </a:prstGeom>
        </p:spPr>
        <p:txBody>
          <a:bodyPr lIns="101882" tIns="50941" rIns="101882" bIns="50941"/>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B81274A7-1E9A-4649-8257-87CFE75AA885}"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375016154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a:prstGeom prst="rect">
            <a:avLst/>
          </a:prstGeom>
        </p:spPr>
        <p:txBody>
          <a:bodyPr vert="eaVert" lIns="101882" tIns="50941" rIns="101882" bIns="50941"/>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44130CA-A039-4C0D-AEC0-F136B5C77D01}"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A746B785-CA11-4B71-B5A9-4BD5E8C4B301}" type="slidenum">
              <a:rPr lang="en-US" smtClean="0"/>
              <a:pPr/>
              <a:t>‹#›</a:t>
            </a:fld>
            <a:endParaRPr lang="en-US"/>
          </a:p>
        </p:txBody>
      </p:sp>
    </p:spTree>
    <p:extLst>
      <p:ext uri="{BB962C8B-B14F-4D97-AF65-F5344CB8AC3E}">
        <p14:creationId xmlns:p14="http://schemas.microsoft.com/office/powerpoint/2010/main" val="76020867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cSld name="2_Content for printing">
    <p:spTree>
      <p:nvGrpSpPr>
        <p:cNvPr id="1" name=""/>
        <p:cNvGrpSpPr/>
        <p:nvPr/>
      </p:nvGrpSpPr>
      <p:grpSpPr>
        <a:xfrm>
          <a:off x="0" y="0"/>
          <a:ext cx="0" cy="0"/>
          <a:chOff x="0" y="0"/>
          <a:chExt cx="0" cy="0"/>
        </a:xfrm>
      </p:grpSpPr>
      <p:graphicFrame>
        <p:nvGraphicFramePr>
          <p:cNvPr id="5" name="Object 1" hidden="1"/>
          <p:cNvGraphicFramePr>
            <a:graphicFrameLocks noChangeAspect="1"/>
          </p:cNvGraphicFramePr>
          <p:nvPr>
            <p:custDataLst>
              <p:tags r:id="rId1"/>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5" imgW="360" imgH="360" progId="">
                  <p:embed/>
                </p:oleObj>
              </mc:Choice>
              <mc:Fallback>
                <p:oleObj name="think-cell Slide" r:id="rId5" imgW="360" imgH="360" progId="">
                  <p:embed/>
                  <p:pic>
                    <p:nvPicPr>
                      <p:cNvPr id="5" name="Object 1"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7" hidden="1"/>
          <p:cNvGraphicFramePr>
            <a:graphicFrameLocks noChangeAspect="1"/>
          </p:cNvGraphicFramePr>
          <p:nvPr>
            <p:custDataLst>
              <p:tags r:id="rId2"/>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7" imgW="360" imgH="360" progId="">
                  <p:embed/>
                </p:oleObj>
              </mc:Choice>
              <mc:Fallback>
                <p:oleObj name="think-cell Slide" r:id="rId7" imgW="360" imgH="360" progId="">
                  <p:embed/>
                  <p:pic>
                    <p:nvPicPr>
                      <p:cNvPr id="6"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p:nvPr>
        </p:nvSpPr>
        <p:spPr>
          <a:xfrm>
            <a:off x="838200" y="172720"/>
            <a:ext cx="8549640" cy="1295400"/>
          </a:xfrm>
          <a:prstGeom prst="rect">
            <a:avLst/>
          </a:prstGeom>
        </p:spPr>
        <p:txBody>
          <a:bodyPr lIns="101882" tIns="50941" rIns="101882" bIns="50941" anchor="t"/>
          <a:lstStyle>
            <a:lvl1pPr>
              <a:defRPr sz="2700"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838200" y="1468120"/>
            <a:ext cx="8549640" cy="5440680"/>
          </a:xfrm>
          <a:prstGeom prst="rect">
            <a:avLst/>
          </a:prstGeom>
        </p:spPr>
        <p:txBody>
          <a:bodyPr/>
          <a:lstStyle>
            <a:lvl1pPr marL="0" indent="0">
              <a:lnSpc>
                <a:spcPct val="120000"/>
              </a:lnSpc>
              <a:spcBef>
                <a:spcPts val="0"/>
              </a:spcBef>
              <a:buClr>
                <a:schemeClr val="accent1"/>
              </a:buClr>
              <a:buNone/>
              <a:defRPr sz="1600"/>
            </a:lvl1pPr>
            <a:lvl2pPr marL="827795" indent="-318383">
              <a:lnSpc>
                <a:spcPct val="120000"/>
              </a:lnSpc>
              <a:spcBef>
                <a:spcPts val="0"/>
              </a:spcBef>
              <a:buClr>
                <a:schemeClr val="accent1"/>
              </a:buClr>
              <a:buFont typeface="Verdana" pitchFamily="34" charset="0"/>
              <a:buChar char="▪"/>
              <a:defRPr sz="1600"/>
            </a:lvl2pPr>
            <a:lvl3pPr>
              <a:lnSpc>
                <a:spcPct val="120000"/>
              </a:lnSpc>
              <a:spcBef>
                <a:spcPts val="0"/>
              </a:spcBef>
              <a:buClr>
                <a:schemeClr val="accent1"/>
              </a:buClr>
              <a:buFont typeface="Lucida Grande"/>
              <a:buChar char="−"/>
              <a:defRPr sz="1600"/>
            </a:lvl3pPr>
            <a:lvl4pPr>
              <a:buClr>
                <a:srgbClr val="666666"/>
              </a:buClr>
              <a:buFont typeface="Lucida Grande"/>
              <a:buChar char="−"/>
              <a:defRPr sz="1600"/>
            </a:lvl4pPr>
            <a:lvl5pPr>
              <a:buClr>
                <a:srgbClr val="666666"/>
              </a:buClr>
              <a:buFont typeface="Lucida Grande"/>
              <a:buChar char="−"/>
              <a:defRPr sz="1600"/>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1"/>
          </p:nvPr>
        </p:nvSpPr>
        <p:spPr>
          <a:xfrm>
            <a:off x="838200" y="7254240"/>
            <a:ext cx="7124700" cy="518160"/>
          </a:xfrm>
          <a:prstGeom prst="rect">
            <a:avLst/>
          </a:prstGeom>
        </p:spPr>
        <p:txBody>
          <a:bodyPr anchor="b"/>
          <a:lstStyle>
            <a:lvl1pPr>
              <a:buNone/>
              <a:defRPr sz="1000"/>
            </a:lvl1pPr>
            <a:lvl2pPr>
              <a:defRPr sz="1000"/>
            </a:lvl2pPr>
            <a:lvl3pPr>
              <a:defRPr sz="1000"/>
            </a:lvl3pPr>
            <a:lvl4pPr>
              <a:defRPr sz="1000"/>
            </a:lvl4pPr>
            <a:lvl5pPr>
              <a:defRPr sz="1000"/>
            </a:lvl5pPr>
          </a:lstStyle>
          <a:p>
            <a:pPr lvl="0"/>
            <a:r>
              <a:rPr lang="en-US"/>
              <a:t>Edit Master text styles</a:t>
            </a:r>
          </a:p>
        </p:txBody>
      </p:sp>
      <p:sp>
        <p:nvSpPr>
          <p:cNvPr id="7" name="Slide Number Placeholder 3"/>
          <p:cNvSpPr>
            <a:spLocks noGrp="1"/>
          </p:cNvSpPr>
          <p:nvPr>
            <p:ph type="sldNum" sz="quarter" idx="12"/>
          </p:nvPr>
        </p:nvSpPr>
        <p:spPr>
          <a:xfrm>
            <a:off x="7962900" y="7254240"/>
            <a:ext cx="2095500" cy="518160"/>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defRPr>
            </a:lvl1pPr>
          </a:lstStyle>
          <a:p>
            <a:fld id="{401C613B-92CB-43AC-9AE6-CA9B1F1D2F96}" type="slidenum">
              <a:rPr lang="en-US" altLang="en-US" smtClean="0"/>
              <a:pPr/>
              <a:t>‹#›</a:t>
            </a:fld>
            <a:endParaRPr lang="en-US" altLang="en-US" sz="1600"/>
          </a:p>
        </p:txBody>
      </p:sp>
      <p:sp>
        <p:nvSpPr>
          <p:cNvPr id="8" name="Footer Placeholder 6"/>
          <p:cNvSpPr>
            <a:spLocks noGrp="1"/>
          </p:cNvSpPr>
          <p:nvPr>
            <p:ph type="ftr" sz="quarter" idx="13"/>
          </p:nvPr>
        </p:nvSpPr>
        <p:spPr>
          <a:xfrm>
            <a:off x="6873240" y="1"/>
            <a:ext cx="3185160" cy="413808"/>
          </a:xfrm>
          <a:prstGeom prst="rect">
            <a:avLst/>
          </a:prstGeom>
        </p:spPr>
        <p:txBody>
          <a:bodyPr lIns="101882" tIns="50941" rIns="101882" bIns="50941"/>
          <a:lstStyle>
            <a:lvl1pPr algn="r">
              <a:defRPr sz="2200" b="1" u="sng">
                <a:solidFill>
                  <a:srgbClr val="000000"/>
                </a:solidFill>
              </a:defRPr>
            </a:lvl1pPr>
          </a:lstStyle>
          <a:p>
            <a:pPr>
              <a:defRPr/>
            </a:pPr>
            <a:endParaRPr lang="en-US"/>
          </a:p>
        </p:txBody>
      </p:sp>
      <p:graphicFrame>
        <p:nvGraphicFramePr>
          <p:cNvPr id="10" name="Object 7" hidden="1">
            <a:extLst>
              <a:ext uri="{FF2B5EF4-FFF2-40B4-BE49-F238E27FC236}">
                <a16:creationId xmlns:a16="http://schemas.microsoft.com/office/drawing/2014/main" id="{642395FF-7CAF-4D4B-B5DA-1711C3F122B0}"/>
              </a:ext>
            </a:extLst>
          </p:cNvPr>
          <p:cNvGraphicFramePr>
            <a:graphicFrameLocks noChangeAspect="1"/>
          </p:cNvGraphicFramePr>
          <p:nvPr userDrawn="1">
            <p:custDataLst>
              <p:tags r:id="rId3"/>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8" imgW="360" imgH="360" progId="">
                  <p:embed/>
                </p:oleObj>
              </mc:Choice>
              <mc:Fallback>
                <p:oleObj name="think-cell Slide" r:id="rId8" imgW="360" imgH="360" progId="">
                  <p:embed/>
                  <p:pic>
                    <p:nvPicPr>
                      <p:cNvPr id="10" name="Object 7" hidden="1">
                        <a:extLst>
                          <a:ext uri="{FF2B5EF4-FFF2-40B4-BE49-F238E27FC236}">
                            <a16:creationId xmlns:a16="http://schemas.microsoft.com/office/drawing/2014/main" id="{642395FF-7CAF-4D4B-B5DA-1711C3F122B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31993410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6390E71C-17EA-46AE-86F7-D1E9DBE90146}"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68775357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ECB71464-C4FE-414E-BBB7-142ECA059830}"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403806323"/>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07B743DB-4D74-4950-AB14-8B0AD1338DE5}"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720664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26568E80-4D53-48EA-95B4-680EF54A0A01}" type="datetime1">
              <a:rPr lang="en-US" smtClean="0"/>
              <a:pPr/>
              <a:t>2/23/2023</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6286303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3E66C41-01F5-43BF-B20E-73946AB8E04E}" type="datetime1">
              <a:rPr lang="en-US" smtClean="0"/>
              <a:pPr/>
              <a:t>2/23/2023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315474729"/>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502920" y="7203864"/>
            <a:ext cx="2346960" cy="413808"/>
          </a:xfrm>
          <a:prstGeom prst="rect">
            <a:avLst/>
          </a:prstGeom>
        </p:spPr>
        <p:txBody>
          <a:bodyPr lIns="101882" tIns="50941" rIns="101882" bIns="50941"/>
          <a:lstStyle/>
          <a:p>
            <a:fld id="{992927E9-6A8F-4A20-9A8A-BBDEB265E815}" type="datetime1">
              <a:rPr lang="en-US" smtClean="0"/>
              <a:pPr/>
              <a:t>2/23/2023</a:t>
            </a:fld>
            <a:endParaRPr lang="en-US"/>
          </a:p>
        </p:txBody>
      </p:sp>
      <p:sp>
        <p:nvSpPr>
          <p:cNvPr id="8" name="Footer Placeholder 7"/>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9" name="Slide Number Placeholder 8"/>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487996534"/>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a:xfrm>
            <a:off x="502920" y="7203864"/>
            <a:ext cx="2346960" cy="413808"/>
          </a:xfrm>
          <a:prstGeom prst="rect">
            <a:avLst/>
          </a:prstGeom>
        </p:spPr>
        <p:txBody>
          <a:bodyPr lIns="101882" tIns="50941" rIns="101882" bIns="50941"/>
          <a:lstStyle/>
          <a:p>
            <a:fld id="{26568E80-4D53-48EA-95B4-680EF54A0A01}" type="datetime1">
              <a:rPr lang="en-US" smtClean="0"/>
              <a:pPr/>
              <a:t>2/23/2023</a:t>
            </a:fld>
            <a:endParaRPr lang="en-US"/>
          </a:p>
        </p:txBody>
      </p:sp>
      <p:sp>
        <p:nvSpPr>
          <p:cNvPr id="4" name="Footer Placeholder 3"/>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5" name="Slide Number Placeholder 4"/>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348322435"/>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83E29D8E-8556-429B-9408-59B8A83557DD}" type="datetime1">
              <a:rPr lang="en-US" smtClean="0"/>
              <a:pPr/>
              <a:t>2/23/2023</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6179684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99BCCB67-6EF6-4C6A-B200-10E109463438}" type="datetime1">
              <a:rPr lang="en-US" smtClean="0"/>
              <a:pPr/>
              <a:t>2/23/2023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87106782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D9700AA-4FDB-4983-B634-669986076EC9}" type="datetime1">
              <a:rPr lang="en-US" smtClean="0"/>
              <a:pPr/>
              <a:t>2/23/2023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99662966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F141B024-67CE-4BF3-9CDA-D87CAE9B5457}"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4151919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502920" y="7203864"/>
            <a:ext cx="2346960" cy="413808"/>
          </a:xfrm>
          <a:prstGeom prst="rect">
            <a:avLst/>
          </a:prstGeom>
        </p:spPr>
        <p:txBody>
          <a:bodyPr lIns="101882" tIns="50941" rIns="101882" bIns="50941"/>
          <a:lstStyle/>
          <a:p>
            <a:fld id="{4ACE1E72-854A-4CB5-B63D-C96FF1396A9D}" type="datetime1">
              <a:rPr lang="en-US" smtClean="0"/>
              <a:pPr/>
              <a:t>2/23/2023</a:t>
            </a:fld>
            <a:endParaRPr lang="en-US"/>
          </a:p>
        </p:txBody>
      </p:sp>
      <p:sp>
        <p:nvSpPr>
          <p:cNvPr id="5" name="Footer Placeholder 4"/>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6"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0701063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54380" y="2414482"/>
            <a:ext cx="8549640" cy="1666028"/>
          </a:xfrm>
        </p:spPr>
        <p:txBody>
          <a:bodyPr/>
          <a:lstStyle/>
          <a:p>
            <a:r>
              <a:rPr lang="en-US"/>
              <a:t>Click to edit Master title style</a:t>
            </a:r>
          </a:p>
        </p:txBody>
      </p:sp>
      <p:sp>
        <p:nvSpPr>
          <p:cNvPr id="3" name="Subtitle 2"/>
          <p:cNvSpPr>
            <a:spLocks noGrp="1"/>
          </p:cNvSpPr>
          <p:nvPr>
            <p:ph type="subTitle" idx="1"/>
          </p:nvPr>
        </p:nvSpPr>
        <p:spPr>
          <a:xfrm>
            <a:off x="1508760" y="4404360"/>
            <a:ext cx="7040880" cy="1986280"/>
          </a:xfrm>
        </p:spPr>
        <p:txBody>
          <a:bodyPr/>
          <a:lstStyle>
            <a:lvl1pPr marL="0" indent="0" algn="ctr">
              <a:buNone/>
              <a:defRPr>
                <a:solidFill>
                  <a:schemeClr val="tx1">
                    <a:tint val="75000"/>
                  </a:schemeClr>
                </a:solidFill>
              </a:defRPr>
            </a:lvl1pPr>
            <a:lvl2pPr marL="509412" indent="0" algn="ctr">
              <a:buNone/>
              <a:defRPr>
                <a:solidFill>
                  <a:schemeClr val="tx1">
                    <a:tint val="75000"/>
                  </a:schemeClr>
                </a:solidFill>
              </a:defRPr>
            </a:lvl2pPr>
            <a:lvl3pPr marL="1018824" indent="0" algn="ctr">
              <a:buNone/>
              <a:defRPr>
                <a:solidFill>
                  <a:schemeClr val="tx1">
                    <a:tint val="75000"/>
                  </a:schemeClr>
                </a:solidFill>
              </a:defRPr>
            </a:lvl3pPr>
            <a:lvl4pPr marL="1528237" indent="0" algn="ctr">
              <a:buNone/>
              <a:defRPr>
                <a:solidFill>
                  <a:schemeClr val="tx1">
                    <a:tint val="75000"/>
                  </a:schemeClr>
                </a:solidFill>
              </a:defRPr>
            </a:lvl4pPr>
            <a:lvl5pPr marL="2037649" indent="0" algn="ctr">
              <a:buNone/>
              <a:defRPr>
                <a:solidFill>
                  <a:schemeClr val="tx1">
                    <a:tint val="75000"/>
                  </a:schemeClr>
                </a:solidFill>
              </a:defRPr>
            </a:lvl5pPr>
            <a:lvl6pPr marL="2547061" indent="0" algn="ctr">
              <a:buNone/>
              <a:defRPr>
                <a:solidFill>
                  <a:schemeClr val="tx1">
                    <a:tint val="75000"/>
                  </a:schemeClr>
                </a:solidFill>
              </a:defRPr>
            </a:lvl6pPr>
            <a:lvl7pPr marL="3056473" indent="0" algn="ctr">
              <a:buNone/>
              <a:defRPr>
                <a:solidFill>
                  <a:schemeClr val="tx1">
                    <a:tint val="75000"/>
                  </a:schemeClr>
                </a:solidFill>
              </a:defRPr>
            </a:lvl7pPr>
            <a:lvl8pPr marL="3565886" indent="0" algn="ctr">
              <a:buNone/>
              <a:defRPr>
                <a:solidFill>
                  <a:schemeClr val="tx1">
                    <a:tint val="75000"/>
                  </a:schemeClr>
                </a:solidFill>
              </a:defRPr>
            </a:lvl8pPr>
            <a:lvl9pPr marL="407529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A2E30C9E-BA7B-4B50-853D-EB3DA8C8F711}"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67628707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425420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502920" y="7203864"/>
            <a:ext cx="2346960" cy="413808"/>
          </a:xfrm>
          <a:prstGeom prst="rect">
            <a:avLst/>
          </a:prstGeom>
        </p:spPr>
        <p:txBody>
          <a:bodyPr lIns="101882" tIns="50941" rIns="101882" bIns="50941"/>
          <a:lstStyle/>
          <a:p>
            <a:fld id="{83E29D8E-8556-429B-9408-59B8A83557DD}" type="datetime1">
              <a:rPr lang="en-US" smtClean="0"/>
              <a:pPr/>
              <a:t>2/23/2023</a:t>
            </a:fld>
            <a:endParaRPr lang="en-US"/>
          </a:p>
        </p:txBody>
      </p:sp>
      <p:sp>
        <p:nvSpPr>
          <p:cNvPr id="3" name="Footer Placeholder 2"/>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4" name="Slide Number Placeholder 3"/>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314149002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94544" y="4994487"/>
            <a:ext cx="8549640" cy="1543685"/>
          </a:xfrm>
        </p:spPr>
        <p:txBody>
          <a:bodyPr anchor="t"/>
          <a:lstStyle>
            <a:lvl1pPr algn="l">
              <a:defRPr sz="4500" b="1" cap="all"/>
            </a:lvl1pPr>
          </a:lstStyle>
          <a:p>
            <a:r>
              <a:rPr lang="en-US"/>
              <a:t>Click to edit Master title style</a:t>
            </a:r>
          </a:p>
        </p:txBody>
      </p:sp>
      <p:sp>
        <p:nvSpPr>
          <p:cNvPr id="3" name="Text Placeholder 2"/>
          <p:cNvSpPr>
            <a:spLocks noGrp="1"/>
          </p:cNvSpPr>
          <p:nvPr>
            <p:ph type="body" idx="1"/>
          </p:nvPr>
        </p:nvSpPr>
        <p:spPr>
          <a:xfrm>
            <a:off x="794544" y="3294275"/>
            <a:ext cx="8549640" cy="1700212"/>
          </a:xfrm>
        </p:spPr>
        <p:txBody>
          <a:bodyPr anchor="b"/>
          <a:lstStyle>
            <a:lvl1pPr marL="0" indent="0">
              <a:buNone/>
              <a:defRPr sz="2200">
                <a:solidFill>
                  <a:schemeClr val="tx1">
                    <a:tint val="75000"/>
                  </a:schemeClr>
                </a:solidFill>
              </a:defRPr>
            </a:lvl1pPr>
            <a:lvl2pPr marL="509412" indent="0">
              <a:buNone/>
              <a:defRPr sz="2000">
                <a:solidFill>
                  <a:schemeClr val="tx1">
                    <a:tint val="75000"/>
                  </a:schemeClr>
                </a:solidFill>
              </a:defRPr>
            </a:lvl2pPr>
            <a:lvl3pPr marL="1018824" indent="0">
              <a:buNone/>
              <a:defRPr sz="1800">
                <a:solidFill>
                  <a:schemeClr val="tx1">
                    <a:tint val="75000"/>
                  </a:schemeClr>
                </a:solidFill>
              </a:defRPr>
            </a:lvl3pPr>
            <a:lvl4pPr marL="1528237" indent="0">
              <a:buNone/>
              <a:defRPr sz="1600">
                <a:solidFill>
                  <a:schemeClr val="tx1">
                    <a:tint val="75000"/>
                  </a:schemeClr>
                </a:solidFill>
              </a:defRPr>
            </a:lvl4pPr>
            <a:lvl5pPr marL="2037649" indent="0">
              <a:buNone/>
              <a:defRPr sz="1600">
                <a:solidFill>
                  <a:schemeClr val="tx1">
                    <a:tint val="75000"/>
                  </a:schemeClr>
                </a:solidFill>
              </a:defRPr>
            </a:lvl5pPr>
            <a:lvl6pPr marL="2547061" indent="0">
              <a:buNone/>
              <a:defRPr sz="1600">
                <a:solidFill>
                  <a:schemeClr val="tx1">
                    <a:tint val="75000"/>
                  </a:schemeClr>
                </a:solidFill>
              </a:defRPr>
            </a:lvl6pPr>
            <a:lvl7pPr marL="3056473" indent="0">
              <a:buNone/>
              <a:defRPr sz="1600">
                <a:solidFill>
                  <a:schemeClr val="tx1">
                    <a:tint val="75000"/>
                  </a:schemeClr>
                </a:solidFill>
              </a:defRPr>
            </a:lvl7pPr>
            <a:lvl8pPr marL="3565886" indent="0">
              <a:buNone/>
              <a:defRPr sz="1600">
                <a:solidFill>
                  <a:schemeClr val="tx1">
                    <a:tint val="75000"/>
                  </a:schemeClr>
                </a:solidFill>
              </a:defRPr>
            </a:lvl8pPr>
            <a:lvl9pPr marL="4075298"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2E30C9E-BA7B-4B50-853D-EB3DA8C8F711}"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60279535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029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13020" y="1813560"/>
            <a:ext cx="4442460" cy="5129425"/>
          </a:xfrm>
        </p:spPr>
        <p:txBody>
          <a:bodyPr/>
          <a:lstStyle>
            <a:lvl1pPr>
              <a:defRPr sz="3100"/>
            </a:lvl1pPr>
            <a:lvl2pPr>
              <a:defRPr sz="2700"/>
            </a:lvl2pPr>
            <a:lvl3pPr>
              <a:defRPr sz="22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2E30C9E-BA7B-4B50-853D-EB3DA8C8F711}"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888030050"/>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502920" y="1739795"/>
            <a:ext cx="4444207"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4" name="Content Placeholder 3"/>
          <p:cNvSpPr>
            <a:spLocks noGrp="1"/>
          </p:cNvSpPr>
          <p:nvPr>
            <p:ph sz="half" idx="2"/>
          </p:nvPr>
        </p:nvSpPr>
        <p:spPr>
          <a:xfrm>
            <a:off x="502920" y="2464859"/>
            <a:ext cx="4444207"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5109528" y="1739795"/>
            <a:ext cx="4445953" cy="725064"/>
          </a:xfrm>
        </p:spPr>
        <p:txBody>
          <a:bodyPr anchor="b"/>
          <a:lstStyle>
            <a:lvl1pPr marL="0" indent="0">
              <a:buNone/>
              <a:defRPr sz="2700" b="1"/>
            </a:lvl1pPr>
            <a:lvl2pPr marL="509412" indent="0">
              <a:buNone/>
              <a:defRPr sz="2200" b="1"/>
            </a:lvl2pPr>
            <a:lvl3pPr marL="1018824" indent="0">
              <a:buNone/>
              <a:defRPr sz="2000" b="1"/>
            </a:lvl3pPr>
            <a:lvl4pPr marL="1528237" indent="0">
              <a:buNone/>
              <a:defRPr sz="1800" b="1"/>
            </a:lvl4pPr>
            <a:lvl5pPr marL="2037649" indent="0">
              <a:buNone/>
              <a:defRPr sz="1800" b="1"/>
            </a:lvl5pPr>
            <a:lvl6pPr marL="2547061" indent="0">
              <a:buNone/>
              <a:defRPr sz="1800" b="1"/>
            </a:lvl6pPr>
            <a:lvl7pPr marL="3056473" indent="0">
              <a:buNone/>
              <a:defRPr sz="1800" b="1"/>
            </a:lvl7pPr>
            <a:lvl8pPr marL="3565886" indent="0">
              <a:buNone/>
              <a:defRPr sz="1800" b="1"/>
            </a:lvl8pPr>
            <a:lvl9pPr marL="4075298" indent="0">
              <a:buNone/>
              <a:defRPr sz="1800" b="1"/>
            </a:lvl9pPr>
          </a:lstStyle>
          <a:p>
            <a:pPr lvl="0"/>
            <a:r>
              <a:rPr lang="en-US"/>
              <a:t>Edit Master text styles</a:t>
            </a:r>
          </a:p>
        </p:txBody>
      </p:sp>
      <p:sp>
        <p:nvSpPr>
          <p:cNvPr id="6" name="Content Placeholder 5"/>
          <p:cNvSpPr>
            <a:spLocks noGrp="1"/>
          </p:cNvSpPr>
          <p:nvPr>
            <p:ph sz="quarter" idx="4"/>
          </p:nvPr>
        </p:nvSpPr>
        <p:spPr>
          <a:xfrm>
            <a:off x="5109528" y="2464859"/>
            <a:ext cx="4445953" cy="4478126"/>
          </a:xfrm>
        </p:spPr>
        <p:txBody>
          <a:bodyPr/>
          <a:lstStyle>
            <a:lvl1pPr>
              <a:defRPr sz="2700"/>
            </a:lvl1pPr>
            <a:lvl2pPr>
              <a:defRPr sz="22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A2E30C9E-BA7B-4B50-853D-EB3DA8C8F711}" type="datetimeFigureOut">
              <a:rPr lang="en-US" smtClean="0"/>
              <a:pPr/>
              <a:t>2/23/2023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900967966"/>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A2E30C9E-BA7B-4B50-853D-EB3DA8C8F711}" type="datetimeFigureOut">
              <a:rPr lang="en-US" smtClean="0"/>
              <a:pPr/>
              <a:t>2/23/2023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045028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E30C9E-BA7B-4B50-853D-EB3DA8C8F711}" type="datetimeFigureOut">
              <a:rPr lang="en-US" smtClean="0"/>
              <a:pPr/>
              <a:t>2/23/2023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13862715"/>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3911187519"/>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r>
              <a:rPr lang="en-US"/>
              <a:t>Click icon to add picture</a:t>
            </a:r>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A2E30C9E-BA7B-4B50-853D-EB3DA8C8F711}" type="datetimeFigureOut">
              <a:rPr lang="en-US" smtClean="0"/>
              <a:pPr/>
              <a:t>2/23/2023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2095168344"/>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28551963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292340" y="311257"/>
            <a:ext cx="2263140" cy="66317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02920" y="311257"/>
            <a:ext cx="6621780" cy="663172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2E30C9E-BA7B-4B50-853D-EB3DA8C8F711}" type="datetimeFigureOut">
              <a:rPr lang="en-US" smtClean="0"/>
              <a:pPr/>
              <a:t>2/23/2023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16661FC-6C36-42EA-A29A-587AA8189436}" type="slidenum">
              <a:rPr lang="en-US" smtClean="0"/>
              <a:pPr/>
              <a:t>‹#›</a:t>
            </a:fld>
            <a:endParaRPr lang="en-US"/>
          </a:p>
        </p:txBody>
      </p:sp>
    </p:spTree>
    <p:extLst>
      <p:ext uri="{BB962C8B-B14F-4D97-AF65-F5344CB8AC3E}">
        <p14:creationId xmlns:p14="http://schemas.microsoft.com/office/powerpoint/2010/main" val="1762747816"/>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FA9BCA-E49A-F648-A7DF-343B30E82FF2}"/>
              </a:ext>
            </a:extLst>
          </p:cNvPr>
          <p:cNvSpPr>
            <a:spLocks noGrp="1"/>
          </p:cNvSpPr>
          <p:nvPr>
            <p:ph type="ctrTitle"/>
          </p:nvPr>
        </p:nvSpPr>
        <p:spPr>
          <a:xfrm>
            <a:off x="1257300" y="1272011"/>
            <a:ext cx="7543800" cy="270594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D210F07E-6A5E-5A4E-84D4-881DA07C3BBC}"/>
              </a:ext>
            </a:extLst>
          </p:cNvPr>
          <p:cNvSpPr>
            <a:spLocks noGrp="1"/>
          </p:cNvSpPr>
          <p:nvPr>
            <p:ph type="subTitle" idx="1"/>
          </p:nvPr>
        </p:nvSpPr>
        <p:spPr>
          <a:xfrm>
            <a:off x="1257300" y="4082310"/>
            <a:ext cx="7543800" cy="1876530"/>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BBB2064C-87D0-FA4E-BC7D-C30287286731}"/>
              </a:ext>
            </a:extLst>
          </p:cNvPr>
          <p:cNvSpPr>
            <a:spLocks noGrp="1"/>
          </p:cNvSpPr>
          <p:nvPr>
            <p:ph type="dt" sz="half" idx="10"/>
          </p:nvPr>
        </p:nvSpPr>
        <p:spPr/>
        <p:txBody>
          <a:bodyPr/>
          <a:lstStyle/>
          <a:p>
            <a:fld id="{4E62CC57-0B5E-41E0-B27B-F78FB5017F27}" type="datetime1">
              <a:rPr lang="en-US" smtClean="0"/>
              <a:pPr/>
              <a:t>2/23/2023</a:t>
            </a:fld>
            <a:endParaRPr lang="en-US"/>
          </a:p>
        </p:txBody>
      </p:sp>
      <p:sp>
        <p:nvSpPr>
          <p:cNvPr id="5" name="Footer Placeholder 4">
            <a:extLst>
              <a:ext uri="{FF2B5EF4-FFF2-40B4-BE49-F238E27FC236}">
                <a16:creationId xmlns:a16="http://schemas.microsoft.com/office/drawing/2014/main" id="{70048476-7E75-D04C-AAC6-870ED30052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6064AA-6B0C-B540-B150-0706AC0BC2DE}"/>
              </a:ext>
            </a:extLst>
          </p:cNvPr>
          <p:cNvSpPr>
            <a:spLocks noGrp="1"/>
          </p:cNvSpPr>
          <p:nvPr>
            <p:ph type="sldNum" sz="quarter" idx="12"/>
          </p:nvPr>
        </p:nvSpPr>
        <p:spPr/>
        <p:txBody>
          <a:bodyPr/>
          <a:lstStyle/>
          <a:p>
            <a:fld id="{A746B785-CA11-4B71-B5A9-4BD5E8C4B301}" type="slidenum">
              <a:rPr lang="en-US" smtClean="0"/>
              <a:pPr/>
              <a:t>‹#›</a:t>
            </a:fld>
            <a:endParaRPr lang="en-US"/>
          </a:p>
        </p:txBody>
      </p:sp>
      <p:pic>
        <p:nvPicPr>
          <p:cNvPr id="7" name="Picture 2">
            <a:extLst>
              <a:ext uri="{FF2B5EF4-FFF2-40B4-BE49-F238E27FC236}">
                <a16:creationId xmlns:a16="http://schemas.microsoft.com/office/drawing/2014/main" id="{C7E8E102-9BE2-5F45-8188-C81322CE5E31}"/>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9480" y="5394670"/>
            <a:ext cx="8831448" cy="23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a:extLst>
              <a:ext uri="{FF2B5EF4-FFF2-40B4-BE49-F238E27FC236}">
                <a16:creationId xmlns:a16="http://schemas.microsoft.com/office/drawing/2014/main" id="{1D997A26-BDF4-9046-AFA7-D5EEAF6A07D6}"/>
              </a:ext>
            </a:extLst>
          </p:cNvPr>
          <p:cNvPicPr>
            <a:picLocks noChangeAspect="1"/>
          </p:cNvPicPr>
          <p:nvPr/>
        </p:nvPicPr>
        <p:blipFill>
          <a:blip r:embed="rId3" cstate="print"/>
          <a:stretch>
            <a:fillRect/>
          </a:stretch>
        </p:blipFill>
        <p:spPr>
          <a:xfrm>
            <a:off x="3186606" y="26988"/>
            <a:ext cx="3320395" cy="1744540"/>
          </a:xfrm>
          <a:prstGeom prst="rect">
            <a:avLst/>
          </a:prstGeom>
        </p:spPr>
      </p:pic>
    </p:spTree>
    <p:extLst>
      <p:ext uri="{BB962C8B-B14F-4D97-AF65-F5344CB8AC3E}">
        <p14:creationId xmlns:p14="http://schemas.microsoft.com/office/powerpoint/2010/main" val="38815141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2921" y="309457"/>
            <a:ext cx="3309144" cy="1316990"/>
          </a:xfrm>
        </p:spPr>
        <p:txBody>
          <a:bodyPr anchor="b"/>
          <a:lstStyle>
            <a:lvl1pPr algn="l">
              <a:defRPr sz="2200" b="1"/>
            </a:lvl1pPr>
          </a:lstStyle>
          <a:p>
            <a:r>
              <a:rPr lang="en-US"/>
              <a:t>Click to edit Master title style</a:t>
            </a:r>
          </a:p>
        </p:txBody>
      </p:sp>
      <p:sp>
        <p:nvSpPr>
          <p:cNvPr id="3" name="Content Placeholder 2"/>
          <p:cNvSpPr>
            <a:spLocks noGrp="1"/>
          </p:cNvSpPr>
          <p:nvPr>
            <p:ph idx="1"/>
          </p:nvPr>
        </p:nvSpPr>
        <p:spPr>
          <a:xfrm>
            <a:off x="3932555" y="309457"/>
            <a:ext cx="5622925" cy="6633528"/>
          </a:xfrm>
        </p:spPr>
        <p:txBody>
          <a:bodyPr/>
          <a:lstStyle>
            <a:lvl1pPr>
              <a:defRPr sz="3600"/>
            </a:lvl1pPr>
            <a:lvl2pPr>
              <a:defRPr sz="3100"/>
            </a:lvl2pPr>
            <a:lvl3pPr>
              <a:defRPr sz="2700"/>
            </a:lvl3pPr>
            <a:lvl4pPr>
              <a:defRPr sz="2200"/>
            </a:lvl4pPr>
            <a:lvl5pPr>
              <a:defRPr sz="2200"/>
            </a:lvl5pPr>
            <a:lvl6pPr>
              <a:defRPr sz="2200"/>
            </a:lvl6pPr>
            <a:lvl7pPr>
              <a:defRPr sz="2200"/>
            </a:lvl7pPr>
            <a:lvl8pPr>
              <a:defRPr sz="2200"/>
            </a:lvl8pPr>
            <a:lvl9pPr>
              <a:defRPr sz="2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02921" y="1626447"/>
            <a:ext cx="3309144" cy="5316538"/>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99BCCB67-6EF6-4C6A-B200-10E109463438}" type="datetime1">
              <a:rPr lang="en-US" smtClean="0"/>
              <a:pPr/>
              <a:t>2/23/2023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2166069262"/>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FE4276-395B-E74C-9BDA-6FDB9F1FEB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9671EC9-C9DE-F74E-A5E6-C3BD29B1226D}"/>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158ECE3-8364-114B-9FE0-4642D3B0143C}"/>
              </a:ext>
            </a:extLst>
          </p:cNvPr>
          <p:cNvSpPr>
            <a:spLocks noGrp="1"/>
          </p:cNvSpPr>
          <p:nvPr>
            <p:ph type="dt" sz="half" idx="10"/>
          </p:nvPr>
        </p:nvSpPr>
        <p:spPr/>
        <p:txBody>
          <a:bodyPr/>
          <a:lstStyle/>
          <a:p>
            <a:fld id="{60AF4EAD-D9E0-4FD4-84D9-8B15125BFFCC}" type="datetime1">
              <a:rPr lang="en-US" smtClean="0"/>
              <a:pPr/>
              <a:t>2/23/2023</a:t>
            </a:fld>
            <a:endParaRPr lang="en-US"/>
          </a:p>
        </p:txBody>
      </p:sp>
      <p:sp>
        <p:nvSpPr>
          <p:cNvPr id="5" name="Footer Placeholder 4">
            <a:extLst>
              <a:ext uri="{FF2B5EF4-FFF2-40B4-BE49-F238E27FC236}">
                <a16:creationId xmlns:a16="http://schemas.microsoft.com/office/drawing/2014/main" id="{FAA8DF51-4DAD-0C47-96EC-A7A36583585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37AB24-D476-C64E-9C59-FAB7FEC1A71A}"/>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289294058"/>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7FDB8C-8EB6-AC48-A0AC-B43B4D116D4F}"/>
              </a:ext>
            </a:extLst>
          </p:cNvPr>
          <p:cNvSpPr>
            <a:spLocks noGrp="1"/>
          </p:cNvSpPr>
          <p:nvPr>
            <p:ph type="title"/>
          </p:nvPr>
        </p:nvSpPr>
        <p:spPr>
          <a:xfrm>
            <a:off x="686277" y="1937705"/>
            <a:ext cx="8675370" cy="3233102"/>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77805B7B-F251-5644-9737-0E39204EE061}"/>
              </a:ext>
            </a:extLst>
          </p:cNvPr>
          <p:cNvSpPr>
            <a:spLocks noGrp="1"/>
          </p:cNvSpPr>
          <p:nvPr>
            <p:ph type="body" idx="1"/>
          </p:nvPr>
        </p:nvSpPr>
        <p:spPr>
          <a:xfrm>
            <a:off x="686277" y="5201393"/>
            <a:ext cx="8675370" cy="1700212"/>
          </a:xfrm>
        </p:spPr>
        <p:txBody>
          <a:bodyPr/>
          <a:lstStyle>
            <a:lvl1pPr marL="0" indent="0">
              <a:buNone/>
              <a:defRPr sz="2000">
                <a:solidFill>
                  <a:schemeClr val="tx1">
                    <a:tint val="75000"/>
                  </a:schemeClr>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17B2CCC-6E29-DD4D-BC8C-348456953CC1}"/>
              </a:ext>
            </a:extLst>
          </p:cNvPr>
          <p:cNvSpPr>
            <a:spLocks noGrp="1"/>
          </p:cNvSpPr>
          <p:nvPr>
            <p:ph type="dt" sz="half" idx="10"/>
          </p:nvPr>
        </p:nvSpPr>
        <p:spPr/>
        <p:txBody>
          <a:bodyPr/>
          <a:lstStyle/>
          <a:p>
            <a:fld id="{7D110BBC-E6F6-45B9-83D7-BD321160719C}" type="datetime1">
              <a:rPr lang="en-US" smtClean="0"/>
              <a:pPr/>
              <a:t>2/23/2023</a:t>
            </a:fld>
            <a:endParaRPr lang="en-US"/>
          </a:p>
        </p:txBody>
      </p:sp>
      <p:sp>
        <p:nvSpPr>
          <p:cNvPr id="5" name="Footer Placeholder 4">
            <a:extLst>
              <a:ext uri="{FF2B5EF4-FFF2-40B4-BE49-F238E27FC236}">
                <a16:creationId xmlns:a16="http://schemas.microsoft.com/office/drawing/2014/main" id="{BBB39C4D-45D9-E649-A84E-AA8774D18E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CDDC4A4-31E6-AF46-BEE6-9A25AB98373D}"/>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4284802538"/>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6C8185-F23F-DC4C-8798-FC87669BC8F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76E891E-F8D6-084D-B7C5-64EE2C5170AC}"/>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DB9B8A-320F-4A49-AB51-742DC35C80A0}"/>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9BE1DFC-9BAF-464E-B4EA-4BE3068E79E9}"/>
              </a:ext>
            </a:extLst>
          </p:cNvPr>
          <p:cNvSpPr>
            <a:spLocks noGrp="1"/>
          </p:cNvSpPr>
          <p:nvPr>
            <p:ph type="dt" sz="half" idx="10"/>
          </p:nvPr>
        </p:nvSpPr>
        <p:spPr/>
        <p:txBody>
          <a:bodyPr/>
          <a:lstStyle/>
          <a:p>
            <a:fld id="{5C6BD40A-06DB-42BD-A33C-53B2D834536A}" type="datetime1">
              <a:rPr lang="en-US" smtClean="0"/>
              <a:pPr/>
              <a:t>2/23/2023</a:t>
            </a:fld>
            <a:endParaRPr lang="en-US"/>
          </a:p>
        </p:txBody>
      </p:sp>
      <p:sp>
        <p:nvSpPr>
          <p:cNvPr id="6" name="Footer Placeholder 5">
            <a:extLst>
              <a:ext uri="{FF2B5EF4-FFF2-40B4-BE49-F238E27FC236}">
                <a16:creationId xmlns:a16="http://schemas.microsoft.com/office/drawing/2014/main" id="{953FD520-3B71-A242-A4D2-EE03D1FE475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2859847-3ED9-C54A-A61D-C34FBB57300F}"/>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427417187"/>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46595-D3CE-4B48-A906-8B8284AAE02E}"/>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2A28AAE1-F347-1742-BE95-6349309B3CF3}"/>
              </a:ext>
            </a:extLst>
          </p:cNvPr>
          <p:cNvSpPr>
            <a:spLocks noGrp="1"/>
          </p:cNvSpPr>
          <p:nvPr>
            <p:ph type="body" idx="1"/>
          </p:nvPr>
        </p:nvSpPr>
        <p:spPr>
          <a:xfrm>
            <a:off x="692826" y="1905318"/>
            <a:ext cx="4255174"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795347E7-BD89-724A-AC73-705DD3C378D8}"/>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1464FF0-0662-474B-AE0F-C8EEA4B3BAF5}"/>
              </a:ext>
            </a:extLst>
          </p:cNvPr>
          <p:cNvSpPr>
            <a:spLocks noGrp="1"/>
          </p:cNvSpPr>
          <p:nvPr>
            <p:ph type="body" sz="quarter" idx="3"/>
          </p:nvPr>
        </p:nvSpPr>
        <p:spPr>
          <a:xfrm>
            <a:off x="5092066" y="1905318"/>
            <a:ext cx="4276130"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37E2D9A6-22F1-F445-AE30-59F111B112CB}"/>
              </a:ext>
            </a:extLst>
          </p:cNvPr>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20F7817-A817-3441-A3E0-1FD47CBA1932}"/>
              </a:ext>
            </a:extLst>
          </p:cNvPr>
          <p:cNvSpPr>
            <a:spLocks noGrp="1"/>
          </p:cNvSpPr>
          <p:nvPr>
            <p:ph type="dt" sz="half" idx="10"/>
          </p:nvPr>
        </p:nvSpPr>
        <p:spPr/>
        <p:txBody>
          <a:bodyPr/>
          <a:lstStyle/>
          <a:p>
            <a:fld id="{19C0A84F-5765-4048-8B57-966D0175A5F0}" type="datetime1">
              <a:rPr lang="en-US" smtClean="0"/>
              <a:pPr/>
              <a:t>2/23/2023</a:t>
            </a:fld>
            <a:endParaRPr lang="en-US"/>
          </a:p>
        </p:txBody>
      </p:sp>
      <p:sp>
        <p:nvSpPr>
          <p:cNvPr id="8" name="Footer Placeholder 7">
            <a:extLst>
              <a:ext uri="{FF2B5EF4-FFF2-40B4-BE49-F238E27FC236}">
                <a16:creationId xmlns:a16="http://schemas.microsoft.com/office/drawing/2014/main" id="{6E5F19A2-F6B6-4646-B9B1-785D0A905DF0}"/>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F2A283-46B9-D440-B935-E84A8CD8B37C}"/>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510199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DCECC-5AB5-A347-BEF2-A06404A7115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5448E65-BCE6-F448-8C68-2B7C04D2EDA6}"/>
              </a:ext>
            </a:extLst>
          </p:cNvPr>
          <p:cNvSpPr>
            <a:spLocks noGrp="1"/>
          </p:cNvSpPr>
          <p:nvPr>
            <p:ph type="dt" sz="half" idx="10"/>
          </p:nvPr>
        </p:nvSpPr>
        <p:spPr/>
        <p:txBody>
          <a:bodyPr/>
          <a:lstStyle/>
          <a:p>
            <a:fld id="{916D03CA-EDE8-46BA-8CEB-D786714A3E6E}" type="datetime1">
              <a:rPr lang="en-US" smtClean="0"/>
              <a:pPr/>
              <a:t>2/23/2023</a:t>
            </a:fld>
            <a:endParaRPr lang="en-US"/>
          </a:p>
        </p:txBody>
      </p:sp>
      <p:sp>
        <p:nvSpPr>
          <p:cNvPr id="4" name="Footer Placeholder 3">
            <a:extLst>
              <a:ext uri="{FF2B5EF4-FFF2-40B4-BE49-F238E27FC236}">
                <a16:creationId xmlns:a16="http://schemas.microsoft.com/office/drawing/2014/main" id="{83A5C38C-A52A-D24B-B38D-A7CF93BF87B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655058-7FB0-E84D-8FCF-3FA09C55D83C}"/>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85409362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DA43247-3ACF-E645-8F62-8A6FC76EE67A}"/>
              </a:ext>
            </a:extLst>
          </p:cNvPr>
          <p:cNvSpPr>
            <a:spLocks noGrp="1"/>
          </p:cNvSpPr>
          <p:nvPr>
            <p:ph type="dt" sz="half" idx="10"/>
          </p:nvPr>
        </p:nvSpPr>
        <p:spPr/>
        <p:txBody>
          <a:bodyPr/>
          <a:lstStyle/>
          <a:p>
            <a:fld id="{F3A9B419-8798-4630-AEB1-ED58D50CAA45}" type="datetime1">
              <a:rPr lang="en-US" smtClean="0"/>
              <a:pPr/>
              <a:t>2/23/2023</a:t>
            </a:fld>
            <a:endParaRPr lang="en-US"/>
          </a:p>
        </p:txBody>
      </p:sp>
      <p:sp>
        <p:nvSpPr>
          <p:cNvPr id="3" name="Footer Placeholder 2">
            <a:extLst>
              <a:ext uri="{FF2B5EF4-FFF2-40B4-BE49-F238E27FC236}">
                <a16:creationId xmlns:a16="http://schemas.microsoft.com/office/drawing/2014/main" id="{0574C7A8-16F1-784D-A217-5FA2F298CE2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5561B15-36FB-F544-8253-53FB24E86B82}"/>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172632690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740625-824A-4E4D-AA2F-7D3D8D02D82B}"/>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100FA458-F5D9-8240-81B4-5EDF80550378}"/>
              </a:ext>
            </a:extLst>
          </p:cNvPr>
          <p:cNvSpPr>
            <a:spLocks noGrp="1"/>
          </p:cNvSpPr>
          <p:nvPr>
            <p:ph idx="1"/>
          </p:nvPr>
        </p:nvSpPr>
        <p:spPr>
          <a:xfrm>
            <a:off x="4276130" y="1119083"/>
            <a:ext cx="5092065" cy="55234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AB4E8B4-6E90-8846-BA2F-EB353F9CC962}"/>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47A268F5-4577-C04E-9259-C7D42E2997A3}"/>
              </a:ext>
            </a:extLst>
          </p:cNvPr>
          <p:cNvSpPr>
            <a:spLocks noGrp="1"/>
          </p:cNvSpPr>
          <p:nvPr>
            <p:ph type="dt" sz="half" idx="10"/>
          </p:nvPr>
        </p:nvSpPr>
        <p:spPr/>
        <p:txBody>
          <a:bodyPr/>
          <a:lstStyle/>
          <a:p>
            <a:fld id="{894C6F22-F1EF-49C5-9565-697E5577148D}" type="datetime1">
              <a:rPr lang="en-US" smtClean="0"/>
              <a:pPr/>
              <a:t>2/23/2023</a:t>
            </a:fld>
            <a:endParaRPr lang="en-US"/>
          </a:p>
        </p:txBody>
      </p:sp>
      <p:sp>
        <p:nvSpPr>
          <p:cNvPr id="6" name="Footer Placeholder 5">
            <a:extLst>
              <a:ext uri="{FF2B5EF4-FFF2-40B4-BE49-F238E27FC236}">
                <a16:creationId xmlns:a16="http://schemas.microsoft.com/office/drawing/2014/main" id="{6E73C01D-2F68-A34D-8D41-48BEF4EE01B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19C4A0-0694-4F48-A101-109B65FB14CB}"/>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457724472"/>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C3D1DE-FA27-0147-873E-A8AD929C4302}"/>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2B0AC1BA-45A0-3B42-8BB4-5533FFD176CD}"/>
              </a:ext>
            </a:extLst>
          </p:cNvPr>
          <p:cNvSpPr>
            <a:spLocks noGrp="1"/>
          </p:cNvSpPr>
          <p:nvPr>
            <p:ph type="pic" idx="1"/>
          </p:nvPr>
        </p:nvSpPr>
        <p:spPr>
          <a:xfrm>
            <a:off x="4276130" y="1119083"/>
            <a:ext cx="5092065" cy="5523442"/>
          </a:xfrm>
        </p:spPr>
        <p:txBody>
          <a:bodyPr/>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a:t>Click icon to add picture</a:t>
            </a:r>
          </a:p>
        </p:txBody>
      </p:sp>
      <p:sp>
        <p:nvSpPr>
          <p:cNvPr id="4" name="Text Placeholder 3">
            <a:extLst>
              <a:ext uri="{FF2B5EF4-FFF2-40B4-BE49-F238E27FC236}">
                <a16:creationId xmlns:a16="http://schemas.microsoft.com/office/drawing/2014/main" id="{51454E9A-43BE-A448-BE6E-14C3F6E58042}"/>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C1C4A3C5-D93C-6349-9341-0581906DDB74}"/>
              </a:ext>
            </a:extLst>
          </p:cNvPr>
          <p:cNvSpPr>
            <a:spLocks noGrp="1"/>
          </p:cNvSpPr>
          <p:nvPr>
            <p:ph type="dt" sz="half" idx="10"/>
          </p:nvPr>
        </p:nvSpPr>
        <p:spPr/>
        <p:txBody>
          <a:bodyPr/>
          <a:lstStyle/>
          <a:p>
            <a:fld id="{5D4D25A1-0F6A-46E3-805C-17D56641EEE7}" type="datetime1">
              <a:rPr lang="en-US" smtClean="0"/>
              <a:pPr/>
              <a:t>2/23/2023</a:t>
            </a:fld>
            <a:endParaRPr lang="en-US"/>
          </a:p>
        </p:txBody>
      </p:sp>
      <p:sp>
        <p:nvSpPr>
          <p:cNvPr id="6" name="Footer Placeholder 5">
            <a:extLst>
              <a:ext uri="{FF2B5EF4-FFF2-40B4-BE49-F238E27FC236}">
                <a16:creationId xmlns:a16="http://schemas.microsoft.com/office/drawing/2014/main" id="{935B5067-EAD8-CF47-A631-2A0C89B1719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C242C62-C110-6E4D-A6B9-74A8B9B23FD3}"/>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78058005"/>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C2B173-B0BB-F24A-BB51-BCFE2F92713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C61DAA7-1ACA-C048-B5A7-890B7FC1C7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040818-A4D6-1446-879B-A78E1146A10F}"/>
              </a:ext>
            </a:extLst>
          </p:cNvPr>
          <p:cNvSpPr>
            <a:spLocks noGrp="1"/>
          </p:cNvSpPr>
          <p:nvPr>
            <p:ph type="dt" sz="half" idx="10"/>
          </p:nvPr>
        </p:nvSpPr>
        <p:spPr/>
        <p:txBody>
          <a:bodyPr/>
          <a:lstStyle/>
          <a:p>
            <a:fld id="{B81274A7-1E9A-4649-8257-87CFE75AA885}" type="datetime1">
              <a:rPr lang="en-US" smtClean="0"/>
              <a:pPr/>
              <a:t>2/23/2023</a:t>
            </a:fld>
            <a:endParaRPr lang="en-US"/>
          </a:p>
        </p:txBody>
      </p:sp>
      <p:sp>
        <p:nvSpPr>
          <p:cNvPr id="5" name="Footer Placeholder 4">
            <a:extLst>
              <a:ext uri="{FF2B5EF4-FFF2-40B4-BE49-F238E27FC236}">
                <a16:creationId xmlns:a16="http://schemas.microsoft.com/office/drawing/2014/main" id="{266D3E18-56CB-C448-B209-1506F74116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229A67-6A7E-7B4A-937D-0AF5C3B99A9F}"/>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1346965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1571425-322B-294F-B1A4-DD3BA9F1C1CC}"/>
              </a:ext>
            </a:extLst>
          </p:cNvPr>
          <p:cNvSpPr>
            <a:spLocks noGrp="1"/>
          </p:cNvSpPr>
          <p:nvPr>
            <p:ph type="title" orient="vert"/>
          </p:nvPr>
        </p:nvSpPr>
        <p:spPr>
          <a:xfrm>
            <a:off x="7198043" y="413808"/>
            <a:ext cx="2168843" cy="6586750"/>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AF8AA42-FED7-2A47-9E5E-94C34F99D16D}"/>
              </a:ext>
            </a:extLst>
          </p:cNvPr>
          <p:cNvSpPr>
            <a:spLocks noGrp="1"/>
          </p:cNvSpPr>
          <p:nvPr>
            <p:ph type="body" orient="vert" idx="1"/>
          </p:nvPr>
        </p:nvSpPr>
        <p:spPr>
          <a:xfrm>
            <a:off x="691515" y="413808"/>
            <a:ext cx="6380798" cy="658675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F5A5136-8556-734F-B85E-D3758229A1F6}"/>
              </a:ext>
            </a:extLst>
          </p:cNvPr>
          <p:cNvSpPr>
            <a:spLocks noGrp="1"/>
          </p:cNvSpPr>
          <p:nvPr>
            <p:ph type="dt" sz="half" idx="10"/>
          </p:nvPr>
        </p:nvSpPr>
        <p:spPr/>
        <p:txBody>
          <a:bodyPr/>
          <a:lstStyle/>
          <a:p>
            <a:fld id="{044130CA-A039-4C0D-AEC0-F136B5C77D01}" type="datetime1">
              <a:rPr lang="en-US" smtClean="0"/>
              <a:pPr/>
              <a:t>2/23/2023</a:t>
            </a:fld>
            <a:endParaRPr lang="en-US"/>
          </a:p>
        </p:txBody>
      </p:sp>
      <p:sp>
        <p:nvSpPr>
          <p:cNvPr id="5" name="Footer Placeholder 4">
            <a:extLst>
              <a:ext uri="{FF2B5EF4-FFF2-40B4-BE49-F238E27FC236}">
                <a16:creationId xmlns:a16="http://schemas.microsoft.com/office/drawing/2014/main" id="{C5DFB49B-B207-9947-ABB2-0CC88B516D1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257D5FB-8397-FA46-810E-C10028372A37}"/>
              </a:ext>
            </a:extLst>
          </p:cNvPr>
          <p:cNvSpPr>
            <a:spLocks noGrp="1"/>
          </p:cNvSpPr>
          <p:nvPr>
            <p:ph type="sldNum" sz="quarter" idx="12"/>
          </p:nvPr>
        </p:nvSpPr>
        <p:spPr/>
        <p:txBody>
          <a:bodyPr/>
          <a:lstStyle/>
          <a:p>
            <a:fld id="{A746B785-CA11-4B71-B5A9-4BD5E8C4B301}" type="slidenum">
              <a:rPr lang="en-US" smtClean="0"/>
              <a:pPr/>
              <a:t>‹#›</a:t>
            </a:fld>
            <a:endParaRPr lang="en-US"/>
          </a:p>
        </p:txBody>
      </p:sp>
    </p:spTree>
    <p:extLst>
      <p:ext uri="{BB962C8B-B14F-4D97-AF65-F5344CB8AC3E}">
        <p14:creationId xmlns:p14="http://schemas.microsoft.com/office/powerpoint/2010/main" val="29086924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71517" y="5440680"/>
            <a:ext cx="6035040" cy="642303"/>
          </a:xfrm>
        </p:spPr>
        <p:txBody>
          <a:bodyPr anchor="b"/>
          <a:lstStyle>
            <a:lvl1pPr algn="l">
              <a:defRPr sz="2200" b="1"/>
            </a:lvl1pPr>
          </a:lstStyle>
          <a:p>
            <a:r>
              <a:rPr lang="en-US"/>
              <a:t>Click to edit Master title style</a:t>
            </a:r>
          </a:p>
        </p:txBody>
      </p:sp>
      <p:sp>
        <p:nvSpPr>
          <p:cNvPr id="3" name="Picture Placeholder 2"/>
          <p:cNvSpPr>
            <a:spLocks noGrp="1"/>
          </p:cNvSpPr>
          <p:nvPr>
            <p:ph type="pic" idx="1"/>
          </p:nvPr>
        </p:nvSpPr>
        <p:spPr>
          <a:xfrm>
            <a:off x="1971517" y="694478"/>
            <a:ext cx="6035040" cy="4663440"/>
          </a:xfrm>
        </p:spPr>
        <p:txBody>
          <a:bodyPr/>
          <a:lstStyle>
            <a:lvl1pPr marL="0" indent="0">
              <a:buNone/>
              <a:defRPr sz="3600"/>
            </a:lvl1pPr>
            <a:lvl2pPr marL="509412" indent="0">
              <a:buNone/>
              <a:defRPr sz="3100"/>
            </a:lvl2pPr>
            <a:lvl3pPr marL="1018824" indent="0">
              <a:buNone/>
              <a:defRPr sz="2700"/>
            </a:lvl3pPr>
            <a:lvl4pPr marL="1528237" indent="0">
              <a:buNone/>
              <a:defRPr sz="2200"/>
            </a:lvl4pPr>
            <a:lvl5pPr marL="2037649" indent="0">
              <a:buNone/>
              <a:defRPr sz="2200"/>
            </a:lvl5pPr>
            <a:lvl6pPr marL="2547061" indent="0">
              <a:buNone/>
              <a:defRPr sz="2200"/>
            </a:lvl6pPr>
            <a:lvl7pPr marL="3056473" indent="0">
              <a:buNone/>
              <a:defRPr sz="2200"/>
            </a:lvl7pPr>
            <a:lvl8pPr marL="3565886" indent="0">
              <a:buNone/>
              <a:defRPr sz="2200"/>
            </a:lvl8pPr>
            <a:lvl9pPr marL="4075298" indent="0">
              <a:buNone/>
              <a:defRPr sz="2200"/>
            </a:lvl9pPr>
          </a:lstStyle>
          <a:p>
            <a:endParaRPr lang="en-US"/>
          </a:p>
        </p:txBody>
      </p:sp>
      <p:sp>
        <p:nvSpPr>
          <p:cNvPr id="4" name="Text Placeholder 3"/>
          <p:cNvSpPr>
            <a:spLocks noGrp="1"/>
          </p:cNvSpPr>
          <p:nvPr>
            <p:ph type="body" sz="half" idx="2"/>
          </p:nvPr>
        </p:nvSpPr>
        <p:spPr>
          <a:xfrm>
            <a:off x="1971517" y="6082983"/>
            <a:ext cx="6035040" cy="912177"/>
          </a:xfrm>
        </p:spPr>
        <p:txBody>
          <a:bodyPr/>
          <a:lstStyle>
            <a:lvl1pPr marL="0" indent="0">
              <a:buNone/>
              <a:defRPr sz="1600"/>
            </a:lvl1pPr>
            <a:lvl2pPr marL="509412" indent="0">
              <a:buNone/>
              <a:defRPr sz="1300"/>
            </a:lvl2pPr>
            <a:lvl3pPr marL="1018824" indent="0">
              <a:buNone/>
              <a:defRPr sz="1100"/>
            </a:lvl3pPr>
            <a:lvl4pPr marL="1528237" indent="0">
              <a:buNone/>
              <a:defRPr sz="1000"/>
            </a:lvl4pPr>
            <a:lvl5pPr marL="2037649" indent="0">
              <a:buNone/>
              <a:defRPr sz="1000"/>
            </a:lvl5pPr>
            <a:lvl6pPr marL="2547061" indent="0">
              <a:buNone/>
              <a:defRPr sz="1000"/>
            </a:lvl6pPr>
            <a:lvl7pPr marL="3056473" indent="0">
              <a:buNone/>
              <a:defRPr sz="1000"/>
            </a:lvl7pPr>
            <a:lvl8pPr marL="3565886" indent="0">
              <a:buNone/>
              <a:defRPr sz="1000"/>
            </a:lvl8pPr>
            <a:lvl9pPr marL="4075298" indent="0">
              <a:buNone/>
              <a:defRPr sz="1000"/>
            </a:lvl9pPr>
          </a:lstStyle>
          <a:p>
            <a:pPr lvl="0"/>
            <a:r>
              <a:rPr lang="en-US"/>
              <a:t>Click to edit Master text styles</a:t>
            </a:r>
          </a:p>
        </p:txBody>
      </p:sp>
      <p:sp>
        <p:nvSpPr>
          <p:cNvPr id="5" name="Date Placeholder 4"/>
          <p:cNvSpPr>
            <a:spLocks noGrp="1"/>
          </p:cNvSpPr>
          <p:nvPr>
            <p:ph type="dt" sz="half" idx="10"/>
          </p:nvPr>
        </p:nvSpPr>
        <p:spPr>
          <a:xfrm>
            <a:off x="502920" y="7203864"/>
            <a:ext cx="2346960" cy="413808"/>
          </a:xfrm>
          <a:prstGeom prst="rect">
            <a:avLst/>
          </a:prstGeom>
        </p:spPr>
        <p:txBody>
          <a:bodyPr lIns="101882" tIns="50941" rIns="101882" bIns="50941"/>
          <a:lstStyle/>
          <a:p>
            <a:fld id="{1D9700AA-4FDB-4983-B634-669986076EC9}" type="datetime1">
              <a:rPr lang="en-US" smtClean="0"/>
              <a:pPr/>
              <a:t>2/23/2023</a:t>
            </a:fld>
            <a:endParaRPr lang="en-US"/>
          </a:p>
        </p:txBody>
      </p:sp>
      <p:sp>
        <p:nvSpPr>
          <p:cNvPr id="6" name="Footer Placeholder 5"/>
          <p:cNvSpPr>
            <a:spLocks noGrp="1"/>
          </p:cNvSpPr>
          <p:nvPr>
            <p:ph type="ftr" sz="quarter" idx="11"/>
          </p:nvPr>
        </p:nvSpPr>
        <p:spPr>
          <a:xfrm>
            <a:off x="3436620" y="7203864"/>
            <a:ext cx="3185160" cy="413808"/>
          </a:xfrm>
          <a:prstGeom prst="rect">
            <a:avLst/>
          </a:prstGeom>
        </p:spPr>
        <p:txBody>
          <a:bodyPr lIns="101882" tIns="50941" rIns="101882" bIns="50941"/>
          <a:lstStyle/>
          <a:p>
            <a:endParaRPr lang="en-US"/>
          </a:p>
        </p:txBody>
      </p:sp>
      <p:sp>
        <p:nvSpPr>
          <p:cNvPr id="7" name="Slide Number Placeholder 6"/>
          <p:cNvSpPr>
            <a:spLocks noGrp="1"/>
          </p:cNvSpPr>
          <p:nvPr>
            <p:ph type="sldNum" sz="quarter" idx="12"/>
          </p:nvPr>
        </p:nvSpPr>
        <p:spPr>
          <a:xfrm>
            <a:off x="7208520" y="7203864"/>
            <a:ext cx="2346960" cy="413808"/>
          </a:xfrm>
          <a:prstGeom prst="rect">
            <a:avLst/>
          </a:prstGeom>
        </p:spPr>
        <p:txBody>
          <a:bodyPr lIns="101882" tIns="50941" rIns="101882" bIns="50941"/>
          <a:lstStyle/>
          <a:p>
            <a:fld id="{36BC1FD9-B118-4A5C-926F-A8A3F4A4D49D}" type="slidenum">
              <a:rPr lang="en-US" smtClean="0"/>
              <a:pPr/>
              <a:t>‹#›</a:t>
            </a:fld>
            <a:endParaRPr lang="en-US"/>
          </a:p>
        </p:txBody>
      </p:sp>
    </p:spTree>
    <p:extLst>
      <p:ext uri="{BB962C8B-B14F-4D97-AF65-F5344CB8AC3E}">
        <p14:creationId xmlns:p14="http://schemas.microsoft.com/office/powerpoint/2010/main" val="107871556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p:cSld name="2_Content for printing">
    <p:spTree>
      <p:nvGrpSpPr>
        <p:cNvPr id="1" name=""/>
        <p:cNvGrpSpPr/>
        <p:nvPr/>
      </p:nvGrpSpPr>
      <p:grpSpPr>
        <a:xfrm>
          <a:off x="0" y="0"/>
          <a:ext cx="0" cy="0"/>
          <a:chOff x="0" y="0"/>
          <a:chExt cx="0" cy="0"/>
        </a:xfrm>
      </p:grpSpPr>
      <p:sp>
        <p:nvSpPr>
          <p:cNvPr id="2" name="Title 1"/>
          <p:cNvSpPr>
            <a:spLocks noGrp="1"/>
          </p:cNvSpPr>
          <p:nvPr>
            <p:ph type="title"/>
          </p:nvPr>
        </p:nvSpPr>
        <p:spPr>
          <a:xfrm>
            <a:off x="838200" y="172720"/>
            <a:ext cx="8549640" cy="1295400"/>
          </a:xfrm>
          <a:prstGeom prst="rect">
            <a:avLst/>
          </a:prstGeom>
        </p:spPr>
        <p:txBody>
          <a:bodyPr anchor="t"/>
          <a:lstStyle>
            <a:lvl1pPr>
              <a:defRPr sz="2700" b="0">
                <a:solidFill>
                  <a:schemeClr val="accent1"/>
                </a:solidFill>
              </a:defRPr>
            </a:lvl1pPr>
          </a:lstStyle>
          <a:p>
            <a:r>
              <a:rPr lang="en-US"/>
              <a:t>Click to edit Master title style</a:t>
            </a:r>
          </a:p>
        </p:txBody>
      </p:sp>
      <p:sp>
        <p:nvSpPr>
          <p:cNvPr id="3" name="Content Placeholder 2"/>
          <p:cNvSpPr>
            <a:spLocks noGrp="1"/>
          </p:cNvSpPr>
          <p:nvPr>
            <p:ph idx="1"/>
          </p:nvPr>
        </p:nvSpPr>
        <p:spPr>
          <a:xfrm>
            <a:off x="838200" y="1468120"/>
            <a:ext cx="8549640" cy="5440680"/>
          </a:xfrm>
          <a:prstGeom prst="rect">
            <a:avLst/>
          </a:prstGeom>
        </p:spPr>
        <p:txBody>
          <a:bodyPr/>
          <a:lstStyle>
            <a:lvl1pPr marL="0" indent="0">
              <a:lnSpc>
                <a:spcPct val="120000"/>
              </a:lnSpc>
              <a:spcBef>
                <a:spcPts val="0"/>
              </a:spcBef>
              <a:buClr>
                <a:schemeClr val="accent1"/>
              </a:buClr>
              <a:buNone/>
              <a:defRPr sz="1600"/>
            </a:lvl1pPr>
            <a:lvl2pPr marL="827795" indent="-318383">
              <a:lnSpc>
                <a:spcPct val="120000"/>
              </a:lnSpc>
              <a:spcBef>
                <a:spcPts val="0"/>
              </a:spcBef>
              <a:buClr>
                <a:schemeClr val="accent1"/>
              </a:buClr>
              <a:buFont typeface="Verdana" pitchFamily="34" charset="0"/>
              <a:buChar char="▪"/>
              <a:defRPr sz="1600"/>
            </a:lvl2pPr>
            <a:lvl3pPr>
              <a:lnSpc>
                <a:spcPct val="120000"/>
              </a:lnSpc>
              <a:spcBef>
                <a:spcPts val="0"/>
              </a:spcBef>
              <a:buClr>
                <a:schemeClr val="accent1"/>
              </a:buClr>
              <a:buFont typeface="Lucida Grande"/>
              <a:buChar char="−"/>
              <a:defRPr sz="1600"/>
            </a:lvl3pPr>
            <a:lvl4pPr>
              <a:buClr>
                <a:srgbClr val="666666"/>
              </a:buClr>
              <a:buFont typeface="Lucida Grande"/>
              <a:buChar char="−"/>
              <a:defRPr sz="1600"/>
            </a:lvl4pPr>
            <a:lvl5pPr>
              <a:buClr>
                <a:srgbClr val="666666"/>
              </a:buClr>
              <a:buFont typeface="Lucida Grande"/>
              <a:buChar char="−"/>
              <a:defRPr sz="1600"/>
            </a:lvl5pPr>
          </a:lstStyle>
          <a:p>
            <a:pPr lvl="0"/>
            <a:r>
              <a:rPr lang="en-US"/>
              <a:t>Edit Master text styles</a:t>
            </a:r>
          </a:p>
          <a:p>
            <a:pPr lvl="1"/>
            <a:r>
              <a:rPr lang="en-US"/>
              <a:t>Second level</a:t>
            </a:r>
          </a:p>
          <a:p>
            <a:pPr lvl="2"/>
            <a:r>
              <a:rPr lang="en-US"/>
              <a:t>Third level</a:t>
            </a:r>
          </a:p>
        </p:txBody>
      </p:sp>
      <p:sp>
        <p:nvSpPr>
          <p:cNvPr id="9" name="Text Placeholder 8"/>
          <p:cNvSpPr>
            <a:spLocks noGrp="1"/>
          </p:cNvSpPr>
          <p:nvPr>
            <p:ph type="body" sz="quarter" idx="11"/>
          </p:nvPr>
        </p:nvSpPr>
        <p:spPr>
          <a:xfrm>
            <a:off x="838200" y="7254240"/>
            <a:ext cx="7124700" cy="518160"/>
          </a:xfrm>
          <a:prstGeom prst="rect">
            <a:avLst/>
          </a:prstGeom>
        </p:spPr>
        <p:txBody>
          <a:bodyPr anchor="b"/>
          <a:lstStyle>
            <a:lvl1pPr>
              <a:buNone/>
              <a:defRPr sz="1000"/>
            </a:lvl1pPr>
            <a:lvl2pPr>
              <a:defRPr sz="1000"/>
            </a:lvl2pPr>
            <a:lvl3pPr>
              <a:defRPr sz="1000"/>
            </a:lvl3pPr>
            <a:lvl4pPr>
              <a:defRPr sz="1000"/>
            </a:lvl4pPr>
            <a:lvl5pPr>
              <a:defRPr sz="1000"/>
            </a:lvl5pPr>
          </a:lstStyle>
          <a:p>
            <a:pPr lvl="0"/>
            <a:r>
              <a:rPr lang="en-US"/>
              <a:t>Edit Master text styles</a:t>
            </a:r>
          </a:p>
        </p:txBody>
      </p:sp>
      <p:sp>
        <p:nvSpPr>
          <p:cNvPr id="7" name="Slide Number Placeholder 3"/>
          <p:cNvSpPr>
            <a:spLocks noGrp="1"/>
          </p:cNvSpPr>
          <p:nvPr>
            <p:ph type="sldNum" sz="quarter" idx="12"/>
          </p:nvPr>
        </p:nvSpPr>
        <p:spPr>
          <a:xfrm>
            <a:off x="7962900" y="7254240"/>
            <a:ext cx="2095500" cy="518160"/>
          </a:xfrm>
          <a:prstGeom prst="rect">
            <a:avLst/>
          </a:prstGeom>
        </p:spPr>
        <p:txBody>
          <a:bodyPr vert="horz" wrap="square" lIns="101882" tIns="50941" rIns="101882" bIns="50941" numCol="1" anchor="t" anchorCtr="0" compatLnSpc="1">
            <a:prstTxWarp prst="textNoShape">
              <a:avLst/>
            </a:prstTxWarp>
          </a:bodyPr>
          <a:lstStyle>
            <a:lvl1pPr>
              <a:defRPr>
                <a:solidFill>
                  <a:srgbClr val="000000"/>
                </a:solidFill>
              </a:defRPr>
            </a:lvl1pPr>
          </a:lstStyle>
          <a:p>
            <a:fld id="{401C613B-92CB-43AC-9AE6-CA9B1F1D2F96}" type="slidenum">
              <a:rPr lang="en-US" altLang="en-US" smtClean="0"/>
              <a:pPr/>
              <a:t>‹#›</a:t>
            </a:fld>
            <a:endParaRPr lang="en-US" altLang="en-US" sz="1600"/>
          </a:p>
        </p:txBody>
      </p:sp>
      <p:sp>
        <p:nvSpPr>
          <p:cNvPr id="8" name="Footer Placeholder 6"/>
          <p:cNvSpPr>
            <a:spLocks noGrp="1"/>
          </p:cNvSpPr>
          <p:nvPr>
            <p:ph type="ftr" sz="quarter" idx="13"/>
          </p:nvPr>
        </p:nvSpPr>
        <p:spPr>
          <a:xfrm>
            <a:off x="6873240" y="1"/>
            <a:ext cx="3185160" cy="413808"/>
          </a:xfrm>
          <a:prstGeom prst="rect">
            <a:avLst/>
          </a:prstGeom>
        </p:spPr>
        <p:txBody>
          <a:bodyPr/>
          <a:lstStyle>
            <a:lvl1pPr algn="r">
              <a:defRPr sz="2200" b="1" u="sng">
                <a:solidFill>
                  <a:srgbClr val="000000"/>
                </a:solidFill>
              </a:defRPr>
            </a:lvl1pPr>
          </a:lstStyle>
          <a:p>
            <a:pPr>
              <a:defRPr/>
            </a:pPr>
            <a:endParaRPr lang="en-US"/>
          </a:p>
        </p:txBody>
      </p:sp>
      <p:graphicFrame>
        <p:nvGraphicFramePr>
          <p:cNvPr id="10" name="Object 7" hidden="1">
            <a:extLst>
              <a:ext uri="{FF2B5EF4-FFF2-40B4-BE49-F238E27FC236}">
                <a16:creationId xmlns:a16="http://schemas.microsoft.com/office/drawing/2014/main" id="{642395FF-7CAF-4D4B-B5DA-1711C3F122B0}"/>
              </a:ext>
            </a:extLst>
          </p:cNvPr>
          <p:cNvGraphicFramePr>
            <a:graphicFrameLocks noChangeAspect="1"/>
          </p:cNvGraphicFramePr>
          <p:nvPr userDrawn="1">
            <p:custDataLst>
              <p:tags r:id="rId1"/>
            </p:custDataLst>
          </p:nvPr>
        </p:nvGraphicFramePr>
        <p:xfrm>
          <a:off x="1747" y="1800"/>
          <a:ext cx="1746" cy="1799"/>
        </p:xfrm>
        <a:graphic>
          <a:graphicData uri="http://schemas.openxmlformats.org/presentationml/2006/ole">
            <mc:AlternateContent xmlns:mc="http://schemas.openxmlformats.org/markup-compatibility/2006">
              <mc:Choice xmlns:v="urn:schemas-microsoft-com:vml" Requires="v">
                <p:oleObj name="think-cell Slide" r:id="rId3" imgW="360" imgH="360" progId="">
                  <p:embed/>
                </p:oleObj>
              </mc:Choice>
              <mc:Fallback>
                <p:oleObj name="think-cell Slide" r:id="rId3" imgW="360" imgH="360" progId="">
                  <p:embed/>
                  <p:pic>
                    <p:nvPicPr>
                      <p:cNvPr id="10" name="Object 7" hidden="1">
                        <a:extLst>
                          <a:ext uri="{FF2B5EF4-FFF2-40B4-BE49-F238E27FC236}">
                            <a16:creationId xmlns:a16="http://schemas.microsoft.com/office/drawing/2014/main" id="{642395FF-7CAF-4D4B-B5DA-1711C3F122B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47" y="1800"/>
                        <a:ext cx="1746" cy="1799"/>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3551781410"/>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5E7794-FAB6-1C4B-B777-30237FDCC7BD}"/>
              </a:ext>
            </a:extLst>
          </p:cNvPr>
          <p:cNvSpPr>
            <a:spLocks noGrp="1"/>
          </p:cNvSpPr>
          <p:nvPr>
            <p:ph type="ctrTitle"/>
          </p:nvPr>
        </p:nvSpPr>
        <p:spPr>
          <a:xfrm>
            <a:off x="1257300" y="1272011"/>
            <a:ext cx="7543800" cy="2705947"/>
          </a:xfrm>
        </p:spPr>
        <p:txBody>
          <a:bodyPr anchor="b"/>
          <a:lstStyle>
            <a:lvl1pPr algn="ctr">
              <a:defRPr sz="5000"/>
            </a:lvl1pPr>
          </a:lstStyle>
          <a:p>
            <a:r>
              <a:rPr lang="en-US"/>
              <a:t>Click to edit Master title style</a:t>
            </a:r>
          </a:p>
        </p:txBody>
      </p:sp>
      <p:sp>
        <p:nvSpPr>
          <p:cNvPr id="3" name="Subtitle 2">
            <a:extLst>
              <a:ext uri="{FF2B5EF4-FFF2-40B4-BE49-F238E27FC236}">
                <a16:creationId xmlns:a16="http://schemas.microsoft.com/office/drawing/2014/main" id="{C50E7036-0286-3545-809C-CC2BC7513FA8}"/>
              </a:ext>
            </a:extLst>
          </p:cNvPr>
          <p:cNvSpPr>
            <a:spLocks noGrp="1"/>
          </p:cNvSpPr>
          <p:nvPr>
            <p:ph type="subTitle" idx="1"/>
          </p:nvPr>
        </p:nvSpPr>
        <p:spPr>
          <a:xfrm>
            <a:off x="1257300" y="4082310"/>
            <a:ext cx="7543800" cy="1876530"/>
          </a:xfrm>
        </p:spPr>
        <p:txBody>
          <a:bodyPr/>
          <a:lstStyle>
            <a:lvl1pPr marL="0" indent="0" algn="ctr">
              <a:buNone/>
              <a:defRPr sz="2000"/>
            </a:lvl1pPr>
            <a:lvl2pPr marL="382059" indent="0" algn="ctr">
              <a:buNone/>
              <a:defRPr sz="1700"/>
            </a:lvl2pPr>
            <a:lvl3pPr marL="764118" indent="0" algn="ctr">
              <a:buNone/>
              <a:defRPr sz="1500"/>
            </a:lvl3pPr>
            <a:lvl4pPr marL="1146178" indent="0" algn="ctr">
              <a:buNone/>
              <a:defRPr sz="1300"/>
            </a:lvl4pPr>
            <a:lvl5pPr marL="1528237" indent="0" algn="ctr">
              <a:buNone/>
              <a:defRPr sz="1300"/>
            </a:lvl5pPr>
            <a:lvl6pPr marL="1910296" indent="0" algn="ctr">
              <a:buNone/>
              <a:defRPr sz="1300"/>
            </a:lvl6pPr>
            <a:lvl7pPr marL="2292355" indent="0" algn="ctr">
              <a:buNone/>
              <a:defRPr sz="1300"/>
            </a:lvl7pPr>
            <a:lvl8pPr marL="2674414" indent="0" algn="ctr">
              <a:buNone/>
              <a:defRPr sz="1300"/>
            </a:lvl8pPr>
            <a:lvl9pPr marL="3056473" indent="0" algn="ctr">
              <a:buNone/>
              <a:defRPr sz="1300"/>
            </a:lvl9pPr>
          </a:lstStyle>
          <a:p>
            <a:r>
              <a:rPr lang="en-US"/>
              <a:t>Click to edit Master subtitle style</a:t>
            </a:r>
          </a:p>
        </p:txBody>
      </p:sp>
      <p:sp>
        <p:nvSpPr>
          <p:cNvPr id="4" name="Date Placeholder 3">
            <a:extLst>
              <a:ext uri="{FF2B5EF4-FFF2-40B4-BE49-F238E27FC236}">
                <a16:creationId xmlns:a16="http://schemas.microsoft.com/office/drawing/2014/main" id="{31952148-B3C2-8343-9622-390D1D776BF4}"/>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5" name="Footer Placeholder 4">
            <a:extLst>
              <a:ext uri="{FF2B5EF4-FFF2-40B4-BE49-F238E27FC236}">
                <a16:creationId xmlns:a16="http://schemas.microsoft.com/office/drawing/2014/main" id="{BE2CFBA7-DA34-BE4D-B2B5-9453EAA005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CC0559-ADF7-6144-A0B4-3369E116B672}"/>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598876583"/>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EF4FCF-0FA7-DB4B-9E43-BE5596EFB8A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F6E25BE-7DD4-6A43-AE97-66E0F914A7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99AF5A-509C-434D-AC27-804512DC0D50}"/>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5" name="Footer Placeholder 4">
            <a:extLst>
              <a:ext uri="{FF2B5EF4-FFF2-40B4-BE49-F238E27FC236}">
                <a16:creationId xmlns:a16="http://schemas.microsoft.com/office/drawing/2014/main" id="{F8899272-3880-2B4D-AB38-0E684ABF95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B1BD11F-F3F2-D04F-8A06-0CEDE9B2A037}"/>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46835773"/>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204450-63DE-2F41-B214-45C86F45FBCA}"/>
              </a:ext>
            </a:extLst>
          </p:cNvPr>
          <p:cNvSpPr>
            <a:spLocks noGrp="1"/>
          </p:cNvSpPr>
          <p:nvPr>
            <p:ph type="title"/>
          </p:nvPr>
        </p:nvSpPr>
        <p:spPr>
          <a:xfrm>
            <a:off x="686277" y="1937705"/>
            <a:ext cx="8675370" cy="3233102"/>
          </a:xfrm>
        </p:spPr>
        <p:txBody>
          <a:bodyPr anchor="b"/>
          <a:lstStyle>
            <a:lvl1pPr>
              <a:defRPr sz="5000"/>
            </a:lvl1pPr>
          </a:lstStyle>
          <a:p>
            <a:r>
              <a:rPr lang="en-US"/>
              <a:t>Click to edit Master title style</a:t>
            </a:r>
          </a:p>
        </p:txBody>
      </p:sp>
      <p:sp>
        <p:nvSpPr>
          <p:cNvPr id="3" name="Text Placeholder 2">
            <a:extLst>
              <a:ext uri="{FF2B5EF4-FFF2-40B4-BE49-F238E27FC236}">
                <a16:creationId xmlns:a16="http://schemas.microsoft.com/office/drawing/2014/main" id="{337DC1B6-AB3B-D844-A02F-3B77B317F794}"/>
              </a:ext>
            </a:extLst>
          </p:cNvPr>
          <p:cNvSpPr>
            <a:spLocks noGrp="1"/>
          </p:cNvSpPr>
          <p:nvPr>
            <p:ph type="body" idx="1"/>
          </p:nvPr>
        </p:nvSpPr>
        <p:spPr>
          <a:xfrm>
            <a:off x="686277" y="5201393"/>
            <a:ext cx="8675370" cy="1700212"/>
          </a:xfrm>
        </p:spPr>
        <p:txBody>
          <a:bodyPr/>
          <a:lstStyle>
            <a:lvl1pPr marL="0" indent="0">
              <a:buNone/>
              <a:defRPr sz="2000">
                <a:solidFill>
                  <a:schemeClr val="tx1">
                    <a:tint val="75000"/>
                  </a:schemeClr>
                </a:solidFill>
              </a:defRPr>
            </a:lvl1pPr>
            <a:lvl2pPr marL="382059" indent="0">
              <a:buNone/>
              <a:defRPr sz="1700">
                <a:solidFill>
                  <a:schemeClr val="tx1">
                    <a:tint val="75000"/>
                  </a:schemeClr>
                </a:solidFill>
              </a:defRPr>
            </a:lvl2pPr>
            <a:lvl3pPr marL="764118" indent="0">
              <a:buNone/>
              <a:defRPr sz="1500">
                <a:solidFill>
                  <a:schemeClr val="tx1">
                    <a:tint val="75000"/>
                  </a:schemeClr>
                </a:solidFill>
              </a:defRPr>
            </a:lvl3pPr>
            <a:lvl4pPr marL="1146178" indent="0">
              <a:buNone/>
              <a:defRPr sz="1300">
                <a:solidFill>
                  <a:schemeClr val="tx1">
                    <a:tint val="75000"/>
                  </a:schemeClr>
                </a:solidFill>
              </a:defRPr>
            </a:lvl4pPr>
            <a:lvl5pPr marL="1528237" indent="0">
              <a:buNone/>
              <a:defRPr sz="1300">
                <a:solidFill>
                  <a:schemeClr val="tx1">
                    <a:tint val="75000"/>
                  </a:schemeClr>
                </a:solidFill>
              </a:defRPr>
            </a:lvl5pPr>
            <a:lvl6pPr marL="1910296" indent="0">
              <a:buNone/>
              <a:defRPr sz="1300">
                <a:solidFill>
                  <a:schemeClr val="tx1">
                    <a:tint val="75000"/>
                  </a:schemeClr>
                </a:solidFill>
              </a:defRPr>
            </a:lvl6pPr>
            <a:lvl7pPr marL="2292355" indent="0">
              <a:buNone/>
              <a:defRPr sz="1300">
                <a:solidFill>
                  <a:schemeClr val="tx1">
                    <a:tint val="75000"/>
                  </a:schemeClr>
                </a:solidFill>
              </a:defRPr>
            </a:lvl7pPr>
            <a:lvl8pPr marL="2674414" indent="0">
              <a:buNone/>
              <a:defRPr sz="1300">
                <a:solidFill>
                  <a:schemeClr val="tx1">
                    <a:tint val="75000"/>
                  </a:schemeClr>
                </a:solidFill>
              </a:defRPr>
            </a:lvl8pPr>
            <a:lvl9pPr marL="3056473" indent="0">
              <a:buNone/>
              <a:defRPr sz="13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3539BF3-E0D2-BF46-8E04-5DDA17C3F9E4}"/>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5" name="Footer Placeholder 4">
            <a:extLst>
              <a:ext uri="{FF2B5EF4-FFF2-40B4-BE49-F238E27FC236}">
                <a16:creationId xmlns:a16="http://schemas.microsoft.com/office/drawing/2014/main" id="{37A1F045-D587-1E46-8793-59664B8644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C9B67F-D249-7D42-A100-C18C0AE52C74}"/>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4634845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A6D764-56F5-6B44-8EDF-61DA91DA1C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AFF624-8061-1D4C-B42F-DB4D4FF37DDF}"/>
              </a:ext>
            </a:extLst>
          </p:cNvPr>
          <p:cNvSpPr>
            <a:spLocks noGrp="1"/>
          </p:cNvSpPr>
          <p:nvPr>
            <p:ph sz="half" idx="1"/>
          </p:nvPr>
        </p:nvSpPr>
        <p:spPr>
          <a:xfrm>
            <a:off x="69151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7F58AF-AAF2-774C-BF16-25A9374AD28E}"/>
              </a:ext>
            </a:extLst>
          </p:cNvPr>
          <p:cNvSpPr>
            <a:spLocks noGrp="1"/>
          </p:cNvSpPr>
          <p:nvPr>
            <p:ph sz="half" idx="2"/>
          </p:nvPr>
        </p:nvSpPr>
        <p:spPr>
          <a:xfrm>
            <a:off x="5092065" y="2069042"/>
            <a:ext cx="4274820" cy="49315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EA14C5C-5D7D-C048-9056-3D733297378B}"/>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6" name="Footer Placeholder 5">
            <a:extLst>
              <a:ext uri="{FF2B5EF4-FFF2-40B4-BE49-F238E27FC236}">
                <a16:creationId xmlns:a16="http://schemas.microsoft.com/office/drawing/2014/main" id="{4F36D7AF-428C-DF43-9AA0-6E75F139F4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C61984B-A911-D44A-8052-5E5A5FBF56D9}"/>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25955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C7EFA8-A5B3-9E40-A03F-0BB239B8DFDC}"/>
              </a:ext>
            </a:extLst>
          </p:cNvPr>
          <p:cNvSpPr>
            <a:spLocks noGrp="1"/>
          </p:cNvSpPr>
          <p:nvPr>
            <p:ph type="title"/>
          </p:nvPr>
        </p:nvSpPr>
        <p:spPr>
          <a:xfrm>
            <a:off x="692825" y="413810"/>
            <a:ext cx="8675370" cy="1502305"/>
          </a:xfrm>
        </p:spPr>
        <p:txBody>
          <a:bodyPr/>
          <a:lstStyle/>
          <a:p>
            <a:r>
              <a:rPr lang="en-US"/>
              <a:t>Click to edit Master title style</a:t>
            </a:r>
          </a:p>
        </p:txBody>
      </p:sp>
      <p:sp>
        <p:nvSpPr>
          <p:cNvPr id="3" name="Text Placeholder 2">
            <a:extLst>
              <a:ext uri="{FF2B5EF4-FFF2-40B4-BE49-F238E27FC236}">
                <a16:creationId xmlns:a16="http://schemas.microsoft.com/office/drawing/2014/main" id="{AD5632E8-3EC9-1045-AB43-2B7BEBC678CC}"/>
              </a:ext>
            </a:extLst>
          </p:cNvPr>
          <p:cNvSpPr>
            <a:spLocks noGrp="1"/>
          </p:cNvSpPr>
          <p:nvPr>
            <p:ph type="body" idx="1"/>
          </p:nvPr>
        </p:nvSpPr>
        <p:spPr>
          <a:xfrm>
            <a:off x="692826" y="1905318"/>
            <a:ext cx="4255174"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4" name="Content Placeholder 3">
            <a:extLst>
              <a:ext uri="{FF2B5EF4-FFF2-40B4-BE49-F238E27FC236}">
                <a16:creationId xmlns:a16="http://schemas.microsoft.com/office/drawing/2014/main" id="{15169112-4B5D-5943-8F95-0B46380F45DD}"/>
              </a:ext>
            </a:extLst>
          </p:cNvPr>
          <p:cNvSpPr>
            <a:spLocks noGrp="1"/>
          </p:cNvSpPr>
          <p:nvPr>
            <p:ph sz="half" idx="2"/>
          </p:nvPr>
        </p:nvSpPr>
        <p:spPr>
          <a:xfrm>
            <a:off x="692826" y="2839085"/>
            <a:ext cx="4255174"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B9E14985-5F09-1F4E-877B-3D755FD15CAB}"/>
              </a:ext>
            </a:extLst>
          </p:cNvPr>
          <p:cNvSpPr>
            <a:spLocks noGrp="1"/>
          </p:cNvSpPr>
          <p:nvPr>
            <p:ph type="body" sz="quarter" idx="3"/>
          </p:nvPr>
        </p:nvSpPr>
        <p:spPr>
          <a:xfrm>
            <a:off x="5092066" y="1905318"/>
            <a:ext cx="4276130" cy="933767"/>
          </a:xfrm>
        </p:spPr>
        <p:txBody>
          <a:bodyPr anchor="b"/>
          <a:lstStyle>
            <a:lvl1pPr marL="0" indent="0">
              <a:buNone/>
              <a:defRPr sz="2000" b="1"/>
            </a:lvl1pPr>
            <a:lvl2pPr marL="382059" indent="0">
              <a:buNone/>
              <a:defRPr sz="1700" b="1"/>
            </a:lvl2pPr>
            <a:lvl3pPr marL="764118" indent="0">
              <a:buNone/>
              <a:defRPr sz="1500" b="1"/>
            </a:lvl3pPr>
            <a:lvl4pPr marL="1146178" indent="0">
              <a:buNone/>
              <a:defRPr sz="1300" b="1"/>
            </a:lvl4pPr>
            <a:lvl5pPr marL="1528237" indent="0">
              <a:buNone/>
              <a:defRPr sz="1300" b="1"/>
            </a:lvl5pPr>
            <a:lvl6pPr marL="1910296" indent="0">
              <a:buNone/>
              <a:defRPr sz="1300" b="1"/>
            </a:lvl6pPr>
            <a:lvl7pPr marL="2292355" indent="0">
              <a:buNone/>
              <a:defRPr sz="1300" b="1"/>
            </a:lvl7pPr>
            <a:lvl8pPr marL="2674414" indent="0">
              <a:buNone/>
              <a:defRPr sz="1300" b="1"/>
            </a:lvl8pPr>
            <a:lvl9pPr marL="3056473" indent="0">
              <a:buNone/>
              <a:defRPr sz="1300" b="1"/>
            </a:lvl9pPr>
          </a:lstStyle>
          <a:p>
            <a:pPr lvl="0"/>
            <a:r>
              <a:rPr lang="en-US"/>
              <a:t>Edit Master text styles</a:t>
            </a:r>
          </a:p>
        </p:txBody>
      </p:sp>
      <p:sp>
        <p:nvSpPr>
          <p:cNvPr id="6" name="Content Placeholder 5">
            <a:extLst>
              <a:ext uri="{FF2B5EF4-FFF2-40B4-BE49-F238E27FC236}">
                <a16:creationId xmlns:a16="http://schemas.microsoft.com/office/drawing/2014/main" id="{F0B050EA-AEF2-FD4F-B0BA-242B693A5DEE}"/>
              </a:ext>
            </a:extLst>
          </p:cNvPr>
          <p:cNvSpPr>
            <a:spLocks noGrp="1"/>
          </p:cNvSpPr>
          <p:nvPr>
            <p:ph sz="quarter" idx="4"/>
          </p:nvPr>
        </p:nvSpPr>
        <p:spPr>
          <a:xfrm>
            <a:off x="5092066" y="2839085"/>
            <a:ext cx="4276130" cy="417586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1DFD93F3-91AF-A443-8A81-EF5C8402C437}"/>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8" name="Footer Placeholder 7">
            <a:extLst>
              <a:ext uri="{FF2B5EF4-FFF2-40B4-BE49-F238E27FC236}">
                <a16:creationId xmlns:a16="http://schemas.microsoft.com/office/drawing/2014/main" id="{310D7F8C-2682-DB46-A145-B637BB51685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1010830-810E-014E-8994-72377097693D}"/>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20760554"/>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910BEC-3E2A-F24F-8E99-C5A3BBBEB5B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93F4FDF-9A72-6E40-9B29-F78C316CD388}"/>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4" name="Footer Placeholder 3">
            <a:extLst>
              <a:ext uri="{FF2B5EF4-FFF2-40B4-BE49-F238E27FC236}">
                <a16:creationId xmlns:a16="http://schemas.microsoft.com/office/drawing/2014/main" id="{31F0B37B-B5E0-F340-A1E4-DFFE01E0174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61504F4-B58F-8D4C-8AEA-EE0FDEE7B6DE}"/>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204278515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7F12D6-949B-5F43-93F9-CF97C25BABB9}"/>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3" name="Footer Placeholder 2">
            <a:extLst>
              <a:ext uri="{FF2B5EF4-FFF2-40B4-BE49-F238E27FC236}">
                <a16:creationId xmlns:a16="http://schemas.microsoft.com/office/drawing/2014/main" id="{98AD91B9-875B-AE4E-8922-3325AB0A798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BC32D07-6F4F-4D4E-8C1D-9E0E5CF82B4F}"/>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92235421"/>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85ED8-7093-B64F-85A1-8919311DBD8F}"/>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Content Placeholder 2">
            <a:extLst>
              <a:ext uri="{FF2B5EF4-FFF2-40B4-BE49-F238E27FC236}">
                <a16:creationId xmlns:a16="http://schemas.microsoft.com/office/drawing/2014/main" id="{B2C0F3B3-094C-7342-A1B6-BB12F30437F2}"/>
              </a:ext>
            </a:extLst>
          </p:cNvPr>
          <p:cNvSpPr>
            <a:spLocks noGrp="1"/>
          </p:cNvSpPr>
          <p:nvPr>
            <p:ph idx="1"/>
          </p:nvPr>
        </p:nvSpPr>
        <p:spPr>
          <a:xfrm>
            <a:off x="4276130" y="1119083"/>
            <a:ext cx="5092065" cy="5523442"/>
          </a:xfrm>
        </p:spPr>
        <p:txBody>
          <a:bodyPr/>
          <a:lstStyle>
            <a:lvl1pPr>
              <a:defRPr sz="2700"/>
            </a:lvl1pPr>
            <a:lvl2pPr>
              <a:defRPr sz="2300"/>
            </a:lvl2pPr>
            <a:lvl3pPr>
              <a:defRPr sz="2000"/>
            </a:lvl3pPr>
            <a:lvl4pPr>
              <a:defRPr sz="1700"/>
            </a:lvl4pPr>
            <a:lvl5pPr>
              <a:defRPr sz="1700"/>
            </a:lvl5pPr>
            <a:lvl6pPr>
              <a:defRPr sz="1700"/>
            </a:lvl6pPr>
            <a:lvl7pPr>
              <a:defRPr sz="1700"/>
            </a:lvl7pPr>
            <a:lvl8pPr>
              <a:defRPr sz="1700"/>
            </a:lvl8pPr>
            <a:lvl9pPr>
              <a:defRPr sz="17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6C9174-FE45-4F48-B503-E15D3B8E99E7}"/>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3772C773-CD06-8E4A-9927-E8FECA5C9995}"/>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6" name="Footer Placeholder 5">
            <a:extLst>
              <a:ext uri="{FF2B5EF4-FFF2-40B4-BE49-F238E27FC236}">
                <a16:creationId xmlns:a16="http://schemas.microsoft.com/office/drawing/2014/main" id="{88C13710-EA39-D546-805B-0B047A39CA1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A7CB76-D192-A24D-AB2D-D34115A9584D}"/>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191492132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22513E-914D-D44F-83BC-C8365CEC39C4}"/>
              </a:ext>
            </a:extLst>
          </p:cNvPr>
          <p:cNvSpPr>
            <a:spLocks noGrp="1"/>
          </p:cNvSpPr>
          <p:nvPr>
            <p:ph type="title"/>
          </p:nvPr>
        </p:nvSpPr>
        <p:spPr>
          <a:xfrm>
            <a:off x="692825" y="518160"/>
            <a:ext cx="3244096" cy="1813560"/>
          </a:xfrm>
        </p:spPr>
        <p:txBody>
          <a:bodyPr anchor="b"/>
          <a:lstStyle>
            <a:lvl1pPr>
              <a:defRPr sz="2700"/>
            </a:lvl1pPr>
          </a:lstStyle>
          <a:p>
            <a:r>
              <a:rPr lang="en-US"/>
              <a:t>Click to edit Master title style</a:t>
            </a:r>
          </a:p>
        </p:txBody>
      </p:sp>
      <p:sp>
        <p:nvSpPr>
          <p:cNvPr id="3" name="Picture Placeholder 2">
            <a:extLst>
              <a:ext uri="{FF2B5EF4-FFF2-40B4-BE49-F238E27FC236}">
                <a16:creationId xmlns:a16="http://schemas.microsoft.com/office/drawing/2014/main" id="{906AF0F2-ADE6-074A-A6E1-5B4EA4C8CE9C}"/>
              </a:ext>
            </a:extLst>
          </p:cNvPr>
          <p:cNvSpPr>
            <a:spLocks noGrp="1"/>
          </p:cNvSpPr>
          <p:nvPr>
            <p:ph type="pic" idx="1"/>
          </p:nvPr>
        </p:nvSpPr>
        <p:spPr>
          <a:xfrm>
            <a:off x="4276130" y="1119083"/>
            <a:ext cx="5092065" cy="5523442"/>
          </a:xfrm>
        </p:spPr>
        <p:txBody>
          <a:bodyPr/>
          <a:lstStyle>
            <a:lvl1pPr marL="0" indent="0">
              <a:buNone/>
              <a:defRPr sz="2700"/>
            </a:lvl1pPr>
            <a:lvl2pPr marL="382059" indent="0">
              <a:buNone/>
              <a:defRPr sz="2300"/>
            </a:lvl2pPr>
            <a:lvl3pPr marL="764118" indent="0">
              <a:buNone/>
              <a:defRPr sz="2000"/>
            </a:lvl3pPr>
            <a:lvl4pPr marL="1146178" indent="0">
              <a:buNone/>
              <a:defRPr sz="1700"/>
            </a:lvl4pPr>
            <a:lvl5pPr marL="1528237" indent="0">
              <a:buNone/>
              <a:defRPr sz="1700"/>
            </a:lvl5pPr>
            <a:lvl6pPr marL="1910296" indent="0">
              <a:buNone/>
              <a:defRPr sz="1700"/>
            </a:lvl6pPr>
            <a:lvl7pPr marL="2292355" indent="0">
              <a:buNone/>
              <a:defRPr sz="1700"/>
            </a:lvl7pPr>
            <a:lvl8pPr marL="2674414" indent="0">
              <a:buNone/>
              <a:defRPr sz="1700"/>
            </a:lvl8pPr>
            <a:lvl9pPr marL="3056473" indent="0">
              <a:buNone/>
              <a:defRPr sz="1700"/>
            </a:lvl9pPr>
          </a:lstStyle>
          <a:p>
            <a:r>
              <a:rPr lang="en-US"/>
              <a:t>Click icon to add picture</a:t>
            </a:r>
          </a:p>
        </p:txBody>
      </p:sp>
      <p:sp>
        <p:nvSpPr>
          <p:cNvPr id="4" name="Text Placeholder 3">
            <a:extLst>
              <a:ext uri="{FF2B5EF4-FFF2-40B4-BE49-F238E27FC236}">
                <a16:creationId xmlns:a16="http://schemas.microsoft.com/office/drawing/2014/main" id="{D3398049-9FE6-3843-8F6B-2B87F795202F}"/>
              </a:ext>
            </a:extLst>
          </p:cNvPr>
          <p:cNvSpPr>
            <a:spLocks noGrp="1"/>
          </p:cNvSpPr>
          <p:nvPr>
            <p:ph type="body" sz="half" idx="2"/>
          </p:nvPr>
        </p:nvSpPr>
        <p:spPr>
          <a:xfrm>
            <a:off x="692825" y="2331720"/>
            <a:ext cx="3244096" cy="4319800"/>
          </a:xfrm>
        </p:spPr>
        <p:txBody>
          <a:bodyPr/>
          <a:lstStyle>
            <a:lvl1pPr marL="0" indent="0">
              <a:buNone/>
              <a:defRPr sz="1300"/>
            </a:lvl1pPr>
            <a:lvl2pPr marL="382059" indent="0">
              <a:buNone/>
              <a:defRPr sz="1200"/>
            </a:lvl2pPr>
            <a:lvl3pPr marL="764118" indent="0">
              <a:buNone/>
              <a:defRPr sz="1000"/>
            </a:lvl3pPr>
            <a:lvl4pPr marL="1146178" indent="0">
              <a:buNone/>
              <a:defRPr sz="800"/>
            </a:lvl4pPr>
            <a:lvl5pPr marL="1528237" indent="0">
              <a:buNone/>
              <a:defRPr sz="800"/>
            </a:lvl5pPr>
            <a:lvl6pPr marL="1910296" indent="0">
              <a:buNone/>
              <a:defRPr sz="800"/>
            </a:lvl6pPr>
            <a:lvl7pPr marL="2292355" indent="0">
              <a:buNone/>
              <a:defRPr sz="800"/>
            </a:lvl7pPr>
            <a:lvl8pPr marL="2674414" indent="0">
              <a:buNone/>
              <a:defRPr sz="800"/>
            </a:lvl8pPr>
            <a:lvl9pPr marL="3056473" indent="0">
              <a:buNone/>
              <a:defRPr sz="800"/>
            </a:lvl9pPr>
          </a:lstStyle>
          <a:p>
            <a:pPr lvl="0"/>
            <a:r>
              <a:rPr lang="en-US"/>
              <a:t>Edit Master text styles</a:t>
            </a:r>
          </a:p>
        </p:txBody>
      </p:sp>
      <p:sp>
        <p:nvSpPr>
          <p:cNvPr id="5" name="Date Placeholder 4">
            <a:extLst>
              <a:ext uri="{FF2B5EF4-FFF2-40B4-BE49-F238E27FC236}">
                <a16:creationId xmlns:a16="http://schemas.microsoft.com/office/drawing/2014/main" id="{699B45C7-7341-9D4F-B3E7-317A90D1869E}"/>
              </a:ext>
            </a:extLst>
          </p:cNvPr>
          <p:cNvSpPr>
            <a:spLocks noGrp="1"/>
          </p:cNvSpPr>
          <p:nvPr>
            <p:ph type="dt" sz="half" idx="10"/>
          </p:nvPr>
        </p:nvSpPr>
        <p:spPr/>
        <p:txBody>
          <a:bodyPr/>
          <a:lstStyle/>
          <a:p>
            <a:fld id="{56928B7E-629D-B04C-8756-2A889F532C64}" type="datetimeFigureOut">
              <a:rPr lang="en-US" smtClean="0"/>
              <a:pPr/>
              <a:t>2/23/2023</a:t>
            </a:fld>
            <a:endParaRPr lang="en-US"/>
          </a:p>
        </p:txBody>
      </p:sp>
      <p:sp>
        <p:nvSpPr>
          <p:cNvPr id="6" name="Footer Placeholder 5">
            <a:extLst>
              <a:ext uri="{FF2B5EF4-FFF2-40B4-BE49-F238E27FC236}">
                <a16:creationId xmlns:a16="http://schemas.microsoft.com/office/drawing/2014/main" id="{F3009AA8-2A99-6246-A4EF-4375495269E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7F41A91-224A-B64D-BC63-E4EB777EF5B1}"/>
              </a:ext>
            </a:extLst>
          </p:cNvPr>
          <p:cNvSpPr>
            <a:spLocks noGrp="1"/>
          </p:cNvSpPr>
          <p:nvPr>
            <p:ph type="sldNum" sz="quarter" idx="12"/>
          </p:nvPr>
        </p:nvSpPr>
        <p:spPr/>
        <p:txBody>
          <a:bodyPr/>
          <a:lstStyle/>
          <a:p>
            <a:fld id="{9A5761D1-85F5-4F46-9055-DDFAB7F05E50}" type="slidenum">
              <a:rPr lang="en-US" smtClean="0"/>
              <a:pPr/>
              <a:t>‹#›</a:t>
            </a:fld>
            <a:endParaRPr lang="en-US"/>
          </a:p>
        </p:txBody>
      </p:sp>
    </p:spTree>
    <p:extLst>
      <p:ext uri="{BB962C8B-B14F-4D97-AF65-F5344CB8AC3E}">
        <p14:creationId xmlns:p14="http://schemas.microsoft.com/office/powerpoint/2010/main" val="39775334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theme" Target="../theme/theme5.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image" Target="../media/image3.jpeg"/><Relationship Id="rId2" Type="http://schemas.openxmlformats.org/officeDocument/2006/relationships/slideLayout" Target="../slideLayouts/slideLayout46.xml"/><Relationship Id="rId16" Type="http://schemas.openxmlformats.org/officeDocument/2006/relationships/image" Target="../media/image2.png"/><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hyperlink" Target="http://www.facebook.com/chicagoDFSS" TargetMode="Externa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hyperlink" Target="http://www.cityofchicago.org/fss" TargetMode="Externa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2.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theme" Target="../theme/theme7.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6.xml"/><Relationship Id="rId13" Type="http://schemas.openxmlformats.org/officeDocument/2006/relationships/theme" Target="../theme/theme8.xml"/><Relationship Id="rId3" Type="http://schemas.openxmlformats.org/officeDocument/2006/relationships/slideLayout" Target="../slideLayouts/slideLayout81.xml"/><Relationship Id="rId7" Type="http://schemas.openxmlformats.org/officeDocument/2006/relationships/slideLayout" Target="../slideLayouts/slideLayout85.xml"/><Relationship Id="rId12" Type="http://schemas.openxmlformats.org/officeDocument/2006/relationships/slideLayout" Target="../slideLayouts/slideLayout90.xml"/><Relationship Id="rId2" Type="http://schemas.openxmlformats.org/officeDocument/2006/relationships/slideLayout" Target="../slideLayouts/slideLayout80.xml"/><Relationship Id="rId16" Type="http://schemas.openxmlformats.org/officeDocument/2006/relationships/image" Target="../media/image3.jpeg"/><Relationship Id="rId1" Type="http://schemas.openxmlformats.org/officeDocument/2006/relationships/slideLayout" Target="../slideLayouts/slideLayout79.xml"/><Relationship Id="rId6" Type="http://schemas.openxmlformats.org/officeDocument/2006/relationships/slideLayout" Target="../slideLayouts/slideLayout84.xml"/><Relationship Id="rId11" Type="http://schemas.openxmlformats.org/officeDocument/2006/relationships/slideLayout" Target="../slideLayouts/slideLayout89.xml"/><Relationship Id="rId5" Type="http://schemas.openxmlformats.org/officeDocument/2006/relationships/slideLayout" Target="../slideLayouts/slideLayout83.xml"/><Relationship Id="rId15" Type="http://schemas.openxmlformats.org/officeDocument/2006/relationships/image" Target="../media/image2.png"/><Relationship Id="rId10" Type="http://schemas.openxmlformats.org/officeDocument/2006/relationships/slideLayout" Target="../slideLayouts/slideLayout88.xml"/><Relationship Id="rId4" Type="http://schemas.openxmlformats.org/officeDocument/2006/relationships/slideLayout" Target="../slideLayouts/slideLayout82.xml"/><Relationship Id="rId9" Type="http://schemas.openxmlformats.org/officeDocument/2006/relationships/slideLayout" Target="../slideLayouts/slideLayout87.xml"/><Relationship Id="rId14" Type="http://schemas.openxmlformats.org/officeDocument/2006/relationships/image" Target="../media/image5.tiff"/></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3" Type="http://schemas.openxmlformats.org/officeDocument/2006/relationships/slideLayout" Target="../slideLayouts/slideLayout93.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2" Type="http://schemas.openxmlformats.org/officeDocument/2006/relationships/slideLayout" Target="../slideLayouts/slideLayout92.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5" Type="http://schemas.openxmlformats.org/officeDocument/2006/relationships/slideLayout" Target="../slideLayouts/slideLayout95.xml"/><Relationship Id="rId15" Type="http://schemas.openxmlformats.org/officeDocument/2006/relationships/image" Target="../media/image2.png"/><Relationship Id="rId10" Type="http://schemas.openxmlformats.org/officeDocument/2006/relationships/slideLayout" Target="../slideLayouts/slideLayout100.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Google Shape;60;p13">
            <a:extLst>
              <a:ext uri="{FF2B5EF4-FFF2-40B4-BE49-F238E27FC236}">
                <a16:creationId xmlns:a16="http://schemas.microsoft.com/office/drawing/2014/main" id="{046AF66D-A036-46FE-8D92-361C514BA647}"/>
              </a:ext>
            </a:extLst>
          </p:cNvPr>
          <p:cNvSpPr>
            <a:spLocks noChangeArrowheads="1"/>
          </p:cNvSpPr>
          <p:nvPr userDrawn="1"/>
        </p:nvSpPr>
        <p:spPr bwMode="auto">
          <a:xfrm>
            <a:off x="498476" y="442918"/>
            <a:ext cx="7718425" cy="560387"/>
          </a:xfrm>
          <a:prstGeom prst="roundRect">
            <a:avLst>
              <a:gd name="adj" fmla="val 50000"/>
            </a:avLst>
          </a:prstGeom>
          <a:solidFill>
            <a:srgbClr val="00B0F0"/>
          </a:solidFill>
          <a:ln>
            <a:noFill/>
          </a:ln>
          <a:extLst>
            <a:ext uri="{91240B29-F687-4F45-9708-019B960494DF}">
              <a14:hiddenLine xmlns:a14="http://schemas.microsoft.com/office/drawing/2010/main" w="9525">
                <a:solidFill>
                  <a:srgbClr val="000000"/>
                </a:solidFill>
                <a:round/>
                <a:headEnd/>
                <a:tailEnd/>
              </a14:hiddenLine>
            </a:ext>
          </a:extLst>
        </p:spPr>
        <p:txBody>
          <a:bodyPr lIns="91425" tIns="91425" rIns="91425" bIns="91425" anchor="ctr"/>
          <a:lstStyle>
            <a:lvl1pPr>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1pPr>
            <a:lvl2pPr marL="742950" indent="-28575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2pPr>
            <a:lvl3pPr marL="11430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3pPr>
            <a:lvl4pPr marL="16002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4pPr>
            <a:lvl5pPr marL="2057400" indent="-228600">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5pPr>
            <a:lvl6pPr marL="25146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6pPr>
            <a:lvl7pPr marL="29718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7pPr>
            <a:lvl8pPr marL="34290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8pPr>
            <a:lvl9pPr marL="3886200" indent="-228600" eaLnBrk="0" fontAlgn="base" hangingPunct="0">
              <a:spcBef>
                <a:spcPct val="0"/>
              </a:spcBef>
              <a:spcAft>
                <a:spcPct val="0"/>
              </a:spcAft>
              <a:buClr>
                <a:srgbClr val="000000"/>
              </a:buClr>
              <a:buFont typeface="Arial" panose="020B0604020202020204" pitchFamily="34" charset="0"/>
              <a:defRPr sz="1400">
                <a:solidFill>
                  <a:srgbClr val="000000"/>
                </a:solidFill>
                <a:latin typeface="Arial" panose="020B0604020202020204" pitchFamily="34" charset="0"/>
                <a:cs typeface="Arial" panose="020B0604020202020204" pitchFamily="34" charset="0"/>
                <a:sym typeface="Arial" panose="020B0604020202020204" pitchFamily="34" charset="0"/>
              </a:defRPr>
            </a:lvl9pPr>
          </a:lstStyle>
          <a:p>
            <a:pPr eaLnBrk="1" hangingPunct="1"/>
            <a:endParaRPr lang="en-US" altLang="en-US"/>
          </a:p>
        </p:txBody>
      </p:sp>
      <p:sp>
        <p:nvSpPr>
          <p:cNvPr id="3" name="Text Placeholder 2"/>
          <p:cNvSpPr>
            <a:spLocks noGrp="1"/>
          </p:cNvSpPr>
          <p:nvPr>
            <p:ph type="body" idx="1"/>
          </p:nvPr>
        </p:nvSpPr>
        <p:spPr>
          <a:xfrm>
            <a:off x="502920" y="1300164"/>
            <a:ext cx="9052560" cy="5586411"/>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
        <p:nvSpPr>
          <p:cNvPr id="11" name="Rectangle 10"/>
          <p:cNvSpPr/>
          <p:nvPr userDrawn="1"/>
        </p:nvSpPr>
        <p:spPr>
          <a:xfrm>
            <a:off x="1243013" y="371475"/>
            <a:ext cx="7015162" cy="78581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257300" y="468424"/>
            <a:ext cx="8298179" cy="506325"/>
          </a:xfrm>
          <a:prstGeom prst="rect">
            <a:avLst/>
          </a:prstGeom>
        </p:spPr>
        <p:txBody>
          <a:bodyPr vert="horz" lIns="101882" tIns="50941" rIns="101882" bIns="50941" rtlCol="0" anchor="ctr">
            <a:normAutofit/>
          </a:bodyPr>
          <a:lstStyle/>
          <a:p>
            <a:r>
              <a:rPr lang="en-US"/>
              <a:t>Click to edit Master title style</a:t>
            </a:r>
          </a:p>
        </p:txBody>
      </p:sp>
      <p:sp>
        <p:nvSpPr>
          <p:cNvPr id="12" name="Rectangle 11"/>
          <p:cNvSpPr/>
          <p:nvPr userDrawn="1"/>
        </p:nvSpPr>
        <p:spPr>
          <a:xfrm>
            <a:off x="2429724" y="7144589"/>
            <a:ext cx="5198952" cy="307777"/>
          </a:xfrm>
          <a:prstGeom prst="rect">
            <a:avLst/>
          </a:prstGeom>
        </p:spPr>
        <p:txBody>
          <a:bodyPr wrap="square">
            <a:spAutoFit/>
          </a:bodyPr>
          <a:lstStyle/>
          <a:p>
            <a:pPr algn="ctr"/>
            <a:r>
              <a:rPr lang="en-US" sz="1400" b="1" cap="none">
                <a:latin typeface="+mn-lt"/>
              </a:rPr>
              <a:t> NAME OF RFP</a:t>
            </a:r>
            <a:endParaRPr lang="en-US" sz="1400" b="1"/>
          </a:p>
        </p:txBody>
      </p:sp>
      <p:sp>
        <p:nvSpPr>
          <p:cNvPr id="13" name="Slide Number Placeholder 5"/>
          <p:cNvSpPr>
            <a:spLocks noGrp="1"/>
          </p:cNvSpPr>
          <p:nvPr>
            <p:ph type="sldNum" sz="quarter" idx="4"/>
          </p:nvPr>
        </p:nvSpPr>
        <p:spPr>
          <a:xfrm>
            <a:off x="7208520" y="7203864"/>
            <a:ext cx="2346960" cy="413808"/>
          </a:xfrm>
          <a:prstGeom prst="rect">
            <a:avLst/>
          </a:prstGeom>
        </p:spPr>
        <p:txBody>
          <a:bodyPr lIns="101882" tIns="50941" rIns="101882" bIns="50941"/>
          <a:lstStyle>
            <a:lvl1pPr algn="r">
              <a:defRPr sz="1200"/>
            </a:lvl1pPr>
          </a:lstStyle>
          <a:p>
            <a:r>
              <a:rPr lang="en-US"/>
              <a:t>Page </a:t>
            </a:r>
            <a:fld id="{6B1E0480-57EA-4B4D-8E64-F548A057966E}" type="slidenum">
              <a:rPr lang="en-US" smtClean="0"/>
              <a:pPr/>
              <a:t>‹#›</a:t>
            </a:fld>
            <a:endParaRPr lang="en-US"/>
          </a:p>
        </p:txBody>
      </p:sp>
    </p:spTree>
    <p:extLst>
      <p:ext uri="{BB962C8B-B14F-4D97-AF65-F5344CB8AC3E}">
        <p14:creationId xmlns:p14="http://schemas.microsoft.com/office/powerpoint/2010/main" val="148930668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l"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ts val="600"/>
        </a:spcBef>
        <a:buClr>
          <a:srgbClr val="00B0F0"/>
        </a:buClr>
        <a:buFont typeface="Wingdings" pitchFamily="2" charset="2"/>
        <a:buChar char="Ø"/>
        <a:defRPr sz="2200" kern="1200">
          <a:solidFill>
            <a:schemeClr val="tx1"/>
          </a:solidFill>
          <a:latin typeface="+mn-lt"/>
          <a:ea typeface="+mn-ea"/>
          <a:cs typeface="+mn-cs"/>
        </a:defRPr>
      </a:lvl1pPr>
      <a:lvl2pPr marL="827795" indent="-318383" algn="l" defTabSz="1018824" rtl="0" eaLnBrk="1" latinLnBrk="0" hangingPunct="1">
        <a:spcBef>
          <a:spcPct val="20000"/>
        </a:spcBef>
        <a:buClr>
          <a:srgbClr val="FF0000"/>
        </a:buClr>
        <a:buFont typeface="Wingdings" pitchFamily="2" charset="2"/>
        <a:buChar char="§"/>
        <a:defRPr sz="18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050B6022-593D-49B5-AECD-C36C85C3524A}" type="datetimeFigureOut">
              <a:rPr lang="en-US" smtClean="0"/>
              <a:pPr/>
              <a:t>2/23/2023</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A8EB90C6-70B9-4707-A5B1-CF57880BACA5}" type="slidenum">
              <a:rPr lang="en-US" smtClean="0"/>
              <a:pPr/>
              <a:t>‹#›</a:t>
            </a:fld>
            <a:endParaRPr lang="en-US"/>
          </a:p>
        </p:txBody>
      </p:sp>
      <p:pic>
        <p:nvPicPr>
          <p:cNvPr id="7" name="Content Placeholder 9">
            <a:extLst>
              <a:ext uri="{FF2B5EF4-FFF2-40B4-BE49-F238E27FC236}">
                <a16:creationId xmlns:a16="http://schemas.microsoft.com/office/drawing/2014/main" id="{0AC6EA47-8E99-314B-B3E1-3CD32AA82AAC}"/>
              </a:ext>
            </a:extLst>
          </p:cNvPr>
          <p:cNvPicPr>
            <a:picLocks noChangeAspect="1"/>
          </p:cNvPicPr>
          <p:nvPr userDrawn="1"/>
        </p:nvPicPr>
        <p:blipFill>
          <a:blip r:embed="rId13" cstate="print"/>
          <a:stretch>
            <a:fillRect/>
          </a:stretch>
        </p:blipFill>
        <p:spPr>
          <a:xfrm>
            <a:off x="1" y="7062053"/>
            <a:ext cx="1258644" cy="495970"/>
          </a:xfrm>
          <a:prstGeom prst="rect">
            <a:avLst/>
          </a:prstGeom>
        </p:spPr>
      </p:pic>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3238" y="311150"/>
            <a:ext cx="9051925" cy="12954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03238" y="1812925"/>
            <a:ext cx="9051925" cy="5130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3238" y="7204075"/>
            <a:ext cx="2346325" cy="414338"/>
          </a:xfrm>
          <a:prstGeom prst="rect">
            <a:avLst/>
          </a:prstGeom>
        </p:spPr>
        <p:txBody>
          <a:bodyPr vert="horz" lIns="91440" tIns="45720" rIns="91440" bIns="45720" rtlCol="0" anchor="ctr"/>
          <a:lstStyle>
            <a:lvl1pPr algn="l">
              <a:defRPr sz="1200">
                <a:solidFill>
                  <a:schemeClr val="tx1">
                    <a:tint val="75000"/>
                  </a:schemeClr>
                </a:solidFill>
              </a:defRPr>
            </a:lvl1pPr>
          </a:lstStyle>
          <a:p>
            <a:fld id="{5A1CDA59-4584-4BE5-A2F7-C75767DDDA1A}" type="datetimeFigureOut">
              <a:rPr lang="en-US" smtClean="0"/>
              <a:pPr/>
              <a:t>2/23/2023</a:t>
            </a:fld>
            <a:endParaRPr lang="en-US"/>
          </a:p>
        </p:txBody>
      </p:sp>
      <p:sp>
        <p:nvSpPr>
          <p:cNvPr id="5" name="Footer Placeholder 4"/>
          <p:cNvSpPr>
            <a:spLocks noGrp="1"/>
          </p:cNvSpPr>
          <p:nvPr>
            <p:ph type="ftr" sz="quarter" idx="3"/>
          </p:nvPr>
        </p:nvSpPr>
        <p:spPr>
          <a:xfrm>
            <a:off x="3436938" y="7204075"/>
            <a:ext cx="3184525" cy="414338"/>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838" y="7204075"/>
            <a:ext cx="2346325" cy="414338"/>
          </a:xfrm>
          <a:prstGeom prst="rect">
            <a:avLst/>
          </a:prstGeom>
        </p:spPr>
        <p:txBody>
          <a:bodyPr vert="horz" lIns="91440" tIns="45720" rIns="91440" bIns="45720" rtlCol="0" anchor="ctr"/>
          <a:lstStyle>
            <a:lvl1pPr algn="r">
              <a:defRPr sz="1200">
                <a:solidFill>
                  <a:schemeClr val="tx1">
                    <a:tint val="75000"/>
                  </a:schemeClr>
                </a:solidFill>
              </a:defRPr>
            </a:lvl1pPr>
          </a:lstStyle>
          <a:p>
            <a:fld id="{6096DCE0-D881-4168-8543-6DF93C41482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A2E30C9E-BA7B-4B50-853D-EB3DA8C8F711}" type="datetimeFigureOut">
              <a:rPr lang="en-US" smtClean="0"/>
              <a:pPr/>
              <a:t>2/23/2023</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16661FC-6C36-42EA-A29A-587AA8189436}" type="slidenum">
              <a:rPr lang="en-US" smtClean="0"/>
              <a:pPr/>
              <a:t>‹#›</a:t>
            </a:fld>
            <a:endParaRPr lang="en-US"/>
          </a:p>
        </p:txBody>
      </p:sp>
    </p:spTree>
    <p:extLst>
      <p:ext uri="{BB962C8B-B14F-4D97-AF65-F5344CB8AC3E}">
        <p14:creationId xmlns:p14="http://schemas.microsoft.com/office/powerpoint/2010/main" val="3212125560"/>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 id="2147483699" r:id="rId8"/>
    <p:sldLayoutId id="2147483700" r:id="rId9"/>
    <p:sldLayoutId id="2147483701" r:id="rId10"/>
    <p:sldLayoutId id="2147483702"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02920" y="2159000"/>
            <a:ext cx="9052560" cy="3454401"/>
          </a:xfrm>
          <a:prstGeom prst="rect">
            <a:avLst/>
          </a:prstGeom>
        </p:spPr>
        <p:txBody>
          <a:bodyPr vert="horz" lIns="101882" tIns="50941" rIns="101882" bIns="50941" rtlCol="0">
            <a:normAutofit/>
          </a:bodyPr>
          <a:lstStyle/>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1615 W. Chicago Ave. </a:t>
            </a: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Chicago, IL 60622-5127   </a:t>
            </a: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b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b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hlinkClick r:id="rId14"/>
              </a:rPr>
              <a:t>www.cityofchicago.org/fss</a:t>
            </a: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 </a:t>
            </a:r>
          </a:p>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hlinkClick r:id="rId15"/>
              </a:rPr>
              <a:t>www.facebook.com/chicagoDFSS</a:t>
            </a:r>
            <a:endPar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endParaRPr>
          </a:p>
          <a:p>
            <a:pPr marL="0" marR="0" lvl="0" indent="0" algn="ctr" defTabSz="1018824" rtl="0" eaLnBrk="1" fontAlgn="base" latinLnBrk="0" hangingPunct="1">
              <a:lnSpc>
                <a:spcPct val="100000"/>
              </a:lnSpc>
              <a:spcBef>
                <a:spcPct val="0"/>
              </a:spcBef>
              <a:spcAft>
                <a:spcPct val="0"/>
              </a:spcAft>
              <a:buClrTx/>
              <a:buSzTx/>
              <a:buFontTx/>
              <a:buNone/>
              <a:tabLst/>
              <a:defRPr/>
            </a:pP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a:t>
            </a:r>
            <a:r>
              <a:rPr kumimoji="0" lang="en-US" altLang="en-US" sz="3100" b="0" i="0" u="none" strike="noStrike" kern="1200" cap="none" spc="0" normalizeH="0" baseline="0" noProof="0" err="1">
                <a:ln>
                  <a:noFill/>
                </a:ln>
                <a:solidFill>
                  <a:prstClr val="black"/>
                </a:solidFill>
                <a:effectLst/>
                <a:uLnTx/>
                <a:uFillTx/>
                <a:latin typeface="Calibri" pitchFamily="34" charset="0"/>
                <a:ea typeface="+mn-ea"/>
                <a:cs typeface="Arial" charset="0"/>
              </a:rPr>
              <a:t>ChiFamSupport</a:t>
            </a:r>
            <a:r>
              <a:rPr kumimoji="0" lang="en-US" altLang="en-US" sz="3100" b="0" i="0" u="none" strike="noStrike" kern="1200" cap="none" spc="0" normalizeH="0" baseline="0" noProof="0">
                <a:ln>
                  <a:noFill/>
                </a:ln>
                <a:solidFill>
                  <a:prstClr val="black"/>
                </a:solidFill>
                <a:effectLst/>
                <a:uLnTx/>
                <a:uFillTx/>
                <a:latin typeface="Calibri" pitchFamily="34" charset="0"/>
                <a:ea typeface="+mn-ea"/>
                <a:cs typeface="Arial" charset="0"/>
              </a:rPr>
              <a:t> </a:t>
            </a:r>
          </a:p>
          <a:p>
            <a:pPr lvl="0"/>
            <a:endParaRPr lang="en-US"/>
          </a:p>
        </p:txBody>
      </p:sp>
      <p:pic>
        <p:nvPicPr>
          <p:cNvPr id="2050" name="Picture 2"/>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pic>
        <p:nvPicPr>
          <p:cNvPr id="5" name="Picture 2">
            <a:extLst>
              <a:ext uri="{FF2B5EF4-FFF2-40B4-BE49-F238E27FC236}">
                <a16:creationId xmlns:a16="http://schemas.microsoft.com/office/drawing/2014/main" id="{00ABC4F5-995E-2647-9FF6-C174552EEB8E}"/>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5">
            <a:extLst>
              <a:ext uri="{FF2B5EF4-FFF2-40B4-BE49-F238E27FC236}">
                <a16:creationId xmlns:a16="http://schemas.microsoft.com/office/drawing/2014/main" id="{B18A3E4E-1119-524D-85EA-2FACD47C4C1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spTree>
    <p:extLst>
      <p:ext uri="{BB962C8B-B14F-4D97-AF65-F5344CB8AC3E}">
        <p14:creationId xmlns:p14="http://schemas.microsoft.com/office/powerpoint/2010/main" val="2373718102"/>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Lst>
  <p:hf hdr="0" ftr="0" dt="0"/>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0" marR="0" indent="0" algn="ctr" defTabSz="1018824" rtl="0" eaLnBrk="1" fontAlgn="base" latinLnBrk="0" hangingPunct="1">
        <a:lnSpc>
          <a:spcPct val="100000"/>
        </a:lnSpc>
        <a:spcBef>
          <a:spcPct val="0"/>
        </a:spcBef>
        <a:spcAft>
          <a:spcPct val="0"/>
        </a:spcAft>
        <a:buClrTx/>
        <a:buSzTx/>
        <a:buFontTx/>
        <a:buNone/>
        <a:tabLst/>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Picture 2"/>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t="65580"/>
          <a:stretch/>
        </p:blipFill>
        <p:spPr bwMode="auto">
          <a:xfrm>
            <a:off x="502920" y="6823562"/>
            <a:ext cx="9052560"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82179972"/>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6" r:id="rId10"/>
    <p:sldLayoutId id="2147483727" r:id="rId11"/>
  </p:sldLayoutIdLst>
  <p:hf hdr="0" ftr="0" dt="0"/>
  <p:txStyles>
    <p:titleStyle>
      <a:lvl1pPr algn="ctr" defTabSz="1018824" rtl="0" eaLnBrk="1" latinLnBrk="0" hangingPunct="1">
        <a:spcBef>
          <a:spcPct val="0"/>
        </a:spcBef>
        <a:buNone/>
        <a:defRPr sz="3100" b="1"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itchFamily="34" charset="0"/>
        <a:buChar char="•"/>
        <a:defRPr sz="2000" kern="1200">
          <a:solidFill>
            <a:schemeClr val="tx1"/>
          </a:solidFill>
          <a:latin typeface="+mn-lt"/>
          <a:ea typeface="+mn-ea"/>
          <a:cs typeface="+mn-cs"/>
        </a:defRPr>
      </a:lvl1pPr>
      <a:lvl2pPr marL="827795" indent="-318383" algn="l" defTabSz="1018824" rtl="0" eaLnBrk="1" latinLnBrk="0" hangingPunct="1">
        <a:spcBef>
          <a:spcPct val="20000"/>
        </a:spcBef>
        <a:buFont typeface="Arial" pitchFamily="34" charset="0"/>
        <a:buChar char="–"/>
        <a:defRPr sz="1600" kern="1200">
          <a:solidFill>
            <a:schemeClr val="tx1"/>
          </a:solidFill>
          <a:latin typeface="+mn-lt"/>
          <a:ea typeface="+mn-ea"/>
          <a:cs typeface="+mn-cs"/>
        </a:defRPr>
      </a:lvl2pPr>
      <a:lvl3pPr marL="1273531" indent="-254706" algn="l" defTabSz="1018824" rtl="0" eaLnBrk="1" latinLnBrk="0" hangingPunct="1">
        <a:spcBef>
          <a:spcPct val="20000"/>
        </a:spcBef>
        <a:buFont typeface="Arial" pitchFamily="34" charset="0"/>
        <a:buChar char="•"/>
        <a:defRPr sz="1300" kern="1200">
          <a:solidFill>
            <a:schemeClr val="tx1"/>
          </a:solidFill>
          <a:latin typeface="+mn-lt"/>
          <a:ea typeface="+mn-ea"/>
          <a:cs typeface="+mn-cs"/>
        </a:defRPr>
      </a:lvl3pPr>
      <a:lvl4pPr marL="1782943"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02920" y="311256"/>
            <a:ext cx="9052560" cy="1295400"/>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p:cNvSpPr>
            <a:spLocks noGrp="1"/>
          </p:cNvSpPr>
          <p:nvPr>
            <p:ph type="body" idx="1"/>
          </p:nvPr>
        </p:nvSpPr>
        <p:spPr>
          <a:xfrm>
            <a:off x="502920" y="1813560"/>
            <a:ext cx="9052560" cy="5129425"/>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02920" y="7203864"/>
            <a:ext cx="2346960" cy="413808"/>
          </a:xfrm>
          <a:prstGeom prst="rect">
            <a:avLst/>
          </a:prstGeom>
        </p:spPr>
        <p:txBody>
          <a:bodyPr vert="horz" lIns="101882" tIns="50941" rIns="101882" bIns="50941" rtlCol="0" anchor="ctr"/>
          <a:lstStyle>
            <a:lvl1pPr algn="l">
              <a:defRPr sz="1300">
                <a:solidFill>
                  <a:schemeClr val="tx1">
                    <a:tint val="75000"/>
                  </a:schemeClr>
                </a:solidFill>
              </a:defRPr>
            </a:lvl1pPr>
          </a:lstStyle>
          <a:p>
            <a:fld id="{A2E30C9E-BA7B-4B50-853D-EB3DA8C8F711}" type="datetimeFigureOut">
              <a:rPr lang="en-US" smtClean="0"/>
              <a:pPr/>
              <a:t>2/23/2023</a:t>
            </a:fld>
            <a:endParaRPr lang="en-US"/>
          </a:p>
        </p:txBody>
      </p:sp>
      <p:sp>
        <p:nvSpPr>
          <p:cNvPr id="5" name="Footer Placeholder 4"/>
          <p:cNvSpPr>
            <a:spLocks noGrp="1"/>
          </p:cNvSpPr>
          <p:nvPr>
            <p:ph type="ftr" sz="quarter" idx="3"/>
          </p:nvPr>
        </p:nvSpPr>
        <p:spPr>
          <a:xfrm>
            <a:off x="3436620" y="7203864"/>
            <a:ext cx="3185160" cy="413808"/>
          </a:xfrm>
          <a:prstGeom prst="rect">
            <a:avLst/>
          </a:prstGeom>
        </p:spPr>
        <p:txBody>
          <a:bodyPr vert="horz" lIns="101882" tIns="50941" rIns="101882" bIns="50941" rtlCol="0" anchor="ctr"/>
          <a:lstStyle>
            <a:lvl1pPr algn="ctr">
              <a:defRPr sz="1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7208520" y="7203864"/>
            <a:ext cx="2346960" cy="413808"/>
          </a:xfrm>
          <a:prstGeom prst="rect">
            <a:avLst/>
          </a:prstGeom>
        </p:spPr>
        <p:txBody>
          <a:bodyPr vert="horz" lIns="101882" tIns="50941" rIns="101882" bIns="50941" rtlCol="0" anchor="ctr"/>
          <a:lstStyle>
            <a:lvl1pPr algn="r">
              <a:defRPr sz="1300">
                <a:solidFill>
                  <a:schemeClr val="tx1">
                    <a:tint val="75000"/>
                  </a:schemeClr>
                </a:solidFill>
              </a:defRPr>
            </a:lvl1pPr>
          </a:lstStyle>
          <a:p>
            <a:fld id="{016661FC-6C36-42EA-A29A-587AA8189436}" type="slidenum">
              <a:rPr lang="en-US" smtClean="0"/>
              <a:pPr/>
              <a:t>‹#›</a:t>
            </a:fld>
            <a:endParaRPr lang="en-US"/>
          </a:p>
        </p:txBody>
      </p:sp>
    </p:spTree>
    <p:extLst>
      <p:ext uri="{BB962C8B-B14F-4D97-AF65-F5344CB8AC3E}">
        <p14:creationId xmlns:p14="http://schemas.microsoft.com/office/powerpoint/2010/main" val="328540373"/>
      </p:ext>
    </p:extLst>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 id="2147483732" r:id="rId4"/>
    <p:sldLayoutId id="2147483733" r:id="rId5"/>
    <p:sldLayoutId id="2147483734" r:id="rId6"/>
    <p:sldLayoutId id="2147483735" r:id="rId7"/>
    <p:sldLayoutId id="2147483736" r:id="rId8"/>
    <p:sldLayoutId id="2147483737" r:id="rId9"/>
    <p:sldLayoutId id="2147483738" r:id="rId10"/>
    <p:sldLayoutId id="2147483739" r:id="rId11"/>
  </p:sldLayoutIdLst>
  <p:txStyles>
    <p:titleStyle>
      <a:lvl1pPr algn="ctr" defTabSz="1018824" rtl="0" eaLnBrk="1" latinLnBrk="0" hangingPunct="1">
        <a:spcBef>
          <a:spcPct val="0"/>
        </a:spcBef>
        <a:buNone/>
        <a:defRPr sz="4900" kern="1200">
          <a:solidFill>
            <a:schemeClr val="tx1"/>
          </a:solidFill>
          <a:latin typeface="+mj-lt"/>
          <a:ea typeface="+mj-ea"/>
          <a:cs typeface="+mj-cs"/>
        </a:defRPr>
      </a:lvl1pPr>
    </p:titleStyle>
    <p:bodyStyle>
      <a:lvl1pPr marL="382059" indent="-382059" algn="l" defTabSz="1018824" rtl="0" eaLnBrk="1" latinLnBrk="0" hangingPunct="1">
        <a:spcBef>
          <a:spcPct val="20000"/>
        </a:spcBef>
        <a:buFont typeface="Arial" panose="020B0604020202020204" pitchFamily="34" charset="0"/>
        <a:buChar char="•"/>
        <a:defRPr sz="3600" kern="1200">
          <a:solidFill>
            <a:schemeClr val="tx1"/>
          </a:solidFill>
          <a:latin typeface="+mn-lt"/>
          <a:ea typeface="+mn-ea"/>
          <a:cs typeface="+mn-cs"/>
        </a:defRPr>
      </a:lvl1pPr>
      <a:lvl2pPr marL="827795" indent="-318383" algn="l" defTabSz="1018824" rtl="0" eaLnBrk="1" latinLnBrk="0" hangingPunct="1">
        <a:spcBef>
          <a:spcPct val="20000"/>
        </a:spcBef>
        <a:buFont typeface="Arial" panose="020B0604020202020204" pitchFamily="34" charset="0"/>
        <a:buChar char="–"/>
        <a:defRPr sz="3100" kern="1200">
          <a:solidFill>
            <a:schemeClr val="tx1"/>
          </a:solidFill>
          <a:latin typeface="+mn-lt"/>
          <a:ea typeface="+mn-ea"/>
          <a:cs typeface="+mn-cs"/>
        </a:defRPr>
      </a:lvl2pPr>
      <a:lvl3pPr marL="1273531" indent="-254706" algn="l" defTabSz="1018824" rtl="0" eaLnBrk="1" latinLnBrk="0" hangingPunct="1">
        <a:spcBef>
          <a:spcPct val="20000"/>
        </a:spcBef>
        <a:buFont typeface="Arial" panose="020B0604020202020204" pitchFamily="34" charset="0"/>
        <a:buChar char="•"/>
        <a:defRPr sz="2700" kern="1200">
          <a:solidFill>
            <a:schemeClr val="tx1"/>
          </a:solidFill>
          <a:latin typeface="+mn-lt"/>
          <a:ea typeface="+mn-ea"/>
          <a:cs typeface="+mn-cs"/>
        </a:defRPr>
      </a:lvl3pPr>
      <a:lvl4pPr marL="1782943"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4pPr>
      <a:lvl5pPr marL="2292355"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5pPr>
      <a:lvl6pPr marL="2801767"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311180"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820592"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330004" indent="-254706" algn="l" defTabSz="1018824"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p:bodyStyle>
    <p:otherStyle>
      <a:defPPr>
        <a:defRPr lang="en-US"/>
      </a:defPPr>
      <a:lvl1pPr marL="0" algn="l" defTabSz="1018824" rtl="0" eaLnBrk="1" latinLnBrk="0" hangingPunct="1">
        <a:defRPr sz="2000" kern="1200">
          <a:solidFill>
            <a:schemeClr val="tx1"/>
          </a:solidFill>
          <a:latin typeface="+mn-lt"/>
          <a:ea typeface="+mn-ea"/>
          <a:cs typeface="+mn-cs"/>
        </a:defRPr>
      </a:lvl1pPr>
      <a:lvl2pPr marL="509412" algn="l" defTabSz="1018824" rtl="0" eaLnBrk="1" latinLnBrk="0" hangingPunct="1">
        <a:defRPr sz="2000" kern="1200">
          <a:solidFill>
            <a:schemeClr val="tx1"/>
          </a:solidFill>
          <a:latin typeface="+mn-lt"/>
          <a:ea typeface="+mn-ea"/>
          <a:cs typeface="+mn-cs"/>
        </a:defRPr>
      </a:lvl2pPr>
      <a:lvl3pPr marL="1018824" algn="l" defTabSz="1018824" rtl="0" eaLnBrk="1" latinLnBrk="0" hangingPunct="1">
        <a:defRPr sz="2000" kern="1200">
          <a:solidFill>
            <a:schemeClr val="tx1"/>
          </a:solidFill>
          <a:latin typeface="+mn-lt"/>
          <a:ea typeface="+mn-ea"/>
          <a:cs typeface="+mn-cs"/>
        </a:defRPr>
      </a:lvl3pPr>
      <a:lvl4pPr marL="1528237" algn="l" defTabSz="1018824" rtl="0" eaLnBrk="1" latinLnBrk="0" hangingPunct="1">
        <a:defRPr sz="2000" kern="1200">
          <a:solidFill>
            <a:schemeClr val="tx1"/>
          </a:solidFill>
          <a:latin typeface="+mn-lt"/>
          <a:ea typeface="+mn-ea"/>
          <a:cs typeface="+mn-cs"/>
        </a:defRPr>
      </a:lvl4pPr>
      <a:lvl5pPr marL="2037649" algn="l" defTabSz="1018824" rtl="0" eaLnBrk="1" latinLnBrk="0" hangingPunct="1">
        <a:defRPr sz="2000" kern="1200">
          <a:solidFill>
            <a:schemeClr val="tx1"/>
          </a:solidFill>
          <a:latin typeface="+mn-lt"/>
          <a:ea typeface="+mn-ea"/>
          <a:cs typeface="+mn-cs"/>
        </a:defRPr>
      </a:lvl5pPr>
      <a:lvl6pPr marL="2547061" algn="l" defTabSz="1018824" rtl="0" eaLnBrk="1" latinLnBrk="0" hangingPunct="1">
        <a:defRPr sz="2000" kern="1200">
          <a:solidFill>
            <a:schemeClr val="tx1"/>
          </a:solidFill>
          <a:latin typeface="+mn-lt"/>
          <a:ea typeface="+mn-ea"/>
          <a:cs typeface="+mn-cs"/>
        </a:defRPr>
      </a:lvl6pPr>
      <a:lvl7pPr marL="3056473" algn="l" defTabSz="1018824" rtl="0" eaLnBrk="1" latinLnBrk="0" hangingPunct="1">
        <a:defRPr sz="2000" kern="1200">
          <a:solidFill>
            <a:schemeClr val="tx1"/>
          </a:solidFill>
          <a:latin typeface="+mn-lt"/>
          <a:ea typeface="+mn-ea"/>
          <a:cs typeface="+mn-cs"/>
        </a:defRPr>
      </a:lvl7pPr>
      <a:lvl8pPr marL="3565886" algn="l" defTabSz="1018824" rtl="0" eaLnBrk="1" latinLnBrk="0" hangingPunct="1">
        <a:defRPr sz="2000" kern="1200">
          <a:solidFill>
            <a:schemeClr val="tx1"/>
          </a:solidFill>
          <a:latin typeface="+mn-lt"/>
          <a:ea typeface="+mn-ea"/>
          <a:cs typeface="+mn-cs"/>
        </a:defRPr>
      </a:lvl8pPr>
      <a:lvl9pPr marL="4075298" algn="l" defTabSz="1018824" rtl="0" eaLnBrk="1" latinLnBrk="0" hangingPunct="1">
        <a:defRPr sz="20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294B15-40F1-6E4B-B98C-CAED63EF1817}"/>
              </a:ext>
            </a:extLst>
          </p:cNvPr>
          <p:cNvSpPr>
            <a:spLocks noGrp="1"/>
          </p:cNvSpPr>
          <p:nvPr>
            <p:ph type="title"/>
          </p:nvPr>
        </p:nvSpPr>
        <p:spPr>
          <a:xfrm>
            <a:off x="691515" y="413810"/>
            <a:ext cx="8675370" cy="1502305"/>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092D563-A71F-B74D-9BDE-EFBFE87F9F3A}"/>
              </a:ext>
            </a:extLst>
          </p:cNvPr>
          <p:cNvSpPr>
            <a:spLocks noGrp="1"/>
          </p:cNvSpPr>
          <p:nvPr>
            <p:ph type="body" idx="1"/>
          </p:nvPr>
        </p:nvSpPr>
        <p:spPr>
          <a:xfrm>
            <a:off x="691515" y="2069042"/>
            <a:ext cx="8675370" cy="4931516"/>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F8A95EE-CC2D-DA41-8395-499DCA3C25CE}"/>
              </a:ext>
            </a:extLst>
          </p:cNvPr>
          <p:cNvSpPr>
            <a:spLocks noGrp="1"/>
          </p:cNvSpPr>
          <p:nvPr>
            <p:ph type="dt" sz="half" idx="2"/>
          </p:nvPr>
        </p:nvSpPr>
        <p:spPr>
          <a:xfrm>
            <a:off x="691515" y="7203865"/>
            <a:ext cx="2263140" cy="413808"/>
          </a:xfrm>
          <a:prstGeom prst="rect">
            <a:avLst/>
          </a:prstGeom>
        </p:spPr>
        <p:txBody>
          <a:bodyPr vert="horz" lIns="101882" tIns="50941" rIns="101882" bIns="50941" rtlCol="0" anchor="ctr"/>
          <a:lstStyle>
            <a:lvl1pPr algn="l">
              <a:defRPr sz="1000">
                <a:solidFill>
                  <a:schemeClr val="tx1">
                    <a:tint val="75000"/>
                  </a:schemeClr>
                </a:solidFill>
              </a:defRPr>
            </a:lvl1pPr>
          </a:lstStyle>
          <a:p>
            <a:fld id="{796F2D47-4E89-4349-B6F8-E571A0060F75}" type="datetimeFigureOut">
              <a:rPr lang="en-US" smtClean="0"/>
              <a:pPr/>
              <a:t>2/23/2023</a:t>
            </a:fld>
            <a:endParaRPr lang="en-US"/>
          </a:p>
        </p:txBody>
      </p:sp>
      <p:sp>
        <p:nvSpPr>
          <p:cNvPr id="5" name="Footer Placeholder 4">
            <a:extLst>
              <a:ext uri="{FF2B5EF4-FFF2-40B4-BE49-F238E27FC236}">
                <a16:creationId xmlns:a16="http://schemas.microsoft.com/office/drawing/2014/main" id="{C5FFF9E1-958F-6C45-835B-58EFCD09E39D}"/>
              </a:ext>
            </a:extLst>
          </p:cNvPr>
          <p:cNvSpPr>
            <a:spLocks noGrp="1"/>
          </p:cNvSpPr>
          <p:nvPr>
            <p:ph type="ftr" sz="quarter" idx="3"/>
          </p:nvPr>
        </p:nvSpPr>
        <p:spPr>
          <a:xfrm>
            <a:off x="3331845" y="7203865"/>
            <a:ext cx="3394710" cy="413808"/>
          </a:xfrm>
          <a:prstGeom prst="rect">
            <a:avLst/>
          </a:prstGeom>
        </p:spPr>
        <p:txBody>
          <a:bodyPr vert="horz" lIns="101882" tIns="50941" rIns="101882" bIns="50941"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F8A0BFE-94B0-D14C-B94A-FAC8F69649AC}"/>
              </a:ext>
            </a:extLst>
          </p:cNvPr>
          <p:cNvSpPr>
            <a:spLocks noGrp="1"/>
          </p:cNvSpPr>
          <p:nvPr>
            <p:ph type="sldNum" sz="quarter" idx="4"/>
          </p:nvPr>
        </p:nvSpPr>
        <p:spPr>
          <a:xfrm>
            <a:off x="7103745" y="7203865"/>
            <a:ext cx="2263140" cy="413808"/>
          </a:xfrm>
          <a:prstGeom prst="rect">
            <a:avLst/>
          </a:prstGeom>
        </p:spPr>
        <p:txBody>
          <a:bodyPr vert="horz" lIns="101882" tIns="50941" rIns="101882" bIns="50941" rtlCol="0" anchor="ctr"/>
          <a:lstStyle>
            <a:lvl1pPr algn="r">
              <a:defRPr sz="1000">
                <a:solidFill>
                  <a:schemeClr val="tx1">
                    <a:tint val="75000"/>
                  </a:schemeClr>
                </a:solidFill>
              </a:defRPr>
            </a:lvl1pPr>
          </a:lstStyle>
          <a:p>
            <a:fld id="{CB899C58-1F56-4E4C-BA5F-E57B99437827}" type="slidenum">
              <a:rPr lang="en-US" smtClean="0"/>
              <a:pPr/>
              <a:t>‹#›</a:t>
            </a:fld>
            <a:endParaRPr lang="en-US"/>
          </a:p>
        </p:txBody>
      </p:sp>
      <p:pic>
        <p:nvPicPr>
          <p:cNvPr id="7" name="Picture 6">
            <a:extLst>
              <a:ext uri="{FF2B5EF4-FFF2-40B4-BE49-F238E27FC236}">
                <a16:creationId xmlns:a16="http://schemas.microsoft.com/office/drawing/2014/main" id="{DE5D7ED2-94EA-AD45-94F9-D14862664E6F}"/>
              </a:ext>
            </a:extLst>
          </p:cNvPr>
          <p:cNvPicPr>
            <a:picLocks noChangeAspect="1"/>
          </p:cNvPicPr>
          <p:nvPr/>
        </p:nvPicPr>
        <p:blipFill>
          <a:blip r:embed="rId14" cstate="print"/>
          <a:stretch>
            <a:fillRect/>
          </a:stretch>
        </p:blipFill>
        <p:spPr>
          <a:xfrm>
            <a:off x="3186606" y="121196"/>
            <a:ext cx="3320395" cy="1744540"/>
          </a:xfrm>
          <a:prstGeom prst="rect">
            <a:avLst/>
          </a:prstGeom>
        </p:spPr>
      </p:pic>
      <p:pic>
        <p:nvPicPr>
          <p:cNvPr id="8" name="Picture 2">
            <a:extLst>
              <a:ext uri="{FF2B5EF4-FFF2-40B4-BE49-F238E27FC236}">
                <a16:creationId xmlns:a16="http://schemas.microsoft.com/office/drawing/2014/main" id="{6EDE0A25-EE76-614C-AC34-3C5DE1F06D9E}"/>
              </a:ext>
            </a:extLst>
          </p:cNvPr>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926620" y="5394670"/>
            <a:ext cx="8831448" cy="2377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a:extLst>
              <a:ext uri="{FF2B5EF4-FFF2-40B4-BE49-F238E27FC236}">
                <a16:creationId xmlns:a16="http://schemas.microsoft.com/office/drawing/2014/main" id="{4DC96CFA-CA81-684A-A0DD-66378BBB781E}"/>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502920" y="5394668"/>
            <a:ext cx="9052560" cy="2178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a:extLst>
              <a:ext uri="{FF2B5EF4-FFF2-40B4-BE49-F238E27FC236}">
                <a16:creationId xmlns:a16="http://schemas.microsoft.com/office/drawing/2014/main" id="{57CCE9BB-6B85-FE46-81FB-F6B2E5A59AC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582007" y="172721"/>
            <a:ext cx="2682240" cy="2060519"/>
          </a:xfrm>
          <a:prstGeom prst="rect">
            <a:avLst/>
          </a:prstGeom>
        </p:spPr>
      </p:pic>
    </p:spTree>
    <p:extLst>
      <p:ext uri="{BB962C8B-B14F-4D97-AF65-F5344CB8AC3E}">
        <p14:creationId xmlns:p14="http://schemas.microsoft.com/office/powerpoint/2010/main" val="196835227"/>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 id="2147483752" r:id="rId12"/>
  </p:sldLayoutIdLst>
  <p:hf hdr="0" ftr="0" dt="0"/>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AEC562D-45F3-274C-8D62-66986E05668E}"/>
              </a:ext>
            </a:extLst>
          </p:cNvPr>
          <p:cNvSpPr>
            <a:spLocks noGrp="1"/>
          </p:cNvSpPr>
          <p:nvPr>
            <p:ph type="title"/>
          </p:nvPr>
        </p:nvSpPr>
        <p:spPr>
          <a:xfrm>
            <a:off x="691515" y="413810"/>
            <a:ext cx="8675370" cy="1502305"/>
          </a:xfrm>
          <a:prstGeom prst="rect">
            <a:avLst/>
          </a:prstGeom>
        </p:spPr>
        <p:txBody>
          <a:bodyPr vert="horz" lIns="101882" tIns="50941" rIns="101882" bIns="50941"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EC0F03D-2922-A549-89B1-37AA0AD042F7}"/>
              </a:ext>
            </a:extLst>
          </p:cNvPr>
          <p:cNvSpPr>
            <a:spLocks noGrp="1"/>
          </p:cNvSpPr>
          <p:nvPr>
            <p:ph type="body" idx="1"/>
          </p:nvPr>
        </p:nvSpPr>
        <p:spPr>
          <a:xfrm>
            <a:off x="691515" y="2069042"/>
            <a:ext cx="8675370" cy="4931516"/>
          </a:xfrm>
          <a:prstGeom prst="rect">
            <a:avLst/>
          </a:prstGeom>
        </p:spPr>
        <p:txBody>
          <a:bodyPr vert="horz" lIns="101882" tIns="50941" rIns="101882" bIns="50941"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8988B-A74A-4E47-893B-9A0CE659BBED}"/>
              </a:ext>
            </a:extLst>
          </p:cNvPr>
          <p:cNvSpPr>
            <a:spLocks noGrp="1"/>
          </p:cNvSpPr>
          <p:nvPr>
            <p:ph type="dt" sz="half" idx="2"/>
          </p:nvPr>
        </p:nvSpPr>
        <p:spPr>
          <a:xfrm>
            <a:off x="691515" y="7203865"/>
            <a:ext cx="2263140" cy="413808"/>
          </a:xfrm>
          <a:prstGeom prst="rect">
            <a:avLst/>
          </a:prstGeom>
        </p:spPr>
        <p:txBody>
          <a:bodyPr vert="horz" lIns="101882" tIns="50941" rIns="101882" bIns="50941" rtlCol="0" anchor="ctr"/>
          <a:lstStyle>
            <a:lvl1pPr algn="l">
              <a:defRPr sz="1000">
                <a:solidFill>
                  <a:schemeClr val="tx1">
                    <a:tint val="75000"/>
                  </a:schemeClr>
                </a:solidFill>
              </a:defRPr>
            </a:lvl1pPr>
          </a:lstStyle>
          <a:p>
            <a:fld id="{56928B7E-629D-B04C-8756-2A889F532C64}" type="datetimeFigureOut">
              <a:rPr lang="en-US" smtClean="0"/>
              <a:pPr/>
              <a:t>2/23/2023</a:t>
            </a:fld>
            <a:endParaRPr lang="en-US"/>
          </a:p>
        </p:txBody>
      </p:sp>
      <p:sp>
        <p:nvSpPr>
          <p:cNvPr id="5" name="Footer Placeholder 4">
            <a:extLst>
              <a:ext uri="{FF2B5EF4-FFF2-40B4-BE49-F238E27FC236}">
                <a16:creationId xmlns:a16="http://schemas.microsoft.com/office/drawing/2014/main" id="{29333C9F-BF87-2548-84D2-AB8ECD7E7A90}"/>
              </a:ext>
            </a:extLst>
          </p:cNvPr>
          <p:cNvSpPr>
            <a:spLocks noGrp="1"/>
          </p:cNvSpPr>
          <p:nvPr>
            <p:ph type="ftr" sz="quarter" idx="3"/>
          </p:nvPr>
        </p:nvSpPr>
        <p:spPr>
          <a:xfrm>
            <a:off x="3331845" y="7203865"/>
            <a:ext cx="3394710" cy="413808"/>
          </a:xfrm>
          <a:prstGeom prst="rect">
            <a:avLst/>
          </a:prstGeom>
        </p:spPr>
        <p:txBody>
          <a:bodyPr vert="horz" lIns="101882" tIns="50941" rIns="101882" bIns="50941" rtlCol="0" anchor="ctr"/>
          <a:lstStyle>
            <a:lvl1pPr algn="ctr">
              <a:defRPr sz="10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B887EAA-47E3-FE40-81BA-7AAB49CB7D61}"/>
              </a:ext>
            </a:extLst>
          </p:cNvPr>
          <p:cNvSpPr>
            <a:spLocks noGrp="1"/>
          </p:cNvSpPr>
          <p:nvPr>
            <p:ph type="sldNum" sz="quarter" idx="4"/>
          </p:nvPr>
        </p:nvSpPr>
        <p:spPr>
          <a:xfrm>
            <a:off x="7103745" y="7203865"/>
            <a:ext cx="2263140" cy="413808"/>
          </a:xfrm>
          <a:prstGeom prst="rect">
            <a:avLst/>
          </a:prstGeom>
        </p:spPr>
        <p:txBody>
          <a:bodyPr vert="horz" lIns="101882" tIns="50941" rIns="101882" bIns="50941" rtlCol="0" anchor="ctr"/>
          <a:lstStyle>
            <a:lvl1pPr algn="r">
              <a:defRPr sz="1000">
                <a:solidFill>
                  <a:schemeClr val="tx1">
                    <a:tint val="75000"/>
                  </a:schemeClr>
                </a:solidFill>
              </a:defRPr>
            </a:lvl1pPr>
          </a:lstStyle>
          <a:p>
            <a:fld id="{9A5761D1-85F5-4F46-9055-DDFAB7F05E50}" type="slidenum">
              <a:rPr lang="en-US" smtClean="0"/>
              <a:pPr/>
              <a:t>‹#›</a:t>
            </a:fld>
            <a:endParaRPr lang="en-US"/>
          </a:p>
        </p:txBody>
      </p:sp>
      <p:pic>
        <p:nvPicPr>
          <p:cNvPr id="7" name="Picture 2">
            <a:extLst>
              <a:ext uri="{FF2B5EF4-FFF2-40B4-BE49-F238E27FC236}">
                <a16:creationId xmlns:a16="http://schemas.microsoft.com/office/drawing/2014/main" id="{4D4B2AC9-6982-D24D-9AF6-BB60B6AAE6AB}"/>
              </a:ext>
            </a:extLst>
          </p:cNvPr>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t="65580"/>
          <a:stretch/>
        </p:blipFill>
        <p:spPr bwMode="auto">
          <a:xfrm>
            <a:off x="525780" y="7022439"/>
            <a:ext cx="8841105" cy="7499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5231599"/>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Lst>
  <p:txStyles>
    <p:titleStyle>
      <a:lvl1pPr algn="l" defTabSz="764118" rtl="0" eaLnBrk="1" latinLnBrk="0" hangingPunct="1">
        <a:lnSpc>
          <a:spcPct val="90000"/>
        </a:lnSpc>
        <a:spcBef>
          <a:spcPct val="0"/>
        </a:spcBef>
        <a:buNone/>
        <a:defRPr sz="3700" kern="1200">
          <a:solidFill>
            <a:schemeClr val="tx1"/>
          </a:solidFill>
          <a:latin typeface="+mj-lt"/>
          <a:ea typeface="+mj-ea"/>
          <a:cs typeface="+mj-cs"/>
        </a:defRPr>
      </a:lvl1pPr>
    </p:titleStyle>
    <p:bodyStyle>
      <a:lvl1pPr marL="191030" indent="-191030" algn="l" defTabSz="764118" rtl="0" eaLnBrk="1" latinLnBrk="0" hangingPunct="1">
        <a:lnSpc>
          <a:spcPct val="90000"/>
        </a:lnSpc>
        <a:spcBef>
          <a:spcPts val="836"/>
        </a:spcBef>
        <a:buFont typeface="Arial" panose="020B0604020202020204" pitchFamily="34" charset="0"/>
        <a:buChar char="•"/>
        <a:defRPr sz="2300" kern="1200">
          <a:solidFill>
            <a:schemeClr val="tx1"/>
          </a:solidFill>
          <a:latin typeface="+mn-lt"/>
          <a:ea typeface="+mn-ea"/>
          <a:cs typeface="+mn-cs"/>
        </a:defRPr>
      </a:lvl1pPr>
      <a:lvl2pPr marL="573089" indent="-191030" algn="l" defTabSz="764118" rtl="0" eaLnBrk="1" latinLnBrk="0" hangingPunct="1">
        <a:lnSpc>
          <a:spcPct val="90000"/>
        </a:lnSpc>
        <a:spcBef>
          <a:spcPts val="418"/>
        </a:spcBef>
        <a:buFont typeface="Arial" panose="020B0604020202020204" pitchFamily="34" charset="0"/>
        <a:buChar char="•"/>
        <a:defRPr sz="2000" kern="1200">
          <a:solidFill>
            <a:schemeClr val="tx1"/>
          </a:solidFill>
          <a:latin typeface="+mn-lt"/>
          <a:ea typeface="+mn-ea"/>
          <a:cs typeface="+mn-cs"/>
        </a:defRPr>
      </a:lvl2pPr>
      <a:lvl3pPr marL="955148" indent="-191030" algn="l" defTabSz="764118" rtl="0" eaLnBrk="1" latinLnBrk="0" hangingPunct="1">
        <a:lnSpc>
          <a:spcPct val="90000"/>
        </a:lnSpc>
        <a:spcBef>
          <a:spcPts val="418"/>
        </a:spcBef>
        <a:buFont typeface="Arial" panose="020B0604020202020204" pitchFamily="34" charset="0"/>
        <a:buChar char="•"/>
        <a:defRPr sz="1700" kern="1200">
          <a:solidFill>
            <a:schemeClr val="tx1"/>
          </a:solidFill>
          <a:latin typeface="+mn-lt"/>
          <a:ea typeface="+mn-ea"/>
          <a:cs typeface="+mn-cs"/>
        </a:defRPr>
      </a:lvl3pPr>
      <a:lvl4pPr marL="1337207"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4pPr>
      <a:lvl5pPr marL="1719266"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5pPr>
      <a:lvl6pPr marL="210132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6pPr>
      <a:lvl7pPr marL="2483385"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7pPr>
      <a:lvl8pPr marL="2865444"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8pPr>
      <a:lvl9pPr marL="3247503" indent="-191030" algn="l" defTabSz="764118" rtl="0" eaLnBrk="1" latinLnBrk="0" hangingPunct="1">
        <a:lnSpc>
          <a:spcPct val="90000"/>
        </a:lnSpc>
        <a:spcBef>
          <a:spcPts val="418"/>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764118" rtl="0" eaLnBrk="1" latinLnBrk="0" hangingPunct="1">
        <a:defRPr sz="1500" kern="1200">
          <a:solidFill>
            <a:schemeClr val="tx1"/>
          </a:solidFill>
          <a:latin typeface="+mn-lt"/>
          <a:ea typeface="+mn-ea"/>
          <a:cs typeface="+mn-cs"/>
        </a:defRPr>
      </a:lvl1pPr>
      <a:lvl2pPr marL="382059" algn="l" defTabSz="764118" rtl="0" eaLnBrk="1" latinLnBrk="0" hangingPunct="1">
        <a:defRPr sz="1500" kern="1200">
          <a:solidFill>
            <a:schemeClr val="tx1"/>
          </a:solidFill>
          <a:latin typeface="+mn-lt"/>
          <a:ea typeface="+mn-ea"/>
          <a:cs typeface="+mn-cs"/>
        </a:defRPr>
      </a:lvl2pPr>
      <a:lvl3pPr marL="764118" algn="l" defTabSz="764118" rtl="0" eaLnBrk="1" latinLnBrk="0" hangingPunct="1">
        <a:defRPr sz="1500" kern="1200">
          <a:solidFill>
            <a:schemeClr val="tx1"/>
          </a:solidFill>
          <a:latin typeface="+mn-lt"/>
          <a:ea typeface="+mn-ea"/>
          <a:cs typeface="+mn-cs"/>
        </a:defRPr>
      </a:lvl3pPr>
      <a:lvl4pPr marL="1146178" algn="l" defTabSz="764118" rtl="0" eaLnBrk="1" latinLnBrk="0" hangingPunct="1">
        <a:defRPr sz="1500" kern="1200">
          <a:solidFill>
            <a:schemeClr val="tx1"/>
          </a:solidFill>
          <a:latin typeface="+mn-lt"/>
          <a:ea typeface="+mn-ea"/>
          <a:cs typeface="+mn-cs"/>
        </a:defRPr>
      </a:lvl4pPr>
      <a:lvl5pPr marL="1528237" algn="l" defTabSz="764118" rtl="0" eaLnBrk="1" latinLnBrk="0" hangingPunct="1">
        <a:defRPr sz="1500" kern="1200">
          <a:solidFill>
            <a:schemeClr val="tx1"/>
          </a:solidFill>
          <a:latin typeface="+mn-lt"/>
          <a:ea typeface="+mn-ea"/>
          <a:cs typeface="+mn-cs"/>
        </a:defRPr>
      </a:lvl5pPr>
      <a:lvl6pPr marL="1910296" algn="l" defTabSz="764118" rtl="0" eaLnBrk="1" latinLnBrk="0" hangingPunct="1">
        <a:defRPr sz="1500" kern="1200">
          <a:solidFill>
            <a:schemeClr val="tx1"/>
          </a:solidFill>
          <a:latin typeface="+mn-lt"/>
          <a:ea typeface="+mn-ea"/>
          <a:cs typeface="+mn-cs"/>
        </a:defRPr>
      </a:lvl6pPr>
      <a:lvl7pPr marL="2292355" algn="l" defTabSz="764118" rtl="0" eaLnBrk="1" latinLnBrk="0" hangingPunct="1">
        <a:defRPr sz="1500" kern="1200">
          <a:solidFill>
            <a:schemeClr val="tx1"/>
          </a:solidFill>
          <a:latin typeface="+mn-lt"/>
          <a:ea typeface="+mn-ea"/>
          <a:cs typeface="+mn-cs"/>
        </a:defRPr>
      </a:lvl7pPr>
      <a:lvl8pPr marL="2674414" algn="l" defTabSz="764118" rtl="0" eaLnBrk="1" latinLnBrk="0" hangingPunct="1">
        <a:defRPr sz="1500" kern="1200">
          <a:solidFill>
            <a:schemeClr val="tx1"/>
          </a:solidFill>
          <a:latin typeface="+mn-lt"/>
          <a:ea typeface="+mn-ea"/>
          <a:cs typeface="+mn-cs"/>
        </a:defRPr>
      </a:lvl8pPr>
      <a:lvl9pPr marL="3056473" algn="l" defTabSz="764118"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www.chicago.gov/city/en/depts/fss.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mailto:CustomerSupport@cityofchicago.org"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hyperlink" Target="https://www.cityofchicago.org/city/en/depts/dps/isupplier/online-training-materials.html"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8" Type="http://schemas.openxmlformats.org/officeDocument/2006/relationships/image" Target="../media/image15.sv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svg"/></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0.png"/><Relationship Id="rId1" Type="http://schemas.openxmlformats.org/officeDocument/2006/relationships/slideLayout" Target="../slideLayouts/slideLayout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11.sv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hyperlink" Target="mailto:cyndi.rivera@cityofchicago.org" TargetMode="External"/><Relationship Id="rId2" Type="http://schemas.openxmlformats.org/officeDocument/2006/relationships/notesSlide" Target="../notesSlides/notesSlide16.xml"/><Relationship Id="rId1" Type="http://schemas.openxmlformats.org/officeDocument/2006/relationships/slideLayout" Target="../slideLayouts/slideLayout36.xml"/><Relationship Id="rId5" Type="http://schemas.openxmlformats.org/officeDocument/2006/relationships/hyperlink" Target="mailto:CustomerSupport@cityofchicago.org" TargetMode="External"/><Relationship Id="rId4" Type="http://schemas.openxmlformats.org/officeDocument/2006/relationships/hyperlink" Target="mailto:Julia.Talbot@cityofchicago.org"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
          <p:cNvGrpSpPr>
            <a:grpSpLocks/>
          </p:cNvGrpSpPr>
          <p:nvPr/>
        </p:nvGrpSpPr>
        <p:grpSpPr bwMode="auto">
          <a:xfrm>
            <a:off x="462084" y="2293912"/>
            <a:ext cx="9208175" cy="3608596"/>
            <a:chOff x="3568134" y="1083080"/>
            <a:chExt cx="2046261" cy="2882363"/>
          </a:xfrm>
        </p:grpSpPr>
        <p:sp>
          <p:nvSpPr>
            <p:cNvPr id="5" name="Rounded Rectangle 6"/>
            <p:cNvSpPr>
              <a:spLocks noChangeArrowheads="1"/>
            </p:cNvSpPr>
            <p:nvPr/>
          </p:nvSpPr>
          <p:spPr bwMode="auto">
            <a:xfrm>
              <a:off x="3569695" y="1083080"/>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542925" y="2298104"/>
            <a:ext cx="8627679" cy="1714347"/>
          </a:xfrm>
        </p:spPr>
        <p:txBody>
          <a:bodyPr>
            <a:noAutofit/>
          </a:bodyPr>
          <a:lstStyle/>
          <a:p>
            <a:pPr algn="ctr"/>
            <a:r>
              <a:rPr lang="en-US" sz="3500" cap="none">
                <a:latin typeface="+mn-lt"/>
              </a:rPr>
              <a:t>Department of Family and Support Services</a:t>
            </a:r>
            <a:br>
              <a:rPr lang="en-US" sz="3500" cap="none">
                <a:latin typeface="+mn-lt"/>
              </a:rPr>
            </a:br>
            <a:r>
              <a:rPr lang="en-US" sz="3000" b="0" cap="none">
                <a:latin typeface="+mn-lt"/>
              </a:rPr>
              <a:t>SPRING FORWARD:   </a:t>
            </a:r>
            <a:br>
              <a:rPr lang="en-US" sz="3500" b="0" cap="none">
                <a:latin typeface="+mn-lt"/>
              </a:rPr>
            </a:br>
            <a:r>
              <a:rPr lang="en-US" sz="2900" b="0" cap="none">
                <a:latin typeface="+mn-lt"/>
              </a:rPr>
              <a:t>Housing Navigation Program RFP</a:t>
            </a:r>
          </a:p>
        </p:txBody>
      </p:sp>
      <p:sp>
        <p:nvSpPr>
          <p:cNvPr id="3" name="Subtitle 2">
            <a:extLst>
              <a:ext uri="{FF2B5EF4-FFF2-40B4-BE49-F238E27FC236}">
                <a16:creationId xmlns:a16="http://schemas.microsoft.com/office/drawing/2014/main" id="{B293A423-F750-634C-AA13-1ADDF7CAADE6}"/>
              </a:ext>
            </a:extLst>
          </p:cNvPr>
          <p:cNvSpPr>
            <a:spLocks noGrp="1"/>
          </p:cNvSpPr>
          <p:nvPr>
            <p:ph type="body" idx="1"/>
          </p:nvPr>
        </p:nvSpPr>
        <p:spPr>
          <a:xfrm>
            <a:off x="795340" y="4736792"/>
            <a:ext cx="8548687" cy="1714347"/>
          </a:xfrm>
        </p:spPr>
        <p:txBody>
          <a:bodyPr>
            <a:normAutofit/>
          </a:bodyPr>
          <a:lstStyle/>
          <a:p>
            <a:pPr algn="ctr">
              <a:spcBef>
                <a:spcPts val="0"/>
              </a:spcBef>
            </a:pPr>
            <a:r>
              <a:rPr lang="en-US" sz="2400" dirty="0">
                <a:solidFill>
                  <a:schemeClr val="tx1"/>
                </a:solidFill>
              </a:rPr>
              <a:t>Release Date:  February 17, 2023</a:t>
            </a:r>
          </a:p>
          <a:p>
            <a:pPr algn="ctr">
              <a:spcBef>
                <a:spcPts val="0"/>
              </a:spcBef>
            </a:pPr>
            <a:r>
              <a:rPr lang="en-US" sz="2400" dirty="0">
                <a:solidFill>
                  <a:schemeClr val="tx1"/>
                </a:solidFill>
              </a:rPr>
              <a:t>Due Date:  March 23, 2023</a:t>
            </a:r>
            <a:endParaRPr lang="en-US" sz="2400" dirty="0">
              <a:solidFill>
                <a:schemeClr val="tx1"/>
              </a:solidFill>
              <a:highlight>
                <a:srgbClr val="FFFF00"/>
              </a:highlight>
            </a:endParaRPr>
          </a:p>
          <a:p>
            <a:pPr algn="ctr"/>
            <a:endParaRPr lang="en-US" dirty="0"/>
          </a:p>
          <a:p>
            <a:pPr algn="ctr"/>
            <a:endParaRPr lang="en-US" dirty="0"/>
          </a:p>
        </p:txBody>
      </p:sp>
      <p:sp>
        <p:nvSpPr>
          <p:cNvPr id="7" name="TextBox 6"/>
          <p:cNvSpPr txBox="1"/>
          <p:nvPr/>
        </p:nvSpPr>
        <p:spPr>
          <a:xfrm>
            <a:off x="0" y="1243013"/>
            <a:ext cx="10058400" cy="430887"/>
          </a:xfrm>
          <a:prstGeom prst="rect">
            <a:avLst/>
          </a:prstGeom>
          <a:noFill/>
        </p:spPr>
        <p:txBody>
          <a:bodyPr wrap="square" rtlCol="0">
            <a:spAutoFit/>
          </a:bodyPr>
          <a:lstStyle/>
          <a:p>
            <a:pPr algn="ctr"/>
            <a:r>
              <a:rPr lang="en-US" sz="2200" b="1"/>
              <a:t>Please stand by, the webinar will begin shortly.</a:t>
            </a:r>
          </a:p>
        </p:txBody>
      </p:sp>
    </p:spTree>
    <p:extLst>
      <p:ext uri="{BB962C8B-B14F-4D97-AF65-F5344CB8AC3E}">
        <p14:creationId xmlns:p14="http://schemas.microsoft.com/office/powerpoint/2010/main" val="3700208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Goal of Program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10</a:t>
            </a:fld>
            <a:endParaRPr lang="en-US"/>
          </a:p>
        </p:txBody>
      </p:sp>
      <p:sp>
        <p:nvSpPr>
          <p:cNvPr id="8" name="Content Placeholder 7">
            <a:extLst>
              <a:ext uri="{FF2B5EF4-FFF2-40B4-BE49-F238E27FC236}">
                <a16:creationId xmlns:a16="http://schemas.microsoft.com/office/drawing/2014/main" id="{486CC159-F7DA-F04E-A5F7-909E60A365B1}"/>
              </a:ext>
            </a:extLst>
          </p:cNvPr>
          <p:cNvSpPr>
            <a:spLocks noGrp="1"/>
          </p:cNvSpPr>
          <p:nvPr>
            <p:ph idx="1"/>
          </p:nvPr>
        </p:nvSpPr>
        <p:spPr>
          <a:xfrm>
            <a:off x="753914" y="1193838"/>
            <a:ext cx="8312467" cy="5586411"/>
          </a:xfrm>
        </p:spPr>
        <p:txBody>
          <a:bodyPr/>
          <a:lstStyle/>
          <a:p>
            <a:endParaRPr kumimoji="0" lang="en-US" sz="2400" b="0" i="1" u="none" strike="noStrike" kern="1200" cap="none" spc="0" normalizeH="0" baseline="0" noProof="0" dirty="0">
              <a:ln>
                <a:noFill/>
              </a:ln>
              <a:solidFill>
                <a:prstClr val="black"/>
              </a:solidFill>
              <a:effectLst/>
              <a:uLnTx/>
              <a:uFillTx/>
              <a:latin typeface="+mn-lt"/>
              <a:ea typeface="+mn-ea"/>
              <a:cs typeface="+mn-cs"/>
            </a:endParaRPr>
          </a:p>
          <a:p>
            <a:pPr marL="342900" marR="0" lvl="0" indent="-342900">
              <a:spcBef>
                <a:spcPts val="0"/>
              </a:spcBef>
              <a:spcAft>
                <a:spcPts val="0"/>
              </a:spcAft>
              <a:buFont typeface="Wingdings" panose="05000000000000000000" pitchFamily="2" charset="2"/>
              <a:buChar char=""/>
              <a:tabLst>
                <a:tab pos="457200" algn="l"/>
              </a:tabLst>
            </a:pPr>
            <a:r>
              <a:rPr lang="en-US" sz="25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To </a:t>
            </a:r>
            <a:r>
              <a:rPr lang="en-US" sz="2500" b="1"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annually</a:t>
            </a:r>
            <a:r>
              <a:rPr lang="en-US" sz="25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support up to 70 participants released from CCJ and IDOC to the City of Chicago with housing navigation services to facilitate access to </a:t>
            </a:r>
            <a:r>
              <a:rPr lang="en-US" sz="2500" i="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permanent</a:t>
            </a:r>
            <a:r>
              <a:rPr lang="en-US" sz="2500" i="1"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housing and a 12-month rental subsidy which will stabilize returning residents and mitigate their risk of recidivism.</a:t>
            </a:r>
          </a:p>
          <a:p>
            <a:pPr marL="0" marR="0" lvl="0" indent="0" algn="just">
              <a:spcBef>
                <a:spcPts val="0"/>
              </a:spcBef>
              <a:spcAft>
                <a:spcPts val="0"/>
              </a:spcAft>
              <a:buNone/>
              <a:tabLst>
                <a:tab pos="457200" algn="l"/>
              </a:tabLst>
            </a:pPr>
            <a:endParaRPr lang="en-US" sz="2500" dirty="0">
              <a:solidFill>
                <a:srgbClr val="00B0F0"/>
              </a:solidFill>
              <a:effectLst/>
              <a:latin typeface="Calibri" panose="020F0502020204030204" pitchFamily="34" charset="0"/>
              <a:ea typeface="Times New Roman" panose="02020603050405020304" pitchFamily="18" charset="0"/>
            </a:endParaRPr>
          </a:p>
          <a:p>
            <a:pPr marL="342900" marR="0" lvl="0" indent="-342900">
              <a:spcBef>
                <a:spcPts val="0"/>
              </a:spcBef>
              <a:spcAft>
                <a:spcPts val="0"/>
              </a:spcAft>
              <a:buFont typeface="Wingdings" panose="05000000000000000000" pitchFamily="2" charset="2"/>
              <a:buChar char=""/>
              <a:tabLst>
                <a:tab pos="457200" algn="l"/>
              </a:tabLst>
            </a:pPr>
            <a:r>
              <a:rPr lang="en-US" sz="2500" kern="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How? By building infrastructure for re-entry housing that is designed to connect returning residents to permanent housing and supportive services, including rental assistance and additional financial subsidies related to housing services.</a:t>
            </a:r>
            <a:endParaRPr lang="en-US" sz="2500" dirty="0">
              <a:solidFill>
                <a:srgbClr val="00B0F0"/>
              </a:solidFill>
              <a:effectLst/>
              <a:latin typeface="Calibri" panose="020F0502020204030204" pitchFamily="34" charset="0"/>
              <a:ea typeface="Times New Roman" panose="02020603050405020304" pitchFamily="18" charset="0"/>
            </a:endParaRPr>
          </a:p>
          <a:p>
            <a:pPr marL="0" marR="0">
              <a:spcBef>
                <a:spcPts val="0"/>
              </a:spcBef>
              <a:spcAft>
                <a:spcPts val="0"/>
              </a:spcAft>
            </a:pPr>
            <a:endParaRPr lang="en-US" sz="105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Rectangle 2">
            <a:extLst>
              <a:ext uri="{FF2B5EF4-FFF2-40B4-BE49-F238E27FC236}">
                <a16:creationId xmlns:a16="http://schemas.microsoft.com/office/drawing/2014/main" id="{0E9778C7-9689-FCA1-8300-1E6BCB7A0E4D}"/>
              </a:ext>
            </a:extLst>
          </p:cNvPr>
          <p:cNvSpPr/>
          <p:nvPr/>
        </p:nvSpPr>
        <p:spPr>
          <a:xfrm>
            <a:off x="3928729" y="7103795"/>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E37A-692D-49A0-8CD0-B499FE5A206D}"/>
              </a:ext>
            </a:extLst>
          </p:cNvPr>
          <p:cNvSpPr>
            <a:spLocks noGrp="1"/>
          </p:cNvSpPr>
          <p:nvPr>
            <p:ph type="title"/>
          </p:nvPr>
        </p:nvSpPr>
        <p:spPr/>
        <p:txBody>
          <a:bodyPr>
            <a:normAutofit fontScale="90000"/>
          </a:bodyPr>
          <a:lstStyle/>
          <a:p>
            <a:r>
              <a:rPr lang="en-US"/>
              <a:t>Service Overview </a:t>
            </a:r>
          </a:p>
        </p:txBody>
      </p:sp>
      <p:sp>
        <p:nvSpPr>
          <p:cNvPr id="3" name="Content Placeholder 2">
            <a:extLst>
              <a:ext uri="{FF2B5EF4-FFF2-40B4-BE49-F238E27FC236}">
                <a16:creationId xmlns:a16="http://schemas.microsoft.com/office/drawing/2014/main" id="{3F0C97BF-A542-4773-888E-257A1B200282}"/>
              </a:ext>
            </a:extLst>
          </p:cNvPr>
          <p:cNvSpPr>
            <a:spLocks noGrp="1"/>
          </p:cNvSpPr>
          <p:nvPr>
            <p:ph idx="1"/>
          </p:nvPr>
        </p:nvSpPr>
        <p:spPr>
          <a:xfrm>
            <a:off x="638176" y="1300164"/>
            <a:ext cx="8917304" cy="5586411"/>
          </a:xfrm>
        </p:spPr>
        <p:txBody>
          <a:bodyPr>
            <a:normAutofit/>
          </a:bodyPr>
          <a:lstStyle/>
          <a:p>
            <a:r>
              <a:rPr lang="en-US" sz="2400" baseline="0" dirty="0"/>
              <a:t>Facilitate access to affordable permanent housing and manage distribution of a unit-based 12-month rental subsidy.</a:t>
            </a:r>
          </a:p>
          <a:p>
            <a:pPr marL="0" indent="0">
              <a:buNone/>
            </a:pPr>
            <a:endParaRPr lang="en-US" sz="2400" dirty="0"/>
          </a:p>
          <a:p>
            <a:pPr marL="0" indent="0" algn="ctr">
              <a:buNone/>
            </a:pPr>
            <a:r>
              <a:rPr lang="en-US" sz="2400" u="sng" dirty="0"/>
              <a:t>Primary Activities</a:t>
            </a:r>
          </a:p>
          <a:p>
            <a:pPr>
              <a:buFont typeface="Wingdings" panose="05000000000000000000" pitchFamily="2" charset="2"/>
              <a:buChar char="§"/>
            </a:pPr>
            <a:r>
              <a:rPr lang="en-US" sz="2400" baseline="0" dirty="0"/>
              <a:t>Landlord outreach, recruitment, and screening</a:t>
            </a:r>
          </a:p>
          <a:p>
            <a:pPr>
              <a:buFont typeface="Wingdings" panose="05000000000000000000" pitchFamily="2" charset="2"/>
              <a:buChar char="§"/>
            </a:pPr>
            <a:r>
              <a:rPr lang="en-US" sz="2400" baseline="0" dirty="0"/>
              <a:t>Manage a streamlined housing application process</a:t>
            </a:r>
          </a:p>
          <a:p>
            <a:pPr>
              <a:buFont typeface="Wingdings" panose="05000000000000000000" pitchFamily="2" charset="2"/>
              <a:buChar char="§"/>
            </a:pPr>
            <a:r>
              <a:rPr lang="en-US" sz="2400" dirty="0"/>
              <a:t>Implementation of Minimum Habitability Standards inspection process</a:t>
            </a:r>
          </a:p>
          <a:p>
            <a:pPr>
              <a:buFont typeface="Wingdings" panose="05000000000000000000" pitchFamily="2" charset="2"/>
              <a:buChar char="§"/>
            </a:pPr>
            <a:r>
              <a:rPr lang="en-US" sz="2400" baseline="0" dirty="0"/>
              <a:t>Rental housing assistance for participant referrals</a:t>
            </a:r>
            <a:r>
              <a:rPr lang="en-US" sz="2400" dirty="0"/>
              <a:t>, eligibility, and prioritization </a:t>
            </a:r>
          </a:p>
          <a:p>
            <a:pPr>
              <a:buFont typeface="Wingdings" panose="05000000000000000000" pitchFamily="2" charset="2"/>
              <a:buChar char="§"/>
            </a:pPr>
            <a:r>
              <a:rPr lang="en-US" sz="2400" dirty="0"/>
              <a:t>Rental fees and subsidy processing </a:t>
            </a:r>
          </a:p>
          <a:p>
            <a:pPr>
              <a:buFont typeface="Wingdings" panose="05000000000000000000" pitchFamily="2" charset="2"/>
              <a:buChar char="§"/>
            </a:pPr>
            <a:r>
              <a:rPr lang="en-US" sz="2400" dirty="0"/>
              <a:t>Housing case management and tenancy support services </a:t>
            </a:r>
          </a:p>
          <a:p>
            <a:pPr>
              <a:buFont typeface="Wingdings" panose="05000000000000000000" pitchFamily="2" charset="2"/>
              <a:buChar char="§"/>
            </a:pPr>
            <a:endParaRPr lang="en-US" sz="2400" baseline="0" dirty="0"/>
          </a:p>
          <a:p>
            <a:endParaRPr lang="en-US" dirty="0"/>
          </a:p>
        </p:txBody>
      </p:sp>
      <p:sp>
        <p:nvSpPr>
          <p:cNvPr id="4" name="Slide Number Placeholder 3">
            <a:extLst>
              <a:ext uri="{FF2B5EF4-FFF2-40B4-BE49-F238E27FC236}">
                <a16:creationId xmlns:a16="http://schemas.microsoft.com/office/drawing/2014/main" id="{116C33C7-6059-42E6-858A-F76338B299DC}"/>
              </a:ext>
            </a:extLst>
          </p:cNvPr>
          <p:cNvSpPr>
            <a:spLocks noGrp="1"/>
          </p:cNvSpPr>
          <p:nvPr>
            <p:ph type="sldNum" sz="quarter" idx="12"/>
          </p:nvPr>
        </p:nvSpPr>
        <p:spPr/>
        <p:txBody>
          <a:bodyPr/>
          <a:lstStyle/>
          <a:p>
            <a:r>
              <a:rPr lang="en-US"/>
              <a:t>Page </a:t>
            </a:r>
            <a:fld id="{6B1E0480-57EA-4B4D-8E64-F548A057966E}" type="slidenum">
              <a:rPr lang="en-US" smtClean="0"/>
              <a:pPr/>
              <a:t>11</a:t>
            </a:fld>
            <a:endParaRPr lang="en-US"/>
          </a:p>
        </p:txBody>
      </p:sp>
      <p:sp>
        <p:nvSpPr>
          <p:cNvPr id="5" name="Rectangle 4">
            <a:extLst>
              <a:ext uri="{FF2B5EF4-FFF2-40B4-BE49-F238E27FC236}">
                <a16:creationId xmlns:a16="http://schemas.microsoft.com/office/drawing/2014/main" id="{6172C2A8-C3A4-E1C5-F81F-7ADFF72D4C05}"/>
              </a:ext>
            </a:extLst>
          </p:cNvPr>
          <p:cNvSpPr/>
          <p:nvPr/>
        </p:nvSpPr>
        <p:spPr>
          <a:xfrm>
            <a:off x="3996357" y="7103795"/>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17293317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E37A-692D-49A0-8CD0-B499FE5A206D}"/>
              </a:ext>
            </a:extLst>
          </p:cNvPr>
          <p:cNvSpPr>
            <a:spLocks noGrp="1"/>
          </p:cNvSpPr>
          <p:nvPr>
            <p:ph type="title"/>
          </p:nvPr>
        </p:nvSpPr>
        <p:spPr/>
        <p:txBody>
          <a:bodyPr>
            <a:normAutofit fontScale="90000"/>
          </a:bodyPr>
          <a:lstStyle/>
          <a:p>
            <a:r>
              <a:rPr lang="en-US"/>
              <a:t>Service Overview </a:t>
            </a:r>
          </a:p>
        </p:txBody>
      </p:sp>
      <p:sp>
        <p:nvSpPr>
          <p:cNvPr id="3" name="Content Placeholder 2">
            <a:extLst>
              <a:ext uri="{FF2B5EF4-FFF2-40B4-BE49-F238E27FC236}">
                <a16:creationId xmlns:a16="http://schemas.microsoft.com/office/drawing/2014/main" id="{3F0C97BF-A542-4773-888E-257A1B200282}"/>
              </a:ext>
            </a:extLst>
          </p:cNvPr>
          <p:cNvSpPr>
            <a:spLocks noGrp="1"/>
          </p:cNvSpPr>
          <p:nvPr>
            <p:ph idx="1"/>
          </p:nvPr>
        </p:nvSpPr>
        <p:spPr>
          <a:xfrm>
            <a:off x="638176" y="1300164"/>
            <a:ext cx="8917304" cy="5586411"/>
          </a:xfrm>
        </p:spPr>
        <p:txBody>
          <a:bodyPr>
            <a:normAutofit fontScale="85000" lnSpcReduction="20000"/>
          </a:bodyPr>
          <a:lstStyle/>
          <a:p>
            <a:pPr marL="0" indent="0" algn="ctr">
              <a:buNone/>
            </a:pPr>
            <a:r>
              <a:rPr lang="en-US" sz="2800" dirty="0"/>
              <a:t>Breakdown of Primary Activities:</a:t>
            </a:r>
          </a:p>
          <a:p>
            <a:pPr marL="0" indent="0" algn="ctr">
              <a:buNone/>
            </a:pPr>
            <a:endParaRPr lang="en-US" sz="2800" dirty="0"/>
          </a:p>
          <a:p>
            <a:pPr>
              <a:buFont typeface="Wingdings" panose="05000000000000000000" pitchFamily="2" charset="2"/>
              <a:buChar char="§"/>
            </a:pPr>
            <a:r>
              <a:rPr lang="en-US" sz="2800" baseline="0" dirty="0"/>
              <a:t>Landlord Outreach, Recruitment, and Screening </a:t>
            </a:r>
          </a:p>
          <a:p>
            <a:pPr lvl="1"/>
            <a:r>
              <a:rPr lang="en-US" sz="2000" dirty="0">
                <a:solidFill>
                  <a:schemeClr val="tx2"/>
                </a:solidFill>
              </a:rPr>
              <a:t>Recruit and retain landlords, non-for-profit or for-profit owners, and housing providers </a:t>
            </a:r>
          </a:p>
          <a:p>
            <a:pPr lvl="1"/>
            <a:r>
              <a:rPr lang="en-US" sz="2000" dirty="0">
                <a:solidFill>
                  <a:schemeClr val="tx2"/>
                </a:solidFill>
              </a:rPr>
              <a:t>Look for property owners willing to work with individuals with recent criminal histories and low to no credit histories </a:t>
            </a:r>
          </a:p>
          <a:p>
            <a:pPr lvl="1"/>
            <a:r>
              <a:rPr lang="en-US" sz="2000" baseline="0" dirty="0">
                <a:solidFill>
                  <a:schemeClr val="tx2"/>
                </a:solidFill>
              </a:rPr>
              <a:t>Screen landlords based on their experience with other subsidy-based programs and types/sizes of units available</a:t>
            </a:r>
          </a:p>
          <a:p>
            <a:pPr lvl="1"/>
            <a:r>
              <a:rPr lang="en-US" sz="2000" baseline="0" dirty="0">
                <a:solidFill>
                  <a:schemeClr val="tx2"/>
                </a:solidFill>
              </a:rPr>
              <a:t>Determine acceptable rents based on HUD’s Fair Market Rate (FMR)/negotiate rents above FMR </a:t>
            </a:r>
          </a:p>
          <a:p>
            <a:pPr marL="509412" lvl="1" indent="0">
              <a:buNone/>
            </a:pPr>
            <a:endParaRPr lang="en-US" sz="2000" baseline="0" dirty="0">
              <a:solidFill>
                <a:schemeClr val="tx2"/>
              </a:solidFill>
            </a:endParaRPr>
          </a:p>
          <a:p>
            <a:pPr>
              <a:buFont typeface="Wingdings" panose="05000000000000000000" pitchFamily="2" charset="2"/>
              <a:buChar char="§"/>
            </a:pPr>
            <a:r>
              <a:rPr lang="en-US" sz="2800" dirty="0"/>
              <a:t>Manage a Streamlined Housing Application Process</a:t>
            </a:r>
          </a:p>
          <a:p>
            <a:pPr lvl="1"/>
            <a:r>
              <a:rPr lang="en-US" sz="2000" dirty="0">
                <a:solidFill>
                  <a:schemeClr val="tx2"/>
                </a:solidFill>
              </a:rPr>
              <a:t>Complete the intake and application process for potential tenants &amp; obtain the required documentation </a:t>
            </a:r>
          </a:p>
          <a:p>
            <a:pPr lvl="1"/>
            <a:r>
              <a:rPr lang="en-US" sz="2000" dirty="0">
                <a:solidFill>
                  <a:schemeClr val="tx2"/>
                </a:solidFill>
              </a:rPr>
              <a:t>Manage oversight of scattered sites and/or master leasing agreements </a:t>
            </a:r>
          </a:p>
          <a:p>
            <a:pPr marL="509412" lvl="1" indent="0">
              <a:buNone/>
            </a:pPr>
            <a:endParaRPr lang="en-US" sz="2000" dirty="0">
              <a:solidFill>
                <a:schemeClr val="tx2"/>
              </a:solidFill>
            </a:endParaRPr>
          </a:p>
          <a:p>
            <a:pPr>
              <a:buFont typeface="Wingdings" panose="05000000000000000000" pitchFamily="2" charset="2"/>
              <a:buChar char="§"/>
            </a:pPr>
            <a:r>
              <a:rPr lang="en-US" sz="2800" dirty="0"/>
              <a:t>Implementation of Minimum Habitability Standards </a:t>
            </a:r>
            <a:endParaRPr lang="en-US" sz="2800" baseline="0" dirty="0"/>
          </a:p>
          <a:p>
            <a:pPr lvl="1"/>
            <a:r>
              <a:rPr lang="en-US" sz="2000" baseline="0" dirty="0">
                <a:solidFill>
                  <a:schemeClr val="tx2"/>
                </a:solidFill>
              </a:rPr>
              <a:t>Housing inspection process per HUD’s standards including lead screening, when applicable</a:t>
            </a:r>
          </a:p>
          <a:p>
            <a:pPr lvl="1"/>
            <a:r>
              <a:rPr lang="en-US" sz="2000" baseline="0" dirty="0">
                <a:solidFill>
                  <a:schemeClr val="tx2"/>
                </a:solidFill>
              </a:rPr>
              <a:t>Conduct inspection of all units within 30 days of the approved subsidy application</a:t>
            </a:r>
          </a:p>
          <a:p>
            <a:endParaRPr lang="en-US" dirty="0"/>
          </a:p>
        </p:txBody>
      </p:sp>
      <p:sp>
        <p:nvSpPr>
          <p:cNvPr id="4" name="Slide Number Placeholder 3">
            <a:extLst>
              <a:ext uri="{FF2B5EF4-FFF2-40B4-BE49-F238E27FC236}">
                <a16:creationId xmlns:a16="http://schemas.microsoft.com/office/drawing/2014/main" id="{116C33C7-6059-42E6-858A-F76338B299DC}"/>
              </a:ext>
            </a:extLst>
          </p:cNvPr>
          <p:cNvSpPr>
            <a:spLocks noGrp="1"/>
          </p:cNvSpPr>
          <p:nvPr>
            <p:ph type="sldNum" sz="quarter" idx="12"/>
          </p:nvPr>
        </p:nvSpPr>
        <p:spPr/>
        <p:txBody>
          <a:bodyPr/>
          <a:lstStyle/>
          <a:p>
            <a:r>
              <a:rPr lang="en-US"/>
              <a:t>Page </a:t>
            </a:r>
            <a:fld id="{6B1E0480-57EA-4B4D-8E64-F548A057966E}" type="slidenum">
              <a:rPr lang="en-US" smtClean="0"/>
              <a:pPr/>
              <a:t>12</a:t>
            </a:fld>
            <a:endParaRPr lang="en-US"/>
          </a:p>
        </p:txBody>
      </p:sp>
      <p:sp>
        <p:nvSpPr>
          <p:cNvPr id="5" name="Rectangle 4">
            <a:extLst>
              <a:ext uri="{FF2B5EF4-FFF2-40B4-BE49-F238E27FC236}">
                <a16:creationId xmlns:a16="http://schemas.microsoft.com/office/drawing/2014/main" id="{C285F316-1827-988F-FF1E-70D330479380}"/>
              </a:ext>
            </a:extLst>
          </p:cNvPr>
          <p:cNvSpPr/>
          <p:nvPr/>
        </p:nvSpPr>
        <p:spPr>
          <a:xfrm>
            <a:off x="3928729" y="7103795"/>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25582620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E37A-692D-49A0-8CD0-B499FE5A206D}"/>
              </a:ext>
            </a:extLst>
          </p:cNvPr>
          <p:cNvSpPr>
            <a:spLocks noGrp="1"/>
          </p:cNvSpPr>
          <p:nvPr>
            <p:ph type="title"/>
          </p:nvPr>
        </p:nvSpPr>
        <p:spPr/>
        <p:txBody>
          <a:bodyPr>
            <a:normAutofit fontScale="90000"/>
          </a:bodyPr>
          <a:lstStyle/>
          <a:p>
            <a:r>
              <a:rPr lang="en-US"/>
              <a:t>Service Overview </a:t>
            </a:r>
          </a:p>
        </p:txBody>
      </p:sp>
      <p:sp>
        <p:nvSpPr>
          <p:cNvPr id="3" name="Content Placeholder 2">
            <a:extLst>
              <a:ext uri="{FF2B5EF4-FFF2-40B4-BE49-F238E27FC236}">
                <a16:creationId xmlns:a16="http://schemas.microsoft.com/office/drawing/2014/main" id="{3F0C97BF-A542-4773-888E-257A1B200282}"/>
              </a:ext>
            </a:extLst>
          </p:cNvPr>
          <p:cNvSpPr>
            <a:spLocks noGrp="1"/>
          </p:cNvSpPr>
          <p:nvPr>
            <p:ph idx="1"/>
          </p:nvPr>
        </p:nvSpPr>
        <p:spPr>
          <a:xfrm>
            <a:off x="502920" y="996710"/>
            <a:ext cx="8917304" cy="6307266"/>
          </a:xfrm>
        </p:spPr>
        <p:txBody>
          <a:bodyPr>
            <a:normAutofit lnSpcReduction="10000"/>
          </a:bodyPr>
          <a:lstStyle/>
          <a:p>
            <a:pPr marL="0" indent="0" algn="ctr">
              <a:buNone/>
            </a:pPr>
            <a:r>
              <a:rPr lang="en-US" sz="2400" dirty="0"/>
              <a:t>Breakdown of Primary Activities (continued):</a:t>
            </a:r>
          </a:p>
          <a:p>
            <a:pPr marL="0" indent="0" algn="ctr">
              <a:buNone/>
            </a:pPr>
            <a:endParaRPr lang="en-US" sz="2400" dirty="0"/>
          </a:p>
          <a:p>
            <a:pPr>
              <a:buFont typeface="Wingdings" panose="05000000000000000000" pitchFamily="2" charset="2"/>
              <a:buChar char="§"/>
            </a:pPr>
            <a:r>
              <a:rPr lang="en-US" sz="2400" dirty="0"/>
              <a:t>Rental Housing Assistance for Participant Referrals, Eligibility, and Prioritization </a:t>
            </a:r>
          </a:p>
          <a:p>
            <a:pPr lvl="1"/>
            <a:r>
              <a:rPr lang="en-US" sz="1900" dirty="0">
                <a:solidFill>
                  <a:schemeClr val="tx2"/>
                </a:solidFill>
              </a:rPr>
              <a:t>Receive referrals from selected Reentry and Employment Navigation partner </a:t>
            </a:r>
          </a:p>
          <a:p>
            <a:pPr lvl="1"/>
            <a:r>
              <a:rPr lang="en-US" sz="1900" dirty="0">
                <a:solidFill>
                  <a:schemeClr val="tx2"/>
                </a:solidFill>
              </a:rPr>
              <a:t>Conduct a screening and housing assessment for participants to assess the type of housing that is appropriate </a:t>
            </a:r>
          </a:p>
          <a:p>
            <a:pPr lvl="1"/>
            <a:r>
              <a:rPr lang="en-US" sz="1900" dirty="0">
                <a:solidFill>
                  <a:schemeClr val="tx2"/>
                </a:solidFill>
              </a:rPr>
              <a:t>Development of an Individualized Housing Support Plan </a:t>
            </a:r>
          </a:p>
          <a:p>
            <a:pPr lvl="1"/>
            <a:r>
              <a:rPr lang="en-US" sz="1900" dirty="0">
                <a:solidFill>
                  <a:schemeClr val="tx2"/>
                </a:solidFill>
              </a:rPr>
              <a:t>Development of an Individualized Crisis Plan</a:t>
            </a:r>
            <a:endParaRPr lang="en-US" sz="1900" baseline="0" dirty="0"/>
          </a:p>
          <a:p>
            <a:pPr lvl="1"/>
            <a:r>
              <a:rPr lang="en-US" sz="1900" baseline="0" dirty="0">
                <a:solidFill>
                  <a:schemeClr val="tx2"/>
                </a:solidFill>
              </a:rPr>
              <a:t>Screen referral as determined by guidelines set forth by DFSS</a:t>
            </a:r>
          </a:p>
          <a:p>
            <a:pPr lvl="1"/>
            <a:r>
              <a:rPr lang="en-US" sz="1900" baseline="0" dirty="0">
                <a:solidFill>
                  <a:schemeClr val="tx2"/>
                </a:solidFill>
              </a:rPr>
              <a:t>Manage the prioritization and randomization of eligible participants as outlined by DFSS</a:t>
            </a:r>
          </a:p>
          <a:p>
            <a:pPr marL="509412" lvl="1" indent="0">
              <a:buNone/>
            </a:pPr>
            <a:endParaRPr lang="en-US" sz="1900" baseline="0" dirty="0">
              <a:solidFill>
                <a:schemeClr val="tx2"/>
              </a:solidFill>
            </a:endParaRPr>
          </a:p>
          <a:p>
            <a:pPr>
              <a:buFont typeface="Wingdings" panose="05000000000000000000" pitchFamily="2" charset="2"/>
              <a:buChar char="§"/>
            </a:pPr>
            <a:r>
              <a:rPr lang="en-US" sz="2400" dirty="0"/>
              <a:t>Rental Fees and Subsidy Processing </a:t>
            </a:r>
          </a:p>
          <a:p>
            <a:pPr lvl="1"/>
            <a:r>
              <a:rPr lang="en-US" sz="1900" baseline="0" dirty="0">
                <a:solidFill>
                  <a:schemeClr val="tx2"/>
                </a:solidFill>
              </a:rPr>
              <a:t>Manage </a:t>
            </a:r>
            <a:r>
              <a:rPr lang="en-US" sz="1900" dirty="0">
                <a:solidFill>
                  <a:schemeClr val="tx2"/>
                </a:solidFill>
              </a:rPr>
              <a:t>unit-based, 12-month </a:t>
            </a:r>
            <a:r>
              <a:rPr lang="en-US" sz="1900" baseline="0" dirty="0">
                <a:solidFill>
                  <a:schemeClr val="tx2"/>
                </a:solidFill>
              </a:rPr>
              <a:t>subsidy payments which include security deposits and furniture allowance. </a:t>
            </a:r>
          </a:p>
          <a:p>
            <a:pPr lvl="1"/>
            <a:r>
              <a:rPr lang="en-US" sz="1900" dirty="0">
                <a:solidFill>
                  <a:schemeClr val="tx2"/>
                </a:solidFill>
              </a:rPr>
              <a:t>Ensure monthly rental subsidy is paid to property owners/managers in a timely fashion.</a:t>
            </a:r>
          </a:p>
          <a:p>
            <a:pPr marL="509412" lvl="1" indent="0">
              <a:buNone/>
            </a:pPr>
            <a:endParaRPr lang="en-US" sz="2000" dirty="0">
              <a:solidFill>
                <a:schemeClr val="tx2"/>
              </a:solidFill>
            </a:endParaRPr>
          </a:p>
          <a:p>
            <a:pPr lvl="1"/>
            <a:endParaRPr lang="en-US" sz="2000" dirty="0">
              <a:solidFill>
                <a:schemeClr val="tx2"/>
              </a:solidFill>
            </a:endParaRPr>
          </a:p>
          <a:p>
            <a:pPr marL="509412" lvl="1" indent="0">
              <a:buNone/>
            </a:pPr>
            <a:endParaRPr lang="en-US" dirty="0"/>
          </a:p>
        </p:txBody>
      </p:sp>
      <p:sp>
        <p:nvSpPr>
          <p:cNvPr id="4" name="Slide Number Placeholder 3">
            <a:extLst>
              <a:ext uri="{FF2B5EF4-FFF2-40B4-BE49-F238E27FC236}">
                <a16:creationId xmlns:a16="http://schemas.microsoft.com/office/drawing/2014/main" id="{116C33C7-6059-42E6-858A-F76338B299DC}"/>
              </a:ext>
            </a:extLst>
          </p:cNvPr>
          <p:cNvSpPr>
            <a:spLocks noGrp="1"/>
          </p:cNvSpPr>
          <p:nvPr>
            <p:ph type="sldNum" sz="quarter" idx="12"/>
          </p:nvPr>
        </p:nvSpPr>
        <p:spPr/>
        <p:txBody>
          <a:bodyPr/>
          <a:lstStyle/>
          <a:p>
            <a:r>
              <a:rPr lang="en-US"/>
              <a:t>Page </a:t>
            </a:r>
            <a:fld id="{6B1E0480-57EA-4B4D-8E64-F548A057966E}" type="slidenum">
              <a:rPr lang="en-US" smtClean="0"/>
              <a:pPr/>
              <a:t>13</a:t>
            </a:fld>
            <a:endParaRPr lang="en-US"/>
          </a:p>
        </p:txBody>
      </p:sp>
      <p:sp>
        <p:nvSpPr>
          <p:cNvPr id="5" name="Rectangle 4">
            <a:extLst>
              <a:ext uri="{FF2B5EF4-FFF2-40B4-BE49-F238E27FC236}">
                <a16:creationId xmlns:a16="http://schemas.microsoft.com/office/drawing/2014/main" id="{55EA67BB-8237-256E-52A1-B10EC3604EA7}"/>
              </a:ext>
            </a:extLst>
          </p:cNvPr>
          <p:cNvSpPr/>
          <p:nvPr/>
        </p:nvSpPr>
        <p:spPr>
          <a:xfrm>
            <a:off x="3928729" y="7150489"/>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7304889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62E37A-692D-49A0-8CD0-B499FE5A206D}"/>
              </a:ext>
            </a:extLst>
          </p:cNvPr>
          <p:cNvSpPr>
            <a:spLocks noGrp="1"/>
          </p:cNvSpPr>
          <p:nvPr>
            <p:ph type="title"/>
          </p:nvPr>
        </p:nvSpPr>
        <p:spPr/>
        <p:txBody>
          <a:bodyPr>
            <a:normAutofit fontScale="90000"/>
          </a:bodyPr>
          <a:lstStyle/>
          <a:p>
            <a:r>
              <a:rPr lang="en-US"/>
              <a:t>Service Overview </a:t>
            </a:r>
          </a:p>
        </p:txBody>
      </p:sp>
      <p:sp>
        <p:nvSpPr>
          <p:cNvPr id="3" name="Content Placeholder 2">
            <a:extLst>
              <a:ext uri="{FF2B5EF4-FFF2-40B4-BE49-F238E27FC236}">
                <a16:creationId xmlns:a16="http://schemas.microsoft.com/office/drawing/2014/main" id="{3F0C97BF-A542-4773-888E-257A1B200282}"/>
              </a:ext>
            </a:extLst>
          </p:cNvPr>
          <p:cNvSpPr>
            <a:spLocks noGrp="1"/>
          </p:cNvSpPr>
          <p:nvPr>
            <p:ph idx="1"/>
          </p:nvPr>
        </p:nvSpPr>
        <p:spPr>
          <a:xfrm>
            <a:off x="502920" y="996710"/>
            <a:ext cx="8917304" cy="6307266"/>
          </a:xfrm>
        </p:spPr>
        <p:txBody>
          <a:bodyPr>
            <a:normAutofit/>
          </a:bodyPr>
          <a:lstStyle/>
          <a:p>
            <a:pPr marL="0" indent="0" algn="ctr">
              <a:buNone/>
            </a:pPr>
            <a:r>
              <a:rPr lang="en-US" sz="2400" dirty="0"/>
              <a:t>Breakdown of Primary Activities (continued):</a:t>
            </a:r>
          </a:p>
          <a:p>
            <a:pPr marL="0" indent="0" algn="ctr">
              <a:buNone/>
            </a:pPr>
            <a:endParaRPr lang="en-US" sz="2400" dirty="0"/>
          </a:p>
          <a:p>
            <a:pPr>
              <a:buFont typeface="Wingdings" panose="05000000000000000000" pitchFamily="2" charset="2"/>
              <a:buChar char="§"/>
            </a:pPr>
            <a:r>
              <a:rPr lang="en-US" sz="2400" dirty="0"/>
              <a:t>Housing Case Management and Tenancy Support Services </a:t>
            </a:r>
          </a:p>
          <a:p>
            <a:pPr lvl="1"/>
            <a:r>
              <a:rPr lang="en-US" sz="1900" baseline="0" dirty="0">
                <a:solidFill>
                  <a:schemeClr val="tx2"/>
                </a:solidFill>
              </a:rPr>
              <a:t>Report on housing retention, stability, and services rendered on a monthly basis.</a:t>
            </a:r>
          </a:p>
          <a:p>
            <a:pPr lvl="1"/>
            <a:r>
              <a:rPr lang="en-US" sz="1900" baseline="0" dirty="0">
                <a:solidFill>
                  <a:schemeClr val="tx2"/>
                </a:solidFill>
              </a:rPr>
              <a:t>Provide provision of a 24/</a:t>
            </a:r>
            <a:r>
              <a:rPr lang="en-US" sz="1900" dirty="0">
                <a:solidFill>
                  <a:schemeClr val="tx2"/>
                </a:solidFill>
              </a:rPr>
              <a:t>7 crisis line for property owners/managers to address tenant emergencies.</a:t>
            </a:r>
          </a:p>
          <a:p>
            <a:pPr lvl="1"/>
            <a:r>
              <a:rPr lang="en-US" sz="1900" baseline="0" dirty="0">
                <a:solidFill>
                  <a:schemeClr val="tx2"/>
                </a:solidFill>
              </a:rPr>
              <a:t>Manage and distribute funds for additional housing costs</a:t>
            </a:r>
          </a:p>
          <a:p>
            <a:pPr lvl="1"/>
            <a:r>
              <a:rPr lang="en-US" sz="1900" dirty="0">
                <a:solidFill>
                  <a:schemeClr val="tx2"/>
                </a:solidFill>
              </a:rPr>
              <a:t>Assist the participant to schedule activities (turning on utilities, change of address, etc.) </a:t>
            </a:r>
          </a:p>
          <a:p>
            <a:pPr lvl="1"/>
            <a:r>
              <a:rPr lang="en-US" sz="1900" baseline="0" dirty="0">
                <a:solidFill>
                  <a:schemeClr val="tx2"/>
                </a:solidFill>
              </a:rPr>
              <a:t>Train participants to manage and reduce behavior that may jeopardize housing</a:t>
            </a:r>
          </a:p>
          <a:p>
            <a:pPr lvl="1"/>
            <a:r>
              <a:rPr lang="en-US" sz="1900" dirty="0">
                <a:solidFill>
                  <a:schemeClr val="tx2"/>
                </a:solidFill>
              </a:rPr>
              <a:t>Assist participants in connecting to the Cook County Early Resolution Program (ERP)</a:t>
            </a:r>
          </a:p>
          <a:p>
            <a:pPr lvl="1"/>
            <a:r>
              <a:rPr lang="en-US" sz="1900" baseline="0" dirty="0">
                <a:solidFill>
                  <a:schemeClr val="tx2"/>
                </a:solidFill>
              </a:rPr>
              <a:t>Revie</a:t>
            </a:r>
            <a:r>
              <a:rPr lang="en-US" sz="1900" dirty="0">
                <a:solidFill>
                  <a:schemeClr val="tx2"/>
                </a:solidFill>
              </a:rPr>
              <a:t>w and update the housing and crisis plan </a:t>
            </a:r>
          </a:p>
          <a:p>
            <a:pPr lvl="1"/>
            <a:r>
              <a:rPr lang="en-US" sz="1900" baseline="0" dirty="0">
                <a:solidFill>
                  <a:schemeClr val="tx2"/>
                </a:solidFill>
              </a:rPr>
              <a:t>Provide ongoing support, coaching, motivational interviewing, and behavioral interventions</a:t>
            </a:r>
          </a:p>
          <a:p>
            <a:pPr marL="509412" lvl="1" indent="0">
              <a:buNone/>
            </a:pPr>
            <a:endParaRPr lang="en-US" sz="1900" baseline="0" dirty="0">
              <a:solidFill>
                <a:schemeClr val="tx2"/>
              </a:solidFill>
            </a:endParaRPr>
          </a:p>
          <a:p>
            <a:pPr marL="509412" lvl="1" indent="0">
              <a:buNone/>
            </a:pPr>
            <a:endParaRPr lang="en-US" sz="1900" baseline="0" dirty="0">
              <a:solidFill>
                <a:schemeClr val="tx2"/>
              </a:solidFill>
            </a:endParaRPr>
          </a:p>
          <a:p>
            <a:pPr marL="509412" lvl="1" indent="0">
              <a:buNone/>
            </a:pPr>
            <a:endParaRPr lang="en-US" sz="2000" dirty="0">
              <a:solidFill>
                <a:schemeClr val="tx2"/>
              </a:solidFill>
            </a:endParaRPr>
          </a:p>
          <a:p>
            <a:pPr lvl="1"/>
            <a:endParaRPr lang="en-US" sz="2000" dirty="0">
              <a:solidFill>
                <a:schemeClr val="tx2"/>
              </a:solidFill>
            </a:endParaRPr>
          </a:p>
          <a:p>
            <a:pPr marL="509412" lvl="1" indent="0">
              <a:buNone/>
            </a:pPr>
            <a:endParaRPr lang="en-US" dirty="0"/>
          </a:p>
        </p:txBody>
      </p:sp>
      <p:sp>
        <p:nvSpPr>
          <p:cNvPr id="4" name="Slide Number Placeholder 3">
            <a:extLst>
              <a:ext uri="{FF2B5EF4-FFF2-40B4-BE49-F238E27FC236}">
                <a16:creationId xmlns:a16="http://schemas.microsoft.com/office/drawing/2014/main" id="{116C33C7-6059-42E6-858A-F76338B299DC}"/>
              </a:ext>
            </a:extLst>
          </p:cNvPr>
          <p:cNvSpPr>
            <a:spLocks noGrp="1"/>
          </p:cNvSpPr>
          <p:nvPr>
            <p:ph type="sldNum" sz="quarter" idx="12"/>
          </p:nvPr>
        </p:nvSpPr>
        <p:spPr/>
        <p:txBody>
          <a:bodyPr/>
          <a:lstStyle/>
          <a:p>
            <a:r>
              <a:rPr lang="en-US"/>
              <a:t>Page </a:t>
            </a:r>
            <a:fld id="{6B1E0480-57EA-4B4D-8E64-F548A057966E}" type="slidenum">
              <a:rPr lang="en-US" smtClean="0"/>
              <a:pPr/>
              <a:t>14</a:t>
            </a:fld>
            <a:endParaRPr lang="en-US"/>
          </a:p>
        </p:txBody>
      </p:sp>
      <p:sp>
        <p:nvSpPr>
          <p:cNvPr id="5" name="Rectangle 4">
            <a:extLst>
              <a:ext uri="{FF2B5EF4-FFF2-40B4-BE49-F238E27FC236}">
                <a16:creationId xmlns:a16="http://schemas.microsoft.com/office/drawing/2014/main" id="{F08190BB-D3D4-CD6B-E5BB-BCE59C5374DF}"/>
              </a:ext>
            </a:extLst>
          </p:cNvPr>
          <p:cNvSpPr/>
          <p:nvPr/>
        </p:nvSpPr>
        <p:spPr>
          <a:xfrm>
            <a:off x="3861101" y="7150489"/>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32785831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BE4381-DBB6-4C0E-BDD6-AEE08FFA7D09}"/>
              </a:ext>
            </a:extLst>
          </p:cNvPr>
          <p:cNvSpPr>
            <a:spLocks noGrp="1"/>
          </p:cNvSpPr>
          <p:nvPr>
            <p:ph type="title"/>
          </p:nvPr>
        </p:nvSpPr>
        <p:spPr/>
        <p:txBody>
          <a:bodyPr>
            <a:normAutofit fontScale="90000"/>
          </a:bodyPr>
          <a:lstStyle/>
          <a:p>
            <a:r>
              <a:rPr lang="en-US"/>
              <a:t>Target Population</a:t>
            </a:r>
          </a:p>
        </p:txBody>
      </p:sp>
      <p:sp>
        <p:nvSpPr>
          <p:cNvPr id="3" name="Content Placeholder 2">
            <a:extLst>
              <a:ext uri="{FF2B5EF4-FFF2-40B4-BE49-F238E27FC236}">
                <a16:creationId xmlns:a16="http://schemas.microsoft.com/office/drawing/2014/main" id="{8269E363-4311-4849-A882-80DD9B8CE6DB}"/>
              </a:ext>
            </a:extLst>
          </p:cNvPr>
          <p:cNvSpPr>
            <a:spLocks noGrp="1"/>
          </p:cNvSpPr>
          <p:nvPr>
            <p:ph idx="1"/>
          </p:nvPr>
        </p:nvSpPr>
        <p:spPr>
          <a:xfrm>
            <a:off x="574158" y="1300164"/>
            <a:ext cx="8981321" cy="5586411"/>
          </a:xfrm>
        </p:spPr>
        <p:txBody>
          <a:bodyPr vert="horz" lIns="101882" tIns="50941" rIns="101882" bIns="50941" rtlCol="0" anchor="t">
            <a:noAutofit/>
          </a:bodyPr>
          <a:lstStyle/>
          <a:p>
            <a:pPr marL="0" indent="0">
              <a:buNone/>
            </a:pPr>
            <a:r>
              <a:rPr lang="en-US" sz="2500" dirty="0"/>
              <a:t>Participants must meet all four of the criteria:</a:t>
            </a:r>
          </a:p>
          <a:p>
            <a:pPr marL="0" indent="0">
              <a:buNone/>
            </a:pPr>
            <a:endParaRPr lang="en-US" sz="2500" dirty="0"/>
          </a:p>
          <a:p>
            <a:pPr marL="457200" indent="-457200">
              <a:buAutoNum type="arabicPeriod"/>
            </a:pPr>
            <a:r>
              <a:rPr lang="en-US" sz="2500" dirty="0"/>
              <a:t>Is a Chicago resident, 18 years or older</a:t>
            </a:r>
          </a:p>
          <a:p>
            <a:pPr marL="457200" indent="-457200">
              <a:buAutoNum type="arabicPeriod"/>
            </a:pPr>
            <a:r>
              <a:rPr lang="en-US" sz="2500" dirty="0"/>
              <a:t>Released within the</a:t>
            </a:r>
            <a:r>
              <a:rPr lang="en-US" sz="2500" b="1" i="1" dirty="0"/>
              <a:t> </a:t>
            </a:r>
            <a:r>
              <a:rPr lang="en-US" sz="2500" b="1" i="1" u="sng" dirty="0"/>
              <a:t>past </a:t>
            </a:r>
            <a:r>
              <a:rPr lang="en-US" sz="2500" dirty="0"/>
              <a:t>18 months from Cook County Jail or the Illinois Department of Corrections</a:t>
            </a:r>
          </a:p>
          <a:p>
            <a:pPr marL="457200" indent="-457200">
              <a:buAutoNum type="arabicPeriod"/>
            </a:pPr>
            <a:r>
              <a:rPr lang="en-US" sz="2500" dirty="0"/>
              <a:t>Is part of a household in which one or more individuals can demonstrate a risk of experiencing homelessness, housing insecurity, or recidivism</a:t>
            </a:r>
          </a:p>
          <a:p>
            <a:pPr marL="457200" indent="-457200">
              <a:buAutoNum type="arabicPeriod"/>
            </a:pPr>
            <a:r>
              <a:rPr lang="en-US" sz="2500" dirty="0"/>
              <a:t>Be referred by the Reentry and Employment Navigation Agency </a:t>
            </a:r>
          </a:p>
        </p:txBody>
      </p:sp>
      <p:sp>
        <p:nvSpPr>
          <p:cNvPr id="4" name="Slide Number Placeholder 3">
            <a:extLst>
              <a:ext uri="{FF2B5EF4-FFF2-40B4-BE49-F238E27FC236}">
                <a16:creationId xmlns:a16="http://schemas.microsoft.com/office/drawing/2014/main" id="{1288E64A-43F3-478C-9D32-6B3F048996E5}"/>
              </a:ext>
            </a:extLst>
          </p:cNvPr>
          <p:cNvSpPr>
            <a:spLocks noGrp="1"/>
          </p:cNvSpPr>
          <p:nvPr>
            <p:ph type="sldNum" sz="quarter" idx="12"/>
          </p:nvPr>
        </p:nvSpPr>
        <p:spPr/>
        <p:txBody>
          <a:bodyPr/>
          <a:lstStyle/>
          <a:p>
            <a:r>
              <a:rPr lang="en-US"/>
              <a:t>Page </a:t>
            </a:r>
            <a:fld id="{6B1E0480-57EA-4B4D-8E64-F548A057966E}" type="slidenum">
              <a:rPr lang="en-US" smtClean="0"/>
              <a:pPr/>
              <a:t>15</a:t>
            </a:fld>
            <a:endParaRPr lang="en-US"/>
          </a:p>
        </p:txBody>
      </p:sp>
      <p:sp>
        <p:nvSpPr>
          <p:cNvPr id="5" name="Rectangle 4">
            <a:extLst>
              <a:ext uri="{FF2B5EF4-FFF2-40B4-BE49-F238E27FC236}">
                <a16:creationId xmlns:a16="http://schemas.microsoft.com/office/drawing/2014/main" id="{5CE393C3-E04C-0424-C5EA-1606BF04E364}"/>
              </a:ext>
            </a:extLst>
          </p:cNvPr>
          <p:cNvSpPr/>
          <p:nvPr/>
        </p:nvSpPr>
        <p:spPr>
          <a:xfrm>
            <a:off x="3928729" y="7150489"/>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1590137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Key Performance Metrics</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a:xfrm>
            <a:off x="818708" y="1300164"/>
            <a:ext cx="8736772" cy="5586411"/>
          </a:xfrm>
        </p:spPr>
        <p:txBody>
          <a:bodyPr>
            <a:normAutofit fontScale="92500" lnSpcReduction="20000"/>
          </a:bodyPr>
          <a:lstStyle/>
          <a:p>
            <a:pPr marL="0" indent="0">
              <a:buNone/>
            </a:pPr>
            <a:r>
              <a:rPr lang="en-US" dirty="0"/>
              <a:t>The following is a set of metrics that will be used by DFSS to track progress toward achieving the outcome goals and assess success: </a:t>
            </a:r>
          </a:p>
          <a:p>
            <a:pPr marL="0" indent="0">
              <a:buNone/>
            </a:pPr>
            <a:endParaRPr lang="en-US" dirty="0"/>
          </a:p>
          <a:p>
            <a:pPr>
              <a:buFont typeface="Wingdings" panose="05000000000000000000" pitchFamily="2" charset="2"/>
              <a:buChar char="§"/>
            </a:pPr>
            <a:r>
              <a:rPr lang="en-US" dirty="0"/>
              <a:t>85% of selected participants will be housed within 60 days of the completion of the housing eligibility assessment. </a:t>
            </a:r>
          </a:p>
          <a:p>
            <a:pPr>
              <a:buFont typeface="Wingdings" panose="05000000000000000000" pitchFamily="2" charset="2"/>
              <a:buChar char="§"/>
            </a:pPr>
            <a:r>
              <a:rPr lang="en-US" dirty="0"/>
              <a:t>85% of participants with at least 30 days in housing will not be re-incarcerated for offenses committed after the entry into the housing program. </a:t>
            </a:r>
          </a:p>
          <a:p>
            <a:pPr>
              <a:buFont typeface="Wingdings" panose="05000000000000000000" pitchFamily="2" charset="2"/>
              <a:buChar char="§"/>
            </a:pPr>
            <a:r>
              <a:rPr lang="en-US" dirty="0"/>
              <a:t>85% of participants will remain in good standing with the lease agreement</a:t>
            </a:r>
          </a:p>
          <a:p>
            <a:pPr>
              <a:buFont typeface="Wingdings" panose="05000000000000000000" pitchFamily="2" charset="2"/>
              <a:buChar char="§"/>
            </a:pPr>
            <a:r>
              <a:rPr lang="en-US" dirty="0"/>
              <a:t>80%% of the participants will remain stably housed after 90 days</a:t>
            </a:r>
          </a:p>
          <a:p>
            <a:pPr>
              <a:buFont typeface="Wingdings" panose="05000000000000000000" pitchFamily="2" charset="2"/>
              <a:buChar char="§"/>
            </a:pPr>
            <a:r>
              <a:rPr lang="en-US" dirty="0"/>
              <a:t>85% of participants will remain at stably house after 6 months </a:t>
            </a:r>
          </a:p>
          <a:p>
            <a:pPr>
              <a:buFont typeface="Wingdings" panose="05000000000000000000" pitchFamily="2" charset="2"/>
              <a:buChar char="§"/>
            </a:pPr>
            <a:r>
              <a:rPr lang="en-US" dirty="0"/>
              <a:t>90% of participants report having a positive experience </a:t>
            </a:r>
          </a:p>
          <a:p>
            <a:pPr>
              <a:buFont typeface="Wingdings" panose="05000000000000000000" pitchFamily="2" charset="2"/>
              <a:buChar char="§"/>
            </a:pPr>
            <a:r>
              <a:rPr lang="en-US" dirty="0"/>
              <a:t>90% of landlords report having a positive experience </a:t>
            </a:r>
          </a:p>
          <a:p>
            <a:pPr>
              <a:buFont typeface="Wingdings" panose="05000000000000000000" pitchFamily="2" charset="2"/>
              <a:buChar char="§"/>
            </a:pPr>
            <a:r>
              <a:rPr lang="en-US" dirty="0"/>
              <a:t>100% of individuals referred from the Reentry and Employment Navigation partner will be assessed for risk of homelessness</a:t>
            </a:r>
          </a:p>
          <a:p>
            <a:pPr>
              <a:buFont typeface="Wingdings" panose="05000000000000000000" pitchFamily="2" charset="2"/>
              <a:buChar char="§"/>
            </a:pPr>
            <a:r>
              <a:rPr lang="en-US" dirty="0"/>
              <a:t>70% of participants remain stably housed 6 months after the rental assistance subsidy ends </a:t>
            </a:r>
          </a:p>
          <a:p>
            <a:pPr>
              <a:buFont typeface="Wingdings" panose="05000000000000000000" pitchFamily="2" charset="2"/>
              <a:buChar char="§"/>
            </a:pPr>
            <a:endParaRPr lang="en-US" dirty="0"/>
          </a:p>
          <a:p>
            <a:pPr marL="0" indent="0" algn="ctr">
              <a:buNone/>
            </a:pPr>
            <a:r>
              <a:rPr lang="en-US" dirty="0"/>
              <a:t>In addition, DFSS intends to track additional output metrics. </a:t>
            </a: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16</a:t>
            </a:fld>
            <a:endParaRPr lang="en-US"/>
          </a:p>
        </p:txBody>
      </p:sp>
      <p:sp>
        <p:nvSpPr>
          <p:cNvPr id="5" name="Rectangle 4">
            <a:extLst>
              <a:ext uri="{FF2B5EF4-FFF2-40B4-BE49-F238E27FC236}">
                <a16:creationId xmlns:a16="http://schemas.microsoft.com/office/drawing/2014/main" id="{68F02AEF-2B1B-120C-22BE-F220B943CE41}"/>
              </a:ext>
            </a:extLst>
          </p:cNvPr>
          <p:cNvSpPr/>
          <p:nvPr/>
        </p:nvSpPr>
        <p:spPr>
          <a:xfrm>
            <a:off x="3928729" y="7103795"/>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40845025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1" y="309780"/>
            <a:ext cx="8298179" cy="831740"/>
          </a:xfrm>
        </p:spPr>
        <p:txBody>
          <a:bodyPr>
            <a:normAutofit/>
          </a:bodyPr>
          <a:lstStyle/>
          <a:p>
            <a:r>
              <a:rPr lang="en-US"/>
              <a:t>Additional Performance Metrics </a:t>
            </a:r>
          </a:p>
        </p:txBody>
      </p:sp>
      <p:sp>
        <p:nvSpPr>
          <p:cNvPr id="3" name="Content Placeholder 2"/>
          <p:cNvSpPr>
            <a:spLocks noGrp="1"/>
          </p:cNvSpPr>
          <p:nvPr>
            <p:ph idx="1"/>
          </p:nvPr>
        </p:nvSpPr>
        <p:spPr>
          <a:xfrm>
            <a:off x="502920" y="1141520"/>
            <a:ext cx="9052558" cy="5586411"/>
          </a:xfrm>
        </p:spPr>
        <p:txBody>
          <a:bodyPr>
            <a:normAutofit/>
          </a:bodyPr>
          <a:lstStyle/>
          <a:p>
            <a:pPr marL="0" indent="0" eaLnBrk="0">
              <a:buNone/>
            </a:pPr>
            <a:r>
              <a:rPr lang="en-US" dirty="0"/>
              <a:t>The following output metrics may be used to monitor and recognize intermediate progress toward the original nine performance measures:</a:t>
            </a:r>
          </a:p>
          <a:p>
            <a:pPr marL="0" indent="0" eaLnBrk="0">
              <a:buNone/>
            </a:pPr>
            <a:endParaRPr lang="en-US" dirty="0">
              <a:solidFill>
                <a:srgbClr val="FF0000"/>
              </a:solidFill>
            </a:endParaRPr>
          </a:p>
          <a:p>
            <a:pPr lvl="1" eaLnBrk="0">
              <a:buClr>
                <a:schemeClr val="accent1"/>
              </a:buClr>
            </a:pPr>
            <a:r>
              <a:rPr lang="en-US" sz="2000" dirty="0"/>
              <a:t>150 individuals will receive a housing assessment which will be used to determine who will be selected for the rental assistance subsidy </a:t>
            </a:r>
          </a:p>
          <a:p>
            <a:pPr marL="509412" lvl="1" indent="0" eaLnBrk="0">
              <a:buClr>
                <a:schemeClr val="accent1"/>
              </a:buClr>
              <a:buNone/>
            </a:pPr>
            <a:r>
              <a:rPr lang="en-US" sz="2000" i="1" dirty="0"/>
              <a:t>	(This will be a total of </a:t>
            </a:r>
            <a:r>
              <a:rPr lang="en-US" sz="2000" b="1" i="1" dirty="0"/>
              <a:t>300</a:t>
            </a:r>
            <a:r>
              <a:rPr lang="en-US" sz="2000" i="1" dirty="0"/>
              <a:t> for the duration of the contract) </a:t>
            </a:r>
          </a:p>
          <a:p>
            <a:pPr eaLnBrk="0"/>
            <a:endParaRPr lang="en-US" sz="2000" i="1" dirty="0"/>
          </a:p>
          <a:p>
            <a:pPr lvl="1" eaLnBrk="0">
              <a:buClr>
                <a:schemeClr val="accent1"/>
              </a:buClr>
            </a:pPr>
            <a:r>
              <a:rPr lang="en-US" sz="2000" dirty="0"/>
              <a:t>70 participants will receive a unit-based, 12-month rental assistance subsidy and housing support services </a:t>
            </a:r>
            <a:r>
              <a:rPr lang="en-US" sz="2000" i="1" dirty="0"/>
              <a:t>(total of 140</a:t>
            </a:r>
            <a:r>
              <a:rPr lang="en-US" sz="2000" b="1" i="1" dirty="0"/>
              <a:t> </a:t>
            </a:r>
            <a:r>
              <a:rPr lang="en-US" sz="2000" i="1" dirty="0"/>
              <a:t>for the duration of the contract)</a:t>
            </a:r>
          </a:p>
          <a:p>
            <a:pPr marL="509412" lvl="1" indent="0" eaLnBrk="0">
              <a:buClr>
                <a:schemeClr val="accent1"/>
              </a:buClr>
              <a:buNone/>
            </a:pPr>
            <a:endParaRPr lang="en-US" sz="2000" i="1" dirty="0"/>
          </a:p>
          <a:p>
            <a:pPr lvl="1" eaLnBrk="0">
              <a:buClr>
                <a:schemeClr val="accent1"/>
              </a:buClr>
            </a:pPr>
            <a:r>
              <a:rPr lang="en-US" sz="2000" dirty="0"/>
              <a:t>DFSS encourages agencies to propose additional indicators and metrics!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17</a:t>
            </a:fld>
            <a:endParaRPr lang="en-US"/>
          </a:p>
        </p:txBody>
      </p:sp>
      <p:sp>
        <p:nvSpPr>
          <p:cNvPr id="5" name="Rectangle 4">
            <a:extLst>
              <a:ext uri="{FF2B5EF4-FFF2-40B4-BE49-F238E27FC236}">
                <a16:creationId xmlns:a16="http://schemas.microsoft.com/office/drawing/2014/main" id="{46CC6069-F7F0-6710-0E0E-4DCC50D5DE1F}"/>
              </a:ext>
            </a:extLst>
          </p:cNvPr>
          <p:cNvSpPr/>
          <p:nvPr/>
        </p:nvSpPr>
        <p:spPr>
          <a:xfrm>
            <a:off x="3928728" y="7173212"/>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F6D67D-E8A7-4184-B1BE-F5E33254A39C}"/>
              </a:ext>
            </a:extLst>
          </p:cNvPr>
          <p:cNvSpPr>
            <a:spLocks noGrp="1"/>
          </p:cNvSpPr>
          <p:nvPr>
            <p:ph type="title"/>
          </p:nvPr>
        </p:nvSpPr>
        <p:spPr>
          <a:xfrm>
            <a:off x="1257301" y="346851"/>
            <a:ext cx="8298179" cy="913809"/>
          </a:xfrm>
        </p:spPr>
        <p:txBody>
          <a:bodyPr>
            <a:normAutofit fontScale="90000"/>
          </a:bodyPr>
          <a:lstStyle/>
          <a:p>
            <a:r>
              <a:rPr lang="en-US"/>
              <a:t>Case Management</a:t>
            </a:r>
            <a:br>
              <a:rPr lang="en-US"/>
            </a:br>
            <a:r>
              <a:rPr lang="en-US"/>
              <a:t>Data Reporting Requirements </a:t>
            </a:r>
          </a:p>
        </p:txBody>
      </p:sp>
      <p:sp>
        <p:nvSpPr>
          <p:cNvPr id="3" name="Content Placeholder 2">
            <a:extLst>
              <a:ext uri="{FF2B5EF4-FFF2-40B4-BE49-F238E27FC236}">
                <a16:creationId xmlns:a16="http://schemas.microsoft.com/office/drawing/2014/main" id="{9D7FEDF0-A265-4761-8234-21F5356A4F4B}"/>
              </a:ext>
            </a:extLst>
          </p:cNvPr>
          <p:cNvSpPr>
            <a:spLocks noGrp="1"/>
          </p:cNvSpPr>
          <p:nvPr>
            <p:ph idx="1"/>
          </p:nvPr>
        </p:nvSpPr>
        <p:spPr>
          <a:xfrm>
            <a:off x="690119" y="1382233"/>
            <a:ext cx="9283221" cy="5586411"/>
          </a:xfrm>
        </p:spPr>
        <p:txBody>
          <a:bodyPr/>
          <a:lstStyle/>
          <a:p>
            <a:pPr marL="0" indent="0" algn="ctr">
              <a:buNone/>
            </a:pPr>
            <a:endParaRPr lang="en-US"/>
          </a:p>
          <a:p>
            <a:pPr marL="0" indent="0" algn="ctr">
              <a:buNone/>
            </a:pPr>
            <a:r>
              <a:rPr lang="en-US" sz="2500"/>
              <a:t>Key Requirements </a:t>
            </a:r>
          </a:p>
          <a:p>
            <a:pPr marL="0" indent="0" algn="ctr">
              <a:buNone/>
            </a:pPr>
            <a:endParaRPr lang="en-US" sz="2500"/>
          </a:p>
          <a:p>
            <a:pPr>
              <a:buFont typeface="Wingdings" panose="05000000000000000000" pitchFamily="2" charset="2"/>
              <a:buChar char="§"/>
            </a:pPr>
            <a:r>
              <a:rPr lang="en-US" sz="2500"/>
              <a:t>Periodic check-ins with delegates</a:t>
            </a:r>
          </a:p>
          <a:p>
            <a:pPr>
              <a:buFont typeface="Wingdings" panose="05000000000000000000" pitchFamily="2" charset="2"/>
              <a:buChar char="§"/>
            </a:pPr>
            <a:r>
              <a:rPr lang="en-US" sz="2500"/>
              <a:t>Collect and report client-level demographic data, performance data, and service data</a:t>
            </a:r>
          </a:p>
          <a:p>
            <a:pPr>
              <a:buFont typeface="Wingdings" panose="05000000000000000000" pitchFamily="2" charset="2"/>
              <a:buChar char="§"/>
            </a:pPr>
            <a:r>
              <a:rPr lang="en-US" sz="2500"/>
              <a:t>Submission of reports by the 4</a:t>
            </a:r>
            <a:r>
              <a:rPr lang="en-US" sz="2500" baseline="30000"/>
              <a:t>th</a:t>
            </a:r>
            <a:r>
              <a:rPr lang="en-US" sz="2500"/>
              <a:t> of every month</a:t>
            </a:r>
          </a:p>
          <a:p>
            <a:pPr>
              <a:buFont typeface="Wingdings" panose="05000000000000000000" pitchFamily="2" charset="2"/>
              <a:buChar char="§"/>
            </a:pPr>
            <a:r>
              <a:rPr lang="en-US" sz="2500"/>
              <a:t>Input of participant data into the Enterprise Case Management Version 6 (ECM) System</a:t>
            </a:r>
          </a:p>
          <a:p>
            <a:pPr>
              <a:buFont typeface="Wingdings" panose="05000000000000000000" pitchFamily="2" charset="2"/>
              <a:buChar char="§"/>
            </a:pPr>
            <a:r>
              <a:rPr lang="en-US" sz="2500"/>
              <a:t>Additional reports as needed</a:t>
            </a:r>
          </a:p>
          <a:p>
            <a:pPr>
              <a:buFont typeface="Wingdings" panose="05000000000000000000" pitchFamily="2" charset="2"/>
              <a:buChar char="§"/>
            </a:pPr>
            <a:endParaRPr lang="en-US"/>
          </a:p>
        </p:txBody>
      </p:sp>
      <p:sp>
        <p:nvSpPr>
          <p:cNvPr id="4" name="Slide Number Placeholder 3">
            <a:extLst>
              <a:ext uri="{FF2B5EF4-FFF2-40B4-BE49-F238E27FC236}">
                <a16:creationId xmlns:a16="http://schemas.microsoft.com/office/drawing/2014/main" id="{66BB6627-0271-43C8-BB48-5A5050969AA4}"/>
              </a:ext>
            </a:extLst>
          </p:cNvPr>
          <p:cNvSpPr>
            <a:spLocks noGrp="1"/>
          </p:cNvSpPr>
          <p:nvPr>
            <p:ph type="sldNum" sz="quarter" idx="12"/>
          </p:nvPr>
        </p:nvSpPr>
        <p:spPr/>
        <p:txBody>
          <a:bodyPr/>
          <a:lstStyle/>
          <a:p>
            <a:r>
              <a:rPr lang="en-US"/>
              <a:t>Page </a:t>
            </a:r>
            <a:fld id="{6B1E0480-57EA-4B4D-8E64-F548A057966E}" type="slidenum">
              <a:rPr lang="en-US" smtClean="0"/>
              <a:pPr/>
              <a:t>18</a:t>
            </a:fld>
            <a:endParaRPr lang="en-US"/>
          </a:p>
        </p:txBody>
      </p:sp>
      <p:sp>
        <p:nvSpPr>
          <p:cNvPr id="5" name="Rectangle 4">
            <a:extLst>
              <a:ext uri="{FF2B5EF4-FFF2-40B4-BE49-F238E27FC236}">
                <a16:creationId xmlns:a16="http://schemas.microsoft.com/office/drawing/2014/main" id="{38700ED9-05CD-C185-C24A-36FC40B5278E}"/>
              </a:ext>
            </a:extLst>
          </p:cNvPr>
          <p:cNvSpPr/>
          <p:nvPr/>
        </p:nvSpPr>
        <p:spPr>
          <a:xfrm>
            <a:off x="3928729" y="7257281"/>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1057212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Programmatic Funding </a:t>
            </a:r>
          </a:p>
        </p:txBody>
      </p:sp>
      <p:sp>
        <p:nvSpPr>
          <p:cNvPr id="3" name="Content Placeholder 2"/>
          <p:cNvSpPr>
            <a:spLocks noGrp="1"/>
          </p:cNvSpPr>
          <p:nvPr>
            <p:ph idx="1"/>
          </p:nvPr>
        </p:nvSpPr>
        <p:spPr>
          <a:xfrm>
            <a:off x="350874" y="939405"/>
            <a:ext cx="8850608" cy="6186630"/>
          </a:xfrm>
        </p:spPr>
        <p:txBody>
          <a:bodyPr>
            <a:normAutofit/>
          </a:bodyPr>
          <a:lstStyle/>
          <a:p>
            <a:pPr marL="0" indent="0" algn="ctr">
              <a:buNone/>
            </a:pPr>
            <a:r>
              <a:rPr lang="en-US" sz="3000" dirty="0">
                <a:solidFill>
                  <a:schemeClr val="tx2"/>
                </a:solidFill>
              </a:rPr>
              <a:t>$2,988,967</a:t>
            </a:r>
            <a:endParaRPr lang="en-US" dirty="0"/>
          </a:p>
          <a:p>
            <a:pPr lvl="0">
              <a:buFont typeface="Wingdings" panose="05000000000000000000" pitchFamily="2" charset="2"/>
              <a:buChar char="§"/>
            </a:pPr>
            <a:r>
              <a:rPr lang="en-US" dirty="0"/>
              <a:t>Award amount for this RFP is from the U.S. Department of Treasury via the American Rescue Plan (ARP).</a:t>
            </a:r>
          </a:p>
          <a:p>
            <a:pPr lvl="0">
              <a:buFont typeface="Wingdings" panose="05000000000000000000" pitchFamily="2" charset="2"/>
              <a:buChar char="§"/>
            </a:pPr>
            <a:r>
              <a:rPr lang="en-US" dirty="0"/>
              <a:t>DFSS anticipates one award of up to $2,988,967 for two fiscal years.</a:t>
            </a:r>
          </a:p>
          <a:p>
            <a:pPr lvl="0">
              <a:buFont typeface="Wingdings" panose="05000000000000000000" pitchFamily="2" charset="2"/>
              <a:buChar char="§"/>
            </a:pPr>
            <a:r>
              <a:rPr lang="en-US" dirty="0"/>
              <a:t>Contract period begins April 2023 and ends December 2024.</a:t>
            </a:r>
          </a:p>
          <a:p>
            <a:pPr lvl="0">
              <a:buFont typeface="Wingdings" panose="05000000000000000000" pitchFamily="2" charset="2"/>
              <a:buChar char="§"/>
            </a:pPr>
            <a:r>
              <a:rPr lang="en-US" dirty="0"/>
              <a:t>One-year extension may be available*</a:t>
            </a:r>
          </a:p>
          <a:p>
            <a:pPr lvl="0">
              <a:buFont typeface="Wingdings" panose="05000000000000000000" pitchFamily="2" charset="2"/>
              <a:buChar char="§"/>
            </a:pPr>
            <a:r>
              <a:rPr lang="en-US" dirty="0"/>
              <a:t>Funding is intended to support participants enrolled in the program for a minimum of one year after enrollment:</a:t>
            </a:r>
          </a:p>
          <a:p>
            <a:pPr marL="0" indent="0">
              <a:buNone/>
            </a:pPr>
            <a:r>
              <a:rPr lang="en-US" dirty="0">
                <a:solidFill>
                  <a:srgbClr val="FF0000"/>
                </a:solidFill>
              </a:rPr>
              <a:t>	</a:t>
            </a:r>
          </a:p>
          <a:p>
            <a:pPr marL="0" indent="0">
              <a:buNone/>
            </a:pPr>
            <a:endParaRPr lang="en-US" dirty="0">
              <a:solidFill>
                <a:srgbClr val="FF0000"/>
              </a:solidFill>
            </a:endParaRPr>
          </a:p>
          <a:p>
            <a:pPr marL="0" indent="0">
              <a:buNone/>
            </a:pPr>
            <a:endParaRPr lang="en-US" dirty="0">
              <a:solidFill>
                <a:srgbClr val="FF0000"/>
              </a:solidFill>
            </a:endParaRPr>
          </a:p>
          <a:p>
            <a:pPr marL="0" indent="0">
              <a:buNone/>
            </a:pPr>
            <a:endParaRPr lang="en-US" sz="1400" dirty="0">
              <a:solidFill>
                <a:srgbClr val="FF0000"/>
              </a:solidFill>
            </a:endParaRPr>
          </a:p>
          <a:p>
            <a:pPr marL="0" indent="0" algn="ctr">
              <a:buNone/>
            </a:pPr>
            <a:endParaRPr lang="en-US" sz="1400" dirty="0">
              <a:solidFill>
                <a:srgbClr val="FF0000"/>
              </a:solidFill>
            </a:endParaRPr>
          </a:p>
          <a:p>
            <a:pPr marL="0" indent="0" algn="ctr">
              <a:buNone/>
            </a:pPr>
            <a:endParaRPr lang="en-US" sz="1400" dirty="0">
              <a:solidFill>
                <a:srgbClr val="FF0000"/>
              </a:solidFill>
            </a:endParaRPr>
          </a:p>
          <a:p>
            <a:pPr marL="0" indent="0" algn="ctr">
              <a:buNone/>
            </a:pPr>
            <a:r>
              <a:rPr lang="en-US" sz="1400" dirty="0">
                <a:solidFill>
                  <a:srgbClr val="FF0000"/>
                </a:solidFill>
              </a:rPr>
              <a:t>*at the discretion of the City based on the availability of funds, the need to extend services, and the respondent’s performance</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19</a:t>
            </a:fld>
            <a:endParaRPr lang="en-US"/>
          </a:p>
        </p:txBody>
      </p:sp>
      <p:graphicFrame>
        <p:nvGraphicFramePr>
          <p:cNvPr id="5" name="Table 5">
            <a:extLst>
              <a:ext uri="{FF2B5EF4-FFF2-40B4-BE49-F238E27FC236}">
                <a16:creationId xmlns:a16="http://schemas.microsoft.com/office/drawing/2014/main" id="{DD3DCAB9-7D66-B1FC-6245-2F779A7DC4A9}"/>
              </a:ext>
            </a:extLst>
          </p:cNvPr>
          <p:cNvGraphicFramePr>
            <a:graphicFrameLocks noGrp="1"/>
          </p:cNvGraphicFramePr>
          <p:nvPr>
            <p:extLst>
              <p:ext uri="{D42A27DB-BD31-4B8C-83A1-F6EECF244321}">
                <p14:modId xmlns:p14="http://schemas.microsoft.com/office/powerpoint/2010/main" val="2623726083"/>
              </p:ext>
            </p:extLst>
          </p:nvPr>
        </p:nvGraphicFramePr>
        <p:xfrm>
          <a:off x="2062715" y="4867351"/>
          <a:ext cx="6191694" cy="1482114"/>
        </p:xfrm>
        <a:graphic>
          <a:graphicData uri="http://schemas.openxmlformats.org/drawingml/2006/table">
            <a:tbl>
              <a:tblPr firstRow="1" bandRow="1">
                <a:tableStyleId>{5C22544A-7EE6-4342-B048-85BDC9FD1C3A}</a:tableStyleId>
              </a:tblPr>
              <a:tblGrid>
                <a:gridCol w="3095847">
                  <a:extLst>
                    <a:ext uri="{9D8B030D-6E8A-4147-A177-3AD203B41FA5}">
                      <a16:colId xmlns:a16="http://schemas.microsoft.com/office/drawing/2014/main" val="4248661639"/>
                    </a:ext>
                  </a:extLst>
                </a:gridCol>
                <a:gridCol w="3095847">
                  <a:extLst>
                    <a:ext uri="{9D8B030D-6E8A-4147-A177-3AD203B41FA5}">
                      <a16:colId xmlns:a16="http://schemas.microsoft.com/office/drawing/2014/main" val="1555639925"/>
                    </a:ext>
                  </a:extLst>
                </a:gridCol>
              </a:tblGrid>
              <a:tr h="352437">
                <a:tc>
                  <a:txBody>
                    <a:bodyPr/>
                    <a:lstStyle/>
                    <a:p>
                      <a:pPr algn="ctr"/>
                      <a:r>
                        <a:rPr lang="en-US" sz="1500"/>
                        <a:t>Eligible Costs </a:t>
                      </a:r>
                    </a:p>
                  </a:txBody>
                  <a:tcPr/>
                </a:tc>
                <a:tc>
                  <a:txBody>
                    <a:bodyPr/>
                    <a:lstStyle/>
                    <a:p>
                      <a:pPr algn="ctr"/>
                      <a:r>
                        <a:rPr lang="en-US" sz="1500"/>
                        <a:t>Award Amount </a:t>
                      </a:r>
                    </a:p>
                  </a:txBody>
                  <a:tcPr/>
                </a:tc>
                <a:extLst>
                  <a:ext uri="{0D108BD9-81ED-4DB2-BD59-A6C34878D82A}">
                    <a16:rowId xmlns:a16="http://schemas.microsoft.com/office/drawing/2014/main" val="64307501"/>
                  </a:ext>
                </a:extLst>
              </a:tr>
              <a:tr h="352437">
                <a:tc>
                  <a:txBody>
                    <a:bodyPr/>
                    <a:lstStyle/>
                    <a:p>
                      <a:r>
                        <a:rPr lang="en-US" sz="1500"/>
                        <a:t>Intake assessments for 150 participants for one year (300 for two years).</a:t>
                      </a:r>
                    </a:p>
                  </a:txBody>
                  <a:tcPr/>
                </a:tc>
                <a:tc>
                  <a:txBody>
                    <a:bodyPr/>
                    <a:lstStyle/>
                    <a:p>
                      <a:r>
                        <a:rPr lang="en-US" sz="1500"/>
                        <a:t>$2,540,622</a:t>
                      </a:r>
                    </a:p>
                  </a:txBody>
                  <a:tcPr/>
                </a:tc>
                <a:extLst>
                  <a:ext uri="{0D108BD9-81ED-4DB2-BD59-A6C34878D82A}">
                    <a16:rowId xmlns:a16="http://schemas.microsoft.com/office/drawing/2014/main" val="1713211783"/>
                  </a:ext>
                </a:extLst>
              </a:tr>
              <a:tr h="352437">
                <a:tc>
                  <a:txBody>
                    <a:bodyPr/>
                    <a:lstStyle/>
                    <a:p>
                      <a:r>
                        <a:rPr lang="en-US" sz="1500"/>
                        <a:t>Program and administrative costs </a:t>
                      </a:r>
                    </a:p>
                  </a:txBody>
                  <a:tcPr/>
                </a:tc>
                <a:tc>
                  <a:txBody>
                    <a:bodyPr/>
                    <a:lstStyle/>
                    <a:p>
                      <a:r>
                        <a:rPr lang="en-US" sz="1500" dirty="0"/>
                        <a:t>Up to $448,345 (15% or less) </a:t>
                      </a:r>
                    </a:p>
                  </a:txBody>
                  <a:tcPr/>
                </a:tc>
                <a:extLst>
                  <a:ext uri="{0D108BD9-81ED-4DB2-BD59-A6C34878D82A}">
                    <a16:rowId xmlns:a16="http://schemas.microsoft.com/office/drawing/2014/main" val="1934511793"/>
                  </a:ext>
                </a:extLst>
              </a:tr>
            </a:tbl>
          </a:graphicData>
        </a:graphic>
      </p:graphicFrame>
      <p:sp>
        <p:nvSpPr>
          <p:cNvPr id="6" name="Rectangle 5">
            <a:extLst>
              <a:ext uri="{FF2B5EF4-FFF2-40B4-BE49-F238E27FC236}">
                <a16:creationId xmlns:a16="http://schemas.microsoft.com/office/drawing/2014/main" id="{4744E0E8-B473-46BA-F015-12D3B7509608}"/>
              </a:ext>
            </a:extLst>
          </p:cNvPr>
          <p:cNvSpPr/>
          <p:nvPr/>
        </p:nvSpPr>
        <p:spPr>
          <a:xfrm>
            <a:off x="3928729" y="7257281"/>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1872" y="438912"/>
            <a:ext cx="8298179" cy="545553"/>
          </a:xfrm>
        </p:spPr>
        <p:txBody>
          <a:bodyPr>
            <a:normAutofit fontScale="90000"/>
          </a:bodyPr>
          <a:lstStyle/>
          <a:p>
            <a:r>
              <a:rPr lang="en-US"/>
              <a:t>House Keeping</a:t>
            </a:r>
          </a:p>
        </p:txBody>
      </p:sp>
      <p:sp>
        <p:nvSpPr>
          <p:cNvPr id="5" name="Content Placeholder 4"/>
          <p:cNvSpPr>
            <a:spLocks noGrp="1"/>
          </p:cNvSpPr>
          <p:nvPr>
            <p:ph idx="1"/>
          </p:nvPr>
        </p:nvSpPr>
        <p:spPr>
          <a:xfrm>
            <a:off x="872966" y="1092994"/>
            <a:ext cx="8312467" cy="5586411"/>
          </a:xfrm>
        </p:spPr>
        <p:txBody>
          <a:bodyPr vert="horz" lIns="101882" tIns="50941" rIns="101882" bIns="50941" rtlCol="0" anchor="t">
            <a:normAutofit fontScale="92500"/>
          </a:bodyPr>
          <a:lstStyle/>
          <a:p>
            <a:pPr>
              <a:buFont typeface="Courier New" panose="02070309020205020404" pitchFamily="49" charset="0"/>
              <a:buChar char="o"/>
            </a:pPr>
            <a:r>
              <a:rPr lang="en-US" sz="2800" dirty="0">
                <a:ea typeface="+mn-lt"/>
                <a:cs typeface="+mn-lt"/>
              </a:rPr>
              <a:t>Due to the volume of participants, everyone has been placed on mute.</a:t>
            </a:r>
          </a:p>
          <a:p>
            <a:pPr>
              <a:buFont typeface="Courier New" panose="02070309020205020404" pitchFamily="49" charset="0"/>
              <a:buChar char="o"/>
            </a:pPr>
            <a:r>
              <a:rPr lang="en-US" sz="2800" dirty="0">
                <a:ea typeface="+mn-lt"/>
                <a:cs typeface="+mn-lt"/>
              </a:rPr>
              <a:t>Please use the questions box to notify us of any technical issues.</a:t>
            </a:r>
          </a:p>
          <a:p>
            <a:pPr>
              <a:buFont typeface="Courier New" panose="02070309020205020404" pitchFamily="49" charset="0"/>
              <a:buChar char="o"/>
            </a:pPr>
            <a:r>
              <a:rPr lang="en-US" sz="2800" dirty="0">
                <a:ea typeface="+mn-lt"/>
                <a:cs typeface="+mn-lt"/>
              </a:rPr>
              <a:t>We will address the questions at the midpoint and end of the presentation.</a:t>
            </a:r>
          </a:p>
          <a:p>
            <a:pPr>
              <a:buFont typeface="Courier New" panose="02070309020205020404" pitchFamily="49" charset="0"/>
              <a:buChar char="o"/>
            </a:pPr>
            <a:r>
              <a:rPr lang="en-US" sz="2800" dirty="0">
                <a:ea typeface="+mn-lt"/>
                <a:cs typeface="+mn-lt"/>
              </a:rPr>
              <a:t>This webinar is being recorded. A copy of the recording will be posted on the DFSS YouTube channel with a link to the recording and a .pdf of these Power Point slides will be posted to the DFSS webpage at: </a:t>
            </a:r>
            <a:r>
              <a:rPr lang="en-US" sz="2800" dirty="0">
                <a:ea typeface="+mn-lt"/>
                <a:cs typeface="+mn-lt"/>
                <a:hlinkClick r:id="rId2"/>
              </a:rPr>
              <a:t>https://www.chicago.gov/city/en/depts/fss.html</a:t>
            </a:r>
            <a:r>
              <a:rPr lang="en-US" sz="2800" dirty="0">
                <a:ea typeface="+mn-lt"/>
                <a:cs typeface="+mn-lt"/>
              </a:rPr>
              <a:t> under the ‘Alerts” and/or “Funding Opportunities” tabs. This will take up to five business days.</a:t>
            </a:r>
          </a:p>
          <a:p>
            <a:pPr marL="0" indent="0">
              <a:buNone/>
            </a:pPr>
            <a:endParaRPr lang="en-US" dirty="0">
              <a:cs typeface="Calibri"/>
            </a:endParaRPr>
          </a:p>
        </p:txBody>
      </p:sp>
      <p:sp>
        <p:nvSpPr>
          <p:cNvPr id="6" name="Slide Number Placeholder 5"/>
          <p:cNvSpPr>
            <a:spLocks noGrp="1"/>
          </p:cNvSpPr>
          <p:nvPr>
            <p:ph type="sldNum" sz="quarter" idx="12"/>
          </p:nvPr>
        </p:nvSpPr>
        <p:spPr>
          <a:xfrm>
            <a:off x="7442982" y="7202274"/>
            <a:ext cx="2346960" cy="413808"/>
          </a:xfrm>
          <a:prstGeom prst="rect">
            <a:avLst/>
          </a:prstGeom>
        </p:spPr>
        <p:txBody>
          <a:bodyPr lIns="101882" tIns="50941" rIns="101882" bIns="50941"/>
          <a:lstStyle>
            <a:lvl1pPr algn="r">
              <a:defRPr sz="1200"/>
            </a:lvl1pPr>
          </a:lstStyle>
          <a:p>
            <a:r>
              <a:rPr lang="en-US">
                <a:solidFill>
                  <a:srgbClr val="00B0F0"/>
                </a:solidFill>
              </a:rPr>
              <a:t>Page </a:t>
            </a:r>
            <a:fld id="{6B1E0480-57EA-4B4D-8E64-F548A057966E}" type="slidenum">
              <a:rPr lang="en-US" smtClean="0">
                <a:solidFill>
                  <a:srgbClr val="00B0F0"/>
                </a:solidFill>
              </a:rPr>
              <a:pPr/>
              <a:t>2</a:t>
            </a:fld>
            <a:endParaRPr lang="en-US">
              <a:solidFill>
                <a:srgbClr val="00B0F0"/>
              </a:solidFill>
            </a:endParaRPr>
          </a:p>
        </p:txBody>
      </p:sp>
    </p:spTree>
    <p:extLst>
      <p:ext uri="{BB962C8B-B14F-4D97-AF65-F5344CB8AC3E}">
        <p14:creationId xmlns:p14="http://schemas.microsoft.com/office/powerpoint/2010/main" val="151526844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C111-1750-4EB0-B491-E3DCE7298277}"/>
              </a:ext>
            </a:extLst>
          </p:cNvPr>
          <p:cNvSpPr>
            <a:spLocks noGrp="1"/>
          </p:cNvSpPr>
          <p:nvPr>
            <p:ph type="title"/>
          </p:nvPr>
        </p:nvSpPr>
        <p:spPr/>
        <p:txBody>
          <a:bodyPr>
            <a:normAutofit fontScale="90000"/>
          </a:bodyPr>
          <a:lstStyle/>
          <a:p>
            <a:r>
              <a:rPr lang="en-US"/>
              <a:t>Budgets/Costs </a:t>
            </a:r>
          </a:p>
        </p:txBody>
      </p:sp>
      <p:sp>
        <p:nvSpPr>
          <p:cNvPr id="8" name="Content Placeholder 7">
            <a:extLst>
              <a:ext uri="{FF2B5EF4-FFF2-40B4-BE49-F238E27FC236}">
                <a16:creationId xmlns:a16="http://schemas.microsoft.com/office/drawing/2014/main" id="{289DA734-2D72-4AB1-96E4-A0BF47057531}"/>
              </a:ext>
            </a:extLst>
          </p:cNvPr>
          <p:cNvSpPr>
            <a:spLocks noGrp="1"/>
          </p:cNvSpPr>
          <p:nvPr>
            <p:ph idx="1"/>
          </p:nvPr>
        </p:nvSpPr>
        <p:spPr>
          <a:xfrm>
            <a:off x="802492" y="1738831"/>
            <a:ext cx="8968830" cy="3811365"/>
          </a:xfrm>
        </p:spPr>
        <p:txBody>
          <a:bodyPr>
            <a:normAutofit/>
          </a:bodyPr>
          <a:lstStyle/>
          <a:p>
            <a:pPr>
              <a:buFont typeface="Wingdings" panose="05000000000000000000" pitchFamily="2" charset="2"/>
              <a:buChar char="§"/>
            </a:pPr>
            <a:r>
              <a:rPr lang="en-US" dirty="0"/>
              <a:t>A total of $2,988,967 will be made for the duration of two fiscal years</a:t>
            </a:r>
          </a:p>
          <a:p>
            <a:pPr lvl="1"/>
            <a:r>
              <a:rPr lang="en-US" dirty="0"/>
              <a:t>140 total participants (70 annually)</a:t>
            </a:r>
          </a:p>
          <a:p>
            <a:pPr lvl="1"/>
            <a:r>
              <a:rPr lang="en-US" dirty="0"/>
              <a:t>15% max for program and administrative costs</a:t>
            </a:r>
          </a:p>
          <a:p>
            <a:pPr marL="509412" lvl="1" indent="0">
              <a:buNone/>
            </a:pPr>
            <a:endParaRPr lang="en-US" dirty="0"/>
          </a:p>
          <a:p>
            <a:pPr>
              <a:buFont typeface="Wingdings" panose="05000000000000000000" pitchFamily="2" charset="2"/>
              <a:buChar char="§"/>
            </a:pPr>
            <a:r>
              <a:rPr lang="en-US" dirty="0"/>
              <a:t>Please submit a budget for ONE year (12 mos.) of service. </a:t>
            </a:r>
          </a:p>
          <a:p>
            <a:pPr lvl="1"/>
            <a:r>
              <a:rPr lang="en-US" dirty="0"/>
              <a:t>The maximum amount allocated for this RFP for one year is: $1,494,835</a:t>
            </a:r>
          </a:p>
          <a:p>
            <a:pPr lvl="1"/>
            <a:endParaRPr lang="en-US" dirty="0">
              <a:highlight>
                <a:srgbClr val="FFFF00"/>
              </a:highlight>
            </a:endParaRPr>
          </a:p>
          <a:p>
            <a:pPr>
              <a:buFont typeface="Wingdings" panose="05000000000000000000" pitchFamily="2" charset="2"/>
              <a:buChar char="§"/>
            </a:pPr>
            <a:r>
              <a:rPr lang="en-US" dirty="0"/>
              <a:t>Contract Term: May 2023 – December 2024</a:t>
            </a:r>
          </a:p>
          <a:p>
            <a:pPr marL="0" indent="0">
              <a:buNone/>
            </a:pPr>
            <a:endParaRPr lang="en-US" dirty="0"/>
          </a:p>
          <a:p>
            <a:pPr>
              <a:buFont typeface="Wingdings" panose="05000000000000000000" pitchFamily="2" charset="2"/>
              <a:buChar char="§"/>
            </a:pPr>
            <a:r>
              <a:rPr lang="en-US" dirty="0"/>
              <a:t>Match recommendation for the program: 10% or higher</a:t>
            </a:r>
          </a:p>
        </p:txBody>
      </p:sp>
      <p:sp>
        <p:nvSpPr>
          <p:cNvPr id="7" name="Slide Number Placeholder 6">
            <a:extLst>
              <a:ext uri="{FF2B5EF4-FFF2-40B4-BE49-F238E27FC236}">
                <a16:creationId xmlns:a16="http://schemas.microsoft.com/office/drawing/2014/main" id="{B5175FA5-FE1A-4758-9585-44CE135C7DA3}"/>
              </a:ext>
            </a:extLst>
          </p:cNvPr>
          <p:cNvSpPr>
            <a:spLocks noGrp="1"/>
          </p:cNvSpPr>
          <p:nvPr>
            <p:ph type="sldNum" sz="quarter" idx="12"/>
          </p:nvPr>
        </p:nvSpPr>
        <p:spPr/>
        <p:txBody>
          <a:bodyPr/>
          <a:lstStyle/>
          <a:p>
            <a:fld id="{36BC1FD9-B118-4A5C-926F-A8A3F4A4D49D}" type="slidenum">
              <a:rPr lang="en-US" smtClean="0"/>
              <a:pPr/>
              <a:t>20</a:t>
            </a:fld>
            <a:endParaRPr lang="en-US"/>
          </a:p>
        </p:txBody>
      </p:sp>
      <p:sp>
        <p:nvSpPr>
          <p:cNvPr id="3" name="Rectangle 2">
            <a:extLst>
              <a:ext uri="{FF2B5EF4-FFF2-40B4-BE49-F238E27FC236}">
                <a16:creationId xmlns:a16="http://schemas.microsoft.com/office/drawing/2014/main" id="{BFA2F2DB-FE36-3EDF-3DB6-3C468D85A17B}"/>
              </a:ext>
            </a:extLst>
          </p:cNvPr>
          <p:cNvSpPr/>
          <p:nvPr/>
        </p:nvSpPr>
        <p:spPr>
          <a:xfrm>
            <a:off x="3928729" y="7166956"/>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7458406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C111-1750-4EB0-B491-E3DCE7298277}"/>
              </a:ext>
            </a:extLst>
          </p:cNvPr>
          <p:cNvSpPr>
            <a:spLocks noGrp="1"/>
          </p:cNvSpPr>
          <p:nvPr>
            <p:ph type="title"/>
          </p:nvPr>
        </p:nvSpPr>
        <p:spPr/>
        <p:txBody>
          <a:bodyPr>
            <a:normAutofit fontScale="90000"/>
          </a:bodyPr>
          <a:lstStyle/>
          <a:p>
            <a:r>
              <a:rPr lang="en-US" dirty="0"/>
              <a:t>Budgets Tips</a:t>
            </a:r>
          </a:p>
        </p:txBody>
      </p:sp>
      <p:sp>
        <p:nvSpPr>
          <p:cNvPr id="8" name="Content Placeholder 7">
            <a:extLst>
              <a:ext uri="{FF2B5EF4-FFF2-40B4-BE49-F238E27FC236}">
                <a16:creationId xmlns:a16="http://schemas.microsoft.com/office/drawing/2014/main" id="{289DA734-2D72-4AB1-96E4-A0BF47057531}"/>
              </a:ext>
            </a:extLst>
          </p:cNvPr>
          <p:cNvSpPr>
            <a:spLocks noGrp="1"/>
          </p:cNvSpPr>
          <p:nvPr>
            <p:ph idx="1"/>
          </p:nvPr>
        </p:nvSpPr>
        <p:spPr>
          <a:xfrm>
            <a:off x="478464" y="1296101"/>
            <a:ext cx="9077014" cy="5586411"/>
          </a:xfrm>
        </p:spPr>
        <p:txBody>
          <a:bodyPr>
            <a:normAutofit fontScale="85000" lnSpcReduction="20000"/>
          </a:bodyPr>
          <a:lstStyle/>
          <a:p>
            <a:pPr>
              <a:buFont typeface="Wingdings" panose="05000000000000000000" pitchFamily="2" charset="2"/>
              <a:buChar char="§"/>
            </a:pPr>
            <a:r>
              <a:rPr lang="en-US" dirty="0"/>
              <a:t>Cost category definitions are attached as Budget instructions in every RFP (except RFPs that have cost proposals). </a:t>
            </a:r>
          </a:p>
          <a:p>
            <a:pPr marL="0" indent="0">
              <a:buNone/>
            </a:pPr>
            <a:endParaRPr lang="en-US" dirty="0"/>
          </a:p>
          <a:p>
            <a:pPr>
              <a:buFont typeface="Wingdings" panose="05000000000000000000" pitchFamily="2" charset="2"/>
              <a:buChar char="§"/>
            </a:pPr>
            <a:r>
              <a:rPr lang="en-US" dirty="0"/>
              <a:t>Be thoughtful and inclusive when developing your budget. Apply for your program’s actual costs. </a:t>
            </a:r>
          </a:p>
          <a:p>
            <a:pPr marL="0" indent="0">
              <a:buNone/>
            </a:pPr>
            <a:endParaRPr lang="en-US" dirty="0"/>
          </a:p>
          <a:p>
            <a:pPr>
              <a:buFont typeface="Wingdings" panose="05000000000000000000" pitchFamily="2" charset="2"/>
              <a:buChar char="§"/>
            </a:pPr>
            <a:r>
              <a:rPr lang="en-US" dirty="0"/>
              <a:t>Use the reasonable costs question on the application to discuss how you determined the costs reflected in the budget. </a:t>
            </a:r>
          </a:p>
          <a:p>
            <a:pPr>
              <a:lnSpc>
                <a:spcPct val="150000"/>
              </a:lnSpc>
              <a:buFont typeface="Wingdings" panose="05000000000000000000" pitchFamily="2" charset="2"/>
              <a:buChar char="§"/>
            </a:pPr>
            <a:r>
              <a:rPr lang="en-US" dirty="0"/>
              <a:t>Fringes – check your calculations. </a:t>
            </a:r>
          </a:p>
          <a:p>
            <a:pPr>
              <a:lnSpc>
                <a:spcPct val="150000"/>
              </a:lnSpc>
              <a:buFont typeface="Wingdings" panose="05000000000000000000" pitchFamily="2" charset="2"/>
              <a:buChar char="§"/>
            </a:pPr>
            <a:r>
              <a:rPr lang="en-US" dirty="0"/>
              <a:t>Supplies – these are frequently under or over budget. </a:t>
            </a:r>
          </a:p>
          <a:p>
            <a:pPr>
              <a:lnSpc>
                <a:spcPct val="120000"/>
              </a:lnSpc>
              <a:spcBef>
                <a:spcPts val="0"/>
              </a:spcBef>
              <a:buFont typeface="Wingdings" panose="05000000000000000000" pitchFamily="2" charset="2"/>
              <a:buChar char="§"/>
            </a:pPr>
            <a:endParaRPr lang="en-US" dirty="0"/>
          </a:p>
          <a:p>
            <a:pPr>
              <a:lnSpc>
                <a:spcPct val="120000"/>
              </a:lnSpc>
              <a:spcBef>
                <a:spcPts val="0"/>
              </a:spcBef>
              <a:buFont typeface="Wingdings" panose="05000000000000000000" pitchFamily="2" charset="2"/>
              <a:buChar char="§"/>
            </a:pPr>
            <a:r>
              <a:rPr lang="en-US" dirty="0"/>
              <a:t>Make sure your job description titles and your job description uploads have the same title. Also put a brief description of the job in the budget document itself, if you have not discussed it specifically in your application.</a:t>
            </a:r>
          </a:p>
          <a:p>
            <a:pPr>
              <a:lnSpc>
                <a:spcPct val="150000"/>
              </a:lnSpc>
              <a:buFont typeface="Wingdings" panose="05000000000000000000" pitchFamily="2" charset="2"/>
              <a:buChar char="§"/>
            </a:pPr>
            <a:r>
              <a:rPr lang="en-US" dirty="0"/>
              <a:t>Put your budget in the appropriate column.</a:t>
            </a:r>
          </a:p>
          <a:p>
            <a:pPr>
              <a:lnSpc>
                <a:spcPct val="150000"/>
              </a:lnSpc>
              <a:buFont typeface="Wingdings" panose="05000000000000000000" pitchFamily="2" charset="2"/>
              <a:buChar char="§"/>
            </a:pPr>
            <a:r>
              <a:rPr lang="en-US" dirty="0"/>
              <a:t>Show your match! </a:t>
            </a:r>
          </a:p>
          <a:p>
            <a:pPr>
              <a:buFont typeface="Wingdings" panose="05000000000000000000" pitchFamily="2" charset="2"/>
              <a:buChar char="§"/>
            </a:pPr>
            <a:endParaRPr lang="en-US" dirty="0"/>
          </a:p>
        </p:txBody>
      </p:sp>
      <p:sp>
        <p:nvSpPr>
          <p:cNvPr id="7" name="Slide Number Placeholder 6">
            <a:extLst>
              <a:ext uri="{FF2B5EF4-FFF2-40B4-BE49-F238E27FC236}">
                <a16:creationId xmlns:a16="http://schemas.microsoft.com/office/drawing/2014/main" id="{B5175FA5-FE1A-4758-9585-44CE135C7DA3}"/>
              </a:ext>
            </a:extLst>
          </p:cNvPr>
          <p:cNvSpPr>
            <a:spLocks noGrp="1"/>
          </p:cNvSpPr>
          <p:nvPr>
            <p:ph type="sldNum" sz="quarter" idx="12"/>
          </p:nvPr>
        </p:nvSpPr>
        <p:spPr/>
        <p:txBody>
          <a:bodyPr/>
          <a:lstStyle/>
          <a:p>
            <a:fld id="{36BC1FD9-B118-4A5C-926F-A8A3F4A4D49D}" type="slidenum">
              <a:rPr lang="en-US" smtClean="0"/>
              <a:pPr/>
              <a:t>21</a:t>
            </a:fld>
            <a:endParaRPr lang="en-US"/>
          </a:p>
        </p:txBody>
      </p:sp>
      <p:sp>
        <p:nvSpPr>
          <p:cNvPr id="3" name="Rectangle 2">
            <a:extLst>
              <a:ext uri="{FF2B5EF4-FFF2-40B4-BE49-F238E27FC236}">
                <a16:creationId xmlns:a16="http://schemas.microsoft.com/office/drawing/2014/main" id="{9C57F37E-18D3-C248-6B2D-11E4BA29C87D}"/>
              </a:ext>
            </a:extLst>
          </p:cNvPr>
          <p:cNvSpPr/>
          <p:nvPr/>
        </p:nvSpPr>
        <p:spPr>
          <a:xfrm>
            <a:off x="3916501" y="7103795"/>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125369214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5C111-1750-4EB0-B491-E3DCE7298277}"/>
              </a:ext>
            </a:extLst>
          </p:cNvPr>
          <p:cNvSpPr>
            <a:spLocks noGrp="1"/>
          </p:cNvSpPr>
          <p:nvPr>
            <p:ph type="title"/>
          </p:nvPr>
        </p:nvSpPr>
        <p:spPr/>
        <p:txBody>
          <a:bodyPr>
            <a:normAutofit fontScale="90000"/>
          </a:bodyPr>
          <a:lstStyle/>
          <a:p>
            <a:r>
              <a:rPr lang="en-US"/>
              <a:t>Eligibility, Evaluation &amp; Selection Process </a:t>
            </a:r>
          </a:p>
        </p:txBody>
      </p:sp>
      <p:sp>
        <p:nvSpPr>
          <p:cNvPr id="8" name="Content Placeholder 7">
            <a:extLst>
              <a:ext uri="{FF2B5EF4-FFF2-40B4-BE49-F238E27FC236}">
                <a16:creationId xmlns:a16="http://schemas.microsoft.com/office/drawing/2014/main" id="{289DA734-2D72-4AB1-96E4-A0BF47057531}"/>
              </a:ext>
            </a:extLst>
          </p:cNvPr>
          <p:cNvSpPr>
            <a:spLocks noGrp="1"/>
          </p:cNvSpPr>
          <p:nvPr>
            <p:ph idx="1"/>
          </p:nvPr>
        </p:nvSpPr>
        <p:spPr>
          <a:xfrm>
            <a:off x="405632" y="1296101"/>
            <a:ext cx="9034484" cy="5586411"/>
          </a:xfrm>
        </p:spPr>
        <p:txBody>
          <a:bodyPr>
            <a:normAutofit/>
          </a:bodyPr>
          <a:lstStyle/>
          <a:p>
            <a:pPr>
              <a:buFont typeface="Wingdings" panose="05000000000000000000" pitchFamily="2" charset="2"/>
              <a:buChar char="§"/>
            </a:pPr>
            <a:r>
              <a:rPr lang="en-US"/>
              <a:t>Eligible Respondents</a:t>
            </a:r>
          </a:p>
          <a:p>
            <a:pPr lvl="1"/>
            <a:r>
              <a:rPr lang="en-US"/>
              <a:t>May apply as a single agency or lead agency with multiple agencies serving as subcontractors</a:t>
            </a:r>
          </a:p>
          <a:p>
            <a:pPr lvl="1"/>
            <a:r>
              <a:rPr lang="en-US"/>
              <a:t>Open to non-for-profits and faith-based organizations</a:t>
            </a:r>
          </a:p>
          <a:p>
            <a:pPr marL="509412" lvl="1" indent="0">
              <a:buNone/>
            </a:pPr>
            <a:endParaRPr lang="en-US"/>
          </a:p>
          <a:p>
            <a:pPr marL="382059" marR="0" lvl="0" indent="-382059" algn="l" defTabSz="1018824" rtl="0" eaLnBrk="1" fontAlgn="auto" latinLnBrk="0" hangingPunct="1">
              <a:lnSpc>
                <a:spcPct val="100000"/>
              </a:lnSpc>
              <a:spcBef>
                <a:spcPts val="600"/>
              </a:spcBef>
              <a:spcAft>
                <a:spcPts val="0"/>
              </a:spcAft>
              <a:buClr>
                <a:srgbClr val="00B0F0"/>
              </a:buClr>
              <a:buSzTx/>
              <a:buFont typeface="Wingdings" panose="05000000000000000000" pitchFamily="2" charset="2"/>
              <a:buChar char="§"/>
              <a:tabLst/>
              <a:defRPr/>
            </a:pPr>
            <a:r>
              <a:rPr kumimoji="0" lang="en-US" sz="2200" b="0" i="0" u="none" strike="noStrike" kern="1200" cap="none" spc="0" normalizeH="0" baseline="0" noProof="0">
                <a:ln>
                  <a:noFill/>
                </a:ln>
                <a:solidFill>
                  <a:prstClr val="black"/>
                </a:solidFill>
                <a:effectLst/>
                <a:uLnTx/>
                <a:uFillTx/>
                <a:latin typeface="Calibri"/>
                <a:ea typeface="+mn-ea"/>
                <a:cs typeface="+mn-cs"/>
              </a:rPr>
              <a:t>Evaluation Process</a:t>
            </a:r>
          </a:p>
          <a:p>
            <a:pPr lvl="1" indent="-382059">
              <a:spcBef>
                <a:spcPts val="600"/>
              </a:spcBef>
              <a:defRPr/>
            </a:pPr>
            <a:r>
              <a:rPr kumimoji="0" lang="en-US" b="0" i="0" u="none" strike="noStrike" kern="1200" cap="none" spc="0" normalizeH="0" baseline="0" noProof="0">
                <a:ln>
                  <a:noFill/>
                </a:ln>
                <a:solidFill>
                  <a:prstClr val="black"/>
                </a:solidFill>
                <a:effectLst/>
                <a:uLnTx/>
                <a:uFillTx/>
                <a:latin typeface="Calibri"/>
                <a:ea typeface="+mn-ea"/>
                <a:cs typeface="+mn-cs"/>
              </a:rPr>
              <a:t>Each eligible proposal will be evaluated on the strengths of the proposal and the responsiveness to the selection criteria. </a:t>
            </a:r>
          </a:p>
          <a:p>
            <a:pPr marL="445736" lvl="1" indent="0">
              <a:spcBef>
                <a:spcPts val="600"/>
              </a:spcBef>
              <a:buNone/>
              <a:defRPr/>
            </a:pPr>
            <a:r>
              <a:rPr lang="en-US">
                <a:solidFill>
                  <a:prstClr val="black"/>
                </a:solidFill>
                <a:latin typeface="Calibri"/>
              </a:rPr>
              <a:t>		</a:t>
            </a:r>
            <a:endParaRPr kumimoji="0" lang="en-US" b="0" i="0" u="none" strike="noStrike" kern="1200" cap="none" spc="0" normalizeH="0" baseline="0" noProof="0">
              <a:ln>
                <a:noFill/>
              </a:ln>
              <a:solidFill>
                <a:prstClr val="black"/>
              </a:solidFill>
              <a:effectLst/>
              <a:uLnTx/>
              <a:uFillTx/>
              <a:latin typeface="Calibri"/>
              <a:ea typeface="+mn-ea"/>
              <a:cs typeface="+mn-cs"/>
            </a:endParaRPr>
          </a:p>
          <a:p>
            <a:pPr marL="382059" marR="0" lvl="0" indent="-382059" algn="l" defTabSz="1018824" rtl="0" eaLnBrk="1" fontAlgn="auto" latinLnBrk="0" hangingPunct="1">
              <a:lnSpc>
                <a:spcPct val="100000"/>
              </a:lnSpc>
              <a:spcBef>
                <a:spcPts val="600"/>
              </a:spcBef>
              <a:spcAft>
                <a:spcPts val="0"/>
              </a:spcAft>
              <a:buClr>
                <a:srgbClr val="00B0F0"/>
              </a:buClr>
              <a:buSzTx/>
              <a:buFont typeface="Wingdings" panose="05000000000000000000" pitchFamily="2" charset="2"/>
              <a:buChar char="§"/>
              <a:tabLst/>
              <a:defRPr/>
            </a:pPr>
            <a:r>
              <a:rPr kumimoji="0" lang="en-US" b="0" i="0" u="none" strike="noStrike" kern="1200" cap="none" spc="0" normalizeH="0" baseline="0" noProof="0">
                <a:ln>
                  <a:noFill/>
                </a:ln>
                <a:solidFill>
                  <a:prstClr val="black"/>
                </a:solidFill>
                <a:effectLst/>
                <a:uLnTx/>
                <a:uFillTx/>
                <a:latin typeface="Calibri"/>
                <a:ea typeface="+mn-ea"/>
                <a:cs typeface="+mn-cs"/>
              </a:rPr>
              <a:t>Selection Criteria </a:t>
            </a:r>
          </a:p>
          <a:p>
            <a:pPr marL="509412" lvl="1" indent="0">
              <a:buNone/>
            </a:pPr>
            <a:endParaRPr lang="en-US"/>
          </a:p>
        </p:txBody>
      </p:sp>
      <p:sp>
        <p:nvSpPr>
          <p:cNvPr id="7" name="Slide Number Placeholder 6">
            <a:extLst>
              <a:ext uri="{FF2B5EF4-FFF2-40B4-BE49-F238E27FC236}">
                <a16:creationId xmlns:a16="http://schemas.microsoft.com/office/drawing/2014/main" id="{B5175FA5-FE1A-4758-9585-44CE135C7DA3}"/>
              </a:ext>
            </a:extLst>
          </p:cNvPr>
          <p:cNvSpPr>
            <a:spLocks noGrp="1"/>
          </p:cNvSpPr>
          <p:nvPr>
            <p:ph type="sldNum" sz="quarter" idx="12"/>
          </p:nvPr>
        </p:nvSpPr>
        <p:spPr/>
        <p:txBody>
          <a:bodyPr/>
          <a:lstStyle/>
          <a:p>
            <a:fld id="{36BC1FD9-B118-4A5C-926F-A8A3F4A4D49D}" type="slidenum">
              <a:rPr lang="en-US" smtClean="0"/>
              <a:pPr/>
              <a:t>22</a:t>
            </a:fld>
            <a:endParaRPr lang="en-US"/>
          </a:p>
        </p:txBody>
      </p:sp>
      <p:graphicFrame>
        <p:nvGraphicFramePr>
          <p:cNvPr id="3" name="Table 3">
            <a:extLst>
              <a:ext uri="{FF2B5EF4-FFF2-40B4-BE49-F238E27FC236}">
                <a16:creationId xmlns:a16="http://schemas.microsoft.com/office/drawing/2014/main" id="{55BDC3CA-F3DD-6EA4-0B21-2A75E82BD317}"/>
              </a:ext>
            </a:extLst>
          </p:cNvPr>
          <p:cNvGraphicFramePr>
            <a:graphicFrameLocks noGrp="1"/>
          </p:cNvGraphicFramePr>
          <p:nvPr>
            <p:extLst>
              <p:ext uri="{D42A27DB-BD31-4B8C-83A1-F6EECF244321}">
                <p14:modId xmlns:p14="http://schemas.microsoft.com/office/powerpoint/2010/main" val="3844280119"/>
              </p:ext>
            </p:extLst>
          </p:nvPr>
        </p:nvGraphicFramePr>
        <p:xfrm>
          <a:off x="3381152" y="4480388"/>
          <a:ext cx="6409838" cy="2478928"/>
        </p:xfrm>
        <a:graphic>
          <a:graphicData uri="http://schemas.openxmlformats.org/drawingml/2006/table">
            <a:tbl>
              <a:tblPr firstRow="1" bandRow="1">
                <a:tableStyleId>{5C22544A-7EE6-4342-B048-85BDC9FD1C3A}</a:tableStyleId>
              </a:tblPr>
              <a:tblGrid>
                <a:gridCol w="3842390">
                  <a:extLst>
                    <a:ext uri="{9D8B030D-6E8A-4147-A177-3AD203B41FA5}">
                      <a16:colId xmlns:a16="http://schemas.microsoft.com/office/drawing/2014/main" val="3015649372"/>
                    </a:ext>
                  </a:extLst>
                </a:gridCol>
                <a:gridCol w="2567448">
                  <a:extLst>
                    <a:ext uri="{9D8B030D-6E8A-4147-A177-3AD203B41FA5}">
                      <a16:colId xmlns:a16="http://schemas.microsoft.com/office/drawing/2014/main" val="4134874162"/>
                    </a:ext>
                  </a:extLst>
                </a:gridCol>
              </a:tblGrid>
              <a:tr h="444529">
                <a:tc>
                  <a:txBody>
                    <a:bodyPr/>
                    <a:lstStyle/>
                    <a:p>
                      <a:pPr algn="ctr"/>
                      <a:r>
                        <a:rPr lang="en-US" sz="1500"/>
                        <a:t>Selection Criteria </a:t>
                      </a:r>
                    </a:p>
                  </a:txBody>
                  <a:tcPr/>
                </a:tc>
                <a:tc>
                  <a:txBody>
                    <a:bodyPr/>
                    <a:lstStyle/>
                    <a:p>
                      <a:pPr algn="ctr"/>
                      <a:r>
                        <a:rPr lang="en-US" sz="1500"/>
                        <a:t>100 points (maximum) </a:t>
                      </a:r>
                    </a:p>
                  </a:txBody>
                  <a:tcPr/>
                </a:tc>
                <a:extLst>
                  <a:ext uri="{0D108BD9-81ED-4DB2-BD59-A6C34878D82A}">
                    <a16:rowId xmlns:a16="http://schemas.microsoft.com/office/drawing/2014/main" val="823354415"/>
                  </a:ext>
                </a:extLst>
              </a:tr>
              <a:tr h="259309">
                <a:tc>
                  <a:txBody>
                    <a:bodyPr/>
                    <a:lstStyle/>
                    <a:p>
                      <a:r>
                        <a:rPr lang="en-US" sz="1500"/>
                        <a:t>Community Selection </a:t>
                      </a:r>
                    </a:p>
                  </a:txBody>
                  <a:tcPr/>
                </a:tc>
                <a:tc>
                  <a:txBody>
                    <a:bodyPr/>
                    <a:lstStyle/>
                    <a:p>
                      <a:pPr algn="ctr"/>
                      <a:r>
                        <a:rPr lang="en-US" sz="1500"/>
                        <a:t>25</a:t>
                      </a:r>
                    </a:p>
                  </a:txBody>
                  <a:tcPr/>
                </a:tc>
                <a:extLst>
                  <a:ext uri="{0D108BD9-81ED-4DB2-BD59-A6C34878D82A}">
                    <a16:rowId xmlns:a16="http://schemas.microsoft.com/office/drawing/2014/main" val="1163830045"/>
                  </a:ext>
                </a:extLst>
              </a:tr>
              <a:tr h="259309">
                <a:tc>
                  <a:txBody>
                    <a:bodyPr/>
                    <a:lstStyle/>
                    <a:p>
                      <a:r>
                        <a:rPr lang="en-US" sz="1500"/>
                        <a:t>Organizational Capacity </a:t>
                      </a:r>
                    </a:p>
                  </a:txBody>
                  <a:tcPr/>
                </a:tc>
                <a:tc>
                  <a:txBody>
                    <a:bodyPr/>
                    <a:lstStyle/>
                    <a:p>
                      <a:pPr algn="ctr"/>
                      <a:r>
                        <a:rPr lang="en-US" sz="1500"/>
                        <a:t>15</a:t>
                      </a:r>
                    </a:p>
                  </a:txBody>
                  <a:tcPr/>
                </a:tc>
                <a:extLst>
                  <a:ext uri="{0D108BD9-81ED-4DB2-BD59-A6C34878D82A}">
                    <a16:rowId xmlns:a16="http://schemas.microsoft.com/office/drawing/2014/main" val="2441656695"/>
                  </a:ext>
                </a:extLst>
              </a:tr>
              <a:tr h="259309">
                <a:tc>
                  <a:txBody>
                    <a:bodyPr/>
                    <a:lstStyle/>
                    <a:p>
                      <a:r>
                        <a:rPr lang="en-US" sz="1500"/>
                        <a:t>Strength of Proposed Program </a:t>
                      </a:r>
                    </a:p>
                  </a:txBody>
                  <a:tcPr/>
                </a:tc>
                <a:tc>
                  <a:txBody>
                    <a:bodyPr/>
                    <a:lstStyle/>
                    <a:p>
                      <a:pPr algn="ctr"/>
                      <a:r>
                        <a:rPr lang="en-US" sz="1500"/>
                        <a:t>30</a:t>
                      </a:r>
                    </a:p>
                  </a:txBody>
                  <a:tcPr/>
                </a:tc>
                <a:extLst>
                  <a:ext uri="{0D108BD9-81ED-4DB2-BD59-A6C34878D82A}">
                    <a16:rowId xmlns:a16="http://schemas.microsoft.com/office/drawing/2014/main" val="818638515"/>
                  </a:ext>
                </a:extLst>
              </a:tr>
              <a:tr h="444529">
                <a:tc>
                  <a:txBody>
                    <a:bodyPr/>
                    <a:lstStyle/>
                    <a:p>
                      <a:r>
                        <a:rPr lang="en-US" sz="1500"/>
                        <a:t>Performance Management and Outcomes </a:t>
                      </a:r>
                    </a:p>
                  </a:txBody>
                  <a:tcPr/>
                </a:tc>
                <a:tc>
                  <a:txBody>
                    <a:bodyPr/>
                    <a:lstStyle/>
                    <a:p>
                      <a:pPr algn="ctr"/>
                      <a:r>
                        <a:rPr lang="en-US" sz="1500"/>
                        <a:t>15</a:t>
                      </a:r>
                    </a:p>
                  </a:txBody>
                  <a:tcPr/>
                </a:tc>
                <a:extLst>
                  <a:ext uri="{0D108BD9-81ED-4DB2-BD59-A6C34878D82A}">
                    <a16:rowId xmlns:a16="http://schemas.microsoft.com/office/drawing/2014/main" val="4096180428"/>
                  </a:ext>
                </a:extLst>
              </a:tr>
              <a:tr h="629750">
                <a:tc>
                  <a:txBody>
                    <a:bodyPr/>
                    <a:lstStyle/>
                    <a:p>
                      <a:r>
                        <a:rPr lang="en-US" sz="1500"/>
                        <a:t>Reasonable Costs, Budget Justification, and Leverage of Funds </a:t>
                      </a:r>
                    </a:p>
                  </a:txBody>
                  <a:tcPr/>
                </a:tc>
                <a:tc>
                  <a:txBody>
                    <a:bodyPr/>
                    <a:lstStyle/>
                    <a:p>
                      <a:pPr algn="ctr"/>
                      <a:r>
                        <a:rPr lang="en-US" sz="1500"/>
                        <a:t>15</a:t>
                      </a:r>
                    </a:p>
                  </a:txBody>
                  <a:tcPr/>
                </a:tc>
                <a:extLst>
                  <a:ext uri="{0D108BD9-81ED-4DB2-BD59-A6C34878D82A}">
                    <a16:rowId xmlns:a16="http://schemas.microsoft.com/office/drawing/2014/main" val="1291048235"/>
                  </a:ext>
                </a:extLst>
              </a:tr>
            </a:tbl>
          </a:graphicData>
        </a:graphic>
      </p:graphicFrame>
      <p:sp>
        <p:nvSpPr>
          <p:cNvPr id="4" name="Rectangle 3">
            <a:extLst>
              <a:ext uri="{FF2B5EF4-FFF2-40B4-BE49-F238E27FC236}">
                <a16:creationId xmlns:a16="http://schemas.microsoft.com/office/drawing/2014/main" id="{C12E234D-9D0E-22BF-4023-B48ADA5ABC1D}"/>
              </a:ext>
            </a:extLst>
          </p:cNvPr>
          <p:cNvSpPr/>
          <p:nvPr/>
        </p:nvSpPr>
        <p:spPr>
          <a:xfrm>
            <a:off x="3822403" y="7257281"/>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32206733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Selection and Transition Timeline</a:t>
            </a:r>
          </a:p>
        </p:txBody>
      </p:sp>
      <p:sp>
        <p:nvSpPr>
          <p:cNvPr id="3" name="Content Placeholder 2"/>
          <p:cNvSpPr>
            <a:spLocks noGrp="1"/>
          </p:cNvSpPr>
          <p:nvPr>
            <p:ph sz="half" idx="2"/>
          </p:nvPr>
        </p:nvSpPr>
        <p:spPr>
          <a:xfrm>
            <a:off x="452176" y="1725770"/>
            <a:ext cx="9314822" cy="4526758"/>
          </a:xfrm>
        </p:spPr>
        <p:txBody>
          <a:bodyPr vert="horz" lIns="101882" tIns="50941" rIns="101882" bIns="50941" rtlCol="0" anchor="t">
            <a:noAutofit/>
          </a:bodyPr>
          <a:lstStyle/>
          <a:p>
            <a:pPr marL="381635" indent="-381635">
              <a:buFont typeface="Wingdings" panose="05000000000000000000" pitchFamily="2" charset="2"/>
              <a:buChar char="§"/>
            </a:pPr>
            <a:r>
              <a:rPr lang="en-US" b="1" dirty="0"/>
              <a:t>Pre-proposal webinar –</a:t>
            </a:r>
            <a:r>
              <a:rPr lang="en-US" dirty="0"/>
              <a:t> February 24, 2023</a:t>
            </a:r>
          </a:p>
          <a:p>
            <a:pPr marL="0" indent="0">
              <a:buNone/>
            </a:pPr>
            <a:endParaRPr lang="en-US" dirty="0">
              <a:highlight>
                <a:srgbClr val="FFFF00"/>
              </a:highlight>
              <a:cs typeface="Calibri"/>
            </a:endParaRPr>
          </a:p>
          <a:p>
            <a:pPr marL="381635" indent="-381635">
              <a:buFont typeface="Wingdings" panose="05000000000000000000" pitchFamily="2" charset="2"/>
              <a:buChar char="§"/>
            </a:pPr>
            <a:r>
              <a:rPr lang="en-US" b="1" dirty="0"/>
              <a:t>Applications due – </a:t>
            </a:r>
            <a:r>
              <a:rPr lang="en-US" dirty="0"/>
              <a:t>March 23, 2023</a:t>
            </a:r>
          </a:p>
          <a:p>
            <a:pPr marL="0" indent="0">
              <a:buNone/>
            </a:pPr>
            <a:endParaRPr lang="en-US" dirty="0">
              <a:highlight>
                <a:srgbClr val="FFFF00"/>
              </a:highlight>
              <a:cs typeface="Calibri"/>
            </a:endParaRPr>
          </a:p>
          <a:p>
            <a:pPr marL="381635" indent="-381635">
              <a:buFont typeface="Wingdings" panose="05000000000000000000" pitchFamily="2" charset="2"/>
              <a:buChar char="§"/>
            </a:pPr>
            <a:r>
              <a:rPr lang="en-US" b="1" dirty="0"/>
              <a:t>Program period begins – </a:t>
            </a:r>
            <a:r>
              <a:rPr lang="en-US" dirty="0"/>
              <a:t>May 1, 2023</a:t>
            </a:r>
            <a:endParaRPr lang="en-US" dirty="0">
              <a:cs typeface="Calibri"/>
            </a:endParaRP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23</a:t>
            </a:fld>
            <a:endParaRPr lang="en-US"/>
          </a:p>
        </p:txBody>
      </p:sp>
      <p:sp>
        <p:nvSpPr>
          <p:cNvPr id="10" name="Content Placeholder 28"/>
          <p:cNvSpPr txBox="1">
            <a:spLocks/>
          </p:cNvSpPr>
          <p:nvPr/>
        </p:nvSpPr>
        <p:spPr>
          <a:xfrm>
            <a:off x="5026403" y="5562600"/>
            <a:ext cx="4445953" cy="1373459"/>
          </a:xfrm>
          <a:prstGeom prst="rect">
            <a:avLst/>
          </a:prstGeom>
        </p:spPr>
        <p:txBody>
          <a:bodyPr vert="horz" lIns="101882" tIns="50941" rIns="101882" bIns="50941" rtlCol="0">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Char char="Ø"/>
              <a:tabLst/>
              <a:defRPr/>
            </a:pPr>
            <a:endParaRPr kumimoji="0" lang="en-US" sz="2200" b="0" i="0" u="none" strike="noStrike" kern="1200" cap="none" spc="0" normalizeH="0" baseline="0" noProof="0">
              <a:ln>
                <a:noFill/>
              </a:ln>
              <a:solidFill>
                <a:schemeClr val="tx1"/>
              </a:solidFill>
              <a:effectLst/>
              <a:uLnTx/>
              <a:uFillTx/>
              <a:latin typeface="+mn-lt"/>
              <a:ea typeface="+mn-ea"/>
              <a:cs typeface="+mn-cs"/>
            </a:endParaRPr>
          </a:p>
        </p:txBody>
      </p:sp>
      <p:sp>
        <p:nvSpPr>
          <p:cNvPr id="11" name="Content Placeholder 28"/>
          <p:cNvSpPr txBox="1">
            <a:spLocks/>
          </p:cNvSpPr>
          <p:nvPr/>
        </p:nvSpPr>
        <p:spPr>
          <a:xfrm>
            <a:off x="5026403" y="5867400"/>
            <a:ext cx="4445953" cy="2831052"/>
          </a:xfrm>
          <a:prstGeom prst="rect">
            <a:avLst/>
          </a:prstGeom>
        </p:spPr>
        <p:txBody>
          <a:bodyPr vert="horz" lIns="101882" tIns="50941" rIns="101882" bIns="50941" rtlCol="0">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Char char="Ø"/>
              <a:tabLst/>
              <a:defRPr/>
            </a:pPr>
            <a:endParaRPr kumimoji="0" lang="en-US" sz="2200" b="0" i="0" u="none" strike="noStrike" kern="1200" cap="none" spc="0" normalizeH="0" baseline="0" noProof="0">
              <a:ln>
                <a:noFill/>
              </a:ln>
              <a:solidFill>
                <a:schemeClr val="tx1"/>
              </a:solidFill>
              <a:effectLst/>
              <a:uLnTx/>
              <a:uFillTx/>
              <a:latin typeface="+mn-lt"/>
              <a:ea typeface="+mn-ea"/>
              <a:cs typeface="+mn-cs"/>
            </a:endParaRPr>
          </a:p>
        </p:txBody>
      </p:sp>
      <p:sp>
        <p:nvSpPr>
          <p:cNvPr id="5" name="Rectangle 4">
            <a:extLst>
              <a:ext uri="{FF2B5EF4-FFF2-40B4-BE49-F238E27FC236}">
                <a16:creationId xmlns:a16="http://schemas.microsoft.com/office/drawing/2014/main" id="{8A7611D3-4964-5D91-3574-CDE24D4A4E3F}"/>
              </a:ext>
            </a:extLst>
          </p:cNvPr>
          <p:cNvSpPr/>
          <p:nvPr/>
        </p:nvSpPr>
        <p:spPr>
          <a:xfrm>
            <a:off x="3842808" y="7240859"/>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Deadline</a:t>
            </a:r>
          </a:p>
        </p:txBody>
      </p:sp>
      <p:sp>
        <p:nvSpPr>
          <p:cNvPr id="9" name="Slide Number Placeholder 8">
            <a:extLst>
              <a:ext uri="{FF2B5EF4-FFF2-40B4-BE49-F238E27FC236}">
                <a16:creationId xmlns:a16="http://schemas.microsoft.com/office/drawing/2014/main" id="{0CE0F2A0-ADF9-41B9-97CC-0D6CA665E9BA}"/>
              </a:ext>
            </a:extLst>
          </p:cNvPr>
          <p:cNvSpPr>
            <a:spLocks noGrp="1"/>
          </p:cNvSpPr>
          <p:nvPr>
            <p:ph type="sldNum" sz="quarter" idx="12"/>
          </p:nvPr>
        </p:nvSpPr>
        <p:spPr/>
        <p:txBody>
          <a:bodyPr/>
          <a:lstStyle/>
          <a:p>
            <a:fld id="{36BC1FD9-B118-4A5C-926F-A8A3F4A4D49D}" type="slidenum">
              <a:rPr lang="en-US" smtClean="0"/>
              <a:pPr/>
              <a:t>24</a:t>
            </a:fld>
            <a:endParaRPr lang="en-US"/>
          </a:p>
        </p:txBody>
      </p:sp>
      <p:pic>
        <p:nvPicPr>
          <p:cNvPr id="4" name="Picture 3"/>
          <p:cNvPicPr>
            <a:picLocks noChangeAspect="1"/>
          </p:cNvPicPr>
          <p:nvPr/>
        </p:nvPicPr>
        <p:blipFill>
          <a:blip r:embed="rId2" cstate="print"/>
          <a:stretch>
            <a:fillRect/>
          </a:stretch>
        </p:blipFill>
        <p:spPr>
          <a:xfrm>
            <a:off x="1480826" y="2778187"/>
            <a:ext cx="1866901" cy="1815523"/>
          </a:xfrm>
          <a:prstGeom prst="rect">
            <a:avLst/>
          </a:prstGeom>
        </p:spPr>
      </p:pic>
      <p:sp>
        <p:nvSpPr>
          <p:cNvPr id="6" name="TextBox 5"/>
          <p:cNvSpPr txBox="1"/>
          <p:nvPr/>
        </p:nvSpPr>
        <p:spPr>
          <a:xfrm>
            <a:off x="3596581" y="2226696"/>
            <a:ext cx="5884915" cy="2318868"/>
          </a:xfrm>
          <a:prstGeom prst="rect">
            <a:avLst/>
          </a:prstGeom>
          <a:noFill/>
        </p:spPr>
        <p:txBody>
          <a:bodyPr wrap="square" lIns="101882" tIns="50941" rIns="101882" bIns="50941" rtlCol="0" anchor="t">
            <a:spAutoFit/>
          </a:bodyPr>
          <a:lstStyle/>
          <a:p>
            <a:pPr>
              <a:defRPr/>
            </a:pPr>
            <a:endParaRPr lang="en-US" sz="3600">
              <a:solidFill>
                <a:prstClr val="black"/>
              </a:solidFill>
              <a:latin typeface="Calibri"/>
            </a:endParaRPr>
          </a:p>
          <a:p>
            <a:pPr>
              <a:defRPr/>
            </a:pPr>
            <a:r>
              <a:rPr lang="en-US" sz="3600" b="1">
                <a:ea typeface="+mn-lt"/>
                <a:cs typeface="+mn-lt"/>
              </a:rPr>
              <a:t>Applications</a:t>
            </a:r>
            <a:r>
              <a:rPr lang="en-US" sz="3600" b="1">
                <a:latin typeface="Calibri"/>
              </a:rPr>
              <a:t> are due</a:t>
            </a:r>
            <a:r>
              <a:rPr lang="en-US" sz="3600">
                <a:latin typeface="Calibri"/>
              </a:rPr>
              <a:t> </a:t>
            </a:r>
          </a:p>
          <a:p>
            <a:pPr>
              <a:defRPr/>
            </a:pPr>
            <a:r>
              <a:rPr lang="en-US" sz="3600" b="1">
                <a:latin typeface="Calibri"/>
              </a:rPr>
              <a:t>on </a:t>
            </a:r>
            <a:r>
              <a:rPr lang="en-US" sz="3600" b="1">
                <a:solidFill>
                  <a:srgbClr val="FF0000"/>
                </a:solidFill>
                <a:latin typeface="Calibri"/>
                <a:ea typeface="+mn-lt"/>
                <a:cs typeface="+mn-lt"/>
              </a:rPr>
              <a:t>March 23</a:t>
            </a:r>
            <a:r>
              <a:rPr lang="en-US" sz="3600" b="1">
                <a:solidFill>
                  <a:srgbClr val="FF0000"/>
                </a:solidFill>
                <a:ea typeface="+mn-lt"/>
                <a:cs typeface="+mn-lt"/>
              </a:rPr>
              <a:t>, 2023</a:t>
            </a:r>
            <a:endParaRPr lang="en-US" sz="3600">
              <a:ea typeface="+mn-lt"/>
              <a:cs typeface="+mn-lt"/>
            </a:endParaRPr>
          </a:p>
          <a:p>
            <a:pPr>
              <a:defRPr/>
            </a:pPr>
            <a:r>
              <a:rPr lang="en-US" sz="3600" b="1">
                <a:latin typeface="Calibri"/>
              </a:rPr>
              <a:t>at 12:00, Noon </a:t>
            </a:r>
            <a:endParaRPr lang="en-US" sz="3600" b="1">
              <a:latin typeface="Calibri"/>
              <a:cs typeface="Calibri"/>
            </a:endParaRPr>
          </a:p>
        </p:txBody>
      </p:sp>
      <p:sp>
        <p:nvSpPr>
          <p:cNvPr id="3" name="Rectangle 2">
            <a:extLst>
              <a:ext uri="{FF2B5EF4-FFF2-40B4-BE49-F238E27FC236}">
                <a16:creationId xmlns:a16="http://schemas.microsoft.com/office/drawing/2014/main" id="{F08870C6-6C37-123A-940A-236F34312312}"/>
              </a:ext>
            </a:extLst>
          </p:cNvPr>
          <p:cNvSpPr/>
          <p:nvPr/>
        </p:nvSpPr>
        <p:spPr>
          <a:xfrm>
            <a:off x="3928729" y="7103795"/>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1758971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normAutofit fontScale="90000"/>
          </a:bodyPr>
          <a:lstStyle/>
          <a:p>
            <a:r>
              <a:rPr lang="en-US"/>
              <a:t>Application Tips</a:t>
            </a:r>
          </a:p>
        </p:txBody>
      </p:sp>
      <p:sp>
        <p:nvSpPr>
          <p:cNvPr id="55299" name="Content Placeholder 2">
            <a:extLst>
              <a:ext uri="{FF2B5EF4-FFF2-40B4-BE49-F238E27FC236}">
                <a16:creationId xmlns:a16="http://schemas.microsoft.com/office/drawing/2014/main" id="{8CBFBB6F-D063-406B-B623-05EC7DC94418}"/>
              </a:ext>
            </a:extLst>
          </p:cNvPr>
          <p:cNvSpPr>
            <a:spLocks noGrp="1"/>
          </p:cNvSpPr>
          <p:nvPr>
            <p:ph idx="1"/>
          </p:nvPr>
        </p:nvSpPr>
        <p:spPr>
          <a:xfrm>
            <a:off x="584792" y="1300164"/>
            <a:ext cx="9282222" cy="5586411"/>
          </a:xfrm>
        </p:spPr>
        <p:txBody>
          <a:bodyPr>
            <a:normAutofit fontScale="85000" lnSpcReduction="10000"/>
          </a:bodyPr>
          <a:lstStyle/>
          <a:p>
            <a:pPr>
              <a:buFont typeface="Wingdings" panose="05000000000000000000" pitchFamily="2" charset="2"/>
              <a:buChar char="§"/>
            </a:pPr>
            <a:r>
              <a:rPr lang="en-US" altLang="en-US" sz="2800" b="1" dirty="0"/>
              <a:t>Start Early!!</a:t>
            </a:r>
          </a:p>
          <a:p>
            <a:pPr lvl="1"/>
            <a:r>
              <a:rPr lang="en-US" altLang="en-US" dirty="0"/>
              <a:t>If you have never done business with the City of Chicago, register into iSupplier/eProcurement ASAP </a:t>
            </a:r>
          </a:p>
          <a:p>
            <a:pPr lvl="1"/>
            <a:r>
              <a:rPr lang="en-US" altLang="en-US" dirty="0"/>
              <a:t>Read</a:t>
            </a:r>
            <a:r>
              <a:rPr lang="en-US" altLang="en-US" b="1" dirty="0"/>
              <a:t> </a:t>
            </a:r>
            <a:r>
              <a:rPr kumimoji="0" lang="en-US" altLang="en-US" b="0" i="0" u="none" strike="noStrike" kern="1200" cap="none" spc="0" normalizeH="0" baseline="0" noProof="0" dirty="0">
                <a:ln>
                  <a:noFill/>
                </a:ln>
                <a:solidFill>
                  <a:prstClr val="black"/>
                </a:solidFill>
                <a:effectLst/>
                <a:uLnTx/>
                <a:uFillTx/>
                <a:ea typeface="+mn-ea"/>
                <a:cs typeface="+mn-cs"/>
              </a:rPr>
              <a:t>RFP narratives, selective criteria, and application questions closely. Use the information in the RFP for guidance in formulating your answers. </a:t>
            </a:r>
          </a:p>
          <a:p>
            <a:pPr lvl="1"/>
            <a:r>
              <a:rPr lang="en-US" sz="1800" dirty="0">
                <a:effectLst/>
                <a:ea typeface="Calibri" panose="020F0502020204030204" pitchFamily="34" charset="0"/>
                <a:cs typeface="Calibri" panose="020F0502020204030204" pitchFamily="34" charset="0"/>
              </a:rPr>
              <a:t>Organizations submitting more than one proposal may do so by </a:t>
            </a:r>
            <a:r>
              <a:rPr lang="en-US" sz="1800" b="1" dirty="0">
                <a:effectLst/>
                <a:ea typeface="Calibri" panose="020F0502020204030204" pitchFamily="34" charset="0"/>
                <a:cs typeface="Calibri" panose="020F0502020204030204" pitchFamily="34" charset="0"/>
              </a:rPr>
              <a:t>submitting each proposal under a separate, unique registered account user with online bidding responsibilities within the organization’s iSupplier account, using their individual login information.</a:t>
            </a:r>
            <a:endParaRPr lang="en-US" sz="1800" b="1" dirty="0">
              <a:ea typeface="Calibri" panose="020F0502020204030204" pitchFamily="34" charset="0"/>
              <a:cs typeface="Arial" panose="020B0604020202020204" pitchFamily="34" charset="0"/>
            </a:endParaRPr>
          </a:p>
          <a:p>
            <a:pPr marL="509412" lvl="1" indent="0">
              <a:buNone/>
            </a:pPr>
            <a:endParaRPr lang="en-US" altLang="en-US" dirty="0"/>
          </a:p>
          <a:p>
            <a:pPr>
              <a:buFont typeface="Wingdings" panose="05000000000000000000" pitchFamily="2" charset="2"/>
              <a:buChar char="§"/>
            </a:pPr>
            <a:r>
              <a:rPr lang="en-US" altLang="en-US" dirty="0"/>
              <a:t>Review application questions and make sure you fully answer all questions</a:t>
            </a:r>
          </a:p>
          <a:p>
            <a:pPr lvl="1"/>
            <a:r>
              <a:rPr lang="en-US" dirty="0"/>
              <a:t>Remember there is a 4,000-character limit for all questions</a:t>
            </a:r>
          </a:p>
          <a:p>
            <a:pPr lvl="1"/>
            <a:r>
              <a:rPr lang="en-US" altLang="en-US" dirty="0"/>
              <a:t>Do not use the back button on your browser while completing the application</a:t>
            </a:r>
          </a:p>
          <a:p>
            <a:pPr lvl="1"/>
            <a:r>
              <a:rPr lang="en-US" dirty="0"/>
              <a:t>Use spell check and don’t forget to attach required attachments </a:t>
            </a:r>
          </a:p>
          <a:p>
            <a:pPr marL="509412" lvl="1" indent="0">
              <a:buNone/>
            </a:pPr>
            <a:endParaRPr lang="en-US" dirty="0"/>
          </a:p>
          <a:p>
            <a:pPr>
              <a:buFont typeface="Wingdings" panose="05000000000000000000" pitchFamily="2" charset="2"/>
              <a:buChar char="§"/>
            </a:pPr>
            <a:r>
              <a:rPr lang="en-US" altLang="en-US" dirty="0"/>
              <a:t>Do not wait until the last moment, submit 24-48 hours in advance of the deadline </a:t>
            </a:r>
          </a:p>
          <a:p>
            <a:pPr lvl="1"/>
            <a:r>
              <a:rPr lang="en-US" altLang="en-US" dirty="0"/>
              <a:t>Late applications will not be accepted (NO EXCEPTIONS)	</a:t>
            </a:r>
          </a:p>
          <a:p>
            <a:pPr lvl="1"/>
            <a:r>
              <a:rPr lang="en-US" altLang="en-US" dirty="0"/>
              <a:t>You can “submit” your application and amend it later up until the due date/time.</a:t>
            </a:r>
          </a:p>
          <a:p>
            <a:pPr lvl="1"/>
            <a:r>
              <a:rPr lang="en-US" sz="1800" dirty="0"/>
              <a:t>Avoid the rush and possible mishaps by submitting early.  Plan on submission taking 30-60 minutes. </a:t>
            </a:r>
            <a:endParaRPr lang="en-US" altLang="en-US" dirty="0"/>
          </a:p>
          <a:p>
            <a:pPr marL="509412" lvl="1" indent="0">
              <a:buNone/>
            </a:pPr>
            <a:endParaRPr lang="en-US" altLang="en-US" dirty="0"/>
          </a:p>
          <a:p>
            <a:pPr>
              <a:buFont typeface="Wingdings" panose="05000000000000000000" pitchFamily="2" charset="2"/>
              <a:buChar char="§"/>
            </a:pPr>
            <a:r>
              <a:rPr lang="en-US" altLang="en-US" sz="2800" b="1" dirty="0"/>
              <a:t>Save Often!!</a:t>
            </a:r>
          </a:p>
          <a:p>
            <a:endParaRPr lang="en-US" altLang="en-US" dirty="0"/>
          </a:p>
        </p:txBody>
      </p:sp>
      <p:sp>
        <p:nvSpPr>
          <p:cNvPr id="2" name="Rectangle 1">
            <a:extLst>
              <a:ext uri="{FF2B5EF4-FFF2-40B4-BE49-F238E27FC236}">
                <a16:creationId xmlns:a16="http://schemas.microsoft.com/office/drawing/2014/main" id="{E401627B-8180-FC17-1CF5-98C29C1D4EDA}"/>
              </a:ext>
            </a:extLst>
          </p:cNvPr>
          <p:cNvSpPr/>
          <p:nvPr/>
        </p:nvSpPr>
        <p:spPr>
          <a:xfrm>
            <a:off x="3312042" y="7050377"/>
            <a:ext cx="3434315"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a:t>Reentry &amp; Employment Navigation Program RFP  </a:t>
            </a:r>
          </a:p>
        </p:txBody>
      </p:sp>
    </p:spTree>
    <p:extLst>
      <p:ext uri="{BB962C8B-B14F-4D97-AF65-F5344CB8AC3E}">
        <p14:creationId xmlns:p14="http://schemas.microsoft.com/office/powerpoint/2010/main" val="26954160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3DE80FDC-2C21-467C-838F-BD346265617B}"/>
              </a:ext>
            </a:extLst>
          </p:cNvPr>
          <p:cNvSpPr>
            <a:spLocks noGrp="1"/>
          </p:cNvSpPr>
          <p:nvPr>
            <p:ph type="title"/>
          </p:nvPr>
        </p:nvSpPr>
        <p:spPr/>
        <p:txBody>
          <a:bodyPr>
            <a:normAutofit fontScale="90000"/>
          </a:bodyPr>
          <a:lstStyle/>
          <a:p>
            <a:r>
              <a:rPr lang="en-US" dirty="0"/>
              <a:t>Technical Assistance</a:t>
            </a:r>
          </a:p>
        </p:txBody>
      </p:sp>
      <p:sp>
        <p:nvSpPr>
          <p:cNvPr id="3" name="Content Placeholder 2">
            <a:extLst>
              <a:ext uri="{FF2B5EF4-FFF2-40B4-BE49-F238E27FC236}">
                <a16:creationId xmlns:a16="http://schemas.microsoft.com/office/drawing/2014/main" id="{3735DFE2-0418-480D-BFCB-5C9D411A837B}"/>
              </a:ext>
            </a:extLst>
          </p:cNvPr>
          <p:cNvSpPr>
            <a:spLocks noGrp="1"/>
          </p:cNvSpPr>
          <p:nvPr>
            <p:ph idx="1"/>
          </p:nvPr>
        </p:nvSpPr>
        <p:spPr>
          <a:xfrm>
            <a:off x="711200" y="1300165"/>
            <a:ext cx="8844279" cy="5243140"/>
          </a:xfrm>
        </p:spPr>
        <p:txBody>
          <a:bodyPr>
            <a:normAutofit fontScale="92500"/>
          </a:bodyPr>
          <a:lstStyle/>
          <a:p>
            <a:pPr>
              <a:lnSpc>
                <a:spcPct val="115000"/>
              </a:lnSpc>
              <a:spcBef>
                <a:spcPts val="0"/>
              </a:spcBef>
            </a:pPr>
            <a:r>
              <a:rPr lang="en-US" sz="2400" dirty="0"/>
              <a:t>Make use of the eProcurement hotline for help at 312-744-4357 (HELP). </a:t>
            </a:r>
          </a:p>
          <a:p>
            <a:pPr marL="0" indent="0" algn="ctr">
              <a:lnSpc>
                <a:spcPct val="115000"/>
              </a:lnSpc>
              <a:spcBef>
                <a:spcPts val="0"/>
              </a:spcBef>
              <a:buNone/>
            </a:pPr>
            <a:r>
              <a:rPr lang="en-US" sz="2400" b="1" dirty="0"/>
              <a:t>The hotline operates during business hours only, Monday-Friday 9-5</a:t>
            </a:r>
          </a:p>
          <a:p>
            <a:pPr marL="0" indent="0">
              <a:lnSpc>
                <a:spcPct val="115000"/>
              </a:lnSpc>
              <a:spcBef>
                <a:spcPts val="0"/>
              </a:spcBef>
              <a:buNone/>
            </a:pPr>
            <a:endParaRPr lang="en-US" sz="2400" b="1" dirty="0"/>
          </a:p>
          <a:p>
            <a:pPr marL="0" indent="0">
              <a:buNone/>
            </a:pPr>
            <a:endParaRPr lang="en-US" sz="2400" dirty="0"/>
          </a:p>
          <a:p>
            <a:r>
              <a:rPr lang="en-US" sz="2400" dirty="0"/>
              <a:t>You can also email questions on Registration and eProcurement Technical Assistance for Delegate Agencies to:</a:t>
            </a:r>
            <a:endParaRPr lang="en-US" sz="300" dirty="0"/>
          </a:p>
          <a:p>
            <a:pPr algn="ctr">
              <a:buNone/>
            </a:pPr>
            <a:br>
              <a:rPr lang="en-US" sz="300" dirty="0"/>
            </a:br>
            <a:r>
              <a:rPr lang="en-US" sz="2400" dirty="0">
                <a:hlinkClick r:id="rId3"/>
              </a:rPr>
              <a:t>CustomerSupport@cityofchicago.org</a:t>
            </a:r>
            <a:r>
              <a:rPr lang="en-US" sz="2400" dirty="0"/>
              <a:t>  </a:t>
            </a:r>
            <a:br>
              <a:rPr lang="en-US" sz="2400" dirty="0"/>
            </a:br>
            <a:endParaRPr lang="en-US" sz="2400" dirty="0"/>
          </a:p>
          <a:p>
            <a:r>
              <a:rPr lang="en-US" sz="2400" dirty="0"/>
              <a:t>There are many Training Materials (Documents and Videos) available at: </a:t>
            </a:r>
            <a:r>
              <a:rPr lang="en-US" sz="2400" dirty="0">
                <a:hlinkClick r:id="rId4"/>
              </a:rPr>
              <a:t>https://www.cityofchicago.org/city/en/depts/dps/isupplier/online-training-materials.html</a:t>
            </a:r>
            <a:r>
              <a:rPr lang="en-US" sz="2400" dirty="0"/>
              <a:t> </a:t>
            </a:r>
          </a:p>
          <a:p>
            <a:pPr marL="0" indent="0">
              <a:lnSpc>
                <a:spcPct val="115000"/>
              </a:lnSpc>
              <a:spcBef>
                <a:spcPts val="0"/>
              </a:spcBef>
              <a:buNone/>
            </a:pPr>
            <a:endParaRPr lang="en-US" sz="2400" b="1" dirty="0"/>
          </a:p>
          <a:p>
            <a:pPr marL="445736" lvl="2" indent="0" algn="ctr">
              <a:buNone/>
              <a:defRPr/>
            </a:pPr>
            <a:r>
              <a:rPr lang="en-US" sz="3100" b="1" dirty="0"/>
              <a:t>Save often, submit early! </a:t>
            </a:r>
          </a:p>
        </p:txBody>
      </p:sp>
      <p:sp>
        <p:nvSpPr>
          <p:cNvPr id="4" name="Rectangle 3">
            <a:extLst>
              <a:ext uri="{FF2B5EF4-FFF2-40B4-BE49-F238E27FC236}">
                <a16:creationId xmlns:a16="http://schemas.microsoft.com/office/drawing/2014/main" id="{6AE90DDD-404F-7CF0-64D1-AEF3C190EC21}"/>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1400" b="1" i="0" u="none" strike="noStrike" kern="1200" cap="none" spc="0" normalizeH="0" baseline="0" noProof="0">
                <a:ln>
                  <a:noFill/>
                </a:ln>
                <a:solidFill>
                  <a:prstClr val="black"/>
                </a:solidFill>
                <a:effectLst/>
                <a:uLnTx/>
                <a:uFillTx/>
                <a:latin typeface="Calibri"/>
                <a:ea typeface="+mj-ea"/>
                <a:cs typeface="+mj-cs"/>
              </a:rPr>
              <a:t>Youth Enrichment Summer Program RFP</a:t>
            </a:r>
            <a:endParaRPr lang="en-US" sz="1000"/>
          </a:p>
        </p:txBody>
      </p:sp>
      <p:sp>
        <p:nvSpPr>
          <p:cNvPr id="6" name="Slide Number Placeholder 8">
            <a:extLst>
              <a:ext uri="{FF2B5EF4-FFF2-40B4-BE49-F238E27FC236}">
                <a16:creationId xmlns:a16="http://schemas.microsoft.com/office/drawing/2014/main" id="{3A2580B1-906B-40CD-DCDB-1426FFF53BB9}"/>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26</a:t>
            </a:fld>
            <a:endParaRPr lang="en-US"/>
          </a:p>
        </p:txBody>
      </p:sp>
    </p:spTree>
    <p:extLst>
      <p:ext uri="{BB962C8B-B14F-4D97-AF65-F5344CB8AC3E}">
        <p14:creationId xmlns:p14="http://schemas.microsoft.com/office/powerpoint/2010/main" val="125835716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428625" y="2062169"/>
            <a:ext cx="9201150" cy="1478687"/>
            <a:chOff x="3568133" y="3128443"/>
            <a:chExt cx="2044700" cy="1181100"/>
          </a:xfrm>
        </p:grpSpPr>
        <p:sp>
          <p:nvSpPr>
            <p:cNvPr id="5" name="Rounded Rectangle 6"/>
            <p:cNvSpPr>
              <a:spLocks noChangeArrowheads="1"/>
            </p:cNvSpPr>
            <p:nvPr/>
          </p:nvSpPr>
          <p:spPr bwMode="auto">
            <a:xfrm>
              <a:off x="3568133" y="3128443"/>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95338" y="2457450"/>
            <a:ext cx="8548687" cy="1276350"/>
          </a:xfrm>
        </p:spPr>
        <p:txBody>
          <a:bodyPr>
            <a:noAutofit/>
          </a:bodyPr>
          <a:lstStyle/>
          <a:p>
            <a:pPr algn="ctr"/>
            <a:r>
              <a:rPr lang="en-US" sz="3500" cap="none">
                <a:latin typeface="+mn-lt"/>
              </a:rPr>
              <a:t>How to accept an amendment</a:t>
            </a:r>
            <a:br>
              <a:rPr lang="en-US" sz="3500" cap="none">
                <a:latin typeface="+mn-lt"/>
              </a:rPr>
            </a:br>
            <a:br>
              <a:rPr lang="en-US" sz="3500" cap="none">
                <a:latin typeface="+mn-lt"/>
              </a:rPr>
            </a:br>
            <a:br>
              <a:rPr lang="en-US" sz="3500" cap="none">
                <a:latin typeface="+mn-lt"/>
              </a:rPr>
            </a:br>
            <a:endParaRPr lang="en-US" sz="3500" cap="none">
              <a:latin typeface="+mn-lt"/>
            </a:endParaRPr>
          </a:p>
        </p:txBody>
      </p:sp>
      <p:sp>
        <p:nvSpPr>
          <p:cNvPr id="9" name="Rectangle 8"/>
          <p:cNvSpPr/>
          <p:nvPr/>
        </p:nvSpPr>
        <p:spPr>
          <a:xfrm>
            <a:off x="285750" y="76200"/>
            <a:ext cx="1524000"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3580110F-A480-18D7-8C08-F6706369A1E3}"/>
              </a:ext>
            </a:extLst>
          </p:cNvPr>
          <p:cNvSpPr/>
          <p:nvPr/>
        </p:nvSpPr>
        <p:spPr>
          <a:xfrm>
            <a:off x="3928729" y="7199614"/>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8670766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1</a:t>
            </a:r>
          </a:p>
        </p:txBody>
      </p:sp>
      <p:sp>
        <p:nvSpPr>
          <p:cNvPr id="3" name="Content Placeholder 2"/>
          <p:cNvSpPr>
            <a:spLocks noGrp="1"/>
          </p:cNvSpPr>
          <p:nvPr>
            <p:ph idx="1"/>
          </p:nvPr>
        </p:nvSpPr>
        <p:spPr>
          <a:xfrm>
            <a:off x="605642" y="1092994"/>
            <a:ext cx="8949837" cy="5586411"/>
          </a:xfrm>
        </p:spPr>
        <p:txBody>
          <a:bodyPr>
            <a:normAutofit/>
          </a:bodyPr>
          <a:lstStyle/>
          <a:p>
            <a:r>
              <a:rPr lang="en-US" sz="1800"/>
              <a:t>If the RFP you are interested in has been amended. In order to start an application, you will need to acknowledge and accept the amendment first. </a:t>
            </a:r>
            <a:br>
              <a:rPr lang="en-US" sz="1800"/>
            </a:br>
            <a:r>
              <a:rPr lang="en-US" sz="1800"/>
              <a:t>(Please not that the RFP shown in this and subsequent slides is an example).  </a:t>
            </a:r>
            <a:br>
              <a:rPr lang="en-US" sz="1800"/>
            </a:br>
            <a:r>
              <a:rPr lang="en-US" sz="1800"/>
              <a:t>To accept the amendment, click on “View Amendment History”. </a:t>
            </a:r>
          </a:p>
          <a:p>
            <a:r>
              <a:rPr lang="en-US" sz="1800"/>
              <a:t>If the RFP has not been amended (yet), select “Create Quote” from the drop-down menu in the “Actions” box and click on “Go”. This will take you to the application page, where you can get started.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28</a:t>
            </a:fld>
            <a:endParaRPr lang="en-US"/>
          </a:p>
        </p:txBody>
      </p:sp>
      <p:sp>
        <p:nvSpPr>
          <p:cNvPr id="6" name="Rectangle 5">
            <a:extLst>
              <a:ext uri="{FF2B5EF4-FFF2-40B4-BE49-F238E27FC236}">
                <a16:creationId xmlns:a16="http://schemas.microsoft.com/office/drawing/2014/main" id="{824CD68D-4D83-EEC5-D875-88EBEB08E49F}"/>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10" name="Group 9">
            <a:extLst>
              <a:ext uri="{FF2B5EF4-FFF2-40B4-BE49-F238E27FC236}">
                <a16:creationId xmlns:a16="http://schemas.microsoft.com/office/drawing/2014/main" id="{AD501651-2830-AA34-665C-0AE2120E9CF3}"/>
              </a:ext>
            </a:extLst>
          </p:cNvPr>
          <p:cNvGrpSpPr/>
          <p:nvPr/>
        </p:nvGrpSpPr>
        <p:grpSpPr>
          <a:xfrm>
            <a:off x="165422" y="3402829"/>
            <a:ext cx="9830276" cy="2964708"/>
            <a:chOff x="165422" y="3784794"/>
            <a:chExt cx="9830276" cy="2964708"/>
          </a:xfrm>
        </p:grpSpPr>
        <p:pic>
          <p:nvPicPr>
            <p:cNvPr id="7" name="Picture 6" descr="Graphical user interface, text, application, email&#10;&#10;Description automatically generated">
              <a:extLst>
                <a:ext uri="{FF2B5EF4-FFF2-40B4-BE49-F238E27FC236}">
                  <a16:creationId xmlns:a16="http://schemas.microsoft.com/office/drawing/2014/main" id="{B77808C1-EB37-D704-AC60-12D94F28740A}"/>
                </a:ext>
              </a:extLst>
            </p:cNvPr>
            <p:cNvPicPr>
              <a:picLocks noChangeAspect="1"/>
            </p:cNvPicPr>
            <p:nvPr/>
          </p:nvPicPr>
          <p:blipFill>
            <a:blip r:embed="rId2"/>
            <a:stretch>
              <a:fillRect/>
            </a:stretch>
          </p:blipFill>
          <p:spPr>
            <a:xfrm>
              <a:off x="375631" y="3784794"/>
              <a:ext cx="9409857" cy="2964708"/>
            </a:xfrm>
            <a:prstGeom prst="rect">
              <a:avLst/>
            </a:prstGeom>
          </p:spPr>
        </p:pic>
        <p:sp>
          <p:nvSpPr>
            <p:cNvPr id="8" name="Oval 7">
              <a:extLst>
                <a:ext uri="{FF2B5EF4-FFF2-40B4-BE49-F238E27FC236}">
                  <a16:creationId xmlns:a16="http://schemas.microsoft.com/office/drawing/2014/main" id="{AF64E193-E621-6C22-0493-46772B7627EB}"/>
                </a:ext>
              </a:extLst>
            </p:cNvPr>
            <p:cNvSpPr/>
            <p:nvPr/>
          </p:nvSpPr>
          <p:spPr>
            <a:xfrm>
              <a:off x="7507141" y="4337027"/>
              <a:ext cx="2488557" cy="5460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268A293-7890-14B8-885A-ABCB43829475}"/>
                </a:ext>
              </a:extLst>
            </p:cNvPr>
            <p:cNvSpPr/>
            <p:nvPr/>
          </p:nvSpPr>
          <p:spPr>
            <a:xfrm>
              <a:off x="165422" y="3803738"/>
              <a:ext cx="1709678" cy="10793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FA06C4DB-DBCA-E923-A0D1-274C02A978EF}"/>
              </a:ext>
            </a:extLst>
          </p:cNvPr>
          <p:cNvSpPr/>
          <p:nvPr/>
        </p:nvSpPr>
        <p:spPr>
          <a:xfrm>
            <a:off x="3848988" y="7257281"/>
            <a:ext cx="2764464"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89957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2</a:t>
            </a:r>
          </a:p>
        </p:txBody>
      </p:sp>
      <p:sp>
        <p:nvSpPr>
          <p:cNvPr id="3" name="Content Placeholder 2"/>
          <p:cNvSpPr>
            <a:spLocks noGrp="1"/>
          </p:cNvSpPr>
          <p:nvPr>
            <p:ph idx="1"/>
          </p:nvPr>
        </p:nvSpPr>
        <p:spPr>
          <a:xfrm>
            <a:off x="683836" y="1300164"/>
            <a:ext cx="8871643" cy="5586411"/>
          </a:xfrm>
        </p:spPr>
        <p:txBody>
          <a:bodyPr>
            <a:normAutofit/>
          </a:bodyPr>
          <a:lstStyle/>
          <a:p>
            <a:r>
              <a:rPr lang="en-US" sz="2000"/>
              <a:t>To begin the acceptance and acknowledgment process, to open the RFP in view only: (1) click on the Document number.  (2) To review the amended changes to the RFP, click on the infinity or eyeglass icon. (3) To acknowledge receipt and understanding of these changes and proceed, click on the “Acknowledge Amendments” button.</a:t>
            </a:r>
          </a:p>
          <a:p>
            <a:r>
              <a:rPr lang="en-US" sz="2000"/>
              <a:t>By acknowledging the amendment, you are indicating that you are aware of the changes made to the RFP in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29</a:t>
            </a:fld>
            <a:endParaRPr lang="en-US"/>
          </a:p>
        </p:txBody>
      </p:sp>
      <p:sp>
        <p:nvSpPr>
          <p:cNvPr id="6" name="Rectangle 5">
            <a:extLst>
              <a:ext uri="{FF2B5EF4-FFF2-40B4-BE49-F238E27FC236}">
                <a16:creationId xmlns:a16="http://schemas.microsoft.com/office/drawing/2014/main" id="{850E6EB0-B73F-F8C7-B99E-750949EA863E}"/>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14" name="Group 13">
            <a:extLst>
              <a:ext uri="{FF2B5EF4-FFF2-40B4-BE49-F238E27FC236}">
                <a16:creationId xmlns:a16="http://schemas.microsoft.com/office/drawing/2014/main" id="{36DF48E4-6881-BE3E-23B1-B556830D7C26}"/>
              </a:ext>
            </a:extLst>
          </p:cNvPr>
          <p:cNvGrpSpPr/>
          <p:nvPr/>
        </p:nvGrpSpPr>
        <p:grpSpPr>
          <a:xfrm>
            <a:off x="232625" y="3847407"/>
            <a:ext cx="9141939" cy="2416721"/>
            <a:chOff x="232625" y="3847407"/>
            <a:chExt cx="9141939" cy="2416721"/>
          </a:xfrm>
        </p:grpSpPr>
        <p:pic>
          <p:nvPicPr>
            <p:cNvPr id="5" name="Content Placeholder 4">
              <a:extLst>
                <a:ext uri="{FF2B5EF4-FFF2-40B4-BE49-F238E27FC236}">
                  <a16:creationId xmlns:a16="http://schemas.microsoft.com/office/drawing/2014/main" id="{26DABB8D-A8F9-44CE-A02E-B3F598A37C94}"/>
                </a:ext>
              </a:extLst>
            </p:cNvPr>
            <p:cNvPicPr>
              <a:picLocks noChangeAspect="1"/>
            </p:cNvPicPr>
            <p:nvPr/>
          </p:nvPicPr>
          <p:blipFill>
            <a:blip r:embed="rId2" cstate="print"/>
            <a:srcRect b="14779"/>
            <a:stretch>
              <a:fillRect/>
            </a:stretch>
          </p:blipFill>
          <p:spPr>
            <a:xfrm>
              <a:off x="502921" y="3847407"/>
              <a:ext cx="8871643" cy="2416721"/>
            </a:xfrm>
            <a:prstGeom prst="rect">
              <a:avLst/>
            </a:prstGeom>
          </p:spPr>
        </p:pic>
        <p:pic>
          <p:nvPicPr>
            <p:cNvPr id="9" name="Graphic 8" descr="Badge 1 with solid fill">
              <a:extLst>
                <a:ext uri="{FF2B5EF4-FFF2-40B4-BE49-F238E27FC236}">
                  <a16:creationId xmlns:a16="http://schemas.microsoft.com/office/drawing/2014/main" id="{0E0AC95E-244E-F54C-F032-7FB78620DC4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32625" y="4785471"/>
              <a:ext cx="540592" cy="540592"/>
            </a:xfrm>
            <a:prstGeom prst="rect">
              <a:avLst/>
            </a:prstGeom>
          </p:spPr>
        </p:pic>
        <p:pic>
          <p:nvPicPr>
            <p:cNvPr id="11" name="Graphic 10" descr="Badge with solid fill">
              <a:extLst>
                <a:ext uri="{FF2B5EF4-FFF2-40B4-BE49-F238E27FC236}">
                  <a16:creationId xmlns:a16="http://schemas.microsoft.com/office/drawing/2014/main" id="{6B2B3046-ABB5-65B3-7DBC-12D522CDC1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918048" y="4868863"/>
              <a:ext cx="457200" cy="457200"/>
            </a:xfrm>
            <a:prstGeom prst="rect">
              <a:avLst/>
            </a:prstGeom>
          </p:spPr>
        </p:pic>
        <p:pic>
          <p:nvPicPr>
            <p:cNvPr id="13" name="Graphic 12" descr="Badge 3 with solid fill">
              <a:extLst>
                <a:ext uri="{FF2B5EF4-FFF2-40B4-BE49-F238E27FC236}">
                  <a16:creationId xmlns:a16="http://schemas.microsoft.com/office/drawing/2014/main" id="{C975015B-2416-7B6D-D936-A0C79843D45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386576" y="5589053"/>
              <a:ext cx="457201" cy="457201"/>
            </a:xfrm>
            <a:prstGeom prst="rect">
              <a:avLst/>
            </a:prstGeom>
          </p:spPr>
        </p:pic>
      </p:grpSp>
      <p:sp>
        <p:nvSpPr>
          <p:cNvPr id="7" name="Rectangle 6">
            <a:extLst>
              <a:ext uri="{FF2B5EF4-FFF2-40B4-BE49-F238E27FC236}">
                <a16:creationId xmlns:a16="http://schemas.microsoft.com/office/drawing/2014/main" id="{86CA937C-40DA-A022-4874-669DCD15AEAC}"/>
              </a:ext>
            </a:extLst>
          </p:cNvPr>
          <p:cNvSpPr/>
          <p:nvPr/>
        </p:nvSpPr>
        <p:spPr>
          <a:xfrm>
            <a:off x="3742741" y="7150488"/>
            <a:ext cx="2753832"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4595357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5327374" y="1047956"/>
            <a:ext cx="4144213" cy="5392602"/>
          </a:xfrm>
          <a:prstGeom prst="rect">
            <a:avLst/>
          </a:prstGeom>
          <a:solidFill>
            <a:schemeClr val="bg1"/>
          </a:solidFill>
          <a:ln w="6350">
            <a:solidFill>
              <a:schemeClr val="tx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a:t>Agenda</a:t>
            </a:r>
          </a:p>
        </p:txBody>
      </p:sp>
      <p:sp>
        <p:nvSpPr>
          <p:cNvPr id="3" name="Content Placeholder 2"/>
          <p:cNvSpPr>
            <a:spLocks noGrp="1"/>
          </p:cNvSpPr>
          <p:nvPr>
            <p:ph idx="1"/>
          </p:nvPr>
        </p:nvSpPr>
        <p:spPr>
          <a:xfrm>
            <a:off x="329609" y="1279399"/>
            <a:ext cx="4699591" cy="5140394"/>
          </a:xfrm>
        </p:spPr>
        <p:txBody>
          <a:bodyPr>
            <a:normAutofit lnSpcReduction="10000"/>
          </a:bodyPr>
          <a:lstStyle/>
          <a:p>
            <a:pPr>
              <a:buFont typeface="Wingdings" panose="05000000000000000000" pitchFamily="2" charset="2"/>
              <a:buChar char="§"/>
            </a:pPr>
            <a:r>
              <a:rPr lang="en-US" dirty="0"/>
              <a:t>Welcome and Introductions</a:t>
            </a:r>
          </a:p>
          <a:p>
            <a:pPr marL="0" indent="0">
              <a:buNone/>
            </a:pPr>
            <a:endParaRPr lang="en-US" dirty="0"/>
          </a:p>
          <a:p>
            <a:pPr>
              <a:buFont typeface="Wingdings" panose="05000000000000000000" pitchFamily="2" charset="2"/>
              <a:buChar char="§"/>
            </a:pPr>
            <a:r>
              <a:rPr lang="en-US" dirty="0"/>
              <a:t>DFSS Overview and Commitment to Outcomes </a:t>
            </a:r>
          </a:p>
          <a:p>
            <a:pPr marL="0" indent="0">
              <a:buNone/>
            </a:pPr>
            <a:endParaRPr lang="en-US" dirty="0"/>
          </a:p>
          <a:p>
            <a:pPr>
              <a:buFont typeface="Wingdings" panose="05000000000000000000" pitchFamily="2" charset="2"/>
              <a:buChar char="§"/>
            </a:pPr>
            <a:r>
              <a:rPr lang="en-US" dirty="0"/>
              <a:t>Review of SPRING Forward RFP: Housing Navigation Program </a:t>
            </a:r>
          </a:p>
          <a:p>
            <a:pPr marL="0" indent="0">
              <a:buNone/>
            </a:pPr>
            <a:endParaRPr lang="en-US" dirty="0"/>
          </a:p>
          <a:p>
            <a:pPr>
              <a:buFont typeface="Wingdings" panose="05000000000000000000" pitchFamily="2" charset="2"/>
              <a:buChar char="§"/>
            </a:pPr>
            <a:r>
              <a:rPr lang="en-US" dirty="0"/>
              <a:t>Timeline</a:t>
            </a:r>
          </a:p>
          <a:p>
            <a:pPr marL="0" indent="0">
              <a:buNone/>
            </a:pPr>
            <a:endParaRPr lang="en-US" dirty="0"/>
          </a:p>
          <a:p>
            <a:pPr>
              <a:buFont typeface="Wingdings" panose="05000000000000000000" pitchFamily="2" charset="2"/>
              <a:buChar char="§"/>
            </a:pPr>
            <a:r>
              <a:rPr lang="en-US" dirty="0"/>
              <a:t>Submission of RFP to eProcurement </a:t>
            </a:r>
          </a:p>
          <a:p>
            <a:pPr marL="0" indent="0">
              <a:buNone/>
            </a:pPr>
            <a:endParaRPr lang="en-US" dirty="0"/>
          </a:p>
          <a:p>
            <a:pPr>
              <a:buFont typeface="Wingdings" panose="05000000000000000000" pitchFamily="2" charset="2"/>
              <a:buChar char="§"/>
            </a:pPr>
            <a:r>
              <a:rPr lang="en-US" dirty="0"/>
              <a:t>Questions</a:t>
            </a:r>
          </a:p>
          <a:p>
            <a:pPr marL="509412" lvl="1" indent="0">
              <a:buNone/>
            </a:pPr>
            <a:endParaRPr lang="en-US" dirty="0"/>
          </a:p>
          <a:p>
            <a:endParaRPr lang="en-US" dirty="0"/>
          </a:p>
          <a:p>
            <a:endParaRPr lang="en-US" dirty="0"/>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solidFill>
                  <a:srgbClr val="00B0F0"/>
                </a:solidFill>
              </a:rPr>
              <a:t>Page </a:t>
            </a:r>
            <a:fld id="{6B1E0480-57EA-4B4D-8E64-F548A057966E}" type="slidenum">
              <a:rPr lang="en-US" smtClean="0">
                <a:solidFill>
                  <a:srgbClr val="00B0F0"/>
                </a:solidFill>
              </a:rPr>
              <a:pPr/>
              <a:t>3</a:t>
            </a:fld>
            <a:endParaRPr lang="en-US">
              <a:solidFill>
                <a:srgbClr val="00B0F0"/>
              </a:solidFill>
            </a:endParaRPr>
          </a:p>
        </p:txBody>
      </p:sp>
      <p:pic>
        <p:nvPicPr>
          <p:cNvPr id="8" name="Picture 7">
            <a:extLst>
              <a:ext uri="{FF2B5EF4-FFF2-40B4-BE49-F238E27FC236}">
                <a16:creationId xmlns:a16="http://schemas.microsoft.com/office/drawing/2014/main" id="{E93E3810-02C9-7C1C-7997-E5C6E088A9D0}"/>
              </a:ext>
            </a:extLst>
          </p:cNvPr>
          <p:cNvPicPr>
            <a:picLocks noChangeAspect="1"/>
          </p:cNvPicPr>
          <p:nvPr/>
        </p:nvPicPr>
        <p:blipFill>
          <a:blip r:embed="rId3"/>
          <a:stretch>
            <a:fillRect/>
          </a:stretch>
        </p:blipFill>
        <p:spPr>
          <a:xfrm>
            <a:off x="5029199" y="604853"/>
            <a:ext cx="4567087" cy="6119591"/>
          </a:xfrm>
          <a:prstGeom prst="rect">
            <a:avLst/>
          </a:prstGeom>
        </p:spPr>
      </p:pic>
      <p:sp>
        <p:nvSpPr>
          <p:cNvPr id="5" name="Rectangle 4">
            <a:extLst>
              <a:ext uri="{FF2B5EF4-FFF2-40B4-BE49-F238E27FC236}">
                <a16:creationId xmlns:a16="http://schemas.microsoft.com/office/drawing/2014/main" id="{9AC7C0B6-189B-F122-E1F4-E668D50EBB6A}"/>
              </a:ext>
            </a:extLst>
          </p:cNvPr>
          <p:cNvSpPr/>
          <p:nvPr/>
        </p:nvSpPr>
        <p:spPr>
          <a:xfrm>
            <a:off x="3838705" y="7105293"/>
            <a:ext cx="2346960"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200" b="1"/>
              <a:t>Housing Navigation Program RFP  </a:t>
            </a:r>
          </a:p>
        </p:txBody>
      </p:sp>
      <p:sp>
        <p:nvSpPr>
          <p:cNvPr id="4" name="TextBox 3">
            <a:extLst>
              <a:ext uri="{FF2B5EF4-FFF2-40B4-BE49-F238E27FC236}">
                <a16:creationId xmlns:a16="http://schemas.microsoft.com/office/drawing/2014/main" id="{8F773231-0146-755E-159A-F491A74F025E}"/>
              </a:ext>
            </a:extLst>
          </p:cNvPr>
          <p:cNvSpPr txBox="1"/>
          <p:nvPr/>
        </p:nvSpPr>
        <p:spPr>
          <a:xfrm>
            <a:off x="7399480" y="2532186"/>
            <a:ext cx="1024932" cy="246221"/>
          </a:xfrm>
          <a:prstGeom prst="rect">
            <a:avLst/>
          </a:prstGeom>
          <a:noFill/>
        </p:spPr>
        <p:txBody>
          <a:bodyPr wrap="square" rtlCol="0">
            <a:spAutoFit/>
          </a:bodyPr>
          <a:lstStyle/>
          <a:p>
            <a:r>
              <a:rPr lang="en-US" sz="950" b="1" dirty="0">
                <a:ea typeface="Tahoma" panose="020B0604030504040204" pitchFamily="34" charset="0"/>
                <a:cs typeface="Tahoma" panose="020B0604030504040204" pitchFamily="34" charset="0"/>
              </a:rPr>
              <a:t>9128</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3</a:t>
            </a:r>
          </a:p>
        </p:txBody>
      </p:sp>
      <p:sp>
        <p:nvSpPr>
          <p:cNvPr id="3" name="Content Placeholder 2"/>
          <p:cNvSpPr>
            <a:spLocks noGrp="1"/>
          </p:cNvSpPr>
          <p:nvPr>
            <p:ph idx="1"/>
          </p:nvPr>
        </p:nvSpPr>
        <p:spPr>
          <a:xfrm>
            <a:off x="748146" y="1300164"/>
            <a:ext cx="8807334" cy="5586411"/>
          </a:xfrm>
        </p:spPr>
        <p:txBody>
          <a:bodyPr/>
          <a:lstStyle/>
          <a:p>
            <a:r>
              <a:rPr lang="en-US"/>
              <a:t>When you get to this screen, click on the “I accept…” check box and then click on “Acknowledge”</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30</a:t>
            </a:fld>
            <a:endParaRPr lang="en-US"/>
          </a:p>
        </p:txBody>
      </p:sp>
      <p:sp>
        <p:nvSpPr>
          <p:cNvPr id="6" name="Rectangle 5">
            <a:extLst>
              <a:ext uri="{FF2B5EF4-FFF2-40B4-BE49-F238E27FC236}">
                <a16:creationId xmlns:a16="http://schemas.microsoft.com/office/drawing/2014/main" id="{072A42C9-437A-504C-1304-6AAB0A01639B}"/>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13" name="Group 12">
            <a:extLst>
              <a:ext uri="{FF2B5EF4-FFF2-40B4-BE49-F238E27FC236}">
                <a16:creationId xmlns:a16="http://schemas.microsoft.com/office/drawing/2014/main" id="{668724BD-998F-B5FB-3B7F-FCEA9530B2F6}"/>
              </a:ext>
            </a:extLst>
          </p:cNvPr>
          <p:cNvGrpSpPr/>
          <p:nvPr/>
        </p:nvGrpSpPr>
        <p:grpSpPr>
          <a:xfrm>
            <a:off x="81025" y="2364414"/>
            <a:ext cx="9797966" cy="2165826"/>
            <a:chOff x="81025" y="2364414"/>
            <a:chExt cx="9797966" cy="2165826"/>
          </a:xfrm>
        </p:grpSpPr>
        <p:pic>
          <p:nvPicPr>
            <p:cNvPr id="7" name="Picture 6" descr="Graphical user interface, application, email&#10;&#10;Description automatically generated">
              <a:extLst>
                <a:ext uri="{FF2B5EF4-FFF2-40B4-BE49-F238E27FC236}">
                  <a16:creationId xmlns:a16="http://schemas.microsoft.com/office/drawing/2014/main" id="{D90D38F3-3991-5AA4-71BE-72866A4C1AD5}"/>
                </a:ext>
              </a:extLst>
            </p:cNvPr>
            <p:cNvPicPr>
              <a:picLocks noChangeAspect="1"/>
            </p:cNvPicPr>
            <p:nvPr/>
          </p:nvPicPr>
          <p:blipFill>
            <a:blip r:embed="rId2"/>
            <a:stretch>
              <a:fillRect/>
            </a:stretch>
          </p:blipFill>
          <p:spPr>
            <a:xfrm>
              <a:off x="179406" y="2364414"/>
              <a:ext cx="9699585" cy="2165826"/>
            </a:xfrm>
            <a:prstGeom prst="rect">
              <a:avLst/>
            </a:prstGeom>
          </p:spPr>
        </p:pic>
        <p:pic>
          <p:nvPicPr>
            <p:cNvPr id="9" name="Graphic 8" descr="Checkmark outline">
              <a:extLst>
                <a:ext uri="{FF2B5EF4-FFF2-40B4-BE49-F238E27FC236}">
                  <a16:creationId xmlns:a16="http://schemas.microsoft.com/office/drawing/2014/main" id="{E032FC9B-35F8-F159-120D-BB24B7A43F95}"/>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6139" y="2688224"/>
              <a:ext cx="182880" cy="182880"/>
            </a:xfrm>
            <a:prstGeom prst="rect">
              <a:avLst/>
            </a:prstGeom>
          </p:spPr>
        </p:pic>
        <p:sp>
          <p:nvSpPr>
            <p:cNvPr id="11" name="Oval 10">
              <a:extLst>
                <a:ext uri="{FF2B5EF4-FFF2-40B4-BE49-F238E27FC236}">
                  <a16:creationId xmlns:a16="http://schemas.microsoft.com/office/drawing/2014/main" id="{019242F8-C7BB-616E-3E97-3978BBC07601}"/>
                </a:ext>
              </a:extLst>
            </p:cNvPr>
            <p:cNvSpPr/>
            <p:nvPr/>
          </p:nvSpPr>
          <p:spPr>
            <a:xfrm>
              <a:off x="81025" y="2558004"/>
              <a:ext cx="1435261"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a:extLst>
              <a:ext uri="{FF2B5EF4-FFF2-40B4-BE49-F238E27FC236}">
                <a16:creationId xmlns:a16="http://schemas.microsoft.com/office/drawing/2014/main" id="{B0D2CC00-DD39-3C8D-4738-77C1F7D9DC84}"/>
              </a:ext>
            </a:extLst>
          </p:cNvPr>
          <p:cNvSpPr/>
          <p:nvPr/>
        </p:nvSpPr>
        <p:spPr>
          <a:xfrm>
            <a:off x="8843058" y="2363725"/>
            <a:ext cx="1115060"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a:extLst>
              <a:ext uri="{FF2B5EF4-FFF2-40B4-BE49-F238E27FC236}">
                <a16:creationId xmlns:a16="http://schemas.microsoft.com/office/drawing/2014/main" id="{FC9E2F4B-FD0A-7C43-819A-08B353F308ED}"/>
              </a:ext>
            </a:extLst>
          </p:cNvPr>
          <p:cNvSpPr/>
          <p:nvPr/>
        </p:nvSpPr>
        <p:spPr>
          <a:xfrm>
            <a:off x="3732028" y="7103921"/>
            <a:ext cx="2892055"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32287586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4</a:t>
            </a:r>
          </a:p>
        </p:txBody>
      </p:sp>
      <p:sp>
        <p:nvSpPr>
          <p:cNvPr id="3" name="Content Placeholder 2"/>
          <p:cNvSpPr>
            <a:spLocks noGrp="1"/>
          </p:cNvSpPr>
          <p:nvPr>
            <p:ph idx="1"/>
          </p:nvPr>
        </p:nvSpPr>
        <p:spPr>
          <a:xfrm>
            <a:off x="771896" y="1300164"/>
            <a:ext cx="8783583" cy="5586411"/>
          </a:xfrm>
        </p:spPr>
        <p:txBody>
          <a:bodyPr/>
          <a:lstStyle/>
          <a:p>
            <a:r>
              <a:rPr lang="en-US"/>
              <a:t>Click on “Yes” to indicate that you confirm your acknowledgement of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31</a:t>
            </a:fld>
            <a:endParaRPr lang="en-US"/>
          </a:p>
        </p:txBody>
      </p:sp>
      <p:pic>
        <p:nvPicPr>
          <p:cNvPr id="5" name="Content Placeholder 3">
            <a:extLst>
              <a:ext uri="{FF2B5EF4-FFF2-40B4-BE49-F238E27FC236}">
                <a16:creationId xmlns:a16="http://schemas.microsoft.com/office/drawing/2014/main" id="{F0ED2FF7-A213-434B-BCA5-8651BC2E261F}"/>
              </a:ext>
            </a:extLst>
          </p:cNvPr>
          <p:cNvPicPr>
            <a:picLocks noChangeAspect="1"/>
          </p:cNvPicPr>
          <p:nvPr/>
        </p:nvPicPr>
        <p:blipFill>
          <a:blip r:embed="rId2" cstate="print"/>
          <a:srcRect t="8483"/>
          <a:stretch>
            <a:fillRect/>
          </a:stretch>
        </p:blipFill>
        <p:spPr>
          <a:xfrm>
            <a:off x="485908" y="2209800"/>
            <a:ext cx="9458192" cy="1809750"/>
          </a:xfrm>
          <a:prstGeom prst="rect">
            <a:avLst/>
          </a:prstGeom>
        </p:spPr>
      </p:pic>
      <p:sp>
        <p:nvSpPr>
          <p:cNvPr id="6" name="Rectangle 5">
            <a:extLst>
              <a:ext uri="{FF2B5EF4-FFF2-40B4-BE49-F238E27FC236}">
                <a16:creationId xmlns:a16="http://schemas.microsoft.com/office/drawing/2014/main" id="{60DA1262-7C6A-F2EB-520B-C1C44774AB73}"/>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Rectangle 6">
            <a:extLst>
              <a:ext uri="{FF2B5EF4-FFF2-40B4-BE49-F238E27FC236}">
                <a16:creationId xmlns:a16="http://schemas.microsoft.com/office/drawing/2014/main" id="{335B5145-8DAA-5231-8C55-842D0E7E2043}"/>
              </a:ext>
            </a:extLst>
          </p:cNvPr>
          <p:cNvSpPr/>
          <p:nvPr/>
        </p:nvSpPr>
        <p:spPr>
          <a:xfrm>
            <a:off x="3763926" y="7103921"/>
            <a:ext cx="2860157"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39979799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How to accept an amendment – Step 5</a:t>
            </a:r>
          </a:p>
        </p:txBody>
      </p:sp>
      <p:sp>
        <p:nvSpPr>
          <p:cNvPr id="3" name="Content Placeholder 2"/>
          <p:cNvSpPr>
            <a:spLocks noGrp="1"/>
          </p:cNvSpPr>
          <p:nvPr>
            <p:ph idx="1"/>
          </p:nvPr>
        </p:nvSpPr>
        <p:spPr>
          <a:xfrm>
            <a:off x="862014" y="1300164"/>
            <a:ext cx="8693466" cy="5586411"/>
          </a:xfrm>
        </p:spPr>
        <p:txBody>
          <a:bodyPr/>
          <a:lstStyle/>
          <a:p>
            <a:r>
              <a:rPr lang="en-US"/>
              <a:t>Finally, (1) click on the checkbox that you accept the terms and conditions and then (2) click on “Accept” to accept them. </a:t>
            </a:r>
          </a:p>
          <a:p>
            <a:r>
              <a:rPr lang="en-US"/>
              <a:t>This is the final step in acknowledging and accepting the amendment.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32</a:t>
            </a:fld>
            <a:endParaRPr lang="en-US"/>
          </a:p>
        </p:txBody>
      </p:sp>
      <p:sp>
        <p:nvSpPr>
          <p:cNvPr id="6" name="Rectangle 5">
            <a:extLst>
              <a:ext uri="{FF2B5EF4-FFF2-40B4-BE49-F238E27FC236}">
                <a16:creationId xmlns:a16="http://schemas.microsoft.com/office/drawing/2014/main" id="{EDB89CDC-F203-A822-822A-1639B96C5939}"/>
              </a:ext>
            </a:extLst>
          </p:cNvPr>
          <p:cNvSpPr/>
          <p:nvPr/>
        </p:nvSpPr>
        <p:spPr>
          <a:xfrm>
            <a:off x="1852481" y="70732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grpSp>
        <p:nvGrpSpPr>
          <p:cNvPr id="12" name="Group 11">
            <a:extLst>
              <a:ext uri="{FF2B5EF4-FFF2-40B4-BE49-F238E27FC236}">
                <a16:creationId xmlns:a16="http://schemas.microsoft.com/office/drawing/2014/main" id="{5CE97601-D033-2A7D-1BDD-A5DE24C73BF7}"/>
              </a:ext>
            </a:extLst>
          </p:cNvPr>
          <p:cNvGrpSpPr/>
          <p:nvPr/>
        </p:nvGrpSpPr>
        <p:grpSpPr>
          <a:xfrm>
            <a:off x="0" y="2508240"/>
            <a:ext cx="9670764" cy="4453255"/>
            <a:chOff x="0" y="2508240"/>
            <a:chExt cx="9670764" cy="4453255"/>
          </a:xfrm>
        </p:grpSpPr>
        <p:pic>
          <p:nvPicPr>
            <p:cNvPr id="7" name="Picture 6" descr="Graphical user interface, text, application&#10;&#10;Description automatically generated">
              <a:extLst>
                <a:ext uri="{FF2B5EF4-FFF2-40B4-BE49-F238E27FC236}">
                  <a16:creationId xmlns:a16="http://schemas.microsoft.com/office/drawing/2014/main" id="{6E09EC5A-6DEC-0CEE-EA31-2D5C8F5DE093}"/>
                </a:ext>
              </a:extLst>
            </p:cNvPr>
            <p:cNvPicPr>
              <a:picLocks noChangeAspect="1"/>
            </p:cNvPicPr>
            <p:nvPr/>
          </p:nvPicPr>
          <p:blipFill>
            <a:blip r:embed="rId2"/>
            <a:stretch>
              <a:fillRect/>
            </a:stretch>
          </p:blipFill>
          <p:spPr>
            <a:xfrm>
              <a:off x="502920" y="2508240"/>
              <a:ext cx="9108931" cy="4453255"/>
            </a:xfrm>
            <a:prstGeom prst="rect">
              <a:avLst/>
            </a:prstGeom>
          </p:spPr>
        </p:pic>
        <p:pic>
          <p:nvPicPr>
            <p:cNvPr id="8" name="Graphic 7" descr="Badge 1 with solid fill">
              <a:extLst>
                <a:ext uri="{FF2B5EF4-FFF2-40B4-BE49-F238E27FC236}">
                  <a16:creationId xmlns:a16="http://schemas.microsoft.com/office/drawing/2014/main" id="{53C3F92A-C302-8C6C-E642-ADC4123D2E6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0" y="6345983"/>
              <a:ext cx="540592" cy="540592"/>
            </a:xfrm>
            <a:prstGeom prst="rect">
              <a:avLst/>
            </a:prstGeom>
          </p:spPr>
        </p:pic>
        <p:pic>
          <p:nvPicPr>
            <p:cNvPr id="9" name="Graphic 8" descr="Badge with solid fill">
              <a:extLst>
                <a:ext uri="{FF2B5EF4-FFF2-40B4-BE49-F238E27FC236}">
                  <a16:creationId xmlns:a16="http://schemas.microsoft.com/office/drawing/2014/main" id="{3004A4A0-7833-A6C3-36B6-9D793B20025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098279" y="3242291"/>
              <a:ext cx="457200" cy="457200"/>
            </a:xfrm>
            <a:prstGeom prst="rect">
              <a:avLst/>
            </a:prstGeom>
          </p:spPr>
        </p:pic>
        <p:sp>
          <p:nvSpPr>
            <p:cNvPr id="10" name="Oval 9">
              <a:extLst>
                <a:ext uri="{FF2B5EF4-FFF2-40B4-BE49-F238E27FC236}">
                  <a16:creationId xmlns:a16="http://schemas.microsoft.com/office/drawing/2014/main" id="{153A50CE-9027-10EF-40A5-CF0B4A913604}"/>
                </a:ext>
              </a:extLst>
            </p:cNvPr>
            <p:cNvSpPr/>
            <p:nvPr/>
          </p:nvSpPr>
          <p:spPr>
            <a:xfrm>
              <a:off x="539669" y="6295747"/>
              <a:ext cx="2110934"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6F2C37F0-D870-1DB1-F4ED-72FCA250B291}"/>
                </a:ext>
              </a:extLst>
            </p:cNvPr>
            <p:cNvSpPr/>
            <p:nvPr/>
          </p:nvSpPr>
          <p:spPr>
            <a:xfrm>
              <a:off x="8982994" y="2680116"/>
              <a:ext cx="687770" cy="49771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 name="Rectangle 4">
            <a:extLst>
              <a:ext uri="{FF2B5EF4-FFF2-40B4-BE49-F238E27FC236}">
                <a16:creationId xmlns:a16="http://schemas.microsoft.com/office/drawing/2014/main" id="{2C2D7749-B99E-3ABA-90A5-5246674D22EF}"/>
              </a:ext>
            </a:extLst>
          </p:cNvPr>
          <p:cNvSpPr/>
          <p:nvPr/>
        </p:nvSpPr>
        <p:spPr>
          <a:xfrm>
            <a:off x="4108275" y="7211990"/>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4399434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
          <p:cNvGrpSpPr>
            <a:grpSpLocks/>
          </p:cNvGrpSpPr>
          <p:nvPr/>
        </p:nvGrpSpPr>
        <p:grpSpPr bwMode="auto">
          <a:xfrm>
            <a:off x="428625" y="2062169"/>
            <a:ext cx="9201150" cy="1478687"/>
            <a:chOff x="3568133" y="3128443"/>
            <a:chExt cx="2044700" cy="1181100"/>
          </a:xfrm>
        </p:grpSpPr>
        <p:sp>
          <p:nvSpPr>
            <p:cNvPr id="5" name="Rounded Rectangle 6"/>
            <p:cNvSpPr>
              <a:spLocks noChangeArrowheads="1"/>
            </p:cNvSpPr>
            <p:nvPr/>
          </p:nvSpPr>
          <p:spPr bwMode="auto">
            <a:xfrm>
              <a:off x="3568133" y="3128443"/>
              <a:ext cx="2044700" cy="1181100"/>
            </a:xfrm>
            <a:prstGeom prst="roundRect">
              <a:avLst>
                <a:gd name="adj" fmla="val 16667"/>
              </a:avLst>
            </a:prstGeom>
            <a:solidFill>
              <a:srgbClr val="00B0F0"/>
            </a:solidFill>
            <a:ln>
              <a:noFill/>
            </a:ln>
            <a:extLst>
              <a:ext uri="{91240B29-F687-4F45-9708-019B960494DF}">
                <a14:hiddenLine xmlns:a14="http://schemas.microsoft.com/office/drawing/2010/main" w="9525" algn="ctr">
                  <a:solidFill>
                    <a:srgbClr val="000000"/>
                  </a:solidFill>
                  <a:round/>
                  <a:headEnd/>
                  <a:tailEnd/>
                </a14:hiddenLine>
              </a:ext>
            </a:extLst>
          </p:spPr>
          <p:txBody>
            <a:bodyPr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sp>
          <p:nvSpPr>
            <p:cNvPr id="6" name="TextBox 14"/>
            <p:cNvSpPr txBox="1">
              <a:spLocks noChangeArrowheads="1"/>
            </p:cNvSpPr>
            <p:nvPr/>
          </p:nvSpPr>
          <p:spPr bwMode="auto">
            <a:xfrm>
              <a:off x="3568134" y="3472548"/>
              <a:ext cx="2044699" cy="4928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eaLnBrk="0" fontAlgn="base" hangingPunct="0">
                <a:spcBef>
                  <a:spcPct val="0"/>
                </a:spcBef>
                <a:spcAft>
                  <a:spcPct val="0"/>
                </a:spcAft>
                <a:defRPr/>
              </a:pPr>
              <a:endParaRPr lang="en-US" altLang="en-US" sz="2700">
                <a:solidFill>
                  <a:schemeClr val="bg1"/>
                </a:solidFill>
                <a:latin typeface="+mj-lt"/>
              </a:endParaRPr>
            </a:p>
          </p:txBody>
        </p:sp>
      </p:grpSp>
      <p:sp>
        <p:nvSpPr>
          <p:cNvPr id="2" name="Title 1">
            <a:extLst>
              <a:ext uri="{FF2B5EF4-FFF2-40B4-BE49-F238E27FC236}">
                <a16:creationId xmlns:a16="http://schemas.microsoft.com/office/drawing/2014/main" id="{8B22CBBC-E546-584D-923B-7544DBB734A6}"/>
              </a:ext>
            </a:extLst>
          </p:cNvPr>
          <p:cNvSpPr>
            <a:spLocks noGrp="1"/>
          </p:cNvSpPr>
          <p:nvPr>
            <p:ph type="title"/>
          </p:nvPr>
        </p:nvSpPr>
        <p:spPr>
          <a:xfrm>
            <a:off x="795338" y="2457450"/>
            <a:ext cx="8548687" cy="1276350"/>
          </a:xfrm>
        </p:spPr>
        <p:txBody>
          <a:bodyPr>
            <a:noAutofit/>
          </a:bodyPr>
          <a:lstStyle/>
          <a:p>
            <a:pPr algn="ctr"/>
            <a:r>
              <a:rPr lang="en-US" sz="3500" cap="none">
                <a:latin typeface="+mn-lt"/>
              </a:rPr>
              <a:t>How to submit an application </a:t>
            </a:r>
            <a:br>
              <a:rPr lang="en-US" sz="3500" cap="none">
                <a:latin typeface="+mn-lt"/>
              </a:rPr>
            </a:br>
            <a:br>
              <a:rPr lang="en-US" sz="3500" cap="none">
                <a:latin typeface="+mn-lt"/>
              </a:rPr>
            </a:br>
            <a:endParaRPr lang="en-US" sz="3500" cap="none">
              <a:latin typeface="+mn-lt"/>
            </a:endParaRPr>
          </a:p>
        </p:txBody>
      </p:sp>
      <p:sp>
        <p:nvSpPr>
          <p:cNvPr id="9" name="Rectangle 8"/>
          <p:cNvSpPr/>
          <p:nvPr/>
        </p:nvSpPr>
        <p:spPr>
          <a:xfrm>
            <a:off x="285750" y="76200"/>
            <a:ext cx="1524000" cy="11811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47B6E439-2F16-A812-4852-E5583733D19E}"/>
              </a:ext>
            </a:extLst>
          </p:cNvPr>
          <p:cNvSpPr/>
          <p:nvPr/>
        </p:nvSpPr>
        <p:spPr>
          <a:xfrm>
            <a:off x="3969210" y="7167716"/>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137310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a:t>How to submit an application – Step 1</a:t>
            </a:r>
          </a:p>
        </p:txBody>
      </p:sp>
      <p:sp>
        <p:nvSpPr>
          <p:cNvPr id="61443" name="Text Placeholder 2">
            <a:extLst>
              <a:ext uri="{FF2B5EF4-FFF2-40B4-BE49-F238E27FC236}">
                <a16:creationId xmlns:a16="http://schemas.microsoft.com/office/drawing/2014/main" id="{AE645D14-E70F-44A5-B7C0-436829E06BD5}"/>
              </a:ext>
            </a:extLst>
          </p:cNvPr>
          <p:cNvSpPr>
            <a:spLocks noGrp="1" noChangeArrowheads="1"/>
          </p:cNvSpPr>
          <p:nvPr>
            <p:ph idx="1"/>
          </p:nvPr>
        </p:nvSpPr>
        <p:spPr bwMode="auto">
          <a:xfrm>
            <a:off x="800100" y="1300164"/>
            <a:ext cx="8755379" cy="558641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1882" tIns="50941" rIns="101882" bIns="50941" numCol="1" anchor="t" anchorCtr="0" compatLnSpc="1">
            <a:prstTxWarp prst="textNoShape">
              <a:avLst/>
            </a:prstTxWarp>
            <a:normAutofit/>
          </a:bodyPr>
          <a:lstStyle/>
          <a:p>
            <a:r>
              <a:rPr lang="en-US" altLang="en-US">
                <a:solidFill>
                  <a:schemeClr val="tx1"/>
                </a:solidFill>
              </a:rPr>
              <a:t>When you are ready to submit, start by saving your draft one last time. Then click Continue.</a:t>
            </a:r>
          </a:p>
        </p:txBody>
      </p:sp>
      <p:sp>
        <p:nvSpPr>
          <p:cNvPr id="5" name="Rectangle 4">
            <a:extLst>
              <a:ext uri="{FF2B5EF4-FFF2-40B4-BE49-F238E27FC236}">
                <a16:creationId xmlns:a16="http://schemas.microsoft.com/office/drawing/2014/main" id="{C95DF53E-8EA3-E851-6508-0FB2BDDA7F83}"/>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8F712B03-3D25-66F5-449F-8BC47A0DC3CA}"/>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34</a:t>
            </a:fld>
            <a:endParaRPr lang="en-US"/>
          </a:p>
        </p:txBody>
      </p:sp>
      <p:pic>
        <p:nvPicPr>
          <p:cNvPr id="7" name="Picture 6" descr="Graphical user interface, text, application, email&#10;&#10;Description automatically generated">
            <a:extLst>
              <a:ext uri="{FF2B5EF4-FFF2-40B4-BE49-F238E27FC236}">
                <a16:creationId xmlns:a16="http://schemas.microsoft.com/office/drawing/2014/main" id="{73776FC7-3856-F448-5FC5-D21A4CF5A9E9}"/>
              </a:ext>
            </a:extLst>
          </p:cNvPr>
          <p:cNvPicPr>
            <a:picLocks noChangeAspect="1"/>
          </p:cNvPicPr>
          <p:nvPr/>
        </p:nvPicPr>
        <p:blipFill>
          <a:blip r:embed="rId2"/>
          <a:stretch>
            <a:fillRect/>
          </a:stretch>
        </p:blipFill>
        <p:spPr>
          <a:xfrm>
            <a:off x="351599" y="2739312"/>
            <a:ext cx="9597557" cy="2293775"/>
          </a:xfrm>
          <a:prstGeom prst="rect">
            <a:avLst/>
          </a:prstGeom>
        </p:spPr>
      </p:pic>
      <p:sp>
        <p:nvSpPr>
          <p:cNvPr id="8" name="Oval 7">
            <a:extLst>
              <a:ext uri="{FF2B5EF4-FFF2-40B4-BE49-F238E27FC236}">
                <a16:creationId xmlns:a16="http://schemas.microsoft.com/office/drawing/2014/main" id="{E9522748-2AD1-EEB1-B6A5-0807BB059C0E}"/>
              </a:ext>
            </a:extLst>
          </p:cNvPr>
          <p:cNvSpPr/>
          <p:nvPr/>
        </p:nvSpPr>
        <p:spPr>
          <a:xfrm>
            <a:off x="8614947" y="2998705"/>
            <a:ext cx="706858" cy="293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C9952081-BE93-8B2B-DB65-199C6C7FB847}"/>
              </a:ext>
            </a:extLst>
          </p:cNvPr>
          <p:cNvSpPr/>
          <p:nvPr/>
        </p:nvSpPr>
        <p:spPr>
          <a:xfrm>
            <a:off x="9297122" y="2992371"/>
            <a:ext cx="706858" cy="29364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E2AE2EC-6711-CC5A-C6AC-06EC709CD505}"/>
              </a:ext>
            </a:extLst>
          </p:cNvPr>
          <p:cNvSpPr/>
          <p:nvPr/>
        </p:nvSpPr>
        <p:spPr>
          <a:xfrm>
            <a:off x="3928728" y="7150488"/>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77275563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534F3-74EA-4939-9561-0C0A5FD68158}"/>
              </a:ext>
            </a:extLst>
          </p:cNvPr>
          <p:cNvSpPr>
            <a:spLocks noGrp="1"/>
          </p:cNvSpPr>
          <p:nvPr>
            <p:ph type="title"/>
          </p:nvPr>
        </p:nvSpPr>
        <p:spPr/>
        <p:txBody>
          <a:bodyPr anchor="t">
            <a:normAutofit fontScale="90000"/>
          </a:bodyPr>
          <a:lstStyle/>
          <a:p>
            <a:pPr>
              <a:spcBef>
                <a:spcPct val="20000"/>
              </a:spcBef>
              <a:defRPr/>
            </a:pPr>
            <a:r>
              <a:rPr lang="en-US" sz="3600">
                <a:latin typeface="+mn-lt"/>
              </a:rPr>
              <a:t>How to submit an application </a:t>
            </a:r>
            <a:r>
              <a:rPr lang="en-US" sz="3600"/>
              <a:t>– </a:t>
            </a:r>
            <a:r>
              <a:rPr lang="en-US" sz="3600">
                <a:latin typeface="+mn-lt"/>
              </a:rPr>
              <a:t>Step 2</a:t>
            </a:r>
          </a:p>
        </p:txBody>
      </p:sp>
      <p:sp>
        <p:nvSpPr>
          <p:cNvPr id="4" name="Content Placeholder 3"/>
          <p:cNvSpPr>
            <a:spLocks noGrp="1"/>
          </p:cNvSpPr>
          <p:nvPr>
            <p:ph idx="1"/>
          </p:nvPr>
        </p:nvSpPr>
        <p:spPr>
          <a:xfrm>
            <a:off x="783772" y="1300164"/>
            <a:ext cx="8771708" cy="5586411"/>
          </a:xfrm>
        </p:spPr>
        <p:txBody>
          <a:bodyPr/>
          <a:lstStyle/>
          <a:p>
            <a:r>
              <a:rPr lang="en-US"/>
              <a:t>If you are missing information, you will be given an error message on the top of the page.</a:t>
            </a:r>
          </a:p>
        </p:txBody>
      </p:sp>
      <p:sp>
        <p:nvSpPr>
          <p:cNvPr id="5" name="Rectangle 4">
            <a:extLst>
              <a:ext uri="{FF2B5EF4-FFF2-40B4-BE49-F238E27FC236}">
                <a16:creationId xmlns:a16="http://schemas.microsoft.com/office/drawing/2014/main" id="{5A23E236-D6B3-412D-C899-BF8F8B03545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7EC00076-FE71-9C10-EEFF-5F402907DBFF}"/>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35</a:t>
            </a:fld>
            <a:endParaRPr lang="en-US"/>
          </a:p>
        </p:txBody>
      </p:sp>
      <p:pic>
        <p:nvPicPr>
          <p:cNvPr id="7" name="Picture 6" descr="Graphical user interface, application, Word&#10;&#10;Description automatically generated">
            <a:extLst>
              <a:ext uri="{FF2B5EF4-FFF2-40B4-BE49-F238E27FC236}">
                <a16:creationId xmlns:a16="http://schemas.microsoft.com/office/drawing/2014/main" id="{902BC272-42E8-2F0D-4A5C-138FD4987E81}"/>
              </a:ext>
            </a:extLst>
          </p:cNvPr>
          <p:cNvPicPr>
            <a:picLocks noChangeAspect="1"/>
          </p:cNvPicPr>
          <p:nvPr/>
        </p:nvPicPr>
        <p:blipFill>
          <a:blip r:embed="rId2"/>
          <a:stretch>
            <a:fillRect/>
          </a:stretch>
        </p:blipFill>
        <p:spPr>
          <a:xfrm>
            <a:off x="88165" y="2798121"/>
            <a:ext cx="9931170" cy="2176157"/>
          </a:xfrm>
          <a:prstGeom prst="rect">
            <a:avLst/>
          </a:prstGeom>
        </p:spPr>
      </p:pic>
      <p:sp>
        <p:nvSpPr>
          <p:cNvPr id="8" name="Oval 7">
            <a:extLst>
              <a:ext uri="{FF2B5EF4-FFF2-40B4-BE49-F238E27FC236}">
                <a16:creationId xmlns:a16="http://schemas.microsoft.com/office/drawing/2014/main" id="{BE84328F-F26F-C3E7-9134-30968640EC68}"/>
              </a:ext>
            </a:extLst>
          </p:cNvPr>
          <p:cNvSpPr/>
          <p:nvPr/>
        </p:nvSpPr>
        <p:spPr>
          <a:xfrm>
            <a:off x="39065" y="2672965"/>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17F83E1-F4A7-F254-D3E2-4E95A2BDED53}"/>
              </a:ext>
            </a:extLst>
          </p:cNvPr>
          <p:cNvSpPr/>
          <p:nvPr/>
        </p:nvSpPr>
        <p:spPr>
          <a:xfrm>
            <a:off x="3928728" y="7150488"/>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30825320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7A1916-DE3F-452A-8463-C7C0DE9CFF79}"/>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3</a:t>
            </a:r>
            <a:endParaRPr lang="en-US" sz="3600">
              <a:latin typeface="+mn-lt"/>
            </a:endParaRPr>
          </a:p>
        </p:txBody>
      </p:sp>
      <p:sp>
        <p:nvSpPr>
          <p:cNvPr id="4" name="Content Placeholder 3"/>
          <p:cNvSpPr>
            <a:spLocks noGrp="1"/>
          </p:cNvSpPr>
          <p:nvPr>
            <p:ph idx="1"/>
          </p:nvPr>
        </p:nvSpPr>
        <p:spPr>
          <a:xfrm>
            <a:off x="724396" y="1300164"/>
            <a:ext cx="8831084" cy="5586411"/>
          </a:xfrm>
        </p:spPr>
        <p:txBody>
          <a:bodyPr/>
          <a:lstStyle/>
          <a:p>
            <a:r>
              <a:rPr lang="en-US"/>
              <a:t>Usually the error messages direct to something left undone in the application. </a:t>
            </a:r>
          </a:p>
          <a:p>
            <a:r>
              <a:rPr lang="en-US"/>
              <a:t>In the last example, the error message indicated that the lines (found under the lines tab) had not been filled out. </a:t>
            </a:r>
          </a:p>
        </p:txBody>
      </p:sp>
      <p:sp>
        <p:nvSpPr>
          <p:cNvPr id="5" name="Rectangle 4">
            <a:extLst>
              <a:ext uri="{FF2B5EF4-FFF2-40B4-BE49-F238E27FC236}">
                <a16:creationId xmlns:a16="http://schemas.microsoft.com/office/drawing/2014/main" id="{73ADD86C-5D66-8A3F-9FBF-8E214C5FF1EF}"/>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C7D992EC-487F-873D-FD68-AA35783906E6}"/>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36</a:t>
            </a:fld>
            <a:endParaRPr lang="en-US"/>
          </a:p>
        </p:txBody>
      </p:sp>
      <p:pic>
        <p:nvPicPr>
          <p:cNvPr id="7" name="Picture 6" descr="Graphical user interface, application, Word&#10;&#10;Description automatically generated">
            <a:extLst>
              <a:ext uri="{FF2B5EF4-FFF2-40B4-BE49-F238E27FC236}">
                <a16:creationId xmlns:a16="http://schemas.microsoft.com/office/drawing/2014/main" id="{667A3DB6-4784-A638-E82D-ECECBEE5C540}"/>
              </a:ext>
            </a:extLst>
          </p:cNvPr>
          <p:cNvPicPr>
            <a:picLocks noChangeAspect="1"/>
          </p:cNvPicPr>
          <p:nvPr/>
        </p:nvPicPr>
        <p:blipFill rotWithShape="1">
          <a:blip r:embed="rId2"/>
          <a:srcRect r="78044"/>
          <a:stretch/>
        </p:blipFill>
        <p:spPr>
          <a:xfrm>
            <a:off x="2935537" y="2844420"/>
            <a:ext cx="3881951" cy="3874267"/>
          </a:xfrm>
          <a:prstGeom prst="rect">
            <a:avLst/>
          </a:prstGeom>
        </p:spPr>
      </p:pic>
      <p:sp>
        <p:nvSpPr>
          <p:cNvPr id="8" name="Oval 7">
            <a:extLst>
              <a:ext uri="{FF2B5EF4-FFF2-40B4-BE49-F238E27FC236}">
                <a16:creationId xmlns:a16="http://schemas.microsoft.com/office/drawing/2014/main" id="{B79E2EA8-C1BE-D3D3-804D-BB12AD110F0D}"/>
              </a:ext>
            </a:extLst>
          </p:cNvPr>
          <p:cNvSpPr/>
          <p:nvPr/>
        </p:nvSpPr>
        <p:spPr>
          <a:xfrm>
            <a:off x="2816989" y="2822968"/>
            <a:ext cx="459080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21D1FD90-3626-0BA4-0B91-13102F4978AC}"/>
              </a:ext>
            </a:extLst>
          </p:cNvPr>
          <p:cNvSpPr/>
          <p:nvPr/>
        </p:nvSpPr>
        <p:spPr>
          <a:xfrm>
            <a:off x="3661941" y="4370714"/>
            <a:ext cx="1060530" cy="53322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D66E9410-7B85-74CE-4349-68C05F812A75}"/>
              </a:ext>
            </a:extLst>
          </p:cNvPr>
          <p:cNvSpPr/>
          <p:nvPr/>
        </p:nvSpPr>
        <p:spPr>
          <a:xfrm>
            <a:off x="3928728" y="7160020"/>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404694122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5CF45-3911-4D7A-B565-2D799C8DDDB4}"/>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4</a:t>
            </a:r>
            <a:endParaRPr lang="en-US" sz="3600">
              <a:latin typeface="+mn-lt"/>
            </a:endParaRPr>
          </a:p>
        </p:txBody>
      </p:sp>
      <p:sp>
        <p:nvSpPr>
          <p:cNvPr id="4" name="Content Placeholder 3"/>
          <p:cNvSpPr>
            <a:spLocks noGrp="1"/>
          </p:cNvSpPr>
          <p:nvPr>
            <p:ph idx="1"/>
          </p:nvPr>
        </p:nvSpPr>
        <p:spPr>
          <a:xfrm>
            <a:off x="760022" y="1300164"/>
            <a:ext cx="8795458" cy="5586411"/>
          </a:xfrm>
        </p:spPr>
        <p:txBody>
          <a:bodyPr/>
          <a:lstStyle/>
          <a:p>
            <a:r>
              <a:rPr lang="en-US"/>
              <a:t>In this example, the error is about an unanswered question in the application (or Requirements section). The Quote Value refers to your (in this case, missing) answer. </a:t>
            </a:r>
            <a:br>
              <a:rPr lang="en-US"/>
            </a:br>
            <a:endParaRPr lang="en-US"/>
          </a:p>
        </p:txBody>
      </p:sp>
      <p:sp>
        <p:nvSpPr>
          <p:cNvPr id="5" name="Rectangle 4">
            <a:extLst>
              <a:ext uri="{FF2B5EF4-FFF2-40B4-BE49-F238E27FC236}">
                <a16:creationId xmlns:a16="http://schemas.microsoft.com/office/drawing/2014/main" id="{1957485C-5689-0E54-68D3-E6EAE2853065}"/>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6" name="Slide Number Placeholder 8">
            <a:extLst>
              <a:ext uri="{FF2B5EF4-FFF2-40B4-BE49-F238E27FC236}">
                <a16:creationId xmlns:a16="http://schemas.microsoft.com/office/drawing/2014/main" id="{F2ADBA5F-93E1-E19B-2018-3D43B7C4EEC0}"/>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37</a:t>
            </a:fld>
            <a:endParaRPr lang="en-US"/>
          </a:p>
        </p:txBody>
      </p:sp>
      <p:grpSp>
        <p:nvGrpSpPr>
          <p:cNvPr id="10" name="Group 9">
            <a:extLst>
              <a:ext uri="{FF2B5EF4-FFF2-40B4-BE49-F238E27FC236}">
                <a16:creationId xmlns:a16="http://schemas.microsoft.com/office/drawing/2014/main" id="{122AF4DF-2C44-6E0A-0FB9-4E9B6B5545D4}"/>
              </a:ext>
            </a:extLst>
          </p:cNvPr>
          <p:cNvGrpSpPr/>
          <p:nvPr/>
        </p:nvGrpSpPr>
        <p:grpSpPr>
          <a:xfrm>
            <a:off x="702087" y="2481861"/>
            <a:ext cx="8637258" cy="4499593"/>
            <a:chOff x="702087" y="2481861"/>
            <a:chExt cx="8637258" cy="4499593"/>
          </a:xfrm>
        </p:grpSpPr>
        <p:grpSp>
          <p:nvGrpSpPr>
            <p:cNvPr id="3" name="Group 2">
              <a:extLst>
                <a:ext uri="{FF2B5EF4-FFF2-40B4-BE49-F238E27FC236}">
                  <a16:creationId xmlns:a16="http://schemas.microsoft.com/office/drawing/2014/main" id="{4E67B647-9378-4FEF-26AF-14727009BD83}"/>
                </a:ext>
              </a:extLst>
            </p:cNvPr>
            <p:cNvGrpSpPr/>
            <p:nvPr/>
          </p:nvGrpSpPr>
          <p:grpSpPr>
            <a:xfrm>
              <a:off x="976156" y="2481861"/>
              <a:ext cx="8363189" cy="4371225"/>
              <a:chOff x="1192290" y="2619054"/>
              <a:chExt cx="5781675" cy="2887828"/>
            </a:xfrm>
          </p:grpSpPr>
          <p:pic>
            <p:nvPicPr>
              <p:cNvPr id="8" name="Picture 7" descr="Graphical user interface, application&#10;&#10;Description automatically generated">
                <a:extLst>
                  <a:ext uri="{FF2B5EF4-FFF2-40B4-BE49-F238E27FC236}">
                    <a16:creationId xmlns:a16="http://schemas.microsoft.com/office/drawing/2014/main" id="{DFE18870-2821-C4BB-276B-2BD7E7032652}"/>
                  </a:ext>
                </a:extLst>
              </p:cNvPr>
              <p:cNvPicPr>
                <a:picLocks noChangeAspect="1"/>
              </p:cNvPicPr>
              <p:nvPr/>
            </p:nvPicPr>
            <p:blipFill rotWithShape="1">
              <a:blip r:embed="rId2"/>
              <a:srcRect r="2724"/>
              <a:stretch/>
            </p:blipFill>
            <p:spPr bwMode="auto">
              <a:xfrm>
                <a:off x="1192290" y="2619054"/>
                <a:ext cx="5781675" cy="2279650"/>
              </a:xfrm>
              <a:prstGeom prst="rect">
                <a:avLst/>
              </a:prstGeom>
              <a:ln>
                <a:noFill/>
              </a:ln>
              <a:extLst>
                <a:ext uri="{53640926-AAD7-44D8-BBD7-CCE9431645EC}">
                  <a14:shadowObscured xmlns:a14="http://schemas.microsoft.com/office/drawing/2010/main"/>
                </a:ext>
              </a:extLst>
            </p:spPr>
          </p:pic>
          <p:pic>
            <p:nvPicPr>
              <p:cNvPr id="9" name="Picture 8">
                <a:extLst>
                  <a:ext uri="{FF2B5EF4-FFF2-40B4-BE49-F238E27FC236}">
                    <a16:creationId xmlns:a16="http://schemas.microsoft.com/office/drawing/2014/main" id="{48666B7B-8A91-FFBB-F8AB-3B7515B67F89}"/>
                  </a:ext>
                </a:extLst>
              </p:cNvPr>
              <p:cNvPicPr>
                <a:picLocks noChangeAspect="1"/>
              </p:cNvPicPr>
              <p:nvPr/>
            </p:nvPicPr>
            <p:blipFill>
              <a:blip r:embed="rId3"/>
              <a:stretch>
                <a:fillRect/>
              </a:stretch>
            </p:blipFill>
            <p:spPr>
              <a:xfrm>
                <a:off x="1216451" y="4912677"/>
                <a:ext cx="5757514" cy="594205"/>
              </a:xfrm>
              <a:prstGeom prst="rect">
                <a:avLst/>
              </a:prstGeom>
            </p:spPr>
          </p:pic>
        </p:grpSp>
        <p:sp>
          <p:nvSpPr>
            <p:cNvPr id="11" name="Oval 10">
              <a:extLst>
                <a:ext uri="{FF2B5EF4-FFF2-40B4-BE49-F238E27FC236}">
                  <a16:creationId xmlns:a16="http://schemas.microsoft.com/office/drawing/2014/main" id="{AFDE3E0B-1BDA-5C44-EA3A-52220364F058}"/>
                </a:ext>
              </a:extLst>
            </p:cNvPr>
            <p:cNvSpPr/>
            <p:nvPr/>
          </p:nvSpPr>
          <p:spPr>
            <a:xfrm>
              <a:off x="719055" y="2568793"/>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24F006F-FFA2-372C-4D25-919C5C2E1CBA}"/>
                </a:ext>
              </a:extLst>
            </p:cNvPr>
            <p:cNvSpPr/>
            <p:nvPr/>
          </p:nvSpPr>
          <p:spPr>
            <a:xfrm>
              <a:off x="702087" y="4882816"/>
              <a:ext cx="1363248"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DAE7DE4-884D-B161-68A0-F5849AD35AA1}"/>
                </a:ext>
              </a:extLst>
            </p:cNvPr>
            <p:cNvSpPr/>
            <p:nvPr/>
          </p:nvSpPr>
          <p:spPr>
            <a:xfrm>
              <a:off x="1097556" y="6551489"/>
              <a:ext cx="1363248"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5448FB9D-AFF9-4273-3DD8-E9E481A2A8B7}"/>
                </a:ext>
              </a:extLst>
            </p:cNvPr>
            <p:cNvSpPr/>
            <p:nvPr/>
          </p:nvSpPr>
          <p:spPr>
            <a:xfrm>
              <a:off x="5287591" y="5539076"/>
              <a:ext cx="823842" cy="42996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ectangle 6">
            <a:extLst>
              <a:ext uri="{FF2B5EF4-FFF2-40B4-BE49-F238E27FC236}">
                <a16:creationId xmlns:a16="http://schemas.microsoft.com/office/drawing/2014/main" id="{E8B323CC-4DD1-9FE2-D325-2ADF1FB7C55B}"/>
              </a:ext>
            </a:extLst>
          </p:cNvPr>
          <p:cNvSpPr/>
          <p:nvPr/>
        </p:nvSpPr>
        <p:spPr>
          <a:xfrm>
            <a:off x="3910492" y="7257281"/>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1211158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5</a:t>
            </a:r>
            <a:endParaRPr lang="en-US" sz="3600">
              <a:latin typeface="+mn-lt"/>
            </a:endParaRPr>
          </a:p>
        </p:txBody>
      </p:sp>
      <p:sp>
        <p:nvSpPr>
          <p:cNvPr id="5" name="Content Placeholder 4"/>
          <p:cNvSpPr>
            <a:spLocks noGrp="1"/>
          </p:cNvSpPr>
          <p:nvPr>
            <p:ph idx="1"/>
          </p:nvPr>
        </p:nvSpPr>
        <p:spPr>
          <a:xfrm>
            <a:off x="760022" y="1300164"/>
            <a:ext cx="8795458" cy="5586411"/>
          </a:xfrm>
        </p:spPr>
        <p:txBody>
          <a:bodyPr/>
          <a:lstStyle/>
          <a:p>
            <a:r>
              <a:rPr lang="en-US"/>
              <a:t>Once your application is free from errors, you are ready to proceed and submit!  At this point, clicking “Continue” should put your application into the “Review and Submit” phase.</a:t>
            </a:r>
          </a:p>
        </p:txBody>
      </p:sp>
      <p:sp>
        <p:nvSpPr>
          <p:cNvPr id="6" name="Rectangle 5">
            <a:extLst>
              <a:ext uri="{FF2B5EF4-FFF2-40B4-BE49-F238E27FC236}">
                <a16:creationId xmlns:a16="http://schemas.microsoft.com/office/drawing/2014/main" id="{CF77DCFA-E8CB-4027-AE7A-2EBC6999E200}"/>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7" name="Slide Number Placeholder 8">
            <a:extLst>
              <a:ext uri="{FF2B5EF4-FFF2-40B4-BE49-F238E27FC236}">
                <a16:creationId xmlns:a16="http://schemas.microsoft.com/office/drawing/2014/main" id="{C74D10AF-8B97-4D5B-0245-3C23977310F3}"/>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38</a:t>
            </a:fld>
            <a:endParaRPr lang="en-US"/>
          </a:p>
        </p:txBody>
      </p:sp>
      <p:pic>
        <p:nvPicPr>
          <p:cNvPr id="8" name="Picture 7" descr="Graphical user interface, text, application&#10;&#10;Description automatically generated">
            <a:extLst>
              <a:ext uri="{FF2B5EF4-FFF2-40B4-BE49-F238E27FC236}">
                <a16:creationId xmlns:a16="http://schemas.microsoft.com/office/drawing/2014/main" id="{7AB7C633-45D5-F1DB-D04D-1E12427088C3}"/>
              </a:ext>
            </a:extLst>
          </p:cNvPr>
          <p:cNvPicPr>
            <a:picLocks noChangeAspect="1"/>
          </p:cNvPicPr>
          <p:nvPr/>
        </p:nvPicPr>
        <p:blipFill>
          <a:blip r:embed="rId2"/>
          <a:stretch>
            <a:fillRect/>
          </a:stretch>
        </p:blipFill>
        <p:spPr>
          <a:xfrm>
            <a:off x="55288" y="3164122"/>
            <a:ext cx="10025705" cy="1873393"/>
          </a:xfrm>
          <a:prstGeom prst="rect">
            <a:avLst/>
          </a:prstGeom>
        </p:spPr>
      </p:pic>
      <p:sp>
        <p:nvSpPr>
          <p:cNvPr id="10" name="Oval 9">
            <a:extLst>
              <a:ext uri="{FF2B5EF4-FFF2-40B4-BE49-F238E27FC236}">
                <a16:creationId xmlns:a16="http://schemas.microsoft.com/office/drawing/2014/main" id="{520C560F-C2E3-17E4-362C-1B2A7E092A6F}"/>
              </a:ext>
            </a:extLst>
          </p:cNvPr>
          <p:cNvSpPr/>
          <p:nvPr/>
        </p:nvSpPr>
        <p:spPr>
          <a:xfrm>
            <a:off x="649607" y="3164122"/>
            <a:ext cx="2414768" cy="79944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057BEC8-C567-5DD5-180A-5A66C8DC5643}"/>
              </a:ext>
            </a:extLst>
          </p:cNvPr>
          <p:cNvSpPr/>
          <p:nvPr/>
        </p:nvSpPr>
        <p:spPr>
          <a:xfrm>
            <a:off x="3928728" y="7173212"/>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11588091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6</a:t>
            </a:r>
            <a:endParaRPr lang="en-US" sz="3600">
              <a:latin typeface="+mn-lt"/>
            </a:endParaRPr>
          </a:p>
        </p:txBody>
      </p:sp>
      <p:sp>
        <p:nvSpPr>
          <p:cNvPr id="6" name="Content Placeholder 5"/>
          <p:cNvSpPr>
            <a:spLocks noGrp="1"/>
          </p:cNvSpPr>
          <p:nvPr>
            <p:ph idx="1"/>
          </p:nvPr>
        </p:nvSpPr>
        <p:spPr>
          <a:xfrm>
            <a:off x="878774" y="1300164"/>
            <a:ext cx="8676705" cy="5586411"/>
          </a:xfrm>
        </p:spPr>
        <p:txBody>
          <a:bodyPr/>
          <a:lstStyle/>
          <a:p>
            <a:r>
              <a:rPr lang="en-US"/>
              <a:t>This is your last chance to review all your data and confirm that it is accurate. Check your attachments and scroll to the bottom of the screen to see all your responses. </a:t>
            </a:r>
          </a:p>
        </p:txBody>
      </p:sp>
      <p:pic>
        <p:nvPicPr>
          <p:cNvPr id="66563" name="Picture 2" descr="A screenshot of a computer&#10;&#10;Description automatically generated">
            <a:extLst>
              <a:ext uri="{FF2B5EF4-FFF2-40B4-BE49-F238E27FC236}">
                <a16:creationId xmlns:a16="http://schemas.microsoft.com/office/drawing/2014/main" id="{34B51CEE-B5E0-48F5-8D4A-01864B60445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6719" y="2625725"/>
            <a:ext cx="8974931" cy="4084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Slide Number Placeholder 8">
            <a:extLst>
              <a:ext uri="{FF2B5EF4-FFF2-40B4-BE49-F238E27FC236}">
                <a16:creationId xmlns:a16="http://schemas.microsoft.com/office/drawing/2014/main" id="{F9BE3A3E-483A-2E9E-F65E-70FA17C15458}"/>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39</a:t>
            </a:fld>
            <a:endParaRPr lang="en-US"/>
          </a:p>
        </p:txBody>
      </p:sp>
      <p:sp>
        <p:nvSpPr>
          <p:cNvPr id="3" name="Rectangle 2">
            <a:extLst>
              <a:ext uri="{FF2B5EF4-FFF2-40B4-BE49-F238E27FC236}">
                <a16:creationId xmlns:a16="http://schemas.microsoft.com/office/drawing/2014/main" id="{D7F66CF9-DB1F-51B5-57C4-519E4D498426}"/>
              </a:ext>
            </a:extLst>
          </p:cNvPr>
          <p:cNvSpPr/>
          <p:nvPr/>
        </p:nvSpPr>
        <p:spPr>
          <a:xfrm>
            <a:off x="4116655" y="7252016"/>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65557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DFSS Mission and Priorities </a:t>
            </a:r>
          </a:p>
        </p:txBody>
      </p:sp>
      <p:sp>
        <p:nvSpPr>
          <p:cNvPr id="3" name="Content Placeholder 2"/>
          <p:cNvSpPr>
            <a:spLocks noGrp="1"/>
          </p:cNvSpPr>
          <p:nvPr>
            <p:ph idx="1"/>
          </p:nvPr>
        </p:nvSpPr>
        <p:spPr>
          <a:xfrm>
            <a:off x="611815" y="1176769"/>
            <a:ext cx="9239250" cy="4522284"/>
          </a:xfrm>
        </p:spPr>
        <p:txBody>
          <a:bodyPr>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endParaRPr kumimoji="0" lang="en-US" sz="3000" b="0" i="0" u="none" strike="noStrike" kern="1200" cap="none" spc="0" normalizeH="0" baseline="0" noProof="0">
              <a:ln>
                <a:noFill/>
              </a:ln>
              <a:solidFill>
                <a:prstClr val="black"/>
              </a:solidFill>
              <a:effectLst/>
              <a:uLnTx/>
              <a:uFillTx/>
              <a:latin typeface="Calibri"/>
              <a:ea typeface="+mn-ea"/>
              <a:cs typeface="+mn-cs"/>
            </a:endParaRPr>
          </a:p>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endParaRPr lang="en-US" sz="3000">
              <a:solidFill>
                <a:prstClr val="black"/>
              </a:solidFill>
              <a:latin typeface="Calibri"/>
            </a:endParaRPr>
          </a:p>
          <a:p>
            <a:pPr marL="0" indent="0">
              <a:buNone/>
            </a:pPr>
            <a:endParaRPr lang="en-US"/>
          </a:p>
        </p:txBody>
      </p:sp>
      <p:sp>
        <p:nvSpPr>
          <p:cNvPr id="5" name="Slide Number Placeholder 5"/>
          <p:cNvSpPr txBox="1">
            <a:spLocks/>
          </p:cNvSpPr>
          <p:nvPr/>
        </p:nvSpPr>
        <p:spPr>
          <a:xfrm>
            <a:off x="7360920" y="7356264"/>
            <a:ext cx="2346960" cy="413808"/>
          </a:xfrm>
          <a:prstGeom prst="rect">
            <a:avLst/>
          </a:prstGeom>
        </p:spPr>
        <p:txBody>
          <a:bodyPr lIns="101882" tIns="50941" rIns="101882" bIns="50941"/>
          <a:lstStyle>
            <a:lvl1pPr algn="r">
              <a:defRPr sz="1200"/>
            </a:lvl1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0F0"/>
                </a:solidFill>
                <a:effectLst/>
                <a:uLnTx/>
                <a:uFillTx/>
                <a:latin typeface="+mn-lt"/>
                <a:ea typeface="+mn-ea"/>
                <a:cs typeface="+mn-cs"/>
              </a:rPr>
              <a:t>Page </a:t>
            </a:r>
            <a:fld id="{6B1E0480-57EA-4B4D-8E64-F548A057966E}" type="slidenum">
              <a:rPr kumimoji="0" lang="en-US" sz="1200" b="0" i="0" u="none" strike="noStrike" kern="1200" cap="none" spc="0" normalizeH="0" baseline="0" noProof="0" smtClean="0">
                <a:ln>
                  <a:noFill/>
                </a:ln>
                <a:solidFill>
                  <a:srgbClr val="00B0F0"/>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srgbClr val="00B0F0"/>
              </a:solidFill>
              <a:effectLst/>
              <a:uLnTx/>
              <a:uFillTx/>
              <a:latin typeface="+mn-lt"/>
              <a:ea typeface="+mn-ea"/>
              <a:cs typeface="+mn-cs"/>
            </a:endParaRPr>
          </a:p>
        </p:txBody>
      </p:sp>
      <p:sp>
        <p:nvSpPr>
          <p:cNvPr id="4" name="TextBox 3">
            <a:extLst>
              <a:ext uri="{FF2B5EF4-FFF2-40B4-BE49-F238E27FC236}">
                <a16:creationId xmlns:a16="http://schemas.microsoft.com/office/drawing/2014/main" id="{2A5286B5-836E-497A-B06F-3749DBA79980}"/>
              </a:ext>
            </a:extLst>
          </p:cNvPr>
          <p:cNvSpPr txBox="1"/>
          <p:nvPr/>
        </p:nvSpPr>
        <p:spPr>
          <a:xfrm>
            <a:off x="611815" y="1424763"/>
            <a:ext cx="8834770" cy="4708981"/>
          </a:xfrm>
          <a:prstGeom prst="rect">
            <a:avLst/>
          </a:prstGeom>
          <a:noFill/>
        </p:spPr>
        <p:txBody>
          <a:bodyPr wrap="square" rtlCol="0">
            <a:spAutoFit/>
          </a:bodyPr>
          <a:lstStyle/>
          <a:p>
            <a:pPr>
              <a:lnSpc>
                <a:spcPts val="2400"/>
              </a:lnSpc>
            </a:pPr>
            <a:r>
              <a:rPr lang="en-US" b="1" u="sng" dirty="0"/>
              <a:t>OUR MISSION </a:t>
            </a:r>
          </a:p>
          <a:p>
            <a:pPr>
              <a:lnSpc>
                <a:spcPts val="2400"/>
              </a:lnSpc>
            </a:pPr>
            <a:r>
              <a:rPr lang="en-US" dirty="0"/>
              <a:t>Working with community partners, we connect Chicago residents and families to resources that build stability, support their well-being, and empower them to thrive. </a:t>
            </a:r>
          </a:p>
          <a:p>
            <a:endParaRPr lang="en-US" dirty="0"/>
          </a:p>
          <a:p>
            <a:endParaRPr lang="en-US" dirty="0"/>
          </a:p>
          <a:p>
            <a:r>
              <a:rPr lang="en-US" b="1" u="sng" dirty="0"/>
              <a:t>OUR PRIORITIES </a:t>
            </a:r>
          </a:p>
          <a:p>
            <a:pPr algn="just"/>
            <a:r>
              <a:rPr lang="en-US" b="1" dirty="0"/>
              <a:t>Deliver </a:t>
            </a:r>
            <a:r>
              <a:rPr lang="en-US" dirty="0"/>
              <a:t>and support high-quality, innovative, and comprehensive services that empower clients to thrive</a:t>
            </a:r>
          </a:p>
          <a:p>
            <a:pPr algn="just"/>
            <a:r>
              <a:rPr lang="en-US" b="1" dirty="0"/>
              <a:t>Collaborate </a:t>
            </a:r>
            <a:r>
              <a:rPr lang="en-US" dirty="0"/>
              <a:t>with community partners, sister agencies, and public officials on programs and policies that improve Chicagoans’ lives and advance systemic change</a:t>
            </a:r>
          </a:p>
          <a:p>
            <a:pPr algn="just"/>
            <a:r>
              <a:rPr lang="en-US" b="1" dirty="0"/>
              <a:t>Inform </a:t>
            </a:r>
            <a:r>
              <a:rPr lang="en-US" dirty="0"/>
              <a:t>the public of resources available to them through DFSS and its community partners</a:t>
            </a:r>
          </a:p>
          <a:p>
            <a:pPr algn="just"/>
            <a:r>
              <a:rPr lang="en-US" b="1" dirty="0"/>
              <a:t>Steward </a:t>
            </a:r>
            <a:r>
              <a:rPr lang="en-US" dirty="0"/>
              <a:t>DFSS’ resources responsibly and effectively </a:t>
            </a:r>
            <a:endParaRPr lang="en-US" b="1" dirty="0"/>
          </a:p>
          <a:p>
            <a:endParaRPr lang="en-US" b="1" dirty="0"/>
          </a:p>
        </p:txBody>
      </p:sp>
      <p:sp>
        <p:nvSpPr>
          <p:cNvPr id="6" name="Rectangle 5">
            <a:extLst>
              <a:ext uri="{FF2B5EF4-FFF2-40B4-BE49-F238E27FC236}">
                <a16:creationId xmlns:a16="http://schemas.microsoft.com/office/drawing/2014/main" id="{6E52334A-E6C9-2E69-F9EA-13AB5ED1C5A5}"/>
              </a:ext>
            </a:extLst>
          </p:cNvPr>
          <p:cNvSpPr/>
          <p:nvPr/>
        </p:nvSpPr>
        <p:spPr>
          <a:xfrm>
            <a:off x="4423142" y="7103921"/>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44511652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7</a:t>
            </a:r>
            <a:endParaRPr lang="en-US" sz="3600">
              <a:latin typeface="+mn-lt"/>
            </a:endParaRPr>
          </a:p>
        </p:txBody>
      </p:sp>
      <p:sp>
        <p:nvSpPr>
          <p:cNvPr id="6" name="Content Placeholder 5"/>
          <p:cNvSpPr>
            <a:spLocks noGrp="1"/>
          </p:cNvSpPr>
          <p:nvPr>
            <p:ph idx="1"/>
          </p:nvPr>
        </p:nvSpPr>
        <p:spPr>
          <a:xfrm>
            <a:off x="783772" y="1300164"/>
            <a:ext cx="8771708" cy="5586411"/>
          </a:xfrm>
        </p:spPr>
        <p:txBody>
          <a:bodyPr/>
          <a:lstStyle/>
          <a:p>
            <a:r>
              <a:rPr lang="en-US"/>
              <a:t>At the bottom of the screen you will be asked to provide an electronic signature. Be sure to fill in the signature before checking the box! </a:t>
            </a:r>
          </a:p>
        </p:txBody>
      </p:sp>
      <p:pic>
        <p:nvPicPr>
          <p:cNvPr id="67587" name="Picture 2" descr="A screenshot of a social media post&#10;&#10;Description automatically generated">
            <a:extLst>
              <a:ext uri="{FF2B5EF4-FFF2-40B4-BE49-F238E27FC236}">
                <a16:creationId xmlns:a16="http://schemas.microsoft.com/office/drawing/2014/main" id="{401FE6DD-D5EE-40B2-AF12-3555C1D7620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406" r="5603"/>
          <a:stretch/>
        </p:blipFill>
        <p:spPr bwMode="auto">
          <a:xfrm>
            <a:off x="502919" y="2535865"/>
            <a:ext cx="9353461" cy="3515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0B776F3F-EF4E-4FF6-A2D2-3109F6F36F50}"/>
              </a:ext>
            </a:extLst>
          </p:cNvPr>
          <p:cNvSpPr/>
          <p:nvPr/>
        </p:nvSpPr>
        <p:spPr>
          <a:xfrm>
            <a:off x="337141" y="4874782"/>
            <a:ext cx="4819650" cy="1174856"/>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8" name="Slide Number Placeholder 8">
            <a:extLst>
              <a:ext uri="{FF2B5EF4-FFF2-40B4-BE49-F238E27FC236}">
                <a16:creationId xmlns:a16="http://schemas.microsoft.com/office/drawing/2014/main" id="{6E259E7E-E661-FF13-7FB2-4F7AE12BB330}"/>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40</a:t>
            </a:fld>
            <a:endParaRPr lang="en-US"/>
          </a:p>
        </p:txBody>
      </p:sp>
      <p:sp>
        <p:nvSpPr>
          <p:cNvPr id="2" name="Rectangle 1">
            <a:extLst>
              <a:ext uri="{FF2B5EF4-FFF2-40B4-BE49-F238E27FC236}">
                <a16:creationId xmlns:a16="http://schemas.microsoft.com/office/drawing/2014/main" id="{CFD35613-9C7C-C385-A8EA-7E7B5084B3F7}"/>
              </a:ext>
            </a:extLst>
          </p:cNvPr>
          <p:cNvSpPr/>
          <p:nvPr/>
        </p:nvSpPr>
        <p:spPr>
          <a:xfrm>
            <a:off x="4069155" y="7166912"/>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4055265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Title 3">
            <a:extLst>
              <a:ext uri="{FF2B5EF4-FFF2-40B4-BE49-F238E27FC236}">
                <a16:creationId xmlns:a16="http://schemas.microsoft.com/office/drawing/2014/main" id="{A07F4968-2248-484F-AB2A-86D1C326CD4D}"/>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8</a:t>
            </a:r>
            <a:endParaRPr lang="en-US" altLang="en-US" sz="3600">
              <a:latin typeface="+mn-lt"/>
            </a:endParaRPr>
          </a:p>
        </p:txBody>
      </p:sp>
      <p:sp>
        <p:nvSpPr>
          <p:cNvPr id="7" name="Content Placeholder 6"/>
          <p:cNvSpPr>
            <a:spLocks noGrp="1"/>
          </p:cNvSpPr>
          <p:nvPr>
            <p:ph idx="1"/>
          </p:nvPr>
        </p:nvSpPr>
        <p:spPr>
          <a:xfrm>
            <a:off x="795648" y="1300164"/>
            <a:ext cx="8759832" cy="5586411"/>
          </a:xfrm>
        </p:spPr>
        <p:txBody>
          <a:bodyPr/>
          <a:lstStyle/>
          <a:p>
            <a:r>
              <a:rPr lang="en-US" altLang="en-US" sz="2400"/>
              <a:t>Then click “</a:t>
            </a:r>
            <a:r>
              <a:rPr lang="en-US" altLang="en-US" sz="2400" b="1"/>
              <a:t>Submit</a:t>
            </a:r>
            <a:r>
              <a:rPr lang="en-US" altLang="en-US" sz="2400"/>
              <a:t>”.</a:t>
            </a:r>
            <a:endParaRPr lang="en-US"/>
          </a:p>
        </p:txBody>
      </p:sp>
      <p:pic>
        <p:nvPicPr>
          <p:cNvPr id="69635" name="Picture 2" descr="A screenshot of a computer&#10;&#10;Description automatically generated">
            <a:extLst>
              <a:ext uri="{FF2B5EF4-FFF2-40B4-BE49-F238E27FC236}">
                <a16:creationId xmlns:a16="http://schemas.microsoft.com/office/drawing/2014/main" id="{98533AA2-CF82-4272-9DFE-F3B8EFA96A1F}"/>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l="8140"/>
          <a:stretch>
            <a:fillRect/>
          </a:stretch>
        </p:blipFill>
        <p:spPr bwMode="auto">
          <a:xfrm>
            <a:off x="425302" y="2059384"/>
            <a:ext cx="9239693" cy="3504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a:extLst>
              <a:ext uri="{FF2B5EF4-FFF2-40B4-BE49-F238E27FC236}">
                <a16:creationId xmlns:a16="http://schemas.microsoft.com/office/drawing/2014/main" id="{9D0D5074-C909-43D8-930D-0C568511A518}"/>
              </a:ext>
            </a:extLst>
          </p:cNvPr>
          <p:cNvSpPr/>
          <p:nvPr/>
        </p:nvSpPr>
        <p:spPr>
          <a:xfrm>
            <a:off x="9204443" y="5204814"/>
            <a:ext cx="492443" cy="58293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6" name="Arrow: Right 5">
            <a:extLst>
              <a:ext uri="{FF2B5EF4-FFF2-40B4-BE49-F238E27FC236}">
                <a16:creationId xmlns:a16="http://schemas.microsoft.com/office/drawing/2014/main" id="{F078B4CE-4772-48C7-8BB9-1F17BB825B88}"/>
              </a:ext>
            </a:extLst>
          </p:cNvPr>
          <p:cNvSpPr/>
          <p:nvPr/>
        </p:nvSpPr>
        <p:spPr>
          <a:xfrm rot="900000">
            <a:off x="7470247" y="4746690"/>
            <a:ext cx="1639040" cy="621665"/>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01882" tIns="50941" rIns="101882" bIns="50941" anchor="ctr"/>
          <a:lstStyle/>
          <a:p>
            <a:pPr algn="ctr">
              <a:defRPr/>
            </a:pPr>
            <a:endParaRPr lang="en-US"/>
          </a:p>
        </p:txBody>
      </p:sp>
      <p:sp>
        <p:nvSpPr>
          <p:cNvPr id="9" name="Slide Number Placeholder 8">
            <a:extLst>
              <a:ext uri="{FF2B5EF4-FFF2-40B4-BE49-F238E27FC236}">
                <a16:creationId xmlns:a16="http://schemas.microsoft.com/office/drawing/2014/main" id="{CEB81726-0834-B44D-3DCE-B26F6AAB947E}"/>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41</a:t>
            </a:fld>
            <a:endParaRPr lang="en-US"/>
          </a:p>
        </p:txBody>
      </p:sp>
      <p:sp>
        <p:nvSpPr>
          <p:cNvPr id="2" name="Rectangle 1">
            <a:extLst>
              <a:ext uri="{FF2B5EF4-FFF2-40B4-BE49-F238E27FC236}">
                <a16:creationId xmlns:a16="http://schemas.microsoft.com/office/drawing/2014/main" id="{84692D5B-992A-2E30-EEBB-FF26BBC1BD2F}"/>
              </a:ext>
            </a:extLst>
          </p:cNvPr>
          <p:cNvSpPr/>
          <p:nvPr/>
        </p:nvSpPr>
        <p:spPr>
          <a:xfrm>
            <a:off x="1672936" y="7011731"/>
            <a:ext cx="6712527" cy="58448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018824"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a:ea typeface="+mn-ea"/>
                <a:cs typeface="+mn-cs"/>
              </a:rPr>
              <a:t>Youth Mentoring Program RFP</a:t>
            </a:r>
            <a:endParaRPr kumimoji="0" lang="en-US" sz="1400" b="0" i="0" u="none" strike="noStrike" kern="1200" cap="none" spc="0" normalizeH="0" baseline="0" noProof="0">
              <a:ln>
                <a:noFill/>
              </a:ln>
              <a:solidFill>
                <a:prstClr val="white"/>
              </a:solidFill>
              <a:effectLst/>
              <a:uLnTx/>
              <a:uFillTx/>
              <a:latin typeface="Calibri"/>
              <a:ea typeface="+mn-ea"/>
              <a:cs typeface="+mn-cs"/>
            </a:endParaRPr>
          </a:p>
        </p:txBody>
      </p:sp>
      <p:sp>
        <p:nvSpPr>
          <p:cNvPr id="3" name="Rectangle 2">
            <a:extLst>
              <a:ext uri="{FF2B5EF4-FFF2-40B4-BE49-F238E27FC236}">
                <a16:creationId xmlns:a16="http://schemas.microsoft.com/office/drawing/2014/main" id="{045F39B4-49D1-BAC3-BB09-93CCFE8E926F}"/>
              </a:ext>
            </a:extLst>
          </p:cNvPr>
          <p:cNvSpPr/>
          <p:nvPr/>
        </p:nvSpPr>
        <p:spPr>
          <a:xfrm>
            <a:off x="3928728" y="7150488"/>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08130232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D6A04FC-CCE0-4E0C-B364-156108024851}"/>
              </a:ext>
            </a:extLst>
          </p:cNvPr>
          <p:cNvSpPr>
            <a:spLocks noGrp="1"/>
          </p:cNvSpPr>
          <p:nvPr>
            <p:ph type="title"/>
          </p:nvPr>
        </p:nvSpPr>
        <p:spPr/>
        <p:txBody>
          <a:bodyPr anchor="t">
            <a:normAutofit fontScale="90000"/>
          </a:bodyPr>
          <a:lstStyle/>
          <a:p>
            <a:pPr>
              <a:spcBef>
                <a:spcPct val="20000"/>
              </a:spcBef>
              <a:defRPr/>
            </a:pPr>
            <a:r>
              <a:rPr lang="en-US" sz="3600"/>
              <a:t>How to submit an application – Step 9</a:t>
            </a:r>
            <a:endParaRPr lang="en-US" sz="3600">
              <a:latin typeface="+mn-lt"/>
            </a:endParaRPr>
          </a:p>
        </p:txBody>
      </p:sp>
      <p:sp>
        <p:nvSpPr>
          <p:cNvPr id="5" name="Content Placeholder 4"/>
          <p:cNvSpPr>
            <a:spLocks noGrp="1"/>
          </p:cNvSpPr>
          <p:nvPr>
            <p:ph idx="1"/>
          </p:nvPr>
        </p:nvSpPr>
        <p:spPr>
          <a:xfrm>
            <a:off x="795648" y="1300164"/>
            <a:ext cx="8759832" cy="5586411"/>
          </a:xfrm>
        </p:spPr>
        <p:txBody>
          <a:bodyPr/>
          <a:lstStyle/>
          <a:p>
            <a:r>
              <a:rPr lang="en-US"/>
              <a:t>Make sure that you see this submittal confirmation screen. The eProcurement system will send a confirmation email within 24 hours of your submission. Please call or email me if you desire confirmation prior to then. </a:t>
            </a:r>
          </a:p>
        </p:txBody>
      </p:sp>
      <p:sp>
        <p:nvSpPr>
          <p:cNvPr id="7" name="Slide Number Placeholder 8">
            <a:extLst>
              <a:ext uri="{FF2B5EF4-FFF2-40B4-BE49-F238E27FC236}">
                <a16:creationId xmlns:a16="http://schemas.microsoft.com/office/drawing/2014/main" id="{352E8C26-384A-D632-BEAE-87B188A4F7A5}"/>
              </a:ext>
            </a:extLst>
          </p:cNvPr>
          <p:cNvSpPr>
            <a:spLocks noGrp="1"/>
          </p:cNvSpPr>
          <p:nvPr>
            <p:ph type="sldNum" sz="quarter" idx="12"/>
          </p:nvPr>
        </p:nvSpPr>
        <p:spPr>
          <a:xfrm>
            <a:off x="7208520" y="7203864"/>
            <a:ext cx="2346960" cy="413808"/>
          </a:xfrm>
        </p:spPr>
        <p:txBody>
          <a:bodyPr/>
          <a:lstStyle/>
          <a:p>
            <a:r>
              <a:rPr lang="en-US"/>
              <a:t>Page </a:t>
            </a:r>
            <a:fld id="{36BC1FD9-B118-4A5C-926F-A8A3F4A4D49D}" type="slidenum">
              <a:rPr lang="en-US" smtClean="0"/>
              <a:pPr/>
              <a:t>42</a:t>
            </a:fld>
            <a:endParaRPr lang="en-US"/>
          </a:p>
        </p:txBody>
      </p:sp>
      <p:pic>
        <p:nvPicPr>
          <p:cNvPr id="8" name="Picture 7" descr="Graphical user interface, application&#10;&#10;Description automatically generated">
            <a:extLst>
              <a:ext uri="{FF2B5EF4-FFF2-40B4-BE49-F238E27FC236}">
                <a16:creationId xmlns:a16="http://schemas.microsoft.com/office/drawing/2014/main" id="{A2FD9FDC-33CB-CE3E-AA22-6156C063FDDE}"/>
              </a:ext>
            </a:extLst>
          </p:cNvPr>
          <p:cNvPicPr>
            <a:picLocks noChangeAspect="1"/>
          </p:cNvPicPr>
          <p:nvPr/>
        </p:nvPicPr>
        <p:blipFill>
          <a:blip r:embed="rId2"/>
          <a:stretch>
            <a:fillRect/>
          </a:stretch>
        </p:blipFill>
        <p:spPr>
          <a:xfrm>
            <a:off x="767274" y="3192540"/>
            <a:ext cx="8788205" cy="2610172"/>
          </a:xfrm>
          <a:prstGeom prst="rect">
            <a:avLst/>
          </a:prstGeom>
        </p:spPr>
      </p:pic>
      <p:sp>
        <p:nvSpPr>
          <p:cNvPr id="2" name="Rectangle 1">
            <a:extLst>
              <a:ext uri="{FF2B5EF4-FFF2-40B4-BE49-F238E27FC236}">
                <a16:creationId xmlns:a16="http://schemas.microsoft.com/office/drawing/2014/main" id="{A0943954-6D7C-5563-634B-EF2E1B094724}"/>
              </a:ext>
            </a:extLst>
          </p:cNvPr>
          <p:cNvSpPr/>
          <p:nvPr/>
        </p:nvSpPr>
        <p:spPr>
          <a:xfrm>
            <a:off x="4305918" y="7203864"/>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65537071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6470" y="1271146"/>
            <a:ext cx="8567506" cy="5618751"/>
          </a:xfrm>
        </p:spPr>
        <p:txBody>
          <a:bodyPr anchor="ctr">
            <a:normAutofit fontScale="70000" lnSpcReduction="20000"/>
          </a:bodyPr>
          <a:lstStyle/>
          <a:p>
            <a:pPr algn="ctr"/>
            <a:r>
              <a:rPr lang="en-US" sz="2500" b="1">
                <a:solidFill>
                  <a:schemeClr val="tx1"/>
                </a:solidFill>
              </a:rPr>
              <a:t> </a:t>
            </a:r>
          </a:p>
          <a:p>
            <a:pPr algn="ctr"/>
            <a:r>
              <a:rPr lang="en-US" sz="3000" b="1">
                <a:solidFill>
                  <a:schemeClr val="tx1"/>
                </a:solidFill>
              </a:rPr>
              <a:t>Program Questions? </a:t>
            </a:r>
          </a:p>
          <a:p>
            <a:pPr algn="ctr"/>
            <a:r>
              <a:rPr lang="en-US" sz="3000" b="1">
                <a:solidFill>
                  <a:schemeClr val="tx1"/>
                </a:solidFill>
              </a:rPr>
              <a:t>Cyndi Rivera </a:t>
            </a:r>
          </a:p>
          <a:p>
            <a:pPr algn="ctr"/>
            <a:r>
              <a:rPr lang="en-US" sz="3000" b="1">
                <a:solidFill>
                  <a:schemeClr val="tx1"/>
                </a:solidFill>
              </a:rPr>
              <a:t>312-746-8858</a:t>
            </a:r>
          </a:p>
          <a:p>
            <a:pPr algn="ctr"/>
            <a:r>
              <a:rPr lang="en-US" sz="3000" b="1" err="1">
                <a:solidFill>
                  <a:schemeClr val="tx1"/>
                </a:solidFill>
                <a:hlinkClick r:id="rId3"/>
              </a:rPr>
              <a:t>cyndi.</a:t>
            </a:r>
            <a:r>
              <a:rPr lang="en-US" sz="3000" b="1">
                <a:solidFill>
                  <a:schemeClr val="tx1"/>
                </a:solidFill>
                <a:hlinkClick r:id="rId3"/>
              </a:rPr>
              <a:t>rivera@cityofchicago.org</a:t>
            </a:r>
            <a:endParaRPr lang="en-US" sz="3000" b="1">
              <a:solidFill>
                <a:schemeClr val="tx1"/>
              </a:solidFill>
            </a:endParaRPr>
          </a:p>
          <a:p>
            <a:pPr algn="ctr"/>
            <a:endParaRPr lang="en-US" sz="3000" b="1" i="1">
              <a:solidFill>
                <a:schemeClr val="tx1"/>
              </a:solidFill>
            </a:endParaRPr>
          </a:p>
          <a:p>
            <a:pPr algn="ctr"/>
            <a:r>
              <a:rPr lang="en-US" sz="3000" b="1">
                <a:solidFill>
                  <a:schemeClr val="tx1"/>
                </a:solidFill>
              </a:rPr>
              <a:t>For non-programmatic questions contact:</a:t>
            </a:r>
          </a:p>
          <a:p>
            <a:pPr algn="ctr"/>
            <a:r>
              <a:rPr lang="en-US" sz="3000" b="1">
                <a:solidFill>
                  <a:schemeClr val="tx1"/>
                </a:solidFill>
              </a:rPr>
              <a:t>Julia Talbot</a:t>
            </a:r>
          </a:p>
          <a:p>
            <a:pPr algn="ctr"/>
            <a:r>
              <a:rPr lang="en-US" sz="3000" b="1">
                <a:solidFill>
                  <a:schemeClr val="tx1"/>
                </a:solidFill>
              </a:rPr>
              <a:t>(312)-743-1679</a:t>
            </a:r>
          </a:p>
          <a:p>
            <a:pPr algn="ctr"/>
            <a:r>
              <a:rPr lang="en-US" sz="3000" b="1">
                <a:solidFill>
                  <a:schemeClr val="tx1"/>
                </a:solidFill>
                <a:hlinkClick r:id="rId4"/>
              </a:rPr>
              <a:t>Julia.Talbot@cityofchicago.org</a:t>
            </a:r>
            <a:endParaRPr lang="en-US" sz="3000" b="1">
              <a:solidFill>
                <a:schemeClr val="tx1"/>
              </a:solidFill>
            </a:endParaRPr>
          </a:p>
          <a:p>
            <a:pPr marL="0" marR="0" lvl="0" indent="0" algn="ctr"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kumimoji="0" lang="en-US" sz="3000" b="1"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3000" b="1">
                <a:solidFill>
                  <a:prstClr val="black"/>
                </a:solidFill>
                <a:latin typeface="Calibri"/>
              </a:rPr>
              <a:t>eProcurement Hotline</a:t>
            </a:r>
            <a:r>
              <a:rPr kumimoji="0" lang="en-US" sz="3000" b="1" i="0" u="none" strike="noStrike" kern="1200" cap="none" spc="0" normalizeH="0" baseline="0" noProof="0">
                <a:ln>
                  <a:noFill/>
                </a:ln>
                <a:solidFill>
                  <a:prstClr val="black"/>
                </a:solidFill>
                <a:effectLst/>
                <a:uLnTx/>
                <a:uFillTx/>
                <a:latin typeface="Calibri"/>
                <a:ea typeface="+mn-ea"/>
                <a:cs typeface="+mn-cs"/>
              </a:rPr>
              <a:t>:</a:t>
            </a:r>
          </a:p>
          <a:p>
            <a:pPr marL="0" marR="0" lvl="0" indent="0" algn="ctr"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a:noFill/>
                </a:ln>
                <a:solidFill>
                  <a:prstClr val="black"/>
                </a:solidFill>
                <a:effectLst/>
                <a:uLnTx/>
                <a:uFillTx/>
                <a:latin typeface="Calibri"/>
                <a:ea typeface="+mn-ea"/>
                <a:cs typeface="+mn-cs"/>
              </a:rPr>
              <a:t>(312)-744-4357 (HELP)</a:t>
            </a:r>
          </a:p>
          <a:p>
            <a:pPr marL="0" marR="0" lvl="0" indent="0" algn="ctr"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3000" b="1" i="0" u="none" strike="noStrike" kern="1200" cap="none" spc="0" normalizeH="0" baseline="0" noProof="0">
                <a:ln>
                  <a:noFill/>
                </a:ln>
                <a:solidFill>
                  <a:prstClr val="black"/>
                </a:solidFill>
                <a:effectLst/>
                <a:uLnTx/>
                <a:uFillTx/>
                <a:latin typeface="Calibri"/>
                <a:ea typeface="+mn-ea"/>
                <a:cs typeface="+mn-cs"/>
                <a:hlinkClick r:id="rId5"/>
              </a:rPr>
              <a:t>CustomerSupport@cityofchicago.org</a:t>
            </a:r>
            <a:endParaRPr kumimoji="0" lang="en-US" sz="3000" b="1" i="0" u="none" strike="noStrike" kern="1200" cap="none" spc="0" normalizeH="0" baseline="0" noProof="0">
              <a:ln>
                <a:noFill/>
              </a:ln>
              <a:solidFill>
                <a:prstClr val="black"/>
              </a:solidFill>
              <a:effectLst/>
              <a:uLnTx/>
              <a:uFillTx/>
              <a:latin typeface="Calibri"/>
              <a:ea typeface="+mn-ea"/>
              <a:cs typeface="+mn-cs"/>
            </a:endParaRPr>
          </a:p>
          <a:p>
            <a:pPr marL="0" marR="0" lvl="0" indent="0" algn="ctr"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endParaRPr lang="en-US" sz="2500" i="1">
              <a:solidFill>
                <a:prstClr val="black"/>
              </a:solidFill>
              <a:latin typeface="Calibri"/>
            </a:endParaRPr>
          </a:p>
          <a:p>
            <a:pPr marL="0" marR="0" lvl="0" indent="0" algn="ctr"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500" i="1">
                <a:solidFill>
                  <a:prstClr val="black"/>
                </a:solidFill>
                <a:latin typeface="Calibri"/>
              </a:rPr>
              <a:t>Please note that the hotline operates during business hours only </a:t>
            </a:r>
          </a:p>
          <a:p>
            <a:pPr marL="0" marR="0" lvl="0" indent="0" algn="ctr" defTabSz="1018824"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2500" i="1">
                <a:solidFill>
                  <a:prstClr val="black"/>
                </a:solidFill>
                <a:latin typeface="Calibri"/>
              </a:rPr>
              <a:t>Monday – Friday (9 am to 5 pm) </a:t>
            </a:r>
            <a:endParaRPr kumimoji="0" lang="en-US" sz="2700" i="1" u="none" strike="noStrike" kern="1200" cap="none" spc="0" normalizeH="0" baseline="0" noProof="0">
              <a:ln>
                <a:noFill/>
              </a:ln>
              <a:solidFill>
                <a:prstClr val="black"/>
              </a:solidFill>
              <a:effectLst/>
              <a:uLnTx/>
              <a:uFillTx/>
              <a:latin typeface="Calibri"/>
              <a:ea typeface="+mn-ea"/>
              <a:cs typeface="+mn-cs"/>
            </a:endParaRPr>
          </a:p>
          <a:p>
            <a:pPr algn="ctr"/>
            <a:endParaRPr lang="en-US" sz="4900" b="1" i="1">
              <a:solidFill>
                <a:schemeClr val="tx1"/>
              </a:solidFill>
            </a:endParaRPr>
          </a:p>
          <a:p>
            <a:pPr algn="ctr"/>
            <a:endParaRPr lang="en-US" sz="4900" b="1" i="1">
              <a:solidFill>
                <a:schemeClr val="tx1"/>
              </a:solidFill>
            </a:endParaRPr>
          </a:p>
          <a:p>
            <a:endParaRPr lang="en-US" sz="3600" b="1" i="1">
              <a:solidFill>
                <a:schemeClr val="tx1"/>
              </a:solidFill>
            </a:endParaRPr>
          </a:p>
        </p:txBody>
      </p:sp>
      <p:sp>
        <p:nvSpPr>
          <p:cNvPr id="5" name="Slide Number Placeholder 4">
            <a:extLst>
              <a:ext uri="{FF2B5EF4-FFF2-40B4-BE49-F238E27FC236}">
                <a16:creationId xmlns:a16="http://schemas.microsoft.com/office/drawing/2014/main" id="{737288F7-E47D-4C04-91CE-2CEDE840D763}"/>
              </a:ext>
            </a:extLst>
          </p:cNvPr>
          <p:cNvSpPr>
            <a:spLocks noGrp="1"/>
          </p:cNvSpPr>
          <p:nvPr>
            <p:ph type="sldNum" sz="quarter" idx="12"/>
          </p:nvPr>
        </p:nvSpPr>
        <p:spPr/>
        <p:txBody>
          <a:bodyPr/>
          <a:lstStyle/>
          <a:p>
            <a:pPr>
              <a:defRPr/>
            </a:pPr>
            <a:fld id="{A746B785-CA11-4B71-B5A9-4BD5E8C4B301}" type="slidenum">
              <a:rPr lang="en-US" smtClean="0">
                <a:solidFill>
                  <a:prstClr val="black">
                    <a:tint val="75000"/>
                  </a:prstClr>
                </a:solidFill>
                <a:latin typeface="Calibri"/>
              </a:rPr>
              <a:pPr>
                <a:defRPr/>
              </a:pPr>
              <a:t>43</a:t>
            </a:fld>
            <a:endParaRPr lang="en-US">
              <a:solidFill>
                <a:prstClr val="black">
                  <a:tint val="75000"/>
                </a:prstClr>
              </a:solidFill>
              <a:latin typeface="Calibri"/>
            </a:endParaRPr>
          </a:p>
        </p:txBody>
      </p:sp>
    </p:spTree>
    <p:extLst>
      <p:ext uri="{BB962C8B-B14F-4D97-AF65-F5344CB8AC3E}">
        <p14:creationId xmlns:p14="http://schemas.microsoft.com/office/powerpoint/2010/main" val="33820807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Chicago’s Equity Statement of Principles </a:t>
            </a:r>
          </a:p>
        </p:txBody>
      </p:sp>
      <p:sp>
        <p:nvSpPr>
          <p:cNvPr id="3" name="Content Placeholder 2"/>
          <p:cNvSpPr>
            <a:spLocks noGrp="1"/>
          </p:cNvSpPr>
          <p:nvPr>
            <p:ph idx="1"/>
          </p:nvPr>
        </p:nvSpPr>
        <p:spPr>
          <a:xfrm>
            <a:off x="502921" y="1272461"/>
            <a:ext cx="9239250" cy="5606803"/>
          </a:xfrm>
        </p:spPr>
        <p:txBody>
          <a:bodyPr>
            <a:normAutofit lnSpcReduction="10000"/>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r>
              <a:rPr kumimoji="0" lang="en-US" sz="2000" b="1" i="0" u="none" strike="noStrike" kern="1200" cap="none" spc="0" normalizeH="0" baseline="0" noProof="0" dirty="0">
                <a:ln>
                  <a:noFill/>
                </a:ln>
                <a:solidFill>
                  <a:prstClr val="black"/>
                </a:solidFill>
                <a:effectLst/>
                <a:uLnTx/>
                <a:uFillTx/>
                <a:latin typeface="Calibri"/>
                <a:ea typeface="+mn-ea"/>
                <a:cs typeface="+mn-cs"/>
              </a:rPr>
              <a:t>Racial equity focuses on the social construction of race and how it has been </a:t>
            </a:r>
            <a:r>
              <a:rPr lang="en-US" sz="2000" b="1" dirty="0">
                <a:solidFill>
                  <a:prstClr val="black"/>
                </a:solidFill>
                <a:latin typeface="Calibri"/>
              </a:rPr>
              <a:t>used to unjustly distribute opportunity and resources based on a person’s skin color, heritage, ethnicity, and/or national origin. </a:t>
            </a:r>
          </a:p>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endParaRPr kumimoji="0" lang="en-US" sz="2000" b="1" i="0" u="none" strike="noStrike" kern="1200" cap="none" spc="0" normalizeH="0" baseline="0" noProof="0" dirty="0">
              <a:ln>
                <a:noFill/>
              </a:ln>
              <a:solidFill>
                <a:prstClr val="black"/>
              </a:solidFill>
              <a:effectLst/>
              <a:uLnTx/>
              <a:uFillTx/>
              <a:latin typeface="Calibri"/>
              <a:ea typeface="+mn-ea"/>
              <a:cs typeface="+mn-cs"/>
            </a:endParaRPr>
          </a:p>
          <a:p>
            <a:pPr marL="0" marR="0" lvl="0" indent="0" algn="ctr"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r>
              <a:rPr lang="en-US" sz="2000" dirty="0">
                <a:solidFill>
                  <a:prstClr val="black"/>
                </a:solidFill>
                <a:latin typeface="Calibri"/>
              </a:rPr>
              <a:t>The City of Chicago defines equity as both an outcome and a process.</a:t>
            </a:r>
          </a:p>
          <a:p>
            <a:pPr marL="0" marR="0" lvl="0" indent="0" algn="ctr"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endParaRPr kumimoji="0" lang="en-US" sz="2000" i="0" u="none" strike="noStrike" kern="1200" cap="none" spc="0" normalizeH="0" baseline="0" noProof="0" dirty="0">
              <a:ln>
                <a:noFill/>
              </a:ln>
              <a:solidFill>
                <a:prstClr val="black"/>
              </a:solidFill>
              <a:effectLst/>
              <a:uLnTx/>
              <a:uFillTx/>
              <a:latin typeface="Calibri"/>
              <a:ea typeface="+mn-ea"/>
              <a:cs typeface="+mn-cs"/>
            </a:endParaRPr>
          </a:p>
          <a:p>
            <a:pPr marL="0" marR="0" lvl="0" indent="0"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r>
              <a:rPr lang="en-US" sz="2000" dirty="0">
                <a:solidFill>
                  <a:prstClr val="black"/>
                </a:solidFill>
                <a:latin typeface="Calibri"/>
              </a:rPr>
              <a:t>As an outcome: </a:t>
            </a:r>
            <a:r>
              <a:rPr lang="en-US" sz="2000" i="1" dirty="0">
                <a:solidFill>
                  <a:prstClr val="black"/>
                </a:solidFill>
                <a:latin typeface="Calibri"/>
              </a:rPr>
              <a:t>equity results in fair and just access to opportunity and resources that        provide everyone the ability to thrive. </a:t>
            </a:r>
          </a:p>
          <a:p>
            <a:pPr marL="0" marR="0" lvl="0" indent="0"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endParaRPr kumimoji="0" lang="en-US" sz="2000" i="1" u="none" strike="noStrike" kern="1200" cap="none" spc="0" normalizeH="0" baseline="0" noProof="0" dirty="0">
              <a:ln>
                <a:noFill/>
              </a:ln>
              <a:solidFill>
                <a:prstClr val="black"/>
              </a:solidFill>
              <a:effectLst/>
              <a:uLnTx/>
              <a:uFillTx/>
              <a:latin typeface="Calibri"/>
              <a:ea typeface="+mn-ea"/>
              <a:cs typeface="+mn-cs"/>
            </a:endParaRPr>
          </a:p>
          <a:p>
            <a:pPr marL="0" marR="0" lvl="0" indent="0"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r>
              <a:rPr kumimoji="0" lang="en-US" sz="2000" u="none" strike="noStrike" kern="1200" cap="none" spc="0" normalizeH="0" baseline="0" noProof="0" dirty="0">
                <a:ln>
                  <a:noFill/>
                </a:ln>
                <a:solidFill>
                  <a:prstClr val="black"/>
                </a:solidFill>
                <a:effectLst/>
                <a:uLnTx/>
                <a:uFillTx/>
                <a:latin typeface="Calibri"/>
                <a:ea typeface="+mn-ea"/>
                <a:cs typeface="+mn-cs"/>
              </a:rPr>
              <a:t>As a process</a:t>
            </a:r>
            <a:r>
              <a:rPr lang="en-US" sz="2000" dirty="0">
                <a:solidFill>
                  <a:prstClr val="black"/>
                </a:solidFill>
                <a:latin typeface="Calibri"/>
              </a:rPr>
              <a:t>: </a:t>
            </a:r>
            <a:r>
              <a:rPr lang="en-US" sz="2000" i="1" dirty="0">
                <a:solidFill>
                  <a:prstClr val="black"/>
                </a:solidFill>
                <a:latin typeface="Calibri"/>
              </a:rPr>
              <a:t>equity requires a new way of doing business – </a:t>
            </a:r>
          </a:p>
          <a:p>
            <a:pPr marL="788636" lvl="1" indent="-342900">
              <a:buClr>
                <a:schemeClr val="tx1"/>
              </a:buClr>
              <a:buFont typeface="+mj-lt"/>
              <a:buAutoNum type="arabicParenR"/>
              <a:defRPr/>
            </a:pPr>
            <a:r>
              <a:rPr lang="en-US" sz="2000" dirty="0">
                <a:solidFill>
                  <a:prstClr val="black"/>
                </a:solidFill>
                <a:latin typeface="Calibri"/>
              </a:rPr>
              <a:t>Prioritizes access and opportunities for groups who have the greatest need. </a:t>
            </a:r>
          </a:p>
          <a:p>
            <a:pPr marL="788636" lvl="1" indent="-342900">
              <a:buClr>
                <a:schemeClr val="tx1"/>
              </a:buClr>
              <a:buFont typeface="+mj-lt"/>
              <a:buAutoNum type="arabicParenR"/>
              <a:defRPr/>
            </a:pPr>
            <a:r>
              <a:rPr lang="en-US" sz="2000" dirty="0">
                <a:solidFill>
                  <a:prstClr val="black"/>
                </a:solidFill>
                <a:latin typeface="Calibri"/>
              </a:rPr>
              <a:t>Methodically evaluates benefits and burdens produced by seemingly neutral systems and practices. </a:t>
            </a:r>
          </a:p>
          <a:p>
            <a:pPr marL="788636" lvl="1" indent="-342900">
              <a:buClr>
                <a:schemeClr val="tx1"/>
              </a:buClr>
              <a:buFont typeface="+mj-lt"/>
              <a:buAutoNum type="arabicParenR"/>
              <a:defRPr/>
            </a:pPr>
            <a:r>
              <a:rPr lang="en-US" sz="2000" dirty="0">
                <a:solidFill>
                  <a:prstClr val="black"/>
                </a:solidFill>
                <a:latin typeface="Calibri"/>
              </a:rPr>
              <a:t>Engages those most impacted by the problems we seek to address as experts in their own experiences, strategists in co-creating solutions, and evaluators of success.</a:t>
            </a:r>
          </a:p>
          <a:p>
            <a:pPr marL="0" marR="0" lvl="0" indent="0"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endParaRPr kumimoji="0" lang="en-US" sz="2000" u="none" strike="noStrike" kern="1200" cap="none" spc="0" normalizeH="0" baseline="0" noProof="0" dirty="0">
              <a:ln>
                <a:noFill/>
              </a:ln>
              <a:solidFill>
                <a:prstClr val="black"/>
              </a:solidFill>
              <a:effectLst/>
              <a:uLnTx/>
              <a:uFillTx/>
              <a:latin typeface="Calibri"/>
              <a:ea typeface="+mn-ea"/>
              <a:cs typeface="+mn-cs"/>
            </a:endParaRPr>
          </a:p>
        </p:txBody>
      </p:sp>
      <p:sp>
        <p:nvSpPr>
          <p:cNvPr id="5" name="Slide Number Placeholder 5"/>
          <p:cNvSpPr txBox="1">
            <a:spLocks/>
          </p:cNvSpPr>
          <p:nvPr/>
        </p:nvSpPr>
        <p:spPr>
          <a:xfrm>
            <a:off x="7360920" y="7356264"/>
            <a:ext cx="2346960" cy="413808"/>
          </a:xfrm>
          <a:prstGeom prst="rect">
            <a:avLst/>
          </a:prstGeom>
        </p:spPr>
        <p:txBody>
          <a:bodyPr lIns="101882" tIns="50941" rIns="101882" bIns="50941"/>
          <a:lstStyle>
            <a:lvl1pPr algn="r">
              <a:defRPr sz="1200"/>
            </a:lvl1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0F0"/>
                </a:solidFill>
                <a:effectLst/>
                <a:uLnTx/>
                <a:uFillTx/>
                <a:latin typeface="+mn-lt"/>
                <a:ea typeface="+mn-ea"/>
                <a:cs typeface="+mn-cs"/>
              </a:rPr>
              <a:t>Page </a:t>
            </a:r>
            <a:fld id="{6B1E0480-57EA-4B4D-8E64-F548A057966E}" type="slidenum">
              <a:rPr kumimoji="0" lang="en-US" sz="1200" b="0" i="0" u="none" strike="noStrike" kern="1200" cap="none" spc="0" normalizeH="0" baseline="0" noProof="0" smtClean="0">
                <a:ln>
                  <a:noFill/>
                </a:ln>
                <a:solidFill>
                  <a:srgbClr val="00B0F0"/>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srgbClr val="00B0F0"/>
              </a:solidFill>
              <a:effectLst/>
              <a:uLnTx/>
              <a:uFillTx/>
              <a:latin typeface="+mn-lt"/>
              <a:ea typeface="+mn-ea"/>
              <a:cs typeface="+mn-cs"/>
            </a:endParaRPr>
          </a:p>
        </p:txBody>
      </p:sp>
      <p:sp>
        <p:nvSpPr>
          <p:cNvPr id="4" name="Rectangle 3">
            <a:extLst>
              <a:ext uri="{FF2B5EF4-FFF2-40B4-BE49-F238E27FC236}">
                <a16:creationId xmlns:a16="http://schemas.microsoft.com/office/drawing/2014/main" id="{DEED2C0E-92C2-E68C-E5AF-BA031B1AEB60}"/>
              </a:ext>
            </a:extLst>
          </p:cNvPr>
          <p:cNvSpPr/>
          <p:nvPr/>
        </p:nvSpPr>
        <p:spPr>
          <a:xfrm>
            <a:off x="3928729" y="7150489"/>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10313706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Purpose of the RFP’s</a:t>
            </a:r>
          </a:p>
        </p:txBody>
      </p:sp>
      <p:sp>
        <p:nvSpPr>
          <p:cNvPr id="3" name="Content Placeholder 2"/>
          <p:cNvSpPr>
            <a:spLocks noGrp="1"/>
          </p:cNvSpPr>
          <p:nvPr>
            <p:ph idx="1"/>
          </p:nvPr>
        </p:nvSpPr>
        <p:spPr>
          <a:xfrm>
            <a:off x="590550" y="974750"/>
            <a:ext cx="9239250" cy="4522284"/>
          </a:xfrm>
        </p:spPr>
        <p:txBody>
          <a:bodyPr>
            <a:normAutofit/>
          </a:bodyPr>
          <a:lstStyle/>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endParaRPr kumimoji="0" lang="en-US" sz="30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endParaRPr lang="en-US" sz="3000" dirty="0">
              <a:solidFill>
                <a:prstClr val="black"/>
              </a:solidFill>
              <a:latin typeface="Calibri"/>
            </a:endParaRPr>
          </a:p>
          <a:p>
            <a:pPr marL="0" marR="0" lvl="0" indent="0" algn="l" defTabSz="1018824" rtl="0" eaLnBrk="1" fontAlgn="auto" latinLnBrk="0" hangingPunct="1">
              <a:lnSpc>
                <a:spcPct val="100000"/>
              </a:lnSpc>
              <a:spcBef>
                <a:spcPts val="600"/>
              </a:spcBef>
              <a:spcAft>
                <a:spcPts val="0"/>
              </a:spcAft>
              <a:buClr>
                <a:srgbClr val="00B0F0"/>
              </a:buClr>
              <a:buSzTx/>
              <a:buFont typeface="Wingdings" pitchFamily="2" charset="2"/>
              <a:buNone/>
              <a:tabLst/>
              <a:defRPr/>
            </a:pPr>
            <a:r>
              <a:rPr kumimoji="0" lang="en-US" sz="3000" b="0" i="0" u="none" strike="noStrike" kern="1200" cap="none" spc="0" normalizeH="0" baseline="0" noProof="0" dirty="0">
                <a:ln>
                  <a:noFill/>
                </a:ln>
                <a:solidFill>
                  <a:prstClr val="black"/>
                </a:solidFill>
                <a:effectLst/>
                <a:uLnTx/>
                <a:uFillTx/>
                <a:latin typeface="Calibri"/>
                <a:ea typeface="+mn-ea"/>
                <a:cs typeface="+mn-cs"/>
              </a:rPr>
              <a:t>The Reentry, Employment, and Housing Navigation Pilot Programs are to support returning residents from Cook County Jail (CCJ) or the Illinois Department of Corrections (ISOC) to Chicago who </a:t>
            </a:r>
            <a:r>
              <a:rPr lang="en-US" sz="3000" dirty="0">
                <a:solidFill>
                  <a:prstClr val="black"/>
                </a:solidFill>
                <a:latin typeface="Calibri"/>
              </a:rPr>
              <a:t>are</a:t>
            </a:r>
            <a:r>
              <a:rPr kumimoji="0" lang="en-US" sz="3000" b="0" i="0" u="none" strike="noStrike" kern="1200" cap="none" spc="0" normalizeH="0" baseline="0" noProof="0" dirty="0">
                <a:ln>
                  <a:noFill/>
                </a:ln>
                <a:solidFill>
                  <a:prstClr val="black"/>
                </a:solidFill>
                <a:effectLst/>
                <a:uLnTx/>
                <a:uFillTx/>
                <a:latin typeface="Calibri"/>
                <a:ea typeface="+mn-ea"/>
                <a:cs typeface="+mn-cs"/>
              </a:rPr>
              <a:t> at the highest risk of housing security, homelessness, and recidivism. </a:t>
            </a:r>
          </a:p>
          <a:p>
            <a:pPr marL="0" indent="0">
              <a:buNone/>
            </a:pPr>
            <a:endParaRPr lang="en-US" dirty="0"/>
          </a:p>
        </p:txBody>
      </p:sp>
      <p:sp>
        <p:nvSpPr>
          <p:cNvPr id="5" name="Slide Number Placeholder 5"/>
          <p:cNvSpPr txBox="1">
            <a:spLocks/>
          </p:cNvSpPr>
          <p:nvPr/>
        </p:nvSpPr>
        <p:spPr>
          <a:xfrm>
            <a:off x="7360920" y="7356264"/>
            <a:ext cx="2346960" cy="413808"/>
          </a:xfrm>
          <a:prstGeom prst="rect">
            <a:avLst/>
          </a:prstGeom>
        </p:spPr>
        <p:txBody>
          <a:bodyPr lIns="101882" tIns="50941" rIns="101882" bIns="50941"/>
          <a:lstStyle>
            <a:lvl1pPr algn="r">
              <a:defRPr sz="1200"/>
            </a:lvl1pPr>
          </a:lstStyle>
          <a:p>
            <a:pPr marL="0" marR="0" lvl="0" indent="0" algn="r" defTabSz="1018824"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B0F0"/>
                </a:solidFill>
                <a:effectLst/>
                <a:uLnTx/>
                <a:uFillTx/>
                <a:latin typeface="+mn-lt"/>
                <a:ea typeface="+mn-ea"/>
                <a:cs typeface="+mn-cs"/>
              </a:rPr>
              <a:t>Page </a:t>
            </a:r>
            <a:fld id="{6B1E0480-57EA-4B4D-8E64-F548A057966E}" type="slidenum">
              <a:rPr kumimoji="0" lang="en-US" sz="1200" b="0" i="0" u="none" strike="noStrike" kern="1200" cap="none" spc="0" normalizeH="0" baseline="0" noProof="0" smtClean="0">
                <a:ln>
                  <a:noFill/>
                </a:ln>
                <a:solidFill>
                  <a:srgbClr val="00B0F0"/>
                </a:solidFill>
                <a:effectLst/>
                <a:uLnTx/>
                <a:uFillTx/>
                <a:latin typeface="+mn-lt"/>
                <a:ea typeface="+mn-ea"/>
                <a:cs typeface="+mn-cs"/>
              </a:rPr>
              <a:pPr marL="0" marR="0" lvl="0" indent="0" algn="r" defTabSz="1018824"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srgbClr val="00B0F0"/>
              </a:solidFill>
              <a:effectLst/>
              <a:uLnTx/>
              <a:uFillTx/>
              <a:latin typeface="+mn-lt"/>
              <a:ea typeface="+mn-ea"/>
              <a:cs typeface="+mn-cs"/>
            </a:endParaRPr>
          </a:p>
        </p:txBody>
      </p:sp>
      <p:sp>
        <p:nvSpPr>
          <p:cNvPr id="4" name="Rectangle 3">
            <a:extLst>
              <a:ext uri="{FF2B5EF4-FFF2-40B4-BE49-F238E27FC236}">
                <a16:creationId xmlns:a16="http://schemas.microsoft.com/office/drawing/2014/main" id="{5E4A2F0E-29AF-26A6-A4A1-C2FD0A0A6D0E}"/>
              </a:ext>
            </a:extLst>
          </p:cNvPr>
          <p:cNvSpPr/>
          <p:nvPr/>
        </p:nvSpPr>
        <p:spPr>
          <a:xfrm>
            <a:off x="4109704" y="7150489"/>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27368207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76A98F-CE1E-6747-8C96-862DCD1B9DDC}"/>
              </a:ext>
            </a:extLst>
          </p:cNvPr>
          <p:cNvSpPr>
            <a:spLocks noGrp="1"/>
          </p:cNvSpPr>
          <p:nvPr>
            <p:ph type="title"/>
          </p:nvPr>
        </p:nvSpPr>
        <p:spPr/>
        <p:txBody>
          <a:bodyPr>
            <a:normAutofit fontScale="90000"/>
          </a:bodyPr>
          <a:lstStyle/>
          <a:p>
            <a:r>
              <a:rPr lang="en-US"/>
              <a:t>Presentation Content  </a:t>
            </a:r>
          </a:p>
        </p:txBody>
      </p:sp>
      <p:sp>
        <p:nvSpPr>
          <p:cNvPr id="3" name="Content Placeholder 2">
            <a:extLst>
              <a:ext uri="{FF2B5EF4-FFF2-40B4-BE49-F238E27FC236}">
                <a16:creationId xmlns:a16="http://schemas.microsoft.com/office/drawing/2014/main" id="{9575E02C-8887-BD47-8B8D-5ED8F3A20925}"/>
              </a:ext>
            </a:extLst>
          </p:cNvPr>
          <p:cNvSpPr>
            <a:spLocks noGrp="1"/>
          </p:cNvSpPr>
          <p:nvPr>
            <p:ph idx="1"/>
          </p:nvPr>
        </p:nvSpPr>
        <p:spPr/>
        <p:txBody>
          <a:bodyPr/>
          <a:lstStyle/>
          <a:p>
            <a:pPr marL="0" indent="0">
              <a:buNone/>
            </a:pPr>
            <a:r>
              <a:rPr lang="en-US" dirty="0"/>
              <a:t>SPRING FORWARD Pilot: </a:t>
            </a:r>
          </a:p>
          <a:p>
            <a:pPr marL="0" indent="0" algn="ctr">
              <a:buNone/>
            </a:pPr>
            <a:r>
              <a:rPr lang="en-US" sz="1900" b="1" dirty="0">
                <a:solidFill>
                  <a:schemeClr val="tx2"/>
                </a:solidFill>
              </a:rPr>
              <a:t>S</a:t>
            </a:r>
            <a:r>
              <a:rPr lang="en-US" sz="1900" dirty="0"/>
              <a:t>elected </a:t>
            </a:r>
            <a:r>
              <a:rPr lang="en-US" sz="1900" b="1" dirty="0">
                <a:solidFill>
                  <a:schemeClr val="tx2"/>
                </a:solidFill>
              </a:rPr>
              <a:t>P</a:t>
            </a:r>
            <a:r>
              <a:rPr lang="en-US" sz="1900" dirty="0"/>
              <a:t>re-</a:t>
            </a:r>
            <a:r>
              <a:rPr lang="en-US" sz="1900" b="1" dirty="0">
                <a:solidFill>
                  <a:schemeClr val="tx2"/>
                </a:solidFill>
              </a:rPr>
              <a:t>R</a:t>
            </a:r>
            <a:r>
              <a:rPr lang="en-US" sz="1900" dirty="0"/>
              <a:t>elease for </a:t>
            </a:r>
            <a:r>
              <a:rPr lang="en-US" sz="1900" b="1" dirty="0">
                <a:solidFill>
                  <a:schemeClr val="tx2"/>
                </a:solidFill>
              </a:rPr>
              <a:t>I</a:t>
            </a:r>
            <a:r>
              <a:rPr lang="en-US" sz="1900" dirty="0"/>
              <a:t>ntensive </a:t>
            </a:r>
            <a:r>
              <a:rPr lang="en-US" sz="1900" b="1" dirty="0">
                <a:solidFill>
                  <a:schemeClr val="tx2"/>
                </a:solidFill>
              </a:rPr>
              <a:t>N</a:t>
            </a:r>
            <a:r>
              <a:rPr lang="en-US" sz="1900" dirty="0"/>
              <a:t>avigation support </a:t>
            </a:r>
            <a:r>
              <a:rPr lang="en-US" sz="1900" b="1" dirty="0">
                <a:solidFill>
                  <a:schemeClr val="tx2"/>
                </a:solidFill>
              </a:rPr>
              <a:t>G</a:t>
            </a:r>
            <a:r>
              <a:rPr lang="en-US" sz="1900" dirty="0"/>
              <a:t>oing </a:t>
            </a:r>
            <a:r>
              <a:rPr lang="en-US" sz="1900" b="1" dirty="0">
                <a:solidFill>
                  <a:schemeClr val="tx2"/>
                </a:solidFill>
              </a:rPr>
              <a:t>F</a:t>
            </a:r>
            <a:r>
              <a:rPr lang="en-US" sz="1900" dirty="0"/>
              <a:t>orward</a:t>
            </a:r>
          </a:p>
          <a:p>
            <a:pPr marL="0" indent="0">
              <a:buNone/>
            </a:pPr>
            <a:endParaRPr lang="en-US" dirty="0"/>
          </a:p>
          <a:p>
            <a:pPr marL="0" indent="0">
              <a:buNone/>
            </a:pPr>
            <a:r>
              <a:rPr lang="en-US" dirty="0"/>
              <a:t>DFSS has released two separate RFPs to solicit proposals from respondents who can administer the following two program components:</a:t>
            </a:r>
          </a:p>
          <a:p>
            <a:pPr marL="902936" lvl="1" indent="-457200">
              <a:buClrTx/>
              <a:buFont typeface="+mj-lt"/>
              <a:buAutoNum type="arabicParenR"/>
            </a:pPr>
            <a:r>
              <a:rPr lang="en-US" sz="2200" dirty="0"/>
              <a:t>Reentry and Employment Navigation Program</a:t>
            </a:r>
          </a:p>
          <a:p>
            <a:pPr marL="902936" lvl="1" indent="-457200">
              <a:buClrTx/>
              <a:buFont typeface="+mj-lt"/>
              <a:buAutoNum type="arabicParenR"/>
            </a:pPr>
            <a:r>
              <a:rPr lang="en-US" sz="2200" dirty="0"/>
              <a:t>Housing Navigation Program </a:t>
            </a:r>
          </a:p>
          <a:p>
            <a:pPr marL="0" indent="0">
              <a:buNone/>
            </a:pPr>
            <a:endParaRPr lang="en-US" dirty="0"/>
          </a:p>
          <a:p>
            <a:pPr marL="0" indent="0">
              <a:buNone/>
            </a:pPr>
            <a:r>
              <a:rPr lang="en-US" dirty="0"/>
              <a:t>Respondents are eligible to submit proposals for both RFPs. Each RFP will have separate webinars to review its components.</a:t>
            </a:r>
            <a:r>
              <a:rPr lang="en-US" sz="2400" dirty="0"/>
              <a:t> </a:t>
            </a:r>
            <a:endParaRPr lang="en-US" dirty="0"/>
          </a:p>
          <a:p>
            <a:pPr marL="0" indent="0">
              <a:buNone/>
            </a:pPr>
            <a:r>
              <a:rPr lang="en-US" dirty="0"/>
              <a:t> </a:t>
            </a:r>
          </a:p>
          <a:p>
            <a:pPr marL="0" indent="0" algn="ctr">
              <a:buNone/>
            </a:pPr>
            <a:r>
              <a:rPr lang="en-US" dirty="0"/>
              <a:t>This webinar will be focused on:</a:t>
            </a:r>
            <a:endParaRPr lang="en-US" b="1" dirty="0"/>
          </a:p>
          <a:p>
            <a:pPr marL="0" indent="0" algn="ctr">
              <a:buNone/>
            </a:pPr>
            <a:r>
              <a:rPr lang="en-US" b="1" dirty="0"/>
              <a:t> HOUSING NAVIGATION PROGRAM RFP</a:t>
            </a:r>
          </a:p>
        </p:txBody>
      </p:sp>
      <p:sp>
        <p:nvSpPr>
          <p:cNvPr id="4" name="Slide Number Placeholder 3">
            <a:extLst>
              <a:ext uri="{FF2B5EF4-FFF2-40B4-BE49-F238E27FC236}">
                <a16:creationId xmlns:a16="http://schemas.microsoft.com/office/drawing/2014/main" id="{CB3CFD32-F67E-464B-B84A-B6D7D284269A}"/>
              </a:ext>
            </a:extLst>
          </p:cNvPr>
          <p:cNvSpPr>
            <a:spLocks noGrp="1"/>
          </p:cNvSpPr>
          <p:nvPr>
            <p:ph type="sldNum" sz="quarter" idx="12"/>
          </p:nvPr>
        </p:nvSpPr>
        <p:spPr/>
        <p:txBody>
          <a:bodyPr/>
          <a:lstStyle/>
          <a:p>
            <a:r>
              <a:rPr lang="en-US"/>
              <a:t>Page </a:t>
            </a:r>
            <a:fld id="{6B1E0480-57EA-4B4D-8E64-F548A057966E}" type="slidenum">
              <a:rPr lang="en-US" smtClean="0"/>
              <a:pPr/>
              <a:t>7</a:t>
            </a:fld>
            <a:endParaRPr lang="en-US"/>
          </a:p>
        </p:txBody>
      </p:sp>
      <p:sp>
        <p:nvSpPr>
          <p:cNvPr id="5" name="Rectangle 4">
            <a:extLst>
              <a:ext uri="{FF2B5EF4-FFF2-40B4-BE49-F238E27FC236}">
                <a16:creationId xmlns:a16="http://schemas.microsoft.com/office/drawing/2014/main" id="{425FFA63-412D-3237-1A8F-DABC679AA4FF}"/>
              </a:ext>
            </a:extLst>
          </p:cNvPr>
          <p:cNvSpPr/>
          <p:nvPr/>
        </p:nvSpPr>
        <p:spPr>
          <a:xfrm>
            <a:off x="3928729" y="7203864"/>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198208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Overview </a:t>
            </a:r>
          </a:p>
        </p:txBody>
      </p:sp>
      <p:sp>
        <p:nvSpPr>
          <p:cNvPr id="4" name="Slide Number Placeholder 3"/>
          <p:cNvSpPr>
            <a:spLocks noGrp="1"/>
          </p:cNvSpPr>
          <p:nvPr>
            <p:ph type="sldNum" sz="quarter" idx="12"/>
          </p:nvPr>
        </p:nvSpPr>
        <p:spPr/>
        <p:txBody>
          <a:bodyPr/>
          <a:lstStyle/>
          <a:p>
            <a:r>
              <a:rPr lang="en-US"/>
              <a:t>Page </a:t>
            </a:r>
            <a:fld id="{6B1E0480-57EA-4B4D-8E64-F548A057966E}" type="slidenum">
              <a:rPr lang="en-US" smtClean="0"/>
              <a:pPr/>
              <a:t>8</a:t>
            </a:fld>
            <a:endParaRPr lang="en-US"/>
          </a:p>
        </p:txBody>
      </p:sp>
      <p:graphicFrame>
        <p:nvGraphicFramePr>
          <p:cNvPr id="10" name="Table 10">
            <a:extLst>
              <a:ext uri="{FF2B5EF4-FFF2-40B4-BE49-F238E27FC236}">
                <a16:creationId xmlns:a16="http://schemas.microsoft.com/office/drawing/2014/main" id="{A3EAACAE-58FC-6BF0-28A1-28B4F227722F}"/>
              </a:ext>
            </a:extLst>
          </p:cNvPr>
          <p:cNvGraphicFramePr>
            <a:graphicFrameLocks noGrp="1"/>
          </p:cNvGraphicFramePr>
          <p:nvPr>
            <p:ph idx="1"/>
            <p:extLst>
              <p:ext uri="{D42A27DB-BD31-4B8C-83A1-F6EECF244321}">
                <p14:modId xmlns:p14="http://schemas.microsoft.com/office/powerpoint/2010/main" val="3975537865"/>
              </p:ext>
            </p:extLst>
          </p:nvPr>
        </p:nvGraphicFramePr>
        <p:xfrm>
          <a:off x="106017" y="1027545"/>
          <a:ext cx="9819033" cy="5828247"/>
        </p:xfrm>
        <a:graphic>
          <a:graphicData uri="http://schemas.openxmlformats.org/drawingml/2006/table">
            <a:tbl>
              <a:tblPr bandRow="1">
                <a:tableStyleId>{BC89EF96-8CEA-46FF-86C4-4CE0E7609802}</a:tableStyleId>
              </a:tblPr>
              <a:tblGrid>
                <a:gridCol w="2491409">
                  <a:extLst>
                    <a:ext uri="{9D8B030D-6E8A-4147-A177-3AD203B41FA5}">
                      <a16:colId xmlns:a16="http://schemas.microsoft.com/office/drawing/2014/main" val="774123647"/>
                    </a:ext>
                  </a:extLst>
                </a:gridCol>
                <a:gridCol w="7327624">
                  <a:extLst>
                    <a:ext uri="{9D8B030D-6E8A-4147-A177-3AD203B41FA5}">
                      <a16:colId xmlns:a16="http://schemas.microsoft.com/office/drawing/2014/main" val="955180557"/>
                    </a:ext>
                  </a:extLst>
                </a:gridCol>
              </a:tblGrid>
              <a:tr h="713812">
                <a:tc>
                  <a:txBody>
                    <a:bodyPr/>
                    <a:lstStyle/>
                    <a:p>
                      <a:r>
                        <a:rPr lang="en-US" sz="1500" b="1" i="1" baseline="0" dirty="0"/>
                        <a:t>Goal of Program </a:t>
                      </a:r>
                    </a:p>
                  </a:txBody>
                  <a:tcPr/>
                </a:tc>
                <a:tc>
                  <a:txBody>
                    <a:bodyPr/>
                    <a:lstStyle/>
                    <a:p>
                      <a:r>
                        <a:rPr lang="en-US" sz="1400" i="0" dirty="0">
                          <a:solidFill>
                            <a:prstClr val="black"/>
                          </a:solidFill>
                        </a:rPr>
                        <a:t>To annually support up to 70 individuals returning to Chicago from CCJ and IDOC (140 for two years) with housing navigation services that facilitate access to permanent housing and 12-month rental assistance subsidies to build their stability, support their well-being and empower them to thrive. </a:t>
                      </a:r>
                    </a:p>
                  </a:txBody>
                  <a:tcPr/>
                </a:tc>
                <a:extLst>
                  <a:ext uri="{0D108BD9-81ED-4DB2-BD59-A6C34878D82A}">
                    <a16:rowId xmlns:a16="http://schemas.microsoft.com/office/drawing/2014/main" val="4004076599"/>
                  </a:ext>
                </a:extLst>
              </a:tr>
              <a:tr h="568542">
                <a:tc>
                  <a:txBody>
                    <a:bodyPr/>
                    <a:lstStyle/>
                    <a:p>
                      <a:r>
                        <a:rPr lang="en-US" sz="1500" b="1" i="1" baseline="0"/>
                        <a:t>Service Overview </a:t>
                      </a:r>
                    </a:p>
                  </a:txBody>
                  <a:tcPr/>
                </a:tc>
                <a:tc>
                  <a:txBody>
                    <a:bodyPr/>
                    <a:lstStyle/>
                    <a:p>
                      <a:pPr marL="0" marR="0" lvl="0" indent="0" algn="l" defTabSz="1018824" rtl="0" eaLnBrk="1" fontAlgn="auto" latinLnBrk="0" hangingPunct="1">
                        <a:lnSpc>
                          <a:spcPct val="100000"/>
                        </a:lnSpc>
                        <a:spcBef>
                          <a:spcPts val="0"/>
                        </a:spcBef>
                        <a:spcAft>
                          <a:spcPts val="0"/>
                        </a:spcAft>
                        <a:buClrTx/>
                        <a:buSzTx/>
                        <a:buFontTx/>
                        <a:buNone/>
                        <a:tabLst/>
                        <a:defRPr/>
                      </a:pPr>
                      <a:r>
                        <a:rPr lang="en-US" sz="1400" baseline="0" dirty="0"/>
                        <a:t>Identify and facilitate access to a supply of housing that meets applicable housing, health, and safety codes and can service individuals exiting CCJ and IDOC while providing a unit-based subsidy. </a:t>
                      </a:r>
                    </a:p>
                  </a:txBody>
                  <a:tcPr/>
                </a:tc>
                <a:extLst>
                  <a:ext uri="{0D108BD9-81ED-4DB2-BD59-A6C34878D82A}">
                    <a16:rowId xmlns:a16="http://schemas.microsoft.com/office/drawing/2014/main" val="313632495"/>
                  </a:ext>
                </a:extLst>
              </a:tr>
              <a:tr h="781050">
                <a:tc>
                  <a:txBody>
                    <a:bodyPr/>
                    <a:lstStyle/>
                    <a:p>
                      <a:r>
                        <a:rPr lang="en-US" sz="1500" b="1" i="1" baseline="0"/>
                        <a:t>Target Population</a:t>
                      </a:r>
                    </a:p>
                  </a:txBody>
                  <a:tcPr/>
                </a:tc>
                <a:tc>
                  <a:txBody>
                    <a:bodyPr/>
                    <a:lstStyle/>
                    <a:p>
                      <a:r>
                        <a:rPr lang="en-US" sz="1400" baseline="0" dirty="0"/>
                        <a:t>Chicago residents 18 years or older, returning from CCJ or IDOC within the past 18 months to Chicago who are at the highest risk of housing insecurity, homelessness, and recidivism. All program participants will be referred by the selected Reentry &amp; Employment Navigation Agency.</a:t>
                      </a:r>
                    </a:p>
                  </a:txBody>
                  <a:tcPr/>
                </a:tc>
                <a:extLst>
                  <a:ext uri="{0D108BD9-81ED-4DB2-BD59-A6C34878D82A}">
                    <a16:rowId xmlns:a16="http://schemas.microsoft.com/office/drawing/2014/main" val="2514328946"/>
                  </a:ext>
                </a:extLst>
              </a:tr>
              <a:tr h="1628775">
                <a:tc>
                  <a:txBody>
                    <a:bodyPr/>
                    <a:lstStyle/>
                    <a:p>
                      <a:r>
                        <a:rPr lang="en-US" sz="1500" b="1" i="1" baseline="0"/>
                        <a:t>Key Performance Metrics </a:t>
                      </a:r>
                    </a:p>
                    <a:p>
                      <a:r>
                        <a:rPr lang="en-US" sz="1500" b="1" i="1" baseline="0"/>
                        <a:t>(subset) </a:t>
                      </a:r>
                    </a:p>
                  </a:txBody>
                  <a:tcPr/>
                </a:tc>
                <a:tc>
                  <a:txBody>
                    <a:bodyPr/>
                    <a:lstStyle/>
                    <a:p>
                      <a:pPr marL="285750" indent="-285750">
                        <a:buFont typeface="Wingdings" panose="05000000000000000000" pitchFamily="2" charset="2"/>
                        <a:buChar char="§"/>
                      </a:pPr>
                      <a:r>
                        <a:rPr lang="en-US" sz="1400" baseline="0" dirty="0"/>
                        <a:t>100% of individuals referred from the Reentry and Employment partner will be assessed for risk of homelessness.</a:t>
                      </a:r>
                    </a:p>
                    <a:p>
                      <a:pPr marL="285750" indent="-285750">
                        <a:buFont typeface="Wingdings" panose="05000000000000000000" pitchFamily="2" charset="2"/>
                        <a:buChar char="§"/>
                      </a:pPr>
                      <a:r>
                        <a:rPr lang="en-US" sz="1400" baseline="0" dirty="0"/>
                        <a:t>85% of selected participant will be housed within 60 days of the completion of housing eligibility assessment.</a:t>
                      </a:r>
                    </a:p>
                    <a:p>
                      <a:pPr marL="285750" indent="-285750">
                        <a:buFont typeface="Wingdings" panose="05000000000000000000" pitchFamily="2" charset="2"/>
                        <a:buChar char="§"/>
                      </a:pPr>
                      <a:r>
                        <a:rPr lang="en-US" sz="1400" baseline="0" dirty="0"/>
                        <a:t>85% participants with at least 30 days in housing will not be re-incarcerated for offenses committed after entry into the housing program. </a:t>
                      </a:r>
                    </a:p>
                    <a:p>
                      <a:pPr marL="285750" indent="-285750">
                        <a:buFont typeface="Wingdings" panose="05000000000000000000" pitchFamily="2" charset="2"/>
                        <a:buChar char="§"/>
                      </a:pPr>
                      <a:r>
                        <a:rPr lang="en-US" sz="1400" baseline="0" dirty="0"/>
                        <a:t>80% of participants will remain stably housed after 90 days</a:t>
                      </a:r>
                    </a:p>
                    <a:p>
                      <a:pPr marL="285750" indent="-285750">
                        <a:buFont typeface="Wingdings" panose="05000000000000000000" pitchFamily="2" charset="2"/>
                        <a:buChar char="§"/>
                      </a:pPr>
                      <a:r>
                        <a:rPr lang="en-US" sz="1400" baseline="0" dirty="0"/>
                        <a:t>85% of participants will remain stably housed after 6 months </a:t>
                      </a:r>
                    </a:p>
                  </a:txBody>
                  <a:tcPr/>
                </a:tc>
                <a:extLst>
                  <a:ext uri="{0D108BD9-81ED-4DB2-BD59-A6C34878D82A}">
                    <a16:rowId xmlns:a16="http://schemas.microsoft.com/office/drawing/2014/main" val="1517896948"/>
                  </a:ext>
                </a:extLst>
              </a:tr>
              <a:tr h="781050">
                <a:tc>
                  <a:txBody>
                    <a:bodyPr/>
                    <a:lstStyle/>
                    <a:p>
                      <a:r>
                        <a:rPr lang="en-US" sz="1500" b="1" i="1" baseline="0"/>
                        <a:t>Priorities </a:t>
                      </a:r>
                    </a:p>
                  </a:txBody>
                  <a:tcPr/>
                </a:tc>
                <a:tc>
                  <a:txBody>
                    <a:bodyPr/>
                    <a:lstStyle/>
                    <a:p>
                      <a:pPr marL="285750" indent="-285750">
                        <a:buFont typeface="Wingdings" panose="05000000000000000000" pitchFamily="2" charset="2"/>
                        <a:buChar char="§"/>
                      </a:pPr>
                      <a:r>
                        <a:rPr lang="en-US" sz="1400" baseline="0"/>
                        <a:t>Demonstrate partnership with the following: DFSS, CCJ, IDOC, Chicago-Based Transitional Housing sites, and the DFSS Reentry and Employment Navigation partner. </a:t>
                      </a:r>
                    </a:p>
                    <a:p>
                      <a:pPr marL="285750" indent="-285750">
                        <a:buFont typeface="Wingdings" panose="05000000000000000000" pitchFamily="2" charset="2"/>
                        <a:buChar char="§"/>
                      </a:pPr>
                      <a:r>
                        <a:rPr lang="en-US" sz="1400" baseline="0"/>
                        <a:t>70 individuals will receive rental assistance and additional housing subsidies and intake assessment annually (300 for two years). </a:t>
                      </a:r>
                    </a:p>
                  </a:txBody>
                  <a:tcPr/>
                </a:tc>
                <a:extLst>
                  <a:ext uri="{0D108BD9-81ED-4DB2-BD59-A6C34878D82A}">
                    <a16:rowId xmlns:a16="http://schemas.microsoft.com/office/drawing/2014/main" val="2074313171"/>
                  </a:ext>
                </a:extLst>
              </a:tr>
              <a:tr h="790575">
                <a:tc>
                  <a:txBody>
                    <a:bodyPr/>
                    <a:lstStyle/>
                    <a:p>
                      <a:r>
                        <a:rPr lang="en-US" sz="1500" b="1" i="1" baseline="0"/>
                        <a:t>Funding</a:t>
                      </a:r>
                    </a:p>
                  </a:txBody>
                  <a:tcPr/>
                </a:tc>
                <a:tc>
                  <a:txBody>
                    <a:bodyPr/>
                    <a:lstStyle/>
                    <a:p>
                      <a:pPr marL="285750" indent="-285750">
                        <a:buFont typeface="Wingdings" panose="05000000000000000000" pitchFamily="2" charset="2"/>
                        <a:buChar char="§"/>
                      </a:pPr>
                      <a:r>
                        <a:rPr lang="en-US" sz="1400" baseline="0" dirty="0"/>
                        <a:t>Two-year program with an initial contract period of  April 2023 through 2024. </a:t>
                      </a:r>
                    </a:p>
                    <a:p>
                      <a:pPr marL="285750" indent="-285750">
                        <a:buFont typeface="Wingdings" panose="05000000000000000000" pitchFamily="2" charset="2"/>
                        <a:buChar char="§"/>
                      </a:pPr>
                      <a:r>
                        <a:rPr lang="en-US" sz="1400" baseline="0" dirty="0"/>
                        <a:t>Total funding of $2,979,967 for the duration of two fiscal years. </a:t>
                      </a:r>
                    </a:p>
                    <a:p>
                      <a:pPr marL="285750" indent="-285750">
                        <a:buFont typeface="Wingdings" panose="05000000000000000000" pitchFamily="2" charset="2"/>
                        <a:buChar char="§"/>
                      </a:pPr>
                      <a:r>
                        <a:rPr lang="en-US" sz="1400" baseline="0" dirty="0"/>
                        <a:t>Made available from the U.S Department of Treasury – American Rescue Plan (ARP). </a:t>
                      </a:r>
                    </a:p>
                  </a:txBody>
                  <a:tcPr/>
                </a:tc>
                <a:extLst>
                  <a:ext uri="{0D108BD9-81ED-4DB2-BD59-A6C34878D82A}">
                    <a16:rowId xmlns:a16="http://schemas.microsoft.com/office/drawing/2014/main" val="1491646888"/>
                  </a:ext>
                </a:extLst>
              </a:tr>
            </a:tbl>
          </a:graphicData>
        </a:graphic>
      </p:graphicFrame>
      <p:sp>
        <p:nvSpPr>
          <p:cNvPr id="3" name="Rectangle 2">
            <a:extLst>
              <a:ext uri="{FF2B5EF4-FFF2-40B4-BE49-F238E27FC236}">
                <a16:creationId xmlns:a16="http://schemas.microsoft.com/office/drawing/2014/main" id="{111E0178-2B69-F9C9-08B4-E458A1F3CFF7}"/>
              </a:ext>
            </a:extLst>
          </p:cNvPr>
          <p:cNvSpPr/>
          <p:nvPr/>
        </p:nvSpPr>
        <p:spPr>
          <a:xfrm>
            <a:off x="3928729" y="7162580"/>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extLst>
      <p:ext uri="{BB962C8B-B14F-4D97-AF65-F5344CB8AC3E}">
        <p14:creationId xmlns:p14="http://schemas.microsoft.com/office/powerpoint/2010/main" val="3693063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7300" y="468424"/>
            <a:ext cx="8469796" cy="506325"/>
          </a:xfrm>
        </p:spPr>
        <p:txBody>
          <a:bodyPr>
            <a:normAutofit fontScale="90000"/>
          </a:bodyPr>
          <a:lstStyle/>
          <a:p>
            <a:r>
              <a:rPr lang="en-US" dirty="0"/>
              <a:t>Background: Why housing and employment navigation?</a:t>
            </a:r>
          </a:p>
        </p:txBody>
      </p:sp>
      <p:sp>
        <p:nvSpPr>
          <p:cNvPr id="3" name="Content Placeholder 2"/>
          <p:cNvSpPr>
            <a:spLocks noGrp="1"/>
          </p:cNvSpPr>
          <p:nvPr>
            <p:ph idx="1"/>
          </p:nvPr>
        </p:nvSpPr>
        <p:spPr>
          <a:xfrm>
            <a:off x="1243012" y="1300165"/>
            <a:ext cx="8312467" cy="5563622"/>
          </a:xfrm>
        </p:spPr>
        <p:txBody>
          <a:bodyPr>
            <a:normAutofit fontScale="92500" lnSpcReduction="10000"/>
          </a:bodyPr>
          <a:lstStyle/>
          <a:p>
            <a:pPr>
              <a:buFont typeface="Wingdings" panose="05000000000000000000" pitchFamily="2" charset="2"/>
              <a:buChar char="§"/>
            </a:pPr>
            <a:r>
              <a:rPr lang="en-US" dirty="0"/>
              <a:t>Having a record hinders the individual’s ability to access affordable housing and obtain meaningful employment. </a:t>
            </a:r>
          </a:p>
          <a:p>
            <a:pPr>
              <a:buFont typeface="Wingdings" panose="05000000000000000000" pitchFamily="2" charset="2"/>
              <a:buChar char="§"/>
            </a:pPr>
            <a:endParaRPr lang="en-US" dirty="0"/>
          </a:p>
          <a:p>
            <a:pPr>
              <a:buFont typeface="Wingdings" panose="05000000000000000000" pitchFamily="2" charset="2"/>
              <a:buChar char="§"/>
            </a:pPr>
            <a:r>
              <a:rPr lang="en-US" dirty="0"/>
              <a:t>In addition, since the pandemic, returning residents have had to face a diminished job market with fewer supports and an increased likelihood of mental health problems</a:t>
            </a:r>
          </a:p>
          <a:p>
            <a:pPr>
              <a:buFont typeface="Wingdings" panose="05000000000000000000" pitchFamily="2" charset="2"/>
              <a:buChar char="§"/>
            </a:pPr>
            <a:endParaRPr lang="en-US" sz="1800" dirty="0"/>
          </a:p>
          <a:p>
            <a:pPr>
              <a:buFont typeface="Wingdings" panose="05000000000000000000" pitchFamily="2" charset="2"/>
              <a:buChar char="§"/>
            </a:pPr>
            <a:r>
              <a:rPr lang="en-US" dirty="0"/>
              <a:t>Data obtained from the Homeless Management Information System, The Illinois Department of Public Health, and the Cook County Sheriff’s Office shows:</a:t>
            </a:r>
          </a:p>
          <a:p>
            <a:pPr lvl="1"/>
            <a:r>
              <a:rPr lang="en-US" sz="1600" dirty="0"/>
              <a:t>2,648 individuals cycles through all three systems</a:t>
            </a:r>
          </a:p>
          <a:p>
            <a:pPr lvl="1"/>
            <a:r>
              <a:rPr lang="en-US" sz="1600" dirty="0"/>
              <a:t>Only 15% accessed permanent housing in the Continuum of Care (CoC).</a:t>
            </a:r>
          </a:p>
          <a:p>
            <a:pPr lvl="1"/>
            <a:r>
              <a:rPr lang="en-US" sz="1600" dirty="0"/>
              <a:t>1 in 3 of those cycling in and out of jail and spent an average of 320 days in jail over a four-year period.</a:t>
            </a:r>
          </a:p>
          <a:p>
            <a:pPr lvl="1"/>
            <a:r>
              <a:rPr lang="en-US" sz="1600" dirty="0"/>
              <a:t>Chicagoans in CCJ and IDOC with a stay of longer than 90 days are not considered homeless upon release and there are ineligible to access interim housing under Housing and Urban Development (HUD). </a:t>
            </a:r>
          </a:p>
          <a:p>
            <a:pPr lvl="1"/>
            <a:r>
              <a:rPr lang="en-US" sz="1600" dirty="0"/>
              <a:t>Institutional stays (incarceration, inpatient mental health institutions) longer than 90 days constitutes a “break” in homelessness, which resets the clock for the length of homelessness.</a:t>
            </a:r>
          </a:p>
          <a:p>
            <a:pPr lvl="1"/>
            <a:endParaRPr lang="en-US" sz="1400" dirty="0"/>
          </a:p>
        </p:txBody>
      </p:sp>
      <p:sp>
        <p:nvSpPr>
          <p:cNvPr id="13" name="Slide Number Placeholder 5"/>
          <p:cNvSpPr>
            <a:spLocks noGrp="1"/>
          </p:cNvSpPr>
          <p:nvPr>
            <p:ph type="sldNum" sz="quarter" idx="12"/>
          </p:nvPr>
        </p:nvSpPr>
        <p:spPr>
          <a:xfrm>
            <a:off x="7208520" y="7203864"/>
            <a:ext cx="2346960" cy="413808"/>
          </a:xfrm>
          <a:prstGeom prst="rect">
            <a:avLst/>
          </a:prstGeom>
        </p:spPr>
        <p:txBody>
          <a:bodyPr lIns="101882" tIns="50941" rIns="101882" bIns="50941"/>
          <a:lstStyle>
            <a:lvl1pPr algn="r">
              <a:defRPr sz="1200"/>
            </a:lvl1pPr>
          </a:lstStyle>
          <a:p>
            <a:r>
              <a:rPr lang="en-US">
                <a:solidFill>
                  <a:srgbClr val="00B0F0"/>
                </a:solidFill>
              </a:rPr>
              <a:t>Page </a:t>
            </a:r>
            <a:fld id="{6B1E0480-57EA-4B4D-8E64-F548A057966E}" type="slidenum">
              <a:rPr lang="en-US" smtClean="0">
                <a:solidFill>
                  <a:srgbClr val="00B0F0"/>
                </a:solidFill>
              </a:rPr>
              <a:pPr/>
              <a:t>9</a:t>
            </a:fld>
            <a:endParaRPr lang="en-US">
              <a:solidFill>
                <a:srgbClr val="00B0F0"/>
              </a:solidFill>
            </a:endParaRPr>
          </a:p>
        </p:txBody>
      </p:sp>
      <p:sp>
        <p:nvSpPr>
          <p:cNvPr id="4" name="Rectangle 3">
            <a:extLst>
              <a:ext uri="{FF2B5EF4-FFF2-40B4-BE49-F238E27FC236}">
                <a16:creationId xmlns:a16="http://schemas.microsoft.com/office/drawing/2014/main" id="{5CEF470E-1D42-C04E-ADE0-28B2CCAA4A45}"/>
              </a:ext>
            </a:extLst>
          </p:cNvPr>
          <p:cNvSpPr/>
          <p:nvPr/>
        </p:nvSpPr>
        <p:spPr>
          <a:xfrm>
            <a:off x="3928729" y="7203864"/>
            <a:ext cx="2200941" cy="306973"/>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1050" b="1"/>
              <a:t>Housing Navigation Program RFP  </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3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DFSS 2020">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FSS 2020" id="{461B3AAC-5866-AD42-BA27-8EF19E77614C}" vid="{2B9BEC71-841B-644C-A582-7FBEDC338614}"/>
    </a:ext>
  </a:extLst>
</a:theme>
</file>

<file path=ppt/theme/theme9.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TotalTime>
  <Words>4126</Words>
  <Application>Microsoft Office PowerPoint</Application>
  <PresentationFormat>Custom</PresentationFormat>
  <Paragraphs>468</Paragraphs>
  <Slides>43</Slides>
  <Notes>16</Notes>
  <HiddenSlides>0</HiddenSlides>
  <MMClips>0</MMClips>
  <ScaleCrop>false</ScaleCrop>
  <HeadingPairs>
    <vt:vector size="8" baseType="variant">
      <vt:variant>
        <vt:lpstr>Fonts Used</vt:lpstr>
      </vt:variant>
      <vt:variant>
        <vt:i4>7</vt:i4>
      </vt:variant>
      <vt:variant>
        <vt:lpstr>Theme</vt:lpstr>
      </vt:variant>
      <vt:variant>
        <vt:i4>9</vt:i4>
      </vt:variant>
      <vt:variant>
        <vt:lpstr>Embedded OLE Servers</vt:lpstr>
      </vt:variant>
      <vt:variant>
        <vt:i4>1</vt:i4>
      </vt:variant>
      <vt:variant>
        <vt:lpstr>Slide Titles</vt:lpstr>
      </vt:variant>
      <vt:variant>
        <vt:i4>43</vt:i4>
      </vt:variant>
    </vt:vector>
  </HeadingPairs>
  <TitlesOfParts>
    <vt:vector size="60" baseType="lpstr">
      <vt:lpstr>Arial</vt:lpstr>
      <vt:lpstr>Calibri</vt:lpstr>
      <vt:lpstr>Calibri Light</vt:lpstr>
      <vt:lpstr>Courier New</vt:lpstr>
      <vt:lpstr>Lucida Grande</vt:lpstr>
      <vt:lpstr>Verdana</vt:lpstr>
      <vt:lpstr>Wingdings</vt:lpstr>
      <vt:lpstr>1_Custom Design</vt:lpstr>
      <vt:lpstr>Custom Design</vt:lpstr>
      <vt:lpstr>5_Custom Design</vt:lpstr>
      <vt:lpstr>Office Theme</vt:lpstr>
      <vt:lpstr>2_Custom Design</vt:lpstr>
      <vt:lpstr>3_Custom Design</vt:lpstr>
      <vt:lpstr>1_Office Theme</vt:lpstr>
      <vt:lpstr>DFSS 2020</vt:lpstr>
      <vt:lpstr>4_Custom Design</vt:lpstr>
      <vt:lpstr>think-cell Slide</vt:lpstr>
      <vt:lpstr>Department of Family and Support Services SPRING FORWARD:    Housing Navigation Program RFP</vt:lpstr>
      <vt:lpstr>House Keeping</vt:lpstr>
      <vt:lpstr>Agenda</vt:lpstr>
      <vt:lpstr>DFSS Mission and Priorities </vt:lpstr>
      <vt:lpstr>Chicago’s Equity Statement of Principles </vt:lpstr>
      <vt:lpstr>Purpose of the RFP’s</vt:lpstr>
      <vt:lpstr>Presentation Content  </vt:lpstr>
      <vt:lpstr>Overview </vt:lpstr>
      <vt:lpstr>Background: Why housing and employment navigation?</vt:lpstr>
      <vt:lpstr>Goal of Program </vt:lpstr>
      <vt:lpstr>Service Overview </vt:lpstr>
      <vt:lpstr>Service Overview </vt:lpstr>
      <vt:lpstr>Service Overview </vt:lpstr>
      <vt:lpstr>Service Overview </vt:lpstr>
      <vt:lpstr>Target Population</vt:lpstr>
      <vt:lpstr>Key Performance Metrics</vt:lpstr>
      <vt:lpstr>Additional Performance Metrics </vt:lpstr>
      <vt:lpstr>Case Management Data Reporting Requirements </vt:lpstr>
      <vt:lpstr>Programmatic Funding </vt:lpstr>
      <vt:lpstr>Budgets/Costs </vt:lpstr>
      <vt:lpstr>Budgets Tips</vt:lpstr>
      <vt:lpstr>Eligibility, Evaluation &amp; Selection Process </vt:lpstr>
      <vt:lpstr>Selection and Transition Timeline</vt:lpstr>
      <vt:lpstr>Deadline</vt:lpstr>
      <vt:lpstr>Application Tips</vt:lpstr>
      <vt:lpstr>Technical Assistance</vt:lpstr>
      <vt:lpstr>How to accept an amendment   </vt:lpstr>
      <vt:lpstr>How to accept an amendment – Step 1</vt:lpstr>
      <vt:lpstr>How to accept an amendment – Step 2</vt:lpstr>
      <vt:lpstr>How to accept an amendment – Step 3</vt:lpstr>
      <vt:lpstr>How to accept an amendment – Step 4</vt:lpstr>
      <vt:lpstr>How to accept an amendment – Step 5</vt:lpstr>
      <vt:lpstr>How to submit an application   </vt:lpstr>
      <vt:lpstr>How to submit an application – Step 1</vt:lpstr>
      <vt:lpstr>How to submit an application – Step 2</vt:lpstr>
      <vt:lpstr>How to submit an application – Step 3</vt:lpstr>
      <vt:lpstr>How to submit an application – Step 4</vt:lpstr>
      <vt:lpstr>How to submit an application – Step 5</vt:lpstr>
      <vt:lpstr>How to submit an application – Step 6</vt:lpstr>
      <vt:lpstr>How to submit an application – Step 7</vt:lpstr>
      <vt:lpstr>How to submit an application – Step 8</vt:lpstr>
      <vt:lpstr>How to submit an application – Step 9</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DFSS: Introducing our new approach to RFPs/eval apps/ strategic contracting? (TBD)</dc:title>
  <dc:creator>Lanney, Jessica</dc:creator>
  <cp:lastModifiedBy>Julia Talbot</cp:lastModifiedBy>
  <cp:revision>4</cp:revision>
  <cp:lastPrinted>2022-12-13T20:55:22Z</cp:lastPrinted>
  <dcterms:created xsi:type="dcterms:W3CDTF">2018-03-27T16:08:06Z</dcterms:created>
  <dcterms:modified xsi:type="dcterms:W3CDTF">2023-02-23T17:56:09Z</dcterms:modified>
</cp:coreProperties>
</file>