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743" r:id="rId5"/>
    <p:sldMasterId id="2147483775" r:id="rId6"/>
  </p:sldMasterIdLst>
  <p:notesMasterIdLst>
    <p:notesMasterId r:id="rId45"/>
  </p:notesMasterIdLst>
  <p:sldIdLst>
    <p:sldId id="257" r:id="rId7"/>
    <p:sldId id="2943" r:id="rId8"/>
    <p:sldId id="2944" r:id="rId9"/>
    <p:sldId id="2213" r:id="rId10"/>
    <p:sldId id="260" r:id="rId11"/>
    <p:sldId id="2214" r:id="rId12"/>
    <p:sldId id="2188" r:id="rId13"/>
    <p:sldId id="264" r:id="rId14"/>
    <p:sldId id="2215" r:id="rId15"/>
    <p:sldId id="261" r:id="rId16"/>
    <p:sldId id="258" r:id="rId17"/>
    <p:sldId id="302" r:id="rId18"/>
    <p:sldId id="2180" r:id="rId19"/>
    <p:sldId id="2181" r:id="rId20"/>
    <p:sldId id="2182" r:id="rId21"/>
    <p:sldId id="303" r:id="rId22"/>
    <p:sldId id="304" r:id="rId23"/>
    <p:sldId id="305" r:id="rId24"/>
    <p:sldId id="306" r:id="rId25"/>
    <p:sldId id="299" r:id="rId26"/>
    <p:sldId id="262" r:id="rId27"/>
    <p:sldId id="308" r:id="rId28"/>
    <p:sldId id="323" r:id="rId29"/>
    <p:sldId id="276" r:id="rId30"/>
    <p:sldId id="309" r:id="rId31"/>
    <p:sldId id="321" r:id="rId32"/>
    <p:sldId id="2936" r:id="rId33"/>
    <p:sldId id="2942" r:id="rId34"/>
    <p:sldId id="2934" r:id="rId35"/>
    <p:sldId id="310" r:id="rId36"/>
    <p:sldId id="280" r:id="rId37"/>
    <p:sldId id="2117" r:id="rId38"/>
    <p:sldId id="2118" r:id="rId39"/>
    <p:sldId id="311" r:id="rId40"/>
    <p:sldId id="312" r:id="rId41"/>
    <p:sldId id="2109" r:id="rId42"/>
    <p:sldId id="2211" r:id="rId43"/>
    <p:sldId id="221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7A5EE-CBF3-42B6-8C4C-4291B34714BC}" v="113" dt="2024-02-21T15:24:05.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03" autoAdjust="0"/>
  </p:normalViewPr>
  <p:slideViewPr>
    <p:cSldViewPr snapToGrid="0">
      <p:cViewPr varScale="1">
        <p:scale>
          <a:sx n="40" d="100"/>
          <a:sy n="40" d="100"/>
        </p:scale>
        <p:origin x="66" y="9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CD4-8BFC-4F4E-8ACF-9DD230DB07BB}"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CFC1B-91D9-4CB0-9CAF-E99F9BB43EA9}" type="slidenum">
              <a:rPr lang="en-US" smtClean="0"/>
              <a:t>‹#›</a:t>
            </a:fld>
            <a:endParaRPr lang="en-US"/>
          </a:p>
        </p:txBody>
      </p:sp>
    </p:spTree>
    <p:extLst>
      <p:ext uri="{BB962C8B-B14F-4D97-AF65-F5344CB8AC3E}">
        <p14:creationId xmlns:p14="http://schemas.microsoft.com/office/powerpoint/2010/main" val="17986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CFC1B-91D9-4CB0-9CAF-E99F9BB43EA9}" type="slidenum">
              <a:rPr lang="en-US" smtClean="0"/>
              <a:t>7</a:t>
            </a:fld>
            <a:endParaRPr lang="en-US"/>
          </a:p>
        </p:txBody>
      </p:sp>
    </p:spTree>
    <p:extLst>
      <p:ext uri="{BB962C8B-B14F-4D97-AF65-F5344CB8AC3E}">
        <p14:creationId xmlns:p14="http://schemas.microsoft.com/office/powerpoint/2010/main" val="323470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CFC1B-91D9-4CB0-9CAF-E99F9BB43EA9}" type="slidenum">
              <a:rPr lang="en-US" smtClean="0"/>
              <a:t>8</a:t>
            </a:fld>
            <a:endParaRPr lang="en-US"/>
          </a:p>
        </p:txBody>
      </p:sp>
    </p:spTree>
    <p:extLst>
      <p:ext uri="{BB962C8B-B14F-4D97-AF65-F5344CB8AC3E}">
        <p14:creationId xmlns:p14="http://schemas.microsoft.com/office/powerpoint/2010/main" val="243667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FA956-ED3A-461A-93C6-72FCCAF8F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6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BEEC6-EDFC-4595-B761-83FAD1696F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50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Equity, and Inclusion is important to Gordian and the clients we service.  Gordian has created a channel to promote Job Order Contracting awareness among the Diverse Contractor Community to ensure Diverse contractors have the knowledge to participate in a JOC solicitation.  Kellie Erickson heads up this initiative by collaborating with D&amp;I, Sales and Operations, and the client in the early stages of a contract kick off.  Our goal is to ensure that clients meet and exceed their diverse goals through Job Order Contracting.  Here are some of the ways we achieve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729AB-D867-4746-910C-83F561ED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9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some of the diverse organizations and associations that we partner with at the local level to create awareness.  This is not an all inclusive list.  This changes based on the location in which we’re conducting </a:t>
            </a:r>
            <a:r>
              <a:rPr lang="en-US"/>
              <a:t>the solicitation.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729AB-D867-4746-910C-83F561ED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7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CFC1B-91D9-4CB0-9CAF-E99F9BB43EA9}" type="slidenum">
              <a:rPr lang="en-US" smtClean="0"/>
              <a:t>37</a:t>
            </a:fld>
            <a:endParaRPr lang="en-US"/>
          </a:p>
        </p:txBody>
      </p:sp>
    </p:spTree>
    <p:extLst>
      <p:ext uri="{BB962C8B-B14F-4D97-AF65-F5344CB8AC3E}">
        <p14:creationId xmlns:p14="http://schemas.microsoft.com/office/powerpoint/2010/main" val="3019195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4248150" y="0"/>
            <a:ext cx="7943850"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11607366" y="6367624"/>
            <a:ext cx="345231" cy="305132"/>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E2D7F6E7-1337-8141-8B40-4A95AAB03C7F}"/>
              </a:ext>
            </a:extLst>
          </p:cNvPr>
          <p:cNvPicPr>
            <a:picLocks noChangeAspect="1"/>
          </p:cNvPicPr>
          <p:nvPr userDrawn="1"/>
        </p:nvPicPr>
        <p:blipFill>
          <a:blip r:embed="rId4"/>
          <a:stretch>
            <a:fillRect/>
          </a:stretch>
        </p:blipFill>
        <p:spPr>
          <a:xfrm>
            <a:off x="982718" y="1769809"/>
            <a:ext cx="2937088" cy="358977"/>
          </a:xfrm>
          <a:prstGeom prst="rect">
            <a:avLst/>
          </a:prstGeom>
        </p:spPr>
      </p:pic>
      <p:sp>
        <p:nvSpPr>
          <p:cNvPr id="25" name="Title 1">
            <a:extLst>
              <a:ext uri="{FF2B5EF4-FFF2-40B4-BE49-F238E27FC236}">
                <a16:creationId xmlns:a16="http://schemas.microsoft.com/office/drawing/2014/main" id="{B15231DB-08B0-D744-8C54-B574E64895AB}"/>
              </a:ext>
            </a:extLst>
          </p:cNvPr>
          <p:cNvSpPr>
            <a:spLocks noGrp="1"/>
          </p:cNvSpPr>
          <p:nvPr>
            <p:ph type="title" hasCustomPrompt="1"/>
          </p:nvPr>
        </p:nvSpPr>
        <p:spPr>
          <a:xfrm>
            <a:off x="982718" y="2495632"/>
            <a:ext cx="10684610" cy="1143000"/>
          </a:xfrm>
        </p:spPr>
        <p:txBody>
          <a:bodyPr>
            <a:normAutofit/>
          </a:bodyPr>
          <a:lstStyle>
            <a:lvl1pPr>
              <a:defRPr sz="5400" b="1" i="0" baseline="0">
                <a:solidFill>
                  <a:schemeClr val="bg1"/>
                </a:solidFill>
              </a:defRPr>
            </a:lvl1pPr>
          </a:lstStyle>
          <a:p>
            <a:r>
              <a:rPr lang="en-US"/>
              <a:t>Slide Title</a:t>
            </a:r>
          </a:p>
        </p:txBody>
      </p:sp>
      <p:sp>
        <p:nvSpPr>
          <p:cNvPr id="27" name="Text Placeholder 5">
            <a:extLst>
              <a:ext uri="{FF2B5EF4-FFF2-40B4-BE49-F238E27FC236}">
                <a16:creationId xmlns:a16="http://schemas.microsoft.com/office/drawing/2014/main" id="{29200D9B-295B-A549-ABA1-5C15A4E55284}"/>
              </a:ext>
            </a:extLst>
          </p:cNvPr>
          <p:cNvSpPr>
            <a:spLocks noGrp="1"/>
          </p:cNvSpPr>
          <p:nvPr>
            <p:ph type="body" sz="quarter" idx="13" hasCustomPrompt="1"/>
          </p:nvPr>
        </p:nvSpPr>
        <p:spPr>
          <a:xfrm>
            <a:off x="990166" y="3693827"/>
            <a:ext cx="10684610" cy="1745276"/>
          </a:xfrm>
        </p:spPr>
        <p:txBody>
          <a:bodyPr/>
          <a:lstStyle>
            <a:lvl1pPr marL="0" indent="0">
              <a:buNone/>
              <a:defRPr b="0" baseline="0">
                <a:solidFill>
                  <a:schemeClr val="bg1"/>
                </a:solidFill>
              </a:defRPr>
            </a:lvl1pPr>
          </a:lstStyle>
          <a:p>
            <a:pPr lvl="0"/>
            <a:r>
              <a:rPr lang="en-US"/>
              <a:t>Subhead</a:t>
            </a:r>
          </a:p>
        </p:txBody>
      </p:sp>
    </p:spTree>
    <p:extLst>
      <p:ext uri="{BB962C8B-B14F-4D97-AF65-F5344CB8AC3E}">
        <p14:creationId xmlns:p14="http://schemas.microsoft.com/office/powerpoint/2010/main" val="4268170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
        <p:nvSpPr>
          <p:cNvPr id="4" name="Footer Placeholder 1">
            <a:extLst>
              <a:ext uri="{FF2B5EF4-FFF2-40B4-BE49-F238E27FC236}">
                <a16:creationId xmlns:a16="http://schemas.microsoft.com/office/drawing/2014/main" id="{F04DA868-F71E-6143-9A47-92086EF61B2C}"/>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5" name="Slide Number Placeholder 3">
            <a:extLst>
              <a:ext uri="{FF2B5EF4-FFF2-40B4-BE49-F238E27FC236}">
                <a16:creationId xmlns:a16="http://schemas.microsoft.com/office/drawing/2014/main" id="{0B001A8C-7861-A141-B0A8-376AB8DDA2C0}"/>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6" name="Picture Placeholder 4">
            <a:extLst>
              <a:ext uri="{FF2B5EF4-FFF2-40B4-BE49-F238E27FC236}">
                <a16:creationId xmlns:a16="http://schemas.microsoft.com/office/drawing/2014/main" id="{AF8C82BD-CDF0-C847-B2AC-107EA22A5803}"/>
              </a:ext>
            </a:extLst>
          </p:cNvPr>
          <p:cNvSpPr>
            <a:spLocks noGrp="1"/>
          </p:cNvSpPr>
          <p:nvPr>
            <p:ph type="pic" sz="quarter" idx="16" hasCustomPrompt="1"/>
          </p:nvPr>
        </p:nvSpPr>
        <p:spPr>
          <a:xfrm>
            <a:off x="0" y="1317356"/>
            <a:ext cx="12192000" cy="4809162"/>
          </a:xfrm>
        </p:spPr>
        <p:txBody>
          <a:bodyPr/>
          <a:lstStyle>
            <a:lvl1pPr marL="0" indent="0">
              <a:buNone/>
              <a:defRPr b="1" baseline="0">
                <a:solidFill>
                  <a:schemeClr val="tx1"/>
                </a:solidFill>
              </a:defRPr>
            </a:lvl1pPr>
          </a:lstStyle>
          <a:p>
            <a:r>
              <a:rPr lang="en-US"/>
              <a:t>Image placeholder</a:t>
            </a:r>
          </a:p>
        </p:txBody>
      </p:sp>
      <p:sp>
        <p:nvSpPr>
          <p:cNvPr id="7" name="Title 1">
            <a:extLst>
              <a:ext uri="{FF2B5EF4-FFF2-40B4-BE49-F238E27FC236}">
                <a16:creationId xmlns:a16="http://schemas.microsoft.com/office/drawing/2014/main" id="{4762D5F0-ECB1-3B49-AB1B-37125523656D}"/>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tx1"/>
                </a:solidFill>
              </a:defRPr>
            </a:lvl1pPr>
          </a:lstStyle>
          <a:p>
            <a:r>
              <a:rPr lang="en-US"/>
              <a:t>Slide Title</a:t>
            </a:r>
          </a:p>
        </p:txBody>
      </p:sp>
    </p:spTree>
    <p:extLst>
      <p:ext uri="{BB962C8B-B14F-4D97-AF65-F5344CB8AC3E}">
        <p14:creationId xmlns:p14="http://schemas.microsoft.com/office/powerpoint/2010/main" val="23473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
        <p:nvSpPr>
          <p:cNvPr id="4" name="Footer Placeholder 1">
            <a:extLst>
              <a:ext uri="{FF2B5EF4-FFF2-40B4-BE49-F238E27FC236}">
                <a16:creationId xmlns:a16="http://schemas.microsoft.com/office/drawing/2014/main" id="{F04DA868-F71E-6143-9A47-92086EF61B2C}"/>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5" name="Slide Number Placeholder 3">
            <a:extLst>
              <a:ext uri="{FF2B5EF4-FFF2-40B4-BE49-F238E27FC236}">
                <a16:creationId xmlns:a16="http://schemas.microsoft.com/office/drawing/2014/main" id="{0B001A8C-7861-A141-B0A8-376AB8DDA2C0}"/>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26986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172968-024F-D440-8541-F1668BABAA20}"/>
              </a:ext>
            </a:extLst>
          </p:cNvPr>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
            <a:extLst>
              <a:ext uri="{FF2B5EF4-FFF2-40B4-BE49-F238E27FC236}">
                <a16:creationId xmlns:a16="http://schemas.microsoft.com/office/drawing/2014/main" id="{34A50D6E-3398-9947-B95A-1B4E3D4E5BEE}"/>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B42CCD47-23C7-DF45-B143-EE072FF368FD}"/>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pic>
        <p:nvPicPr>
          <p:cNvPr id="8" name="Picture 7">
            <a:extLst>
              <a:ext uri="{FF2B5EF4-FFF2-40B4-BE49-F238E27FC236}">
                <a16:creationId xmlns:a16="http://schemas.microsoft.com/office/drawing/2014/main" id="{8B56D82B-97A4-664C-94E1-BCFD136267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Tree>
    <p:extLst>
      <p:ext uri="{BB962C8B-B14F-4D97-AF65-F5344CB8AC3E}">
        <p14:creationId xmlns:p14="http://schemas.microsoft.com/office/powerpoint/2010/main" val="1666078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9959724" y="6372861"/>
            <a:ext cx="1953791" cy="238796"/>
          </a:xfrm>
          <a:prstGeom prst="rect">
            <a:avLst/>
          </a:prstGeom>
        </p:spPr>
      </p:pic>
      <p:sp>
        <p:nvSpPr>
          <p:cNvPr id="11" name="Footer Placeholder 1">
            <a:extLst>
              <a:ext uri="{FF2B5EF4-FFF2-40B4-BE49-F238E27FC236}">
                <a16:creationId xmlns:a16="http://schemas.microsoft.com/office/drawing/2014/main" id="{34A50D6E-3398-9947-B95A-1B4E3D4E5BEE}"/>
              </a:ext>
            </a:extLst>
          </p:cNvPr>
          <p:cNvSpPr>
            <a:spLocks noGrp="1"/>
          </p:cNvSpPr>
          <p:nvPr>
            <p:ph type="ftr" sz="quarter" idx="10"/>
          </p:nvPr>
        </p:nvSpPr>
        <p:spPr>
          <a:xfrm>
            <a:off x="736059" y="6356350"/>
            <a:ext cx="4114800" cy="365125"/>
          </a:xfrm>
        </p:spPr>
        <p:txBody>
          <a:bodyPr/>
          <a:lstStyle>
            <a:lvl1pPr algn="l">
              <a:defRPr>
                <a:solidFill>
                  <a:schemeClr val="bg2"/>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B42CCD47-23C7-DF45-B143-EE072FF368FD}"/>
              </a:ext>
            </a:extLst>
          </p:cNvPr>
          <p:cNvSpPr>
            <a:spLocks noGrp="1"/>
          </p:cNvSpPr>
          <p:nvPr>
            <p:ph type="sldNum" sz="quarter" idx="11"/>
          </p:nvPr>
        </p:nvSpPr>
        <p:spPr>
          <a:xfrm>
            <a:off x="4724400" y="6356350"/>
            <a:ext cx="27432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895393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White - Knot">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4FD0C532-1377-4A4B-A705-015905343D50}"/>
              </a:ext>
            </a:extLst>
          </p:cNvPr>
          <p:cNvPicPr>
            <a:picLocks noChangeAspect="1"/>
          </p:cNvPicPr>
          <p:nvPr userDrawn="1"/>
        </p:nvPicPr>
        <p:blipFill>
          <a:blip r:embed="rId2"/>
          <a:stretch>
            <a:fillRect/>
          </a:stretch>
        </p:blipFill>
        <p:spPr>
          <a:xfrm>
            <a:off x="11589830" y="6330454"/>
            <a:ext cx="381335" cy="381335"/>
          </a:xfrm>
          <a:prstGeom prst="rect">
            <a:avLst/>
          </a:prstGeom>
        </p:spPr>
      </p:pic>
      <p:sp>
        <p:nvSpPr>
          <p:cNvPr id="3" name="Footer Placeholder 1">
            <a:extLst>
              <a:ext uri="{FF2B5EF4-FFF2-40B4-BE49-F238E27FC236}">
                <a16:creationId xmlns:a16="http://schemas.microsoft.com/office/drawing/2014/main" id="{F335458D-473A-5246-ACB5-B52E98BF6FA4}"/>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4" name="Slide Number Placeholder 3">
            <a:extLst>
              <a:ext uri="{FF2B5EF4-FFF2-40B4-BE49-F238E27FC236}">
                <a16:creationId xmlns:a16="http://schemas.microsoft.com/office/drawing/2014/main" id="{349450C0-BEB2-344A-B341-8C93F121B3F2}"/>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169559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Gray - Kno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172968-024F-D440-8541-F1668BABAA20}"/>
              </a:ext>
            </a:extLst>
          </p:cNvPr>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
            <a:extLst>
              <a:ext uri="{FF2B5EF4-FFF2-40B4-BE49-F238E27FC236}">
                <a16:creationId xmlns:a16="http://schemas.microsoft.com/office/drawing/2014/main" id="{34A50D6E-3398-9947-B95A-1B4E3D4E5BEE}"/>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B42CCD47-23C7-DF45-B143-EE072FF368FD}"/>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pic>
        <p:nvPicPr>
          <p:cNvPr id="7" name="Picture 6" descr="A picture containing drawing&#10;&#10;Description automatically generated">
            <a:extLst>
              <a:ext uri="{FF2B5EF4-FFF2-40B4-BE49-F238E27FC236}">
                <a16:creationId xmlns:a16="http://schemas.microsoft.com/office/drawing/2014/main" id="{E4322BEC-194E-DC4D-95E2-41B4C70E51C5}"/>
              </a:ext>
            </a:extLst>
          </p:cNvPr>
          <p:cNvPicPr>
            <a:picLocks noChangeAspect="1"/>
          </p:cNvPicPr>
          <p:nvPr userDrawn="1"/>
        </p:nvPicPr>
        <p:blipFill>
          <a:blip r:embed="rId2"/>
          <a:stretch>
            <a:fillRect/>
          </a:stretch>
        </p:blipFill>
        <p:spPr>
          <a:xfrm>
            <a:off x="11589830" y="6330454"/>
            <a:ext cx="381335" cy="381335"/>
          </a:xfrm>
          <a:prstGeom prst="rect">
            <a:avLst/>
          </a:prstGeom>
        </p:spPr>
      </p:pic>
    </p:spTree>
    <p:extLst>
      <p:ext uri="{BB962C8B-B14F-4D97-AF65-F5344CB8AC3E}">
        <p14:creationId xmlns:p14="http://schemas.microsoft.com/office/powerpoint/2010/main" val="890816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Blue - Kno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A picture containing drawing&#10;&#10;Description automatically generated">
            <a:extLst>
              <a:ext uri="{FF2B5EF4-FFF2-40B4-BE49-F238E27FC236}">
                <a16:creationId xmlns:a16="http://schemas.microsoft.com/office/drawing/2014/main" id="{F0323360-55C8-8E4C-8F59-E580235B8643}"/>
              </a:ext>
            </a:extLst>
          </p:cNvPr>
          <p:cNvPicPr>
            <a:picLocks noChangeAspect="1"/>
          </p:cNvPicPr>
          <p:nvPr userDrawn="1"/>
        </p:nvPicPr>
        <p:blipFill>
          <a:blip r:embed="rId2"/>
          <a:stretch>
            <a:fillRect/>
          </a:stretch>
        </p:blipFill>
        <p:spPr>
          <a:xfrm>
            <a:off x="11607366" y="6367624"/>
            <a:ext cx="345231" cy="305132"/>
          </a:xfrm>
          <a:prstGeom prst="rect">
            <a:avLst/>
          </a:prstGeom>
        </p:spPr>
      </p:pic>
      <p:sp>
        <p:nvSpPr>
          <p:cNvPr id="7" name="Footer Placeholder 1">
            <a:extLst>
              <a:ext uri="{FF2B5EF4-FFF2-40B4-BE49-F238E27FC236}">
                <a16:creationId xmlns:a16="http://schemas.microsoft.com/office/drawing/2014/main" id="{C17F0D06-1896-2F45-9630-344E969A95A1}"/>
              </a:ext>
            </a:extLst>
          </p:cNvPr>
          <p:cNvSpPr>
            <a:spLocks noGrp="1"/>
          </p:cNvSpPr>
          <p:nvPr>
            <p:ph type="ftr" sz="quarter" idx="10"/>
          </p:nvPr>
        </p:nvSpPr>
        <p:spPr>
          <a:xfrm>
            <a:off x="736059" y="6356350"/>
            <a:ext cx="4114800" cy="365125"/>
          </a:xfrm>
        </p:spPr>
        <p:txBody>
          <a:bodyPr/>
          <a:lstStyle>
            <a:lvl1pPr algn="l">
              <a:defRPr>
                <a:solidFill>
                  <a:schemeClr val="bg2"/>
                </a:solidFill>
              </a:defRPr>
            </a:lvl1pPr>
          </a:lstStyle>
          <a:p>
            <a:r>
              <a:rPr lang="en-US"/>
              <a:t>© 2020 The Gordian Group, Inc. All Rights Reserved.</a:t>
            </a:r>
          </a:p>
        </p:txBody>
      </p:sp>
      <p:sp>
        <p:nvSpPr>
          <p:cNvPr id="8" name="Slide Number Placeholder 3">
            <a:extLst>
              <a:ext uri="{FF2B5EF4-FFF2-40B4-BE49-F238E27FC236}">
                <a16:creationId xmlns:a16="http://schemas.microsoft.com/office/drawing/2014/main" id="{FB87B146-3803-BC45-B65E-A9228D32C707}"/>
              </a:ext>
            </a:extLst>
          </p:cNvPr>
          <p:cNvSpPr>
            <a:spLocks noGrp="1"/>
          </p:cNvSpPr>
          <p:nvPr>
            <p:ph type="sldNum" sz="quarter" idx="11"/>
          </p:nvPr>
        </p:nvSpPr>
        <p:spPr>
          <a:xfrm>
            <a:off x="4724400" y="6356350"/>
            <a:ext cx="27432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57422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4248150" y="0"/>
            <a:ext cx="7943850"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11607366" y="6367624"/>
            <a:ext cx="345231" cy="305132"/>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userDrawn="1"/>
        </p:nvPicPr>
        <p:blipFill>
          <a:blip r:embed="rId4"/>
          <a:stretch>
            <a:fillRect/>
          </a:stretch>
        </p:blipFill>
        <p:spPr>
          <a:xfrm>
            <a:off x="537429" y="426845"/>
            <a:ext cx="3173293" cy="806446"/>
          </a:xfrm>
          <a:prstGeom prst="rect">
            <a:avLst/>
          </a:prstGeom>
        </p:spPr>
      </p:pic>
      <p:sp>
        <p:nvSpPr>
          <p:cNvPr id="6" name="Title 1">
            <a:extLst>
              <a:ext uri="{FF2B5EF4-FFF2-40B4-BE49-F238E27FC236}">
                <a16:creationId xmlns:a16="http://schemas.microsoft.com/office/drawing/2014/main" id="{5EC61A3D-5F23-7940-99DC-0141E2FFD371}"/>
              </a:ext>
            </a:extLst>
          </p:cNvPr>
          <p:cNvSpPr>
            <a:spLocks noGrp="1"/>
          </p:cNvSpPr>
          <p:nvPr>
            <p:ph type="title" hasCustomPrompt="1"/>
          </p:nvPr>
        </p:nvSpPr>
        <p:spPr>
          <a:xfrm>
            <a:off x="982718" y="2043594"/>
            <a:ext cx="10684610" cy="3324880"/>
          </a:xfrm>
        </p:spPr>
        <p:txBody>
          <a:bodyPr>
            <a:normAutofit/>
          </a:bodyPr>
          <a:lstStyle>
            <a:lvl1pPr>
              <a:defRPr sz="5400" b="1" i="0" baseline="0">
                <a:solidFill>
                  <a:schemeClr val="bg1"/>
                </a:solidFill>
              </a:defRPr>
            </a:lvl1pPr>
          </a:lstStyle>
          <a:p>
            <a:r>
              <a:rPr lang="en-US"/>
              <a:t>Closing Slide</a:t>
            </a:r>
          </a:p>
        </p:txBody>
      </p:sp>
    </p:spTree>
    <p:extLst>
      <p:ext uri="{BB962C8B-B14F-4D97-AF65-F5344CB8AC3E}">
        <p14:creationId xmlns:p14="http://schemas.microsoft.com/office/powerpoint/2010/main" val="1064923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4248150" y="0"/>
            <a:ext cx="7943850"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11607366" y="6367624"/>
            <a:ext cx="345231" cy="305132"/>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userDrawn="1"/>
        </p:nvPicPr>
        <p:blipFill>
          <a:blip r:embed="rId4"/>
          <a:stretch>
            <a:fillRect/>
          </a:stretch>
        </p:blipFill>
        <p:spPr>
          <a:xfrm>
            <a:off x="1074857" y="2799758"/>
            <a:ext cx="4952021" cy="1258484"/>
          </a:xfrm>
          <a:prstGeom prst="rect">
            <a:avLst/>
          </a:prstGeom>
        </p:spPr>
      </p:pic>
    </p:spTree>
    <p:extLst>
      <p:ext uri="{BB962C8B-B14F-4D97-AF65-F5344CB8AC3E}">
        <p14:creationId xmlns:p14="http://schemas.microsoft.com/office/powerpoint/2010/main" val="3975355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Holder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30ED7D4-D267-E6D8-A526-4E1C02B3B127}"/>
              </a:ext>
            </a:extLst>
          </p:cNvPr>
          <p:cNvPicPr>
            <a:picLocks noChangeAspect="1"/>
          </p:cNvPicPr>
          <p:nvPr userDrawn="1"/>
        </p:nvPicPr>
        <p:blipFill>
          <a:blip r:embed="rId2"/>
          <a:stretch>
            <a:fillRect/>
          </a:stretch>
        </p:blipFill>
        <p:spPr>
          <a:xfrm>
            <a:off x="-92625" y="-29789"/>
            <a:ext cx="12292938"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1074858" y="2834757"/>
            <a:ext cx="4676586" cy="1188486"/>
          </a:xfrm>
          <a:prstGeom prst="rect">
            <a:avLst/>
          </a:prstGeom>
        </p:spPr>
      </p:pic>
    </p:spTree>
    <p:extLst>
      <p:ext uri="{BB962C8B-B14F-4D97-AF65-F5344CB8AC3E}">
        <p14:creationId xmlns:p14="http://schemas.microsoft.com/office/powerpoint/2010/main" val="194418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4248150" y="0"/>
            <a:ext cx="7943850"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11607366" y="6367624"/>
            <a:ext cx="345231" cy="305132"/>
          </a:xfrm>
          <a:prstGeom prst="rect">
            <a:avLst/>
          </a:prstGeom>
        </p:spPr>
      </p:pic>
      <p:sp>
        <p:nvSpPr>
          <p:cNvPr id="25" name="Title 1">
            <a:extLst>
              <a:ext uri="{FF2B5EF4-FFF2-40B4-BE49-F238E27FC236}">
                <a16:creationId xmlns:a16="http://schemas.microsoft.com/office/drawing/2014/main" id="{B15231DB-08B0-D744-8C54-B574E64895AB}"/>
              </a:ext>
            </a:extLst>
          </p:cNvPr>
          <p:cNvSpPr>
            <a:spLocks noGrp="1"/>
          </p:cNvSpPr>
          <p:nvPr>
            <p:ph type="title" hasCustomPrompt="1"/>
          </p:nvPr>
        </p:nvSpPr>
        <p:spPr>
          <a:xfrm>
            <a:off x="982718" y="1462255"/>
            <a:ext cx="10684610" cy="3933490"/>
          </a:xfrm>
        </p:spPr>
        <p:txBody>
          <a:bodyPr>
            <a:normAutofit/>
          </a:bodyPr>
          <a:lstStyle>
            <a:lvl1pPr>
              <a:defRPr sz="5400" b="1" i="0" baseline="0">
                <a:solidFill>
                  <a:schemeClr val="accent1"/>
                </a:solidFill>
              </a:defRPr>
            </a:lvl1pPr>
          </a:lstStyle>
          <a:p>
            <a:r>
              <a:rPr lang="en-US"/>
              <a:t>Section Title</a:t>
            </a:r>
          </a:p>
        </p:txBody>
      </p:sp>
      <p:pic>
        <p:nvPicPr>
          <p:cNvPr id="10" name="Picture 9">
            <a:extLst>
              <a:ext uri="{FF2B5EF4-FFF2-40B4-BE49-F238E27FC236}">
                <a16:creationId xmlns:a16="http://schemas.microsoft.com/office/drawing/2014/main" id="{2A8E651B-8D6F-3E4A-B1F7-F266C5A829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7" y="0"/>
            <a:ext cx="3732175" cy="1091869"/>
          </a:xfrm>
          <a:prstGeom prst="rect">
            <a:avLst/>
          </a:prstGeom>
        </p:spPr>
      </p:pic>
    </p:spTree>
    <p:extLst>
      <p:ext uri="{BB962C8B-B14F-4D97-AF65-F5344CB8AC3E}">
        <p14:creationId xmlns:p14="http://schemas.microsoft.com/office/powerpoint/2010/main" val="172178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Left Titl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46EB4-C8D7-7B36-FDDF-2907ABCD6322}"/>
              </a:ext>
            </a:extLst>
          </p:cNvPr>
          <p:cNvSpPr/>
          <p:nvPr/>
        </p:nvSpPr>
        <p:spPr>
          <a:xfrm>
            <a:off x="0" y="0"/>
            <a:ext cx="4276724"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10444163" y="6432069"/>
            <a:ext cx="1469352" cy="179587"/>
          </a:xfrm>
          <a:prstGeom prst="rect">
            <a:avLst/>
          </a:prstGeom>
        </p:spPr>
      </p:pic>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4" name="Text Placeholder 5">
            <a:extLst>
              <a:ext uri="{FF2B5EF4-FFF2-40B4-BE49-F238E27FC236}">
                <a16:creationId xmlns:a16="http://schemas.microsoft.com/office/drawing/2014/main" id="{3C98B56E-FD1E-969B-EA96-3818A2A91C39}"/>
              </a:ext>
            </a:extLst>
          </p:cNvPr>
          <p:cNvSpPr>
            <a:spLocks noGrp="1"/>
          </p:cNvSpPr>
          <p:nvPr>
            <p:ph type="body" sz="quarter" idx="13"/>
          </p:nvPr>
        </p:nvSpPr>
        <p:spPr>
          <a:xfrm>
            <a:off x="5012783" y="672275"/>
            <a:ext cx="6407885" cy="5513450"/>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817FF71-9306-FA50-1414-B6F4DF8D680F}"/>
              </a:ext>
            </a:extLst>
          </p:cNvPr>
          <p:cNvSpPr>
            <a:spLocks noGrp="1"/>
          </p:cNvSpPr>
          <p:nvPr>
            <p:ph type="title" hasCustomPrompt="1"/>
          </p:nvPr>
        </p:nvSpPr>
        <p:spPr>
          <a:xfrm>
            <a:off x="736059" y="672274"/>
            <a:ext cx="2804606" cy="5513451"/>
          </a:xfrm>
        </p:spPr>
        <p:txBody>
          <a:bodyPr>
            <a:normAutofit/>
          </a:bodyPr>
          <a:lstStyle>
            <a:lvl1pPr algn="l">
              <a:lnSpc>
                <a:spcPct val="90000"/>
              </a:lnSpc>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Slide Number Placeholder 3">
            <a:extLst>
              <a:ext uri="{FF2B5EF4-FFF2-40B4-BE49-F238E27FC236}">
                <a16:creationId xmlns:a16="http://schemas.microsoft.com/office/drawing/2014/main" id="{00AA6883-642D-8354-A7AB-0FBA8FAD71E3}"/>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280343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E474C-F9A6-7424-7723-025D93DF7F96}"/>
              </a:ext>
            </a:extLst>
          </p:cNvPr>
          <p:cNvSpPr>
            <a:spLocks noGrp="1"/>
          </p:cNvSpPr>
          <p:nvPr>
            <p:ph type="dt" sz="half" idx="10"/>
          </p:nvPr>
        </p:nvSpPr>
        <p:spPr/>
        <p:txBody>
          <a:bodyPr/>
          <a:lstStyle/>
          <a:p>
            <a:fld id="{6EBE5346-F066-4C1D-B0DE-432B5358432D}" type="datetimeFigureOut">
              <a:rPr lang="en-US" smtClean="0"/>
              <a:t>3/6/2024</a:t>
            </a:fld>
            <a:endParaRPr lang="en-US"/>
          </a:p>
        </p:txBody>
      </p:sp>
      <p:sp>
        <p:nvSpPr>
          <p:cNvPr id="3" name="Footer Placeholder 2">
            <a:extLst>
              <a:ext uri="{FF2B5EF4-FFF2-40B4-BE49-F238E27FC236}">
                <a16:creationId xmlns:a16="http://schemas.microsoft.com/office/drawing/2014/main" id="{85E631B7-D385-5B44-A835-7788E2067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69E663-9DFA-2408-8BC8-E9C81876B3E6}"/>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668887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B0ECF00-5851-5824-C00B-D1DAB6C8021F}"/>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619ED8D-12FE-AC4E-28B0-6FB0E4D9AB1E}"/>
              </a:ext>
            </a:extLst>
          </p:cNvPr>
          <p:cNvSpPr>
            <a:spLocks noGrp="1"/>
          </p:cNvSpPr>
          <p:nvPr>
            <p:ph type="title" hasCustomPrompt="1"/>
          </p:nvPr>
        </p:nvSpPr>
        <p:spPr>
          <a:xfrm>
            <a:off x="873661" y="2495632"/>
            <a:ext cx="10526978" cy="114300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11" name="Text Placeholder 5">
            <a:extLst>
              <a:ext uri="{FF2B5EF4-FFF2-40B4-BE49-F238E27FC236}">
                <a16:creationId xmlns:a16="http://schemas.microsoft.com/office/drawing/2014/main" id="{A272D972-D84D-03C3-9476-FC6A94E09937}"/>
              </a:ext>
            </a:extLst>
          </p:cNvPr>
          <p:cNvSpPr>
            <a:spLocks noGrp="1"/>
          </p:cNvSpPr>
          <p:nvPr>
            <p:ph type="body" sz="quarter" idx="13" hasCustomPrompt="1"/>
          </p:nvPr>
        </p:nvSpPr>
        <p:spPr>
          <a:xfrm>
            <a:off x="881109" y="3693827"/>
            <a:ext cx="10519645"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pic>
        <p:nvPicPr>
          <p:cNvPr id="12" name="Picture 11" descr="A picture containing table&#10;&#10;Description automatically generated">
            <a:extLst>
              <a:ext uri="{FF2B5EF4-FFF2-40B4-BE49-F238E27FC236}">
                <a16:creationId xmlns:a16="http://schemas.microsoft.com/office/drawing/2014/main" id="{8AF075D2-119E-424F-5E00-EDE6C264EAE7}"/>
              </a:ext>
            </a:extLst>
          </p:cNvPr>
          <p:cNvPicPr>
            <a:picLocks noChangeAspect="1"/>
          </p:cNvPicPr>
          <p:nvPr/>
        </p:nvPicPr>
        <p:blipFill>
          <a:blip r:embed="rId3"/>
          <a:stretch>
            <a:fillRect/>
          </a:stretch>
        </p:blipFill>
        <p:spPr>
          <a:xfrm>
            <a:off x="982718" y="1769809"/>
            <a:ext cx="2515856" cy="307493"/>
          </a:xfrm>
          <a:prstGeom prst="rect">
            <a:avLst/>
          </a:prstGeom>
        </p:spPr>
      </p:pic>
    </p:spTree>
    <p:extLst>
      <p:ext uri="{BB962C8B-B14F-4D97-AF65-F5344CB8AC3E}">
        <p14:creationId xmlns:p14="http://schemas.microsoft.com/office/powerpoint/2010/main" val="1008500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 V2">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32D533C0-7367-FB34-7723-BD900F4DAC04}"/>
              </a:ext>
            </a:extLst>
          </p:cNvPr>
          <p:cNvPicPr>
            <a:picLocks noChangeAspect="1"/>
          </p:cNvPicPr>
          <p:nvPr userDrawn="1"/>
        </p:nvPicPr>
        <p:blipFill>
          <a:blip r:embed="rId2"/>
          <a:stretch>
            <a:fillRect/>
          </a:stretch>
        </p:blipFill>
        <p:spPr>
          <a:xfrm>
            <a:off x="-92625" y="-29789"/>
            <a:ext cx="12292938" cy="6917577"/>
          </a:xfrm>
          <a:prstGeom prst="rect">
            <a:avLst/>
          </a:prstGeom>
        </p:spPr>
      </p:pic>
      <p:pic>
        <p:nvPicPr>
          <p:cNvPr id="19" name="Picture 18" descr="A picture containing table&#10;&#10;Description automatically generated">
            <a:extLst>
              <a:ext uri="{FF2B5EF4-FFF2-40B4-BE49-F238E27FC236}">
                <a16:creationId xmlns:a16="http://schemas.microsoft.com/office/drawing/2014/main" id="{0CFDF56E-0072-57F9-3AE0-478C18948594}"/>
              </a:ext>
            </a:extLst>
          </p:cNvPr>
          <p:cNvPicPr>
            <a:picLocks noChangeAspect="1"/>
          </p:cNvPicPr>
          <p:nvPr/>
        </p:nvPicPr>
        <p:blipFill>
          <a:blip r:embed="rId3"/>
          <a:stretch>
            <a:fillRect/>
          </a:stretch>
        </p:blipFill>
        <p:spPr>
          <a:xfrm>
            <a:off x="982718" y="1769809"/>
            <a:ext cx="2515856" cy="307493"/>
          </a:xfrm>
          <a:prstGeom prst="rect">
            <a:avLst/>
          </a:prstGeom>
        </p:spPr>
      </p:pic>
      <p:sp>
        <p:nvSpPr>
          <p:cNvPr id="6" name="Title 1">
            <a:extLst>
              <a:ext uri="{FF2B5EF4-FFF2-40B4-BE49-F238E27FC236}">
                <a16:creationId xmlns:a16="http://schemas.microsoft.com/office/drawing/2014/main" id="{941625D8-FD4C-BC36-C737-0E9FF49EB2C2}"/>
              </a:ext>
            </a:extLst>
          </p:cNvPr>
          <p:cNvSpPr>
            <a:spLocks noGrp="1"/>
          </p:cNvSpPr>
          <p:nvPr>
            <p:ph type="title" hasCustomPrompt="1"/>
          </p:nvPr>
        </p:nvSpPr>
        <p:spPr>
          <a:xfrm>
            <a:off x="873661" y="2495632"/>
            <a:ext cx="10526978" cy="114300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FC710C8A-1CBD-9FE9-D25B-220E88635012}"/>
              </a:ext>
            </a:extLst>
          </p:cNvPr>
          <p:cNvSpPr>
            <a:spLocks noGrp="1"/>
          </p:cNvSpPr>
          <p:nvPr>
            <p:ph type="body" sz="quarter" idx="13" hasCustomPrompt="1"/>
          </p:nvPr>
        </p:nvSpPr>
        <p:spPr>
          <a:xfrm>
            <a:off x="881109" y="3693827"/>
            <a:ext cx="10519645"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spTree>
    <p:extLst>
      <p:ext uri="{BB962C8B-B14F-4D97-AF65-F5344CB8AC3E}">
        <p14:creationId xmlns:p14="http://schemas.microsoft.com/office/powerpoint/2010/main" val="3207052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Divider - Light">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781988B9-94E0-9CBB-B6A1-D20EF2025E9A}"/>
              </a:ext>
            </a:extLst>
          </p:cNvPr>
          <p:cNvPicPr>
            <a:picLocks noChangeAspect="1"/>
          </p:cNvPicPr>
          <p:nvPr userDrawn="1"/>
        </p:nvPicPr>
        <p:blipFill>
          <a:blip r:embed="rId2"/>
          <a:stretch>
            <a:fillRect/>
          </a:stretch>
        </p:blipFill>
        <p:spPr>
          <a:xfrm>
            <a:off x="-1" y="-215320"/>
            <a:ext cx="14132077" cy="7288640"/>
          </a:xfrm>
          <a:prstGeom prst="rect">
            <a:avLst/>
          </a:prstGeom>
        </p:spPr>
      </p:pic>
      <p:sp>
        <p:nvSpPr>
          <p:cNvPr id="4" name="Title 1">
            <a:extLst>
              <a:ext uri="{FF2B5EF4-FFF2-40B4-BE49-F238E27FC236}">
                <a16:creationId xmlns:a16="http://schemas.microsoft.com/office/drawing/2014/main" id="{1587C0CB-53A8-F41B-05D4-F6C2CB0C61D1}"/>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dirty="0"/>
              <a:t>Section Title</a:t>
            </a:r>
          </a:p>
        </p:txBody>
      </p:sp>
    </p:spTree>
    <p:extLst>
      <p:ext uri="{BB962C8B-B14F-4D97-AF65-F5344CB8AC3E}">
        <p14:creationId xmlns:p14="http://schemas.microsoft.com/office/powerpoint/2010/main" val="2587766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2A7D0569-ECEF-DAA9-839B-26417F9624AB}"/>
              </a:ext>
            </a:extLst>
          </p:cNvPr>
          <p:cNvPicPr>
            <a:picLocks noChangeAspect="1"/>
          </p:cNvPicPr>
          <p:nvPr userDrawn="1"/>
        </p:nvPicPr>
        <p:blipFill>
          <a:blip r:embed="rId2"/>
          <a:stretch>
            <a:fillRect/>
          </a:stretch>
        </p:blipFill>
        <p:spPr>
          <a:xfrm>
            <a:off x="0" y="-217311"/>
            <a:ext cx="14139798" cy="7292622"/>
          </a:xfrm>
          <a:prstGeom prst="rect">
            <a:avLst/>
          </a:prstGeom>
        </p:spPr>
      </p:pic>
      <p:sp>
        <p:nvSpPr>
          <p:cNvPr id="3" name="Title 1">
            <a:extLst>
              <a:ext uri="{FF2B5EF4-FFF2-40B4-BE49-F238E27FC236}">
                <a16:creationId xmlns:a16="http://schemas.microsoft.com/office/drawing/2014/main" id="{AF3DAB2D-2F8D-16AA-6CCE-572EAB9E10A2}"/>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spTree>
    <p:extLst>
      <p:ext uri="{BB962C8B-B14F-4D97-AF65-F5344CB8AC3E}">
        <p14:creationId xmlns:p14="http://schemas.microsoft.com/office/powerpoint/2010/main" val="593829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Divider - Gr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8420BE-179B-34D7-8E33-6A8C6DB2368E}"/>
              </a:ext>
            </a:extLst>
          </p:cNvPr>
          <p:cNvPicPr>
            <a:picLocks noChangeAspect="1"/>
          </p:cNvPicPr>
          <p:nvPr userDrawn="1"/>
        </p:nvPicPr>
        <p:blipFill>
          <a:blip r:embed="rId2"/>
          <a:srcRect/>
          <a:stretch/>
        </p:blipFill>
        <p:spPr>
          <a:xfrm>
            <a:off x="1" y="-217311"/>
            <a:ext cx="14139795" cy="7292622"/>
          </a:xfrm>
          <a:prstGeom prst="rect">
            <a:avLst/>
          </a:prstGeom>
        </p:spPr>
      </p:pic>
      <p:sp>
        <p:nvSpPr>
          <p:cNvPr id="4" name="Title 1">
            <a:extLst>
              <a:ext uri="{FF2B5EF4-FFF2-40B4-BE49-F238E27FC236}">
                <a16:creationId xmlns:a16="http://schemas.microsoft.com/office/drawing/2014/main" id="{0163D2CD-0688-6177-10F3-D2435D48EC89}"/>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spTree>
    <p:extLst>
      <p:ext uri="{BB962C8B-B14F-4D97-AF65-F5344CB8AC3E}">
        <p14:creationId xmlns:p14="http://schemas.microsoft.com/office/powerpoint/2010/main" val="2805440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eft Title - Line">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10444163" y="6432069"/>
            <a:ext cx="1469352"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17" name="Text Placeholder 5">
            <a:extLst>
              <a:ext uri="{FF2B5EF4-FFF2-40B4-BE49-F238E27FC236}">
                <a16:creationId xmlns:a16="http://schemas.microsoft.com/office/drawing/2014/main" id="{9C7E73DA-D93F-C9AC-D1E1-64C9D7CB534E}"/>
              </a:ext>
            </a:extLst>
          </p:cNvPr>
          <p:cNvSpPr>
            <a:spLocks noGrp="1"/>
          </p:cNvSpPr>
          <p:nvPr>
            <p:ph type="body" sz="quarter" idx="13"/>
          </p:nvPr>
        </p:nvSpPr>
        <p:spPr>
          <a:xfrm>
            <a:off x="5012783" y="672275"/>
            <a:ext cx="6407885" cy="5513450"/>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2DE8875B-B9F1-86DA-0BF7-E5CE0B001F08}"/>
              </a:ext>
            </a:extLst>
          </p:cNvPr>
          <p:cNvSpPr>
            <a:spLocks noGrp="1"/>
          </p:cNvSpPr>
          <p:nvPr>
            <p:ph type="title" hasCustomPrompt="1"/>
          </p:nvPr>
        </p:nvSpPr>
        <p:spPr>
          <a:xfrm>
            <a:off x="736059" y="672274"/>
            <a:ext cx="2804606" cy="5513451"/>
          </a:xfrm>
        </p:spPr>
        <p:txBody>
          <a:bodyPr>
            <a:normAutofit/>
          </a:bodyPr>
          <a:lstStyle>
            <a:lvl1pPr algn="l">
              <a:lnSpc>
                <a:spcPct val="90000"/>
              </a:lnSpc>
              <a:defRPr sz="4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2" name="Footer Placeholder 1">
            <a:extLst>
              <a:ext uri="{FF2B5EF4-FFF2-40B4-BE49-F238E27FC236}">
                <a16:creationId xmlns:a16="http://schemas.microsoft.com/office/drawing/2014/main" id="{9CA29224-4B1E-CA7B-7CDA-FB82A0D21521}"/>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CF56800F-80D1-B97C-9556-0395BEE569C8}"/>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cxnSp>
        <p:nvCxnSpPr>
          <p:cNvPr id="8" name="Straight Connector 7">
            <a:extLst>
              <a:ext uri="{FF2B5EF4-FFF2-40B4-BE49-F238E27FC236}">
                <a16:creationId xmlns:a16="http://schemas.microsoft.com/office/drawing/2014/main" id="{2933D1CE-200F-3BC7-9DC9-B7D1F645CB17}"/>
              </a:ext>
            </a:extLst>
          </p:cNvPr>
          <p:cNvCxnSpPr>
            <a:cxnSpLocks/>
          </p:cNvCxnSpPr>
          <p:nvPr userDrawn="1"/>
        </p:nvCxnSpPr>
        <p:spPr>
          <a:xfrm>
            <a:off x="4263472" y="672274"/>
            <a:ext cx="0" cy="55134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465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eft Titl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4276724"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10444163" y="6432069"/>
            <a:ext cx="1469352"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8" name="Text Placeholder 5">
            <a:extLst>
              <a:ext uri="{FF2B5EF4-FFF2-40B4-BE49-F238E27FC236}">
                <a16:creationId xmlns:a16="http://schemas.microsoft.com/office/drawing/2014/main" id="{F0B24A4F-7202-6001-1A9D-D61072FCFC4A}"/>
              </a:ext>
            </a:extLst>
          </p:cNvPr>
          <p:cNvSpPr>
            <a:spLocks noGrp="1"/>
          </p:cNvSpPr>
          <p:nvPr>
            <p:ph type="body" sz="quarter" idx="13"/>
          </p:nvPr>
        </p:nvSpPr>
        <p:spPr>
          <a:xfrm>
            <a:off x="5012783" y="672275"/>
            <a:ext cx="6407885" cy="5513450"/>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1BE6699-7914-1BB6-3DA7-540511758011}"/>
              </a:ext>
            </a:extLst>
          </p:cNvPr>
          <p:cNvSpPr>
            <a:spLocks noGrp="1"/>
          </p:cNvSpPr>
          <p:nvPr>
            <p:ph type="title" hasCustomPrompt="1"/>
          </p:nvPr>
        </p:nvSpPr>
        <p:spPr>
          <a:xfrm>
            <a:off x="736059" y="672274"/>
            <a:ext cx="2804606" cy="5513451"/>
          </a:xfrm>
        </p:spPr>
        <p:txBody>
          <a:bodyPr>
            <a:normAutofit/>
          </a:bodyPr>
          <a:lstStyle>
            <a:lvl1pPr algn="l">
              <a:lnSpc>
                <a:spcPct val="90000"/>
              </a:lnSpc>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10" name="Footer Placeholder 1">
            <a:extLst>
              <a:ext uri="{FF2B5EF4-FFF2-40B4-BE49-F238E27FC236}">
                <a16:creationId xmlns:a16="http://schemas.microsoft.com/office/drawing/2014/main" id="{DE4DAF4D-3568-EBAA-4583-3F469A974C26}"/>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4" name="Slide Number Placeholder 3">
            <a:extLst>
              <a:ext uri="{FF2B5EF4-FFF2-40B4-BE49-F238E27FC236}">
                <a16:creationId xmlns:a16="http://schemas.microsoft.com/office/drawing/2014/main" id="{0CA0380A-BF30-65A9-0291-78C2A62ABAA0}"/>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41048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eft Titl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46EB4-C8D7-7B36-FDDF-2907ABCD6322}"/>
              </a:ext>
            </a:extLst>
          </p:cNvPr>
          <p:cNvSpPr/>
          <p:nvPr/>
        </p:nvSpPr>
        <p:spPr>
          <a:xfrm>
            <a:off x="0" y="0"/>
            <a:ext cx="4276724"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10444163" y="6432069"/>
            <a:ext cx="1469352" cy="179587"/>
          </a:xfrm>
          <a:prstGeom prst="rect">
            <a:avLst/>
          </a:prstGeom>
        </p:spPr>
      </p:pic>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4" name="Text Placeholder 5">
            <a:extLst>
              <a:ext uri="{FF2B5EF4-FFF2-40B4-BE49-F238E27FC236}">
                <a16:creationId xmlns:a16="http://schemas.microsoft.com/office/drawing/2014/main" id="{3C98B56E-FD1E-969B-EA96-3818A2A91C39}"/>
              </a:ext>
            </a:extLst>
          </p:cNvPr>
          <p:cNvSpPr>
            <a:spLocks noGrp="1"/>
          </p:cNvSpPr>
          <p:nvPr>
            <p:ph type="body" sz="quarter" idx="13"/>
          </p:nvPr>
        </p:nvSpPr>
        <p:spPr>
          <a:xfrm>
            <a:off x="5012783" y="672275"/>
            <a:ext cx="6407885" cy="5513450"/>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817FF71-9306-FA50-1414-B6F4DF8D680F}"/>
              </a:ext>
            </a:extLst>
          </p:cNvPr>
          <p:cNvSpPr>
            <a:spLocks noGrp="1"/>
          </p:cNvSpPr>
          <p:nvPr>
            <p:ph type="title" hasCustomPrompt="1"/>
          </p:nvPr>
        </p:nvSpPr>
        <p:spPr>
          <a:xfrm>
            <a:off x="736059" y="672274"/>
            <a:ext cx="2804606" cy="5513451"/>
          </a:xfrm>
        </p:spPr>
        <p:txBody>
          <a:bodyPr>
            <a:normAutofit/>
          </a:bodyPr>
          <a:lstStyle>
            <a:lvl1pPr algn="l">
              <a:lnSpc>
                <a:spcPct val="90000"/>
              </a:lnSpc>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Slide Number Placeholder 3">
            <a:extLst>
              <a:ext uri="{FF2B5EF4-FFF2-40B4-BE49-F238E27FC236}">
                <a16:creationId xmlns:a16="http://schemas.microsoft.com/office/drawing/2014/main" id="{00AA6883-642D-8354-A7AB-0FBA8FAD71E3}"/>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06030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tx1"/>
                </a:solidFill>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736599" y="1336430"/>
            <a:ext cx="10684069"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524730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py -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3E18F8D-E5C5-89D0-04D9-A7C998A03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2" name="Footer Placeholder 1">
            <a:extLst>
              <a:ext uri="{FF2B5EF4-FFF2-40B4-BE49-F238E27FC236}">
                <a16:creationId xmlns:a16="http://schemas.microsoft.com/office/drawing/2014/main" id="{BD0C8E56-10E7-FCEF-E2BD-C8673EB2FB2C}"/>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3" name="Slide Number Placeholder 3">
            <a:extLst>
              <a:ext uri="{FF2B5EF4-FFF2-40B4-BE49-F238E27FC236}">
                <a16:creationId xmlns:a16="http://schemas.microsoft.com/office/drawing/2014/main" id="{BDEE1D63-777E-384C-46F1-B180C22E55AD}"/>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096401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py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4" name="Title 1">
            <a:extLst>
              <a:ext uri="{FF2B5EF4-FFF2-40B4-BE49-F238E27FC236}">
                <a16:creationId xmlns:a16="http://schemas.microsoft.com/office/drawing/2014/main" id="{9D543C77-61DE-02D9-88C9-C86769652093}"/>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677D1C4E-FB5A-002C-AF0F-327C1015F0EB}"/>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6382FF43-3F32-E1BD-DDFD-C1E7EFF4AD17}"/>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5B424B52-6B7C-5C77-CE56-CEF32169F99D}"/>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869941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py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6D43D6-8411-C2B7-4C7F-7F9609C4291D}"/>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10444163" y="6432069"/>
            <a:ext cx="1469352" cy="179587"/>
          </a:xfrm>
          <a:prstGeom prst="rect">
            <a:avLst/>
          </a:prstGeom>
        </p:spPr>
      </p:pic>
      <p:sp>
        <p:nvSpPr>
          <p:cNvPr id="5" name="Title 1">
            <a:extLst>
              <a:ext uri="{FF2B5EF4-FFF2-40B4-BE49-F238E27FC236}">
                <a16:creationId xmlns:a16="http://schemas.microsoft.com/office/drawing/2014/main" id="{260EAFDA-F280-7C51-945E-A6AC7B209819}"/>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A5210E91-EE1C-CAD4-B81E-5A8EC8C22733}"/>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23C9EE00-34C5-C95C-E1F9-5C8575216163}"/>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9" name="Slide Number Placeholder 3">
            <a:extLst>
              <a:ext uri="{FF2B5EF4-FFF2-40B4-BE49-F238E27FC236}">
                <a16:creationId xmlns:a16="http://schemas.microsoft.com/office/drawing/2014/main" id="{98F23DFD-A416-788B-8398-FDE383ECAC41}"/>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187031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py + Line - Whit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E1BE32-0BBE-BA45-9F8F-2BADCBF5CE2B}"/>
              </a:ext>
            </a:extLst>
          </p:cNvPr>
          <p:cNvCxnSpPr/>
          <p:nvPr/>
        </p:nvCxnSpPr>
        <p:spPr>
          <a:xfrm>
            <a:off x="736059" y="1165031"/>
            <a:ext cx="1068460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C146886-EF66-84BF-6986-A6D007AC4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5" name="Title 1">
            <a:extLst>
              <a:ext uri="{FF2B5EF4-FFF2-40B4-BE49-F238E27FC236}">
                <a16:creationId xmlns:a16="http://schemas.microsoft.com/office/drawing/2014/main" id="{7E90E86D-9533-0CF8-4E4D-47C8F2192DCA}"/>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6" name="Text Placeholder 5">
            <a:extLst>
              <a:ext uri="{FF2B5EF4-FFF2-40B4-BE49-F238E27FC236}">
                <a16:creationId xmlns:a16="http://schemas.microsoft.com/office/drawing/2014/main" id="{9131AB0F-A307-6707-8438-42ED0E7449EF}"/>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5574857C-EC65-AD1B-F0DA-11643F8E0B82}"/>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FDF326EA-3F87-8AA4-5049-7089EE54DC7E}"/>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378670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py + Lin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7438BD5F-C76E-552B-159F-AFEC69E586EA}"/>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3"/>
          <a:stretch>
            <a:fillRect/>
          </a:stretch>
        </p:blipFill>
        <p:spPr>
          <a:xfrm>
            <a:off x="10444163" y="6432069"/>
            <a:ext cx="1469352"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736059" y="1165031"/>
            <a:ext cx="106846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6D30135-90AB-EDF4-66F1-8525C13991D7}"/>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73CF15F5-0D75-C09A-24AE-713129CBFD46}"/>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033F8CC4-8F81-0745-8415-02E4A66DAE6E}"/>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1" name="Slide Number Placeholder 3">
            <a:extLst>
              <a:ext uri="{FF2B5EF4-FFF2-40B4-BE49-F238E27FC236}">
                <a16:creationId xmlns:a16="http://schemas.microsoft.com/office/drawing/2014/main" id="{488B564B-D4D5-DF5E-87A5-6DBA846FDC2A}"/>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387203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py + Lin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C45C4-EC16-742C-9A91-404F521D8E0B}"/>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2"/>
          <a:stretch>
            <a:fillRect/>
          </a:stretch>
        </p:blipFill>
        <p:spPr>
          <a:xfrm>
            <a:off x="10444163" y="6432069"/>
            <a:ext cx="1469352"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736059" y="1165031"/>
            <a:ext cx="106846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F2C27EB-9C3B-6F94-E00A-2840776777CD}"/>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519FF146-D197-961E-724F-54CC67D5096F}"/>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4081F52-160C-ADCF-68F8-DB466B7D066B}"/>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CBD2AFBD-A49A-35F6-A810-E892317220B6}"/>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37413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Column Copy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6A8E4-4AC6-5917-E4D5-0AD31F096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3" name="Title 1">
            <a:extLst>
              <a:ext uri="{FF2B5EF4-FFF2-40B4-BE49-F238E27FC236}">
                <a16:creationId xmlns:a16="http://schemas.microsoft.com/office/drawing/2014/main" id="{9A0BED80-D799-776A-2AE7-EAE8C19D787D}"/>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D500BD4D-695D-350E-6222-8AFC14CA341E}"/>
              </a:ext>
            </a:extLst>
          </p:cNvPr>
          <p:cNvSpPr>
            <a:spLocks noGrp="1"/>
          </p:cNvSpPr>
          <p:nvPr>
            <p:ph type="body" sz="quarter" idx="19"/>
          </p:nvPr>
        </p:nvSpPr>
        <p:spPr>
          <a:xfrm>
            <a:off x="736599" y="1336430"/>
            <a:ext cx="4932763"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4BAF479-A1BB-9A05-45C5-472BDF976B38}"/>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4852F2EE-AB52-B80D-A992-3F86F5B740FC}"/>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213561D-15F8-0469-E43F-E53FC6E39FF4}"/>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238445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 Column Copy - Blu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54075D20-184D-1ECE-707F-C003091D9A90}"/>
              </a:ext>
            </a:extLst>
          </p:cNvPr>
          <p:cNvPicPr>
            <a:picLocks noChangeAspect="1"/>
          </p:cNvPicPr>
          <p:nvPr/>
        </p:nvPicPr>
        <p:blipFill>
          <a:blip r:embed="rId2"/>
          <a:stretch>
            <a:fillRect/>
          </a:stretch>
        </p:blipFill>
        <p:spPr>
          <a:xfrm>
            <a:off x="0" y="0"/>
            <a:ext cx="12192000" cy="6858000"/>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4" name="Title 1">
            <a:extLst>
              <a:ext uri="{FF2B5EF4-FFF2-40B4-BE49-F238E27FC236}">
                <a16:creationId xmlns:a16="http://schemas.microsoft.com/office/drawing/2014/main" id="{D1F64525-B1CC-0CE1-8909-6F6D85FA2287}"/>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4ED54C45-4A4B-7519-44B9-112CE4A35B09}"/>
              </a:ext>
            </a:extLst>
          </p:cNvPr>
          <p:cNvSpPr>
            <a:spLocks noGrp="1"/>
          </p:cNvSpPr>
          <p:nvPr>
            <p:ph type="body" sz="quarter" idx="19"/>
          </p:nvPr>
        </p:nvSpPr>
        <p:spPr>
          <a:xfrm>
            <a:off x="736599"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F83509A-17F0-6C73-1366-06F74ACA1AC2}"/>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94DFD3A-8547-F205-68C5-90C139CBC3C3}"/>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BBC5F26E-EBB9-F571-97D4-8E6CC39A5BCF}"/>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65820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olumn Copy -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C0A3A-DE5A-0211-3B6C-68833D3DEEA2}"/>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2"/>
          <a:stretch>
            <a:fillRect/>
          </a:stretch>
        </p:blipFill>
        <p:spPr>
          <a:xfrm>
            <a:off x="10444163" y="6432069"/>
            <a:ext cx="1469352" cy="179587"/>
          </a:xfrm>
          <a:prstGeom prst="rect">
            <a:avLst/>
          </a:prstGeom>
        </p:spPr>
      </p:pic>
      <p:sp>
        <p:nvSpPr>
          <p:cNvPr id="6" name="Title 1">
            <a:extLst>
              <a:ext uri="{FF2B5EF4-FFF2-40B4-BE49-F238E27FC236}">
                <a16:creationId xmlns:a16="http://schemas.microsoft.com/office/drawing/2014/main" id="{83ADDBEB-1A29-A7EA-5C6E-6CCF6136782F}"/>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4945749F-1AFF-9259-7A46-3F0962A3E9E6}"/>
              </a:ext>
            </a:extLst>
          </p:cNvPr>
          <p:cNvSpPr>
            <a:spLocks noGrp="1"/>
          </p:cNvSpPr>
          <p:nvPr>
            <p:ph type="body" sz="quarter" idx="19"/>
          </p:nvPr>
        </p:nvSpPr>
        <p:spPr>
          <a:xfrm>
            <a:off x="736599"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F2DC3F06-AC40-B663-0878-F753186EAC6D}"/>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7D7793E7-4FF0-1826-550D-29AED23A7027}"/>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0DA7B5F4-C96D-F257-BBC8-AEB9E3397ABB}"/>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33739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2" name="Title 1">
            <a:extLst>
              <a:ext uri="{FF2B5EF4-FFF2-40B4-BE49-F238E27FC236}">
                <a16:creationId xmlns:a16="http://schemas.microsoft.com/office/drawing/2014/main" id="{EB70C74E-794A-CB90-3DCA-DCC6A3BD666C}"/>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182306B8-A26B-B7BF-8CB7-4493A3CBA9D6}"/>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3BA7B3A-6DA0-5F95-920B-5E9F04FF015E}"/>
              </a:ext>
            </a:extLst>
          </p:cNvPr>
          <p:cNvSpPr>
            <a:spLocks noGrp="1"/>
          </p:cNvSpPr>
          <p:nvPr>
            <p:ph type="pic" sz="quarter" idx="17" hasCustomPrompt="1"/>
          </p:nvPr>
        </p:nvSpPr>
        <p:spPr>
          <a:xfrm>
            <a:off x="724119" y="1336430"/>
            <a:ext cx="4979976"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Footer Placeholder 1">
            <a:extLst>
              <a:ext uri="{FF2B5EF4-FFF2-40B4-BE49-F238E27FC236}">
                <a16:creationId xmlns:a16="http://schemas.microsoft.com/office/drawing/2014/main" id="{A6B318E3-1295-88DA-0919-A8794300523E}"/>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A637C844-A71A-332D-7F33-D612CE54E6B7}"/>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475299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9959724" y="6372861"/>
            <a:ext cx="1953791" cy="238796"/>
          </a:xfrm>
          <a:prstGeom prst="rect">
            <a:avLst/>
          </a:prstGeom>
        </p:spPr>
      </p:pic>
      <p:sp>
        <p:nvSpPr>
          <p:cNvPr id="4" name="Title 1">
            <a:extLst>
              <a:ext uri="{FF2B5EF4-FFF2-40B4-BE49-F238E27FC236}">
                <a16:creationId xmlns:a16="http://schemas.microsoft.com/office/drawing/2014/main" id="{72548B2C-E4CA-1D4D-91CA-E66BA383787E}"/>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bg1"/>
                </a:solidFill>
              </a:defRPr>
            </a:lvl1pPr>
          </a:lstStyle>
          <a:p>
            <a:r>
              <a:rPr lang="en-US"/>
              <a:t>Slide Title</a:t>
            </a:r>
          </a:p>
        </p:txBody>
      </p:sp>
      <p:sp>
        <p:nvSpPr>
          <p:cNvPr id="8" name="Text Placeholder 5">
            <a:extLst>
              <a:ext uri="{FF2B5EF4-FFF2-40B4-BE49-F238E27FC236}">
                <a16:creationId xmlns:a16="http://schemas.microsoft.com/office/drawing/2014/main" id="{42F759F1-ABE1-864E-BBEC-9DD66D2AA6F3}"/>
              </a:ext>
            </a:extLst>
          </p:cNvPr>
          <p:cNvSpPr>
            <a:spLocks noGrp="1"/>
          </p:cNvSpPr>
          <p:nvPr>
            <p:ph type="body" sz="quarter" idx="12"/>
          </p:nvPr>
        </p:nvSpPr>
        <p:spPr>
          <a:xfrm>
            <a:off x="736599" y="1336430"/>
            <a:ext cx="10684069" cy="45368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736059" y="6356350"/>
            <a:ext cx="4114800" cy="365125"/>
          </a:xfrm>
        </p:spPr>
        <p:txBody>
          <a:bodyPr/>
          <a:lstStyle>
            <a:lvl1pPr algn="l">
              <a:defRPr>
                <a:solidFill>
                  <a:schemeClr val="bg2"/>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77F2B79E-8B07-C04E-BB33-703E12AF80A6}"/>
              </a:ext>
            </a:extLst>
          </p:cNvPr>
          <p:cNvSpPr>
            <a:spLocks noGrp="1"/>
          </p:cNvSpPr>
          <p:nvPr>
            <p:ph type="sldNum" sz="quarter" idx="11"/>
          </p:nvPr>
        </p:nvSpPr>
        <p:spPr>
          <a:xfrm>
            <a:off x="4724400" y="6356350"/>
            <a:ext cx="27432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030743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eft 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18" name="Title 1">
            <a:extLst>
              <a:ext uri="{FF2B5EF4-FFF2-40B4-BE49-F238E27FC236}">
                <a16:creationId xmlns:a16="http://schemas.microsoft.com/office/drawing/2014/main" id="{813C1BFD-D380-C314-183F-D18D7F8678A8}"/>
              </a:ext>
            </a:extLst>
          </p:cNvPr>
          <p:cNvSpPr>
            <a:spLocks noGrp="1"/>
          </p:cNvSpPr>
          <p:nvPr>
            <p:ph type="title" hasCustomPrompt="1"/>
          </p:nvPr>
        </p:nvSpPr>
        <p:spPr>
          <a:xfrm>
            <a:off x="5012783" y="316784"/>
            <a:ext cx="6407886" cy="1114451"/>
          </a:xfrm>
        </p:spPr>
        <p:txBody>
          <a:bodyPr anchor="ctr">
            <a:normAutofit/>
          </a:bodyPr>
          <a:lstStyle>
            <a:lvl1pPr>
              <a:defRPr sz="4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3" name="Text Placeholder 5">
            <a:extLst>
              <a:ext uri="{FF2B5EF4-FFF2-40B4-BE49-F238E27FC236}">
                <a16:creationId xmlns:a16="http://schemas.microsoft.com/office/drawing/2014/main" id="{6F022D66-1BD8-5F38-BA72-9D445ECE7231}"/>
              </a:ext>
            </a:extLst>
          </p:cNvPr>
          <p:cNvSpPr>
            <a:spLocks noGrp="1"/>
          </p:cNvSpPr>
          <p:nvPr>
            <p:ph type="body" sz="quarter" idx="20"/>
          </p:nvPr>
        </p:nvSpPr>
        <p:spPr>
          <a:xfrm>
            <a:off x="5012784" y="1550504"/>
            <a:ext cx="6407886" cy="4635221"/>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009163E0-9267-31DE-D057-38B02FB8394B}"/>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D6271461-6D67-236F-97F8-7502FDAC397B}"/>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
        <p:nvSpPr>
          <p:cNvPr id="5" name="Picture Placeholder 4">
            <a:extLst>
              <a:ext uri="{FF2B5EF4-FFF2-40B4-BE49-F238E27FC236}">
                <a16:creationId xmlns:a16="http://schemas.microsoft.com/office/drawing/2014/main" id="{F758AF60-7D18-8BA6-FEAC-D874E3F099FE}"/>
              </a:ext>
            </a:extLst>
          </p:cNvPr>
          <p:cNvSpPr>
            <a:spLocks noGrp="1"/>
          </p:cNvSpPr>
          <p:nvPr>
            <p:ph type="pic" sz="quarter" idx="17" hasCustomPrompt="1"/>
          </p:nvPr>
        </p:nvSpPr>
        <p:spPr>
          <a:xfrm>
            <a:off x="1" y="0"/>
            <a:ext cx="4276724" cy="6858000"/>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Tree>
    <p:extLst>
      <p:ext uri="{BB962C8B-B14F-4D97-AF65-F5344CB8AC3E}">
        <p14:creationId xmlns:p14="http://schemas.microsoft.com/office/powerpoint/2010/main" val="2819595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 Image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6" name="Title 1">
            <a:extLst>
              <a:ext uri="{FF2B5EF4-FFF2-40B4-BE49-F238E27FC236}">
                <a16:creationId xmlns:a16="http://schemas.microsoft.com/office/drawing/2014/main" id="{00FD3D3B-662A-1ACF-67B0-C97449BF5C87}"/>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Picture Placeholder 4">
            <a:extLst>
              <a:ext uri="{FF2B5EF4-FFF2-40B4-BE49-F238E27FC236}">
                <a16:creationId xmlns:a16="http://schemas.microsoft.com/office/drawing/2014/main" id="{B482A989-B950-C285-0F65-F4F6C8E5EF4D}"/>
              </a:ext>
            </a:extLst>
          </p:cNvPr>
          <p:cNvSpPr>
            <a:spLocks noGrp="1"/>
          </p:cNvSpPr>
          <p:nvPr>
            <p:ph type="pic" sz="quarter" idx="17" hasCustomPrompt="1"/>
          </p:nvPr>
        </p:nvSpPr>
        <p:spPr>
          <a:xfrm>
            <a:off x="724119" y="1336430"/>
            <a:ext cx="4979976"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Picture Placeholder 4">
            <a:extLst>
              <a:ext uri="{FF2B5EF4-FFF2-40B4-BE49-F238E27FC236}">
                <a16:creationId xmlns:a16="http://schemas.microsoft.com/office/drawing/2014/main" id="{D3F76C61-744E-1F4F-C694-0741380D0213}"/>
              </a:ext>
            </a:extLst>
          </p:cNvPr>
          <p:cNvSpPr>
            <a:spLocks noGrp="1"/>
          </p:cNvSpPr>
          <p:nvPr>
            <p:ph type="pic" sz="quarter" idx="18" hasCustomPrompt="1"/>
          </p:nvPr>
        </p:nvSpPr>
        <p:spPr>
          <a:xfrm>
            <a:off x="6440693" y="1336430"/>
            <a:ext cx="4979976"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11" name="Footer Placeholder 1">
            <a:extLst>
              <a:ext uri="{FF2B5EF4-FFF2-40B4-BE49-F238E27FC236}">
                <a16:creationId xmlns:a16="http://schemas.microsoft.com/office/drawing/2014/main" id="{B80A57F1-8C48-50BA-D16F-D32AEEE9146C}"/>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5536B797-80F9-A9D4-F3B9-4308E369C25C}"/>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50560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mage - Whit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AFF5BCF8-1873-987E-905C-6D012AEBA8FC}"/>
              </a:ext>
            </a:extLst>
          </p:cNvPr>
          <p:cNvSpPr>
            <a:spLocks noGrp="1"/>
          </p:cNvSpPr>
          <p:nvPr>
            <p:ph type="pic" sz="quarter" idx="17" hasCustomPrompt="1"/>
          </p:nvPr>
        </p:nvSpPr>
        <p:spPr>
          <a:xfrm>
            <a:off x="0" y="1336430"/>
            <a:ext cx="12191999"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pic>
        <p:nvPicPr>
          <p:cNvPr id="9" name="Picture 8">
            <a:extLst>
              <a:ext uri="{FF2B5EF4-FFF2-40B4-BE49-F238E27FC236}">
                <a16:creationId xmlns:a16="http://schemas.microsoft.com/office/drawing/2014/main" id="{EFE268D5-C705-2F22-9B21-5E34BEB93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2" name="Title 1">
            <a:extLst>
              <a:ext uri="{FF2B5EF4-FFF2-40B4-BE49-F238E27FC236}">
                <a16:creationId xmlns:a16="http://schemas.microsoft.com/office/drawing/2014/main" id="{88BFBD96-46D1-0518-2A64-62CFDEC6CB50}"/>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EE53DEC2-7631-4FB1-3DC4-8C57654067FF}"/>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E721CE6F-0B56-533F-5CB9-691780FFD7C1}"/>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344183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BF9B5-4A92-4917-C433-57E1BD00A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3" name="Title 1">
            <a:extLst>
              <a:ext uri="{FF2B5EF4-FFF2-40B4-BE49-F238E27FC236}">
                <a16:creationId xmlns:a16="http://schemas.microsoft.com/office/drawing/2014/main" id="{629AD96A-3BC7-312F-3767-99783FC1040B}"/>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649A9550-FFF2-1722-33BF-5108B49FEB47}"/>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A0A423E0-8E76-90EA-8AEC-F656C2F3DAAB}"/>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629834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3721910-C0C6-0318-F55E-B5834CF93D9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C8744D67-403B-C59C-C66F-BCA6E9B9CD35}"/>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3" name="Title 1">
            <a:extLst>
              <a:ext uri="{FF2B5EF4-FFF2-40B4-BE49-F238E27FC236}">
                <a16:creationId xmlns:a16="http://schemas.microsoft.com/office/drawing/2014/main" id="{EC2C7A5D-4F70-C3FB-EA9D-AE37BBB5C958}"/>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Footer Placeholder 1">
            <a:extLst>
              <a:ext uri="{FF2B5EF4-FFF2-40B4-BE49-F238E27FC236}">
                <a16:creationId xmlns:a16="http://schemas.microsoft.com/office/drawing/2014/main" id="{DF727B29-C393-E560-1D09-A948B107B168}"/>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78DC01E-F580-3EF5-94EC-6F0686A996D8}"/>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350335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FFB91-78DA-D861-565C-1A6D11D0ED15}"/>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ED2F98-69C5-3F79-60AA-8706386E6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5CFC8148-5034-5AE3-254C-8FDB800756E5}"/>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3" name="Title 1">
            <a:extLst>
              <a:ext uri="{FF2B5EF4-FFF2-40B4-BE49-F238E27FC236}">
                <a16:creationId xmlns:a16="http://schemas.microsoft.com/office/drawing/2014/main" id="{E11063C3-A441-6A23-B817-070B8E36A909}"/>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58E3C4FA-8471-0A8A-3A1F-5D6A9AEEFF25}"/>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03F80894-4186-7DE8-70B2-72C2C9B90F1E}"/>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732107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 White - Knot">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FF057776-ADD8-ECC2-9F36-E9AF2A2CF38E}"/>
              </a:ext>
            </a:extLst>
          </p:cNvPr>
          <p:cNvPicPr>
            <a:picLocks noChangeAspect="1"/>
          </p:cNvPicPr>
          <p:nvPr/>
        </p:nvPicPr>
        <p:blipFill>
          <a:blip r:embed="rId2"/>
          <a:stretch>
            <a:fillRect/>
          </a:stretch>
        </p:blipFill>
        <p:spPr>
          <a:xfrm>
            <a:off x="11704775" y="6406098"/>
            <a:ext cx="293152" cy="293152"/>
          </a:xfrm>
          <a:prstGeom prst="rect">
            <a:avLst/>
          </a:prstGeom>
        </p:spPr>
      </p:pic>
      <p:sp>
        <p:nvSpPr>
          <p:cNvPr id="2" name="Title 1">
            <a:extLst>
              <a:ext uri="{FF2B5EF4-FFF2-40B4-BE49-F238E27FC236}">
                <a16:creationId xmlns:a16="http://schemas.microsoft.com/office/drawing/2014/main" id="{5AE4BFBD-27D8-C1B4-F716-04FB69D0CA30}"/>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B599440E-6A37-1843-F7B2-4DACA32CDC19}"/>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682F0685-7C0C-3947-CF48-E0D85AACA317}"/>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614049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 Blue - Kno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5F3115C7-8065-BC9A-AAC7-F107B7571D5F}"/>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0323360-55C8-8E4C-8F59-E580235B8643}"/>
              </a:ext>
            </a:extLst>
          </p:cNvPr>
          <p:cNvPicPr>
            <a:picLocks noChangeAspect="1"/>
          </p:cNvPicPr>
          <p:nvPr/>
        </p:nvPicPr>
        <p:blipFill>
          <a:blip r:embed="rId3"/>
          <a:stretch>
            <a:fillRect/>
          </a:stretch>
        </p:blipFill>
        <p:spPr>
          <a:xfrm>
            <a:off x="11714884" y="6432069"/>
            <a:ext cx="272935" cy="241234"/>
          </a:xfrm>
          <a:prstGeom prst="rect">
            <a:avLst/>
          </a:prstGeom>
        </p:spPr>
      </p:pic>
      <p:sp>
        <p:nvSpPr>
          <p:cNvPr id="3" name="Title 1">
            <a:extLst>
              <a:ext uri="{FF2B5EF4-FFF2-40B4-BE49-F238E27FC236}">
                <a16:creationId xmlns:a16="http://schemas.microsoft.com/office/drawing/2014/main" id="{81D391C8-FBD3-53F3-BEB1-4BF236ABE955}"/>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Footer Placeholder 1">
            <a:extLst>
              <a:ext uri="{FF2B5EF4-FFF2-40B4-BE49-F238E27FC236}">
                <a16:creationId xmlns:a16="http://schemas.microsoft.com/office/drawing/2014/main" id="{C0DF6F56-9949-328E-0D56-F9FF6B429C4D}"/>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7" name="Slide Number Placeholder 3">
            <a:extLst>
              <a:ext uri="{FF2B5EF4-FFF2-40B4-BE49-F238E27FC236}">
                <a16:creationId xmlns:a16="http://schemas.microsoft.com/office/drawing/2014/main" id="{3DEC965B-34CE-F65D-0720-90F1A6BE46C5}"/>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536831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 Gray - Kno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C7B75D-F056-CC2A-F68E-7097789135AB}"/>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drawing&#10;&#10;Description automatically generated">
            <a:extLst>
              <a:ext uri="{FF2B5EF4-FFF2-40B4-BE49-F238E27FC236}">
                <a16:creationId xmlns:a16="http://schemas.microsoft.com/office/drawing/2014/main" id="{1ED179CC-0F38-58F2-AB98-44824DD73DE6}"/>
              </a:ext>
            </a:extLst>
          </p:cNvPr>
          <p:cNvPicPr>
            <a:picLocks noChangeAspect="1"/>
          </p:cNvPicPr>
          <p:nvPr/>
        </p:nvPicPr>
        <p:blipFill>
          <a:blip r:embed="rId2"/>
          <a:stretch>
            <a:fillRect/>
          </a:stretch>
        </p:blipFill>
        <p:spPr>
          <a:xfrm>
            <a:off x="11714884" y="6432069"/>
            <a:ext cx="272935" cy="241234"/>
          </a:xfrm>
          <a:prstGeom prst="rect">
            <a:avLst/>
          </a:prstGeom>
        </p:spPr>
      </p:pic>
      <p:sp>
        <p:nvSpPr>
          <p:cNvPr id="2" name="Title 1">
            <a:extLst>
              <a:ext uri="{FF2B5EF4-FFF2-40B4-BE49-F238E27FC236}">
                <a16:creationId xmlns:a16="http://schemas.microsoft.com/office/drawing/2014/main" id="{8BDD0970-C538-20AA-46B6-760017840761}"/>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CC7BC19B-EBDA-4CDB-2530-91BD65F30512}"/>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B7729B03-F13C-BAFE-C5C0-50897BC6C871}"/>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671685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7804972-7A32-58CA-46B5-434E7066328F}"/>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373118" y="426845"/>
            <a:ext cx="2544238" cy="646581"/>
          </a:xfrm>
          <a:prstGeom prst="rect">
            <a:avLst/>
          </a:prstGeom>
        </p:spPr>
      </p:pic>
      <p:sp>
        <p:nvSpPr>
          <p:cNvPr id="7" name="Title 1">
            <a:extLst>
              <a:ext uri="{FF2B5EF4-FFF2-40B4-BE49-F238E27FC236}">
                <a16:creationId xmlns:a16="http://schemas.microsoft.com/office/drawing/2014/main" id="{C0D0339A-6A82-C13F-0550-492A59558616}"/>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spTree>
    <p:extLst>
      <p:ext uri="{BB962C8B-B14F-4D97-AF65-F5344CB8AC3E}">
        <p14:creationId xmlns:p14="http://schemas.microsoft.com/office/powerpoint/2010/main" val="216330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 Line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tx1"/>
                </a:solidFill>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736599" y="1336430"/>
            <a:ext cx="10684069"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cxnSp>
        <p:nvCxnSpPr>
          <p:cNvPr id="4" name="Straight Connector 3">
            <a:extLst>
              <a:ext uri="{FF2B5EF4-FFF2-40B4-BE49-F238E27FC236}">
                <a16:creationId xmlns:a16="http://schemas.microsoft.com/office/drawing/2014/main" id="{F5E1BE32-0BBE-BA45-9F8F-2BADCBF5CE2B}"/>
              </a:ext>
            </a:extLst>
          </p:cNvPr>
          <p:cNvCxnSpPr/>
          <p:nvPr userDrawn="1"/>
        </p:nvCxnSpPr>
        <p:spPr>
          <a:xfrm>
            <a:off x="736059" y="1165031"/>
            <a:ext cx="1068460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125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losing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32C48DE-6905-9EFA-5020-336F661A7B6F}"/>
              </a:ext>
            </a:extLst>
          </p:cNvPr>
          <p:cNvPicPr>
            <a:picLocks noChangeAspect="1"/>
          </p:cNvPicPr>
          <p:nvPr userDrawn="1"/>
        </p:nvPicPr>
        <p:blipFill>
          <a:blip r:embed="rId2"/>
          <a:stretch>
            <a:fillRect/>
          </a:stretch>
        </p:blipFill>
        <p:spPr>
          <a:xfrm>
            <a:off x="-92625" y="-29789"/>
            <a:ext cx="12292938"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373118" y="426845"/>
            <a:ext cx="2544238" cy="646581"/>
          </a:xfrm>
          <a:prstGeom prst="rect">
            <a:avLst/>
          </a:prstGeom>
        </p:spPr>
      </p:pic>
      <p:sp>
        <p:nvSpPr>
          <p:cNvPr id="14" name="Title 1">
            <a:extLst>
              <a:ext uri="{FF2B5EF4-FFF2-40B4-BE49-F238E27FC236}">
                <a16:creationId xmlns:a16="http://schemas.microsoft.com/office/drawing/2014/main" id="{00024F6F-B111-B3B2-DBA1-A0D21018A5B5}"/>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spTree>
    <p:extLst>
      <p:ext uri="{BB962C8B-B14F-4D97-AF65-F5344CB8AC3E}">
        <p14:creationId xmlns:p14="http://schemas.microsoft.com/office/powerpoint/2010/main" val="2687744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ol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5C31F10-F9DB-F219-335D-4EED4942072A}"/>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1074858" y="2834757"/>
            <a:ext cx="4676586" cy="1188486"/>
          </a:xfrm>
          <a:prstGeom prst="rect">
            <a:avLst/>
          </a:prstGeom>
        </p:spPr>
      </p:pic>
    </p:spTree>
    <p:extLst>
      <p:ext uri="{BB962C8B-B14F-4D97-AF65-F5344CB8AC3E}">
        <p14:creationId xmlns:p14="http://schemas.microsoft.com/office/powerpoint/2010/main" val="3365203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older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30ED7D4-D267-E6D8-A526-4E1C02B3B127}"/>
              </a:ext>
            </a:extLst>
          </p:cNvPr>
          <p:cNvPicPr>
            <a:picLocks noChangeAspect="1"/>
          </p:cNvPicPr>
          <p:nvPr userDrawn="1"/>
        </p:nvPicPr>
        <p:blipFill>
          <a:blip r:embed="rId2"/>
          <a:stretch>
            <a:fillRect/>
          </a:stretch>
        </p:blipFill>
        <p:spPr>
          <a:xfrm>
            <a:off x="-92625" y="-29789"/>
            <a:ext cx="12292938"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1074858" y="2834757"/>
            <a:ext cx="4676586" cy="1188486"/>
          </a:xfrm>
          <a:prstGeom prst="rect">
            <a:avLst/>
          </a:prstGeom>
        </p:spPr>
      </p:pic>
    </p:spTree>
    <p:extLst>
      <p:ext uri="{BB962C8B-B14F-4D97-AF65-F5344CB8AC3E}">
        <p14:creationId xmlns:p14="http://schemas.microsoft.com/office/powerpoint/2010/main" val="3567587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B0ECF00-5851-5824-C00B-D1DAB6C8021F}"/>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619ED8D-12FE-AC4E-28B0-6FB0E4D9AB1E}"/>
              </a:ext>
            </a:extLst>
          </p:cNvPr>
          <p:cNvSpPr>
            <a:spLocks noGrp="1"/>
          </p:cNvSpPr>
          <p:nvPr>
            <p:ph type="title" hasCustomPrompt="1"/>
          </p:nvPr>
        </p:nvSpPr>
        <p:spPr>
          <a:xfrm>
            <a:off x="873661" y="2495632"/>
            <a:ext cx="10526978" cy="114300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11" name="Text Placeholder 5">
            <a:extLst>
              <a:ext uri="{FF2B5EF4-FFF2-40B4-BE49-F238E27FC236}">
                <a16:creationId xmlns:a16="http://schemas.microsoft.com/office/drawing/2014/main" id="{A272D972-D84D-03C3-9476-FC6A94E09937}"/>
              </a:ext>
            </a:extLst>
          </p:cNvPr>
          <p:cNvSpPr>
            <a:spLocks noGrp="1"/>
          </p:cNvSpPr>
          <p:nvPr>
            <p:ph type="body" sz="quarter" idx="13" hasCustomPrompt="1"/>
          </p:nvPr>
        </p:nvSpPr>
        <p:spPr>
          <a:xfrm>
            <a:off x="881109" y="3693827"/>
            <a:ext cx="10519645"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pic>
        <p:nvPicPr>
          <p:cNvPr id="12" name="Picture 11" descr="A picture containing table&#10;&#10;Description automatically generated">
            <a:extLst>
              <a:ext uri="{FF2B5EF4-FFF2-40B4-BE49-F238E27FC236}">
                <a16:creationId xmlns:a16="http://schemas.microsoft.com/office/drawing/2014/main" id="{8AF075D2-119E-424F-5E00-EDE6C264EAE7}"/>
              </a:ext>
            </a:extLst>
          </p:cNvPr>
          <p:cNvPicPr>
            <a:picLocks noChangeAspect="1"/>
          </p:cNvPicPr>
          <p:nvPr/>
        </p:nvPicPr>
        <p:blipFill>
          <a:blip r:embed="rId3"/>
          <a:stretch>
            <a:fillRect/>
          </a:stretch>
        </p:blipFill>
        <p:spPr>
          <a:xfrm>
            <a:off x="982718" y="1769809"/>
            <a:ext cx="2515856" cy="307493"/>
          </a:xfrm>
          <a:prstGeom prst="rect">
            <a:avLst/>
          </a:prstGeom>
        </p:spPr>
      </p:pic>
    </p:spTree>
    <p:extLst>
      <p:ext uri="{BB962C8B-B14F-4D97-AF65-F5344CB8AC3E}">
        <p14:creationId xmlns:p14="http://schemas.microsoft.com/office/powerpoint/2010/main" val="2394937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 V2">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32D533C0-7367-FB34-7723-BD900F4DAC04}"/>
              </a:ext>
            </a:extLst>
          </p:cNvPr>
          <p:cNvPicPr>
            <a:picLocks noChangeAspect="1"/>
          </p:cNvPicPr>
          <p:nvPr/>
        </p:nvPicPr>
        <p:blipFill>
          <a:blip r:embed="rId2"/>
          <a:stretch>
            <a:fillRect/>
          </a:stretch>
        </p:blipFill>
        <p:spPr>
          <a:xfrm>
            <a:off x="-92625" y="-29789"/>
            <a:ext cx="12292938" cy="6917577"/>
          </a:xfrm>
          <a:prstGeom prst="rect">
            <a:avLst/>
          </a:prstGeom>
        </p:spPr>
      </p:pic>
      <p:pic>
        <p:nvPicPr>
          <p:cNvPr id="19" name="Picture 18" descr="A picture containing table&#10;&#10;Description automatically generated">
            <a:extLst>
              <a:ext uri="{FF2B5EF4-FFF2-40B4-BE49-F238E27FC236}">
                <a16:creationId xmlns:a16="http://schemas.microsoft.com/office/drawing/2014/main" id="{0CFDF56E-0072-57F9-3AE0-478C18948594}"/>
              </a:ext>
            </a:extLst>
          </p:cNvPr>
          <p:cNvPicPr>
            <a:picLocks noChangeAspect="1"/>
          </p:cNvPicPr>
          <p:nvPr/>
        </p:nvPicPr>
        <p:blipFill>
          <a:blip r:embed="rId3"/>
          <a:stretch>
            <a:fillRect/>
          </a:stretch>
        </p:blipFill>
        <p:spPr>
          <a:xfrm>
            <a:off x="982718" y="1769809"/>
            <a:ext cx="2515856" cy="307493"/>
          </a:xfrm>
          <a:prstGeom prst="rect">
            <a:avLst/>
          </a:prstGeom>
        </p:spPr>
      </p:pic>
      <p:sp>
        <p:nvSpPr>
          <p:cNvPr id="6" name="Title 1">
            <a:extLst>
              <a:ext uri="{FF2B5EF4-FFF2-40B4-BE49-F238E27FC236}">
                <a16:creationId xmlns:a16="http://schemas.microsoft.com/office/drawing/2014/main" id="{941625D8-FD4C-BC36-C737-0E9FF49EB2C2}"/>
              </a:ext>
            </a:extLst>
          </p:cNvPr>
          <p:cNvSpPr>
            <a:spLocks noGrp="1"/>
          </p:cNvSpPr>
          <p:nvPr>
            <p:ph type="title" hasCustomPrompt="1"/>
          </p:nvPr>
        </p:nvSpPr>
        <p:spPr>
          <a:xfrm>
            <a:off x="873661" y="2495632"/>
            <a:ext cx="10526978" cy="114300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FC710C8A-1CBD-9FE9-D25B-220E88635012}"/>
              </a:ext>
            </a:extLst>
          </p:cNvPr>
          <p:cNvSpPr>
            <a:spLocks noGrp="1"/>
          </p:cNvSpPr>
          <p:nvPr>
            <p:ph type="body" sz="quarter" idx="13" hasCustomPrompt="1"/>
          </p:nvPr>
        </p:nvSpPr>
        <p:spPr>
          <a:xfrm>
            <a:off x="881109" y="3693827"/>
            <a:ext cx="10519645"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pic>
        <p:nvPicPr>
          <p:cNvPr id="2" name="Picture 1" descr="Background pattern&#10;&#10;Description automatically generated">
            <a:extLst>
              <a:ext uri="{FF2B5EF4-FFF2-40B4-BE49-F238E27FC236}">
                <a16:creationId xmlns:a16="http://schemas.microsoft.com/office/drawing/2014/main" id="{D638BB5A-0528-BCBC-74AA-C5B2797783BA}"/>
              </a:ext>
            </a:extLst>
          </p:cNvPr>
          <p:cNvPicPr>
            <a:picLocks noChangeAspect="1"/>
          </p:cNvPicPr>
          <p:nvPr userDrawn="1"/>
        </p:nvPicPr>
        <p:blipFill>
          <a:blip r:embed="rId2"/>
          <a:stretch>
            <a:fillRect/>
          </a:stretch>
        </p:blipFill>
        <p:spPr>
          <a:xfrm>
            <a:off x="-92625" y="-29789"/>
            <a:ext cx="12292938" cy="6917577"/>
          </a:xfrm>
          <a:prstGeom prst="rect">
            <a:avLst/>
          </a:prstGeom>
        </p:spPr>
      </p:pic>
    </p:spTree>
    <p:extLst>
      <p:ext uri="{BB962C8B-B14F-4D97-AF65-F5344CB8AC3E}">
        <p14:creationId xmlns:p14="http://schemas.microsoft.com/office/powerpoint/2010/main" val="1892635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Divider - Light">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781988B9-94E0-9CBB-B6A1-D20EF2025E9A}"/>
              </a:ext>
            </a:extLst>
          </p:cNvPr>
          <p:cNvPicPr>
            <a:picLocks noChangeAspect="1"/>
          </p:cNvPicPr>
          <p:nvPr/>
        </p:nvPicPr>
        <p:blipFill>
          <a:blip r:embed="rId2"/>
          <a:stretch>
            <a:fillRect/>
          </a:stretch>
        </p:blipFill>
        <p:spPr>
          <a:xfrm>
            <a:off x="-1" y="-215320"/>
            <a:ext cx="14132077" cy="7288640"/>
          </a:xfrm>
          <a:prstGeom prst="rect">
            <a:avLst/>
          </a:prstGeom>
        </p:spPr>
      </p:pic>
      <p:sp>
        <p:nvSpPr>
          <p:cNvPr id="4" name="Title 1">
            <a:extLst>
              <a:ext uri="{FF2B5EF4-FFF2-40B4-BE49-F238E27FC236}">
                <a16:creationId xmlns:a16="http://schemas.microsoft.com/office/drawing/2014/main" id="{1587C0CB-53A8-F41B-05D4-F6C2CB0C61D1}"/>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dirty="0"/>
              <a:t>Section Title</a:t>
            </a:r>
          </a:p>
        </p:txBody>
      </p:sp>
      <p:pic>
        <p:nvPicPr>
          <p:cNvPr id="3" name="Picture 2" descr="Icon&#10;&#10;Description automatically generated with medium confidence">
            <a:extLst>
              <a:ext uri="{FF2B5EF4-FFF2-40B4-BE49-F238E27FC236}">
                <a16:creationId xmlns:a16="http://schemas.microsoft.com/office/drawing/2014/main" id="{3EB5240F-280C-64BA-FAD5-38B574DD77D1}"/>
              </a:ext>
            </a:extLst>
          </p:cNvPr>
          <p:cNvPicPr>
            <a:picLocks noChangeAspect="1"/>
          </p:cNvPicPr>
          <p:nvPr userDrawn="1"/>
        </p:nvPicPr>
        <p:blipFill>
          <a:blip r:embed="rId2"/>
          <a:stretch>
            <a:fillRect/>
          </a:stretch>
        </p:blipFill>
        <p:spPr>
          <a:xfrm>
            <a:off x="-1" y="-215320"/>
            <a:ext cx="14132077" cy="7288640"/>
          </a:xfrm>
          <a:prstGeom prst="rect">
            <a:avLst/>
          </a:prstGeom>
        </p:spPr>
      </p:pic>
    </p:spTree>
    <p:extLst>
      <p:ext uri="{BB962C8B-B14F-4D97-AF65-F5344CB8AC3E}">
        <p14:creationId xmlns:p14="http://schemas.microsoft.com/office/powerpoint/2010/main" val="633799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2A7D0569-ECEF-DAA9-839B-26417F9624AB}"/>
              </a:ext>
            </a:extLst>
          </p:cNvPr>
          <p:cNvPicPr>
            <a:picLocks noChangeAspect="1"/>
          </p:cNvPicPr>
          <p:nvPr/>
        </p:nvPicPr>
        <p:blipFill>
          <a:blip r:embed="rId2"/>
          <a:stretch>
            <a:fillRect/>
          </a:stretch>
        </p:blipFill>
        <p:spPr>
          <a:xfrm>
            <a:off x="0" y="-217311"/>
            <a:ext cx="14139798" cy="7292622"/>
          </a:xfrm>
          <a:prstGeom prst="rect">
            <a:avLst/>
          </a:prstGeom>
        </p:spPr>
      </p:pic>
      <p:sp>
        <p:nvSpPr>
          <p:cNvPr id="3" name="Title 1">
            <a:extLst>
              <a:ext uri="{FF2B5EF4-FFF2-40B4-BE49-F238E27FC236}">
                <a16:creationId xmlns:a16="http://schemas.microsoft.com/office/drawing/2014/main" id="{AF3DAB2D-2F8D-16AA-6CCE-572EAB9E10A2}"/>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pic>
        <p:nvPicPr>
          <p:cNvPr id="2" name="Picture 1" descr="Icon&#10;&#10;Description automatically generated">
            <a:extLst>
              <a:ext uri="{FF2B5EF4-FFF2-40B4-BE49-F238E27FC236}">
                <a16:creationId xmlns:a16="http://schemas.microsoft.com/office/drawing/2014/main" id="{8BB212C8-C792-0492-271D-4698BAD23DEA}"/>
              </a:ext>
            </a:extLst>
          </p:cNvPr>
          <p:cNvPicPr>
            <a:picLocks noChangeAspect="1"/>
          </p:cNvPicPr>
          <p:nvPr userDrawn="1"/>
        </p:nvPicPr>
        <p:blipFill>
          <a:blip r:embed="rId2"/>
          <a:stretch>
            <a:fillRect/>
          </a:stretch>
        </p:blipFill>
        <p:spPr>
          <a:xfrm>
            <a:off x="0" y="-217311"/>
            <a:ext cx="14139798" cy="7292622"/>
          </a:xfrm>
          <a:prstGeom prst="rect">
            <a:avLst/>
          </a:prstGeom>
        </p:spPr>
      </p:pic>
    </p:spTree>
    <p:extLst>
      <p:ext uri="{BB962C8B-B14F-4D97-AF65-F5344CB8AC3E}">
        <p14:creationId xmlns:p14="http://schemas.microsoft.com/office/powerpoint/2010/main" val="1720920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Divider - Gr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8420BE-179B-34D7-8E33-6A8C6DB2368E}"/>
              </a:ext>
            </a:extLst>
          </p:cNvPr>
          <p:cNvPicPr>
            <a:picLocks noChangeAspect="1"/>
          </p:cNvPicPr>
          <p:nvPr/>
        </p:nvPicPr>
        <p:blipFill>
          <a:blip r:embed="rId2"/>
          <a:srcRect/>
          <a:stretch/>
        </p:blipFill>
        <p:spPr>
          <a:xfrm>
            <a:off x="1" y="-217311"/>
            <a:ext cx="14139795" cy="7292622"/>
          </a:xfrm>
          <a:prstGeom prst="rect">
            <a:avLst/>
          </a:prstGeom>
        </p:spPr>
      </p:pic>
      <p:sp>
        <p:nvSpPr>
          <p:cNvPr id="4" name="Title 1">
            <a:extLst>
              <a:ext uri="{FF2B5EF4-FFF2-40B4-BE49-F238E27FC236}">
                <a16:creationId xmlns:a16="http://schemas.microsoft.com/office/drawing/2014/main" id="{0163D2CD-0688-6177-10F3-D2435D48EC89}"/>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pic>
        <p:nvPicPr>
          <p:cNvPr id="2" name="Picture 1">
            <a:extLst>
              <a:ext uri="{FF2B5EF4-FFF2-40B4-BE49-F238E27FC236}">
                <a16:creationId xmlns:a16="http://schemas.microsoft.com/office/drawing/2014/main" id="{1E390E77-35B2-27A2-6378-1D6D2A19DFD0}"/>
              </a:ext>
            </a:extLst>
          </p:cNvPr>
          <p:cNvPicPr>
            <a:picLocks noChangeAspect="1"/>
          </p:cNvPicPr>
          <p:nvPr userDrawn="1"/>
        </p:nvPicPr>
        <p:blipFill>
          <a:blip r:embed="rId2"/>
          <a:srcRect/>
          <a:stretch/>
        </p:blipFill>
        <p:spPr>
          <a:xfrm>
            <a:off x="1" y="-217311"/>
            <a:ext cx="14139795" cy="7292622"/>
          </a:xfrm>
          <a:prstGeom prst="rect">
            <a:avLst/>
          </a:prstGeom>
        </p:spPr>
      </p:pic>
    </p:spTree>
    <p:extLst>
      <p:ext uri="{BB962C8B-B14F-4D97-AF65-F5344CB8AC3E}">
        <p14:creationId xmlns:p14="http://schemas.microsoft.com/office/powerpoint/2010/main" val="3616281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eft Title - Line">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10444163" y="6432069"/>
            <a:ext cx="1469352"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17" name="Text Placeholder 5">
            <a:extLst>
              <a:ext uri="{FF2B5EF4-FFF2-40B4-BE49-F238E27FC236}">
                <a16:creationId xmlns:a16="http://schemas.microsoft.com/office/drawing/2014/main" id="{9C7E73DA-D93F-C9AC-D1E1-64C9D7CB534E}"/>
              </a:ext>
            </a:extLst>
          </p:cNvPr>
          <p:cNvSpPr>
            <a:spLocks noGrp="1"/>
          </p:cNvSpPr>
          <p:nvPr>
            <p:ph type="body" sz="quarter" idx="13"/>
          </p:nvPr>
        </p:nvSpPr>
        <p:spPr>
          <a:xfrm>
            <a:off x="5012783" y="672275"/>
            <a:ext cx="6407885" cy="5513450"/>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2DE8875B-B9F1-86DA-0BF7-E5CE0B001F08}"/>
              </a:ext>
            </a:extLst>
          </p:cNvPr>
          <p:cNvSpPr>
            <a:spLocks noGrp="1"/>
          </p:cNvSpPr>
          <p:nvPr>
            <p:ph type="title" hasCustomPrompt="1"/>
          </p:nvPr>
        </p:nvSpPr>
        <p:spPr>
          <a:xfrm>
            <a:off x="736059" y="672274"/>
            <a:ext cx="2804606" cy="5513451"/>
          </a:xfrm>
        </p:spPr>
        <p:txBody>
          <a:bodyPr>
            <a:normAutofit/>
          </a:bodyPr>
          <a:lstStyle>
            <a:lvl1pPr algn="l">
              <a:lnSpc>
                <a:spcPct val="90000"/>
              </a:lnSpc>
              <a:defRPr sz="4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2" name="Footer Placeholder 1">
            <a:extLst>
              <a:ext uri="{FF2B5EF4-FFF2-40B4-BE49-F238E27FC236}">
                <a16:creationId xmlns:a16="http://schemas.microsoft.com/office/drawing/2014/main" id="{9CA29224-4B1E-CA7B-7CDA-FB82A0D21521}"/>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CF56800F-80D1-B97C-9556-0395BEE569C8}"/>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cxnSp>
        <p:nvCxnSpPr>
          <p:cNvPr id="8" name="Straight Connector 7">
            <a:extLst>
              <a:ext uri="{FF2B5EF4-FFF2-40B4-BE49-F238E27FC236}">
                <a16:creationId xmlns:a16="http://schemas.microsoft.com/office/drawing/2014/main" id="{2933D1CE-200F-3BC7-9DC9-B7D1F645CB17}"/>
              </a:ext>
            </a:extLst>
          </p:cNvPr>
          <p:cNvCxnSpPr>
            <a:cxnSpLocks/>
          </p:cNvCxnSpPr>
          <p:nvPr/>
        </p:nvCxnSpPr>
        <p:spPr>
          <a:xfrm>
            <a:off x="4263472" y="672274"/>
            <a:ext cx="0" cy="55134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3B0A44-0FE4-7681-2692-097F967C2BCF}"/>
              </a:ext>
            </a:extLst>
          </p:cNvPr>
          <p:cNvCxnSpPr>
            <a:cxnSpLocks/>
          </p:cNvCxnSpPr>
          <p:nvPr userDrawn="1"/>
        </p:nvCxnSpPr>
        <p:spPr>
          <a:xfrm>
            <a:off x="4263472" y="672274"/>
            <a:ext cx="0" cy="55134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567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Left Titl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4276724"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10444163" y="6432069"/>
            <a:ext cx="1469352"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8" name="Text Placeholder 5">
            <a:extLst>
              <a:ext uri="{FF2B5EF4-FFF2-40B4-BE49-F238E27FC236}">
                <a16:creationId xmlns:a16="http://schemas.microsoft.com/office/drawing/2014/main" id="{F0B24A4F-7202-6001-1A9D-D61072FCFC4A}"/>
              </a:ext>
            </a:extLst>
          </p:cNvPr>
          <p:cNvSpPr>
            <a:spLocks noGrp="1"/>
          </p:cNvSpPr>
          <p:nvPr>
            <p:ph type="body" sz="quarter" idx="13"/>
          </p:nvPr>
        </p:nvSpPr>
        <p:spPr>
          <a:xfrm>
            <a:off x="5012783" y="672275"/>
            <a:ext cx="6407885" cy="5513450"/>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1BE6699-7914-1BB6-3DA7-540511758011}"/>
              </a:ext>
            </a:extLst>
          </p:cNvPr>
          <p:cNvSpPr>
            <a:spLocks noGrp="1"/>
          </p:cNvSpPr>
          <p:nvPr>
            <p:ph type="title" hasCustomPrompt="1"/>
          </p:nvPr>
        </p:nvSpPr>
        <p:spPr>
          <a:xfrm>
            <a:off x="736059" y="672274"/>
            <a:ext cx="2804606" cy="5513451"/>
          </a:xfrm>
        </p:spPr>
        <p:txBody>
          <a:bodyPr>
            <a:normAutofit/>
          </a:bodyPr>
          <a:lstStyle>
            <a:lvl1pPr algn="l">
              <a:lnSpc>
                <a:spcPct val="90000"/>
              </a:lnSpc>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10" name="Footer Placeholder 1">
            <a:extLst>
              <a:ext uri="{FF2B5EF4-FFF2-40B4-BE49-F238E27FC236}">
                <a16:creationId xmlns:a16="http://schemas.microsoft.com/office/drawing/2014/main" id="{DE4DAF4D-3568-EBAA-4583-3F469A974C26}"/>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4" name="Slide Number Placeholder 3">
            <a:extLst>
              <a:ext uri="{FF2B5EF4-FFF2-40B4-BE49-F238E27FC236}">
                <a16:creationId xmlns:a16="http://schemas.microsoft.com/office/drawing/2014/main" id="{0CA0380A-BF30-65A9-0291-78C2A62ABAA0}"/>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090517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 Lin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9959724" y="6372861"/>
            <a:ext cx="1953791" cy="238796"/>
          </a:xfrm>
          <a:prstGeom prst="rect">
            <a:avLst/>
          </a:prstGeom>
        </p:spPr>
      </p:pic>
      <p:sp>
        <p:nvSpPr>
          <p:cNvPr id="4" name="Title 1">
            <a:extLst>
              <a:ext uri="{FF2B5EF4-FFF2-40B4-BE49-F238E27FC236}">
                <a16:creationId xmlns:a16="http://schemas.microsoft.com/office/drawing/2014/main" id="{72548B2C-E4CA-1D4D-91CA-E66BA383787E}"/>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bg1"/>
                </a:solidFill>
              </a:defRPr>
            </a:lvl1pPr>
          </a:lstStyle>
          <a:p>
            <a:r>
              <a:rPr lang="en-US"/>
              <a:t>Slide Title</a:t>
            </a:r>
          </a:p>
        </p:txBody>
      </p:sp>
      <p:sp>
        <p:nvSpPr>
          <p:cNvPr id="8" name="Text Placeholder 5">
            <a:extLst>
              <a:ext uri="{FF2B5EF4-FFF2-40B4-BE49-F238E27FC236}">
                <a16:creationId xmlns:a16="http://schemas.microsoft.com/office/drawing/2014/main" id="{42F759F1-ABE1-864E-BBEC-9DD66D2AA6F3}"/>
              </a:ext>
            </a:extLst>
          </p:cNvPr>
          <p:cNvSpPr>
            <a:spLocks noGrp="1"/>
          </p:cNvSpPr>
          <p:nvPr>
            <p:ph type="body" sz="quarter" idx="12"/>
          </p:nvPr>
        </p:nvSpPr>
        <p:spPr>
          <a:xfrm>
            <a:off x="736599" y="1336430"/>
            <a:ext cx="10684069" cy="45368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736059" y="6356350"/>
            <a:ext cx="4114800" cy="365125"/>
          </a:xfrm>
        </p:spPr>
        <p:txBody>
          <a:bodyPr/>
          <a:lstStyle>
            <a:lvl1pPr algn="l">
              <a:defRPr>
                <a:solidFill>
                  <a:schemeClr val="bg2"/>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77F2B79E-8B07-C04E-BB33-703E12AF80A6}"/>
              </a:ext>
            </a:extLst>
          </p:cNvPr>
          <p:cNvSpPr>
            <a:spLocks noGrp="1"/>
          </p:cNvSpPr>
          <p:nvPr>
            <p:ph type="sldNum" sz="quarter" idx="11"/>
          </p:nvPr>
        </p:nvSpPr>
        <p:spPr>
          <a:xfrm>
            <a:off x="4724400" y="6356350"/>
            <a:ext cx="2743200" cy="365125"/>
          </a:xfrm>
        </p:spPr>
        <p:txBody>
          <a:bodyPr/>
          <a:lstStyle>
            <a:lvl1pPr>
              <a:defRPr>
                <a:solidFill>
                  <a:schemeClr val="bg2"/>
                </a:solidFill>
              </a:defRPr>
            </a:lvl1pPr>
          </a:lstStyle>
          <a:p>
            <a:fld id="{B6DC40F5-9695-F64F-A8B5-197A71F752B6}" type="slidenum">
              <a:rPr lang="en-US" smtClean="0"/>
              <a:pPr/>
              <a:t>‹#›</a:t>
            </a:fld>
            <a:endParaRPr lang="en-US"/>
          </a:p>
        </p:txBody>
      </p:sp>
      <p:cxnSp>
        <p:nvCxnSpPr>
          <p:cNvPr id="9" name="Straight Connector 8">
            <a:extLst>
              <a:ext uri="{FF2B5EF4-FFF2-40B4-BE49-F238E27FC236}">
                <a16:creationId xmlns:a16="http://schemas.microsoft.com/office/drawing/2014/main" id="{4E16341C-6B52-F244-9996-131F59D278C9}"/>
              </a:ext>
            </a:extLst>
          </p:cNvPr>
          <p:cNvCxnSpPr/>
          <p:nvPr userDrawn="1"/>
        </p:nvCxnSpPr>
        <p:spPr>
          <a:xfrm>
            <a:off x="736059" y="1165031"/>
            <a:ext cx="10684609"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43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eft Titl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46EB4-C8D7-7B36-FDDF-2907ABCD6322}"/>
              </a:ext>
            </a:extLst>
          </p:cNvPr>
          <p:cNvSpPr/>
          <p:nvPr/>
        </p:nvSpPr>
        <p:spPr>
          <a:xfrm>
            <a:off x="0" y="0"/>
            <a:ext cx="4276724"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10444163" y="6432069"/>
            <a:ext cx="1469352" cy="179587"/>
          </a:xfrm>
          <a:prstGeom prst="rect">
            <a:avLst/>
          </a:prstGeom>
        </p:spPr>
      </p:pic>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4" name="Text Placeholder 5">
            <a:extLst>
              <a:ext uri="{FF2B5EF4-FFF2-40B4-BE49-F238E27FC236}">
                <a16:creationId xmlns:a16="http://schemas.microsoft.com/office/drawing/2014/main" id="{3C98B56E-FD1E-969B-EA96-3818A2A91C39}"/>
              </a:ext>
            </a:extLst>
          </p:cNvPr>
          <p:cNvSpPr>
            <a:spLocks noGrp="1"/>
          </p:cNvSpPr>
          <p:nvPr>
            <p:ph type="body" sz="quarter" idx="13"/>
          </p:nvPr>
        </p:nvSpPr>
        <p:spPr>
          <a:xfrm>
            <a:off x="5012783" y="672275"/>
            <a:ext cx="6407885" cy="5513450"/>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817FF71-9306-FA50-1414-B6F4DF8D680F}"/>
              </a:ext>
            </a:extLst>
          </p:cNvPr>
          <p:cNvSpPr>
            <a:spLocks noGrp="1"/>
          </p:cNvSpPr>
          <p:nvPr>
            <p:ph type="title" hasCustomPrompt="1"/>
          </p:nvPr>
        </p:nvSpPr>
        <p:spPr>
          <a:xfrm>
            <a:off x="736059" y="672274"/>
            <a:ext cx="2804606" cy="5513451"/>
          </a:xfrm>
        </p:spPr>
        <p:txBody>
          <a:bodyPr>
            <a:normAutofit/>
          </a:bodyPr>
          <a:lstStyle>
            <a:lvl1pPr algn="l">
              <a:lnSpc>
                <a:spcPct val="90000"/>
              </a:lnSpc>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Slide Number Placeholder 3">
            <a:extLst>
              <a:ext uri="{FF2B5EF4-FFF2-40B4-BE49-F238E27FC236}">
                <a16:creationId xmlns:a16="http://schemas.microsoft.com/office/drawing/2014/main" id="{00AA6883-642D-8354-A7AB-0FBA8FAD71E3}"/>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533927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py -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rgbClr val="002138"/>
                </a:solidFill>
                <a:latin typeface="Calibri" panose="020F0502020204030204" pitchFamily="34" charset="0"/>
                <a:cs typeface="Calibri" panose="020F0502020204030204" pitchFamily="34" charset="0"/>
              </a:defRPr>
            </a:lvl1pPr>
            <a:lvl2pPr>
              <a:lnSpc>
                <a:spcPct val="100000"/>
              </a:lnSpc>
              <a:defRPr sz="2400" spc="0" baseline="0">
                <a:solidFill>
                  <a:srgbClr val="002138"/>
                </a:solidFill>
                <a:latin typeface="Calibri" panose="020F0502020204030204" pitchFamily="34" charset="0"/>
                <a:cs typeface="Calibri" panose="020F0502020204030204" pitchFamily="34" charset="0"/>
              </a:defRPr>
            </a:lvl2pPr>
            <a:lvl3pPr>
              <a:lnSpc>
                <a:spcPct val="100000"/>
              </a:lnSpc>
              <a:defRPr sz="2000" spc="0" baseline="0">
                <a:solidFill>
                  <a:srgbClr val="002138"/>
                </a:solidFill>
                <a:latin typeface="Calibri" panose="020F0502020204030204" pitchFamily="34" charset="0"/>
                <a:cs typeface="Calibri" panose="020F0502020204030204" pitchFamily="34" charset="0"/>
              </a:defRPr>
            </a:lvl3pPr>
            <a:lvl4pPr>
              <a:lnSpc>
                <a:spcPct val="100000"/>
              </a:lnSpc>
              <a:defRPr sz="1800" spc="0" baseline="0">
                <a:solidFill>
                  <a:srgbClr val="002138"/>
                </a:solidFill>
                <a:latin typeface="Calibri" panose="020F0502020204030204" pitchFamily="34" charset="0"/>
                <a:cs typeface="Calibri" panose="020F0502020204030204" pitchFamily="34" charset="0"/>
              </a:defRPr>
            </a:lvl4pPr>
            <a:lvl5pPr>
              <a:lnSpc>
                <a:spcPct val="100000"/>
              </a:lnSpc>
              <a:defRPr sz="180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3E18F8D-E5C5-89D0-04D9-A7C998A03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2" name="Footer Placeholder 1">
            <a:extLst>
              <a:ext uri="{FF2B5EF4-FFF2-40B4-BE49-F238E27FC236}">
                <a16:creationId xmlns:a16="http://schemas.microsoft.com/office/drawing/2014/main" id="{BD0C8E56-10E7-FCEF-E2BD-C8673EB2FB2C}"/>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3" name="Slide Number Placeholder 3">
            <a:extLst>
              <a:ext uri="{FF2B5EF4-FFF2-40B4-BE49-F238E27FC236}">
                <a16:creationId xmlns:a16="http://schemas.microsoft.com/office/drawing/2014/main" id="{BDEE1D63-777E-384C-46F1-B180C22E55AD}"/>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215985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py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4" name="Title 1">
            <a:extLst>
              <a:ext uri="{FF2B5EF4-FFF2-40B4-BE49-F238E27FC236}">
                <a16:creationId xmlns:a16="http://schemas.microsoft.com/office/drawing/2014/main" id="{9D543C77-61DE-02D9-88C9-C86769652093}"/>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677D1C4E-FB5A-002C-AF0F-327C1015F0EB}"/>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6382FF43-3F32-E1BD-DDFD-C1E7EFF4AD17}"/>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5B424B52-6B7C-5C77-CE56-CEF32169F99D}"/>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898831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py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6D43D6-8411-C2B7-4C7F-7F9609C4291D}"/>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10444163" y="6432069"/>
            <a:ext cx="1469352" cy="179587"/>
          </a:xfrm>
          <a:prstGeom prst="rect">
            <a:avLst/>
          </a:prstGeom>
        </p:spPr>
      </p:pic>
      <p:sp>
        <p:nvSpPr>
          <p:cNvPr id="5" name="Title 1">
            <a:extLst>
              <a:ext uri="{FF2B5EF4-FFF2-40B4-BE49-F238E27FC236}">
                <a16:creationId xmlns:a16="http://schemas.microsoft.com/office/drawing/2014/main" id="{260EAFDA-F280-7C51-945E-A6AC7B209819}"/>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A5210E91-EE1C-CAD4-B81E-5A8EC8C22733}"/>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23C9EE00-34C5-C95C-E1F9-5C8575216163}"/>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9" name="Slide Number Placeholder 3">
            <a:extLst>
              <a:ext uri="{FF2B5EF4-FFF2-40B4-BE49-F238E27FC236}">
                <a16:creationId xmlns:a16="http://schemas.microsoft.com/office/drawing/2014/main" id="{98F23DFD-A416-788B-8398-FDE383ECAC41}"/>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134827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py + Line - Whit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E1BE32-0BBE-BA45-9F8F-2BADCBF5CE2B}"/>
              </a:ext>
            </a:extLst>
          </p:cNvPr>
          <p:cNvCxnSpPr/>
          <p:nvPr/>
        </p:nvCxnSpPr>
        <p:spPr>
          <a:xfrm>
            <a:off x="736059" y="1165031"/>
            <a:ext cx="1068460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C146886-EF66-84BF-6986-A6D007AC4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5" name="Title 1">
            <a:extLst>
              <a:ext uri="{FF2B5EF4-FFF2-40B4-BE49-F238E27FC236}">
                <a16:creationId xmlns:a16="http://schemas.microsoft.com/office/drawing/2014/main" id="{7E90E86D-9533-0CF8-4E4D-47C8F2192DCA}"/>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6" name="Text Placeholder 5">
            <a:extLst>
              <a:ext uri="{FF2B5EF4-FFF2-40B4-BE49-F238E27FC236}">
                <a16:creationId xmlns:a16="http://schemas.microsoft.com/office/drawing/2014/main" id="{9131AB0F-A307-6707-8438-42ED0E7449EF}"/>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5574857C-EC65-AD1B-F0DA-11643F8E0B82}"/>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FDF326EA-3F87-8AA4-5049-7089EE54DC7E}"/>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567494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py + Lin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7438BD5F-C76E-552B-159F-AFEC69E586EA}"/>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3"/>
          <a:stretch>
            <a:fillRect/>
          </a:stretch>
        </p:blipFill>
        <p:spPr>
          <a:xfrm>
            <a:off x="10444163" y="6432069"/>
            <a:ext cx="1469352"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736059" y="1165031"/>
            <a:ext cx="106846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6D30135-90AB-EDF4-66F1-8525C13991D7}"/>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73CF15F5-0D75-C09A-24AE-713129CBFD46}"/>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033F8CC4-8F81-0745-8415-02E4A66DAE6E}"/>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1" name="Slide Number Placeholder 3">
            <a:extLst>
              <a:ext uri="{FF2B5EF4-FFF2-40B4-BE49-F238E27FC236}">
                <a16:creationId xmlns:a16="http://schemas.microsoft.com/office/drawing/2014/main" id="{488B564B-D4D5-DF5E-87A5-6DBA846FDC2A}"/>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74275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py + Lin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C45C4-EC16-742C-9A91-404F521D8E0B}"/>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2"/>
          <a:stretch>
            <a:fillRect/>
          </a:stretch>
        </p:blipFill>
        <p:spPr>
          <a:xfrm>
            <a:off x="10444163" y="6432069"/>
            <a:ext cx="1469352"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736059" y="1165031"/>
            <a:ext cx="106846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F2C27EB-9C3B-6F94-E00A-2840776777CD}"/>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519FF146-D197-961E-724F-54CC67D5096F}"/>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4081F52-160C-ADCF-68F8-DB466B7D066B}"/>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CBD2AFBD-A49A-35F6-A810-E892317220B6}"/>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087317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 Column Copy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6A8E4-4AC6-5917-E4D5-0AD31F096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3" name="Title 1">
            <a:extLst>
              <a:ext uri="{FF2B5EF4-FFF2-40B4-BE49-F238E27FC236}">
                <a16:creationId xmlns:a16="http://schemas.microsoft.com/office/drawing/2014/main" id="{9A0BED80-D799-776A-2AE7-EAE8C19D787D}"/>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D500BD4D-695D-350E-6222-8AFC14CA341E}"/>
              </a:ext>
            </a:extLst>
          </p:cNvPr>
          <p:cNvSpPr>
            <a:spLocks noGrp="1"/>
          </p:cNvSpPr>
          <p:nvPr>
            <p:ph type="body" sz="quarter" idx="19"/>
          </p:nvPr>
        </p:nvSpPr>
        <p:spPr>
          <a:xfrm>
            <a:off x="736599" y="1336430"/>
            <a:ext cx="4932763"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4BAF479-A1BB-9A05-45C5-472BDF976B38}"/>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4852F2EE-AB52-B80D-A992-3F86F5B740FC}"/>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213561D-15F8-0469-E43F-E53FC6E39FF4}"/>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254394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Column Copy - Blu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54075D20-184D-1ECE-707F-C003091D9A90}"/>
              </a:ext>
            </a:extLst>
          </p:cNvPr>
          <p:cNvPicPr>
            <a:picLocks noChangeAspect="1"/>
          </p:cNvPicPr>
          <p:nvPr/>
        </p:nvPicPr>
        <p:blipFill>
          <a:blip r:embed="rId2"/>
          <a:stretch>
            <a:fillRect/>
          </a:stretch>
        </p:blipFill>
        <p:spPr>
          <a:xfrm>
            <a:off x="0" y="0"/>
            <a:ext cx="12192000" cy="6858000"/>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4" name="Title 1">
            <a:extLst>
              <a:ext uri="{FF2B5EF4-FFF2-40B4-BE49-F238E27FC236}">
                <a16:creationId xmlns:a16="http://schemas.microsoft.com/office/drawing/2014/main" id="{D1F64525-B1CC-0CE1-8909-6F6D85FA2287}"/>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4ED54C45-4A4B-7519-44B9-112CE4A35B09}"/>
              </a:ext>
            </a:extLst>
          </p:cNvPr>
          <p:cNvSpPr>
            <a:spLocks noGrp="1"/>
          </p:cNvSpPr>
          <p:nvPr>
            <p:ph type="body" sz="quarter" idx="19"/>
          </p:nvPr>
        </p:nvSpPr>
        <p:spPr>
          <a:xfrm>
            <a:off x="736599"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F83509A-17F0-6C73-1366-06F74ACA1AC2}"/>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94DFD3A-8547-F205-68C5-90C139CBC3C3}"/>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BBC5F26E-EBB9-F571-97D4-8E6CC39A5BCF}"/>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910959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Column Copy -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C0A3A-DE5A-0211-3B6C-68833D3DEEA2}"/>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2"/>
          <a:stretch>
            <a:fillRect/>
          </a:stretch>
        </p:blipFill>
        <p:spPr>
          <a:xfrm>
            <a:off x="10444163" y="6432069"/>
            <a:ext cx="1469352" cy="179587"/>
          </a:xfrm>
          <a:prstGeom prst="rect">
            <a:avLst/>
          </a:prstGeom>
        </p:spPr>
      </p:pic>
      <p:sp>
        <p:nvSpPr>
          <p:cNvPr id="6" name="Title 1">
            <a:extLst>
              <a:ext uri="{FF2B5EF4-FFF2-40B4-BE49-F238E27FC236}">
                <a16:creationId xmlns:a16="http://schemas.microsoft.com/office/drawing/2014/main" id="{83ADDBEB-1A29-A7EA-5C6E-6CCF6136782F}"/>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4945749F-1AFF-9259-7A46-3F0962A3E9E6}"/>
              </a:ext>
            </a:extLst>
          </p:cNvPr>
          <p:cNvSpPr>
            <a:spLocks noGrp="1"/>
          </p:cNvSpPr>
          <p:nvPr>
            <p:ph type="body" sz="quarter" idx="19"/>
          </p:nvPr>
        </p:nvSpPr>
        <p:spPr>
          <a:xfrm>
            <a:off x="736599"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F2DC3F06-AC40-B663-0878-F753186EAC6D}"/>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bg1"/>
                </a:solidFill>
                <a:latin typeface="Calibri" panose="020F0502020204030204" pitchFamily="34" charset="0"/>
                <a:cs typeface="Calibri" panose="020F0502020204030204" pitchFamily="34" charset="0"/>
              </a:defRPr>
            </a:lvl1pPr>
            <a:lvl2pPr>
              <a:lnSpc>
                <a:spcPct val="100000"/>
              </a:lnSpc>
              <a:defRPr sz="2400" spc="0" baseline="0">
                <a:solidFill>
                  <a:schemeClr val="bg1"/>
                </a:solidFill>
                <a:latin typeface="Calibri" panose="020F0502020204030204" pitchFamily="34" charset="0"/>
                <a:cs typeface="Calibri" panose="020F0502020204030204" pitchFamily="34" charset="0"/>
              </a:defRPr>
            </a:lvl2pPr>
            <a:lvl3pPr>
              <a:lnSpc>
                <a:spcPct val="100000"/>
              </a:lnSpc>
              <a:defRPr sz="2000" spc="0" baseline="0">
                <a:solidFill>
                  <a:schemeClr val="bg1"/>
                </a:solidFill>
                <a:latin typeface="Calibri" panose="020F0502020204030204" pitchFamily="34" charset="0"/>
                <a:cs typeface="Calibri" panose="020F0502020204030204" pitchFamily="34" charset="0"/>
              </a:defRPr>
            </a:lvl3pPr>
            <a:lvl4pPr>
              <a:lnSpc>
                <a:spcPct val="100000"/>
              </a:lnSpc>
              <a:defRPr sz="1800" spc="0" baseline="0">
                <a:solidFill>
                  <a:schemeClr val="bg1"/>
                </a:solidFill>
                <a:latin typeface="Calibri" panose="020F0502020204030204" pitchFamily="34" charset="0"/>
                <a:cs typeface="Calibri" panose="020F0502020204030204" pitchFamily="34" charset="0"/>
              </a:defRPr>
            </a:lvl4pPr>
            <a:lvl5pPr>
              <a:lnSpc>
                <a:spcPct val="100000"/>
              </a:lnSpc>
              <a:defRPr sz="180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7D7793E7-4FF0-1826-550D-29AED23A7027}"/>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0DA7B5F4-C96D-F257-BBC8-AEB9E3397ABB}"/>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41119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Copy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tx1"/>
                </a:solidFill>
              </a:defRPr>
            </a:lvl1pPr>
          </a:lstStyle>
          <a:p>
            <a:r>
              <a:rPr lang="en-US"/>
              <a:t>Slide Title</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10" name="Text Placeholder 5">
            <a:extLst>
              <a:ext uri="{FF2B5EF4-FFF2-40B4-BE49-F238E27FC236}">
                <a16:creationId xmlns:a16="http://schemas.microsoft.com/office/drawing/2014/main" id="{1E2088C8-94BF-5D4E-8FD2-3D0EDF10A167}"/>
              </a:ext>
            </a:extLst>
          </p:cNvPr>
          <p:cNvSpPr>
            <a:spLocks noGrp="1"/>
          </p:cNvSpPr>
          <p:nvPr>
            <p:ph type="body" sz="quarter" idx="15"/>
          </p:nvPr>
        </p:nvSpPr>
        <p:spPr>
          <a:xfrm>
            <a:off x="6487366" y="1336430"/>
            <a:ext cx="4933303" cy="4536831"/>
          </a:xfrm>
        </p:spPr>
        <p:txBody>
          <a:bodyPr/>
          <a:lstStyle>
            <a:lvl1pPr marL="457200" indent="-4572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C9E3F57B-1F8D-F748-AA15-9A7892ED64AB}"/>
              </a:ext>
            </a:extLst>
          </p:cNvPr>
          <p:cNvSpPr>
            <a:spLocks noGrp="1"/>
          </p:cNvSpPr>
          <p:nvPr>
            <p:ph type="body" sz="quarter" idx="16"/>
          </p:nvPr>
        </p:nvSpPr>
        <p:spPr>
          <a:xfrm>
            <a:off x="736059" y="1336430"/>
            <a:ext cx="4933303" cy="4536831"/>
          </a:xfrm>
        </p:spPr>
        <p:txBody>
          <a:bodyPr/>
          <a:lstStyle>
            <a:lvl1pPr marL="457200" indent="-4572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1174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2" name="Title 1">
            <a:extLst>
              <a:ext uri="{FF2B5EF4-FFF2-40B4-BE49-F238E27FC236}">
                <a16:creationId xmlns:a16="http://schemas.microsoft.com/office/drawing/2014/main" id="{EB70C74E-794A-CB90-3DCA-DCC6A3BD666C}"/>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182306B8-A26B-B7BF-8CB7-4493A3CBA9D6}"/>
              </a:ext>
            </a:extLst>
          </p:cNvPr>
          <p:cNvSpPr>
            <a:spLocks noGrp="1"/>
          </p:cNvSpPr>
          <p:nvPr>
            <p:ph type="body" sz="quarter" idx="20"/>
          </p:nvPr>
        </p:nvSpPr>
        <p:spPr>
          <a:xfrm>
            <a:off x="6487906" y="1336430"/>
            <a:ext cx="4932763"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3BA7B3A-6DA0-5F95-920B-5E9F04FF015E}"/>
              </a:ext>
            </a:extLst>
          </p:cNvPr>
          <p:cNvSpPr>
            <a:spLocks noGrp="1"/>
          </p:cNvSpPr>
          <p:nvPr>
            <p:ph type="pic" sz="quarter" idx="17" hasCustomPrompt="1"/>
          </p:nvPr>
        </p:nvSpPr>
        <p:spPr>
          <a:xfrm>
            <a:off x="724119" y="1336430"/>
            <a:ext cx="4979976"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Footer Placeholder 1">
            <a:extLst>
              <a:ext uri="{FF2B5EF4-FFF2-40B4-BE49-F238E27FC236}">
                <a16:creationId xmlns:a16="http://schemas.microsoft.com/office/drawing/2014/main" id="{A6B318E3-1295-88DA-0919-A8794300523E}"/>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A637C844-A71A-332D-7F33-D612CE54E6B7}"/>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918378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eft 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18" name="Title 1">
            <a:extLst>
              <a:ext uri="{FF2B5EF4-FFF2-40B4-BE49-F238E27FC236}">
                <a16:creationId xmlns:a16="http://schemas.microsoft.com/office/drawing/2014/main" id="{813C1BFD-D380-C314-183F-D18D7F8678A8}"/>
              </a:ext>
            </a:extLst>
          </p:cNvPr>
          <p:cNvSpPr>
            <a:spLocks noGrp="1"/>
          </p:cNvSpPr>
          <p:nvPr>
            <p:ph type="title" hasCustomPrompt="1"/>
          </p:nvPr>
        </p:nvSpPr>
        <p:spPr>
          <a:xfrm>
            <a:off x="5012783" y="316784"/>
            <a:ext cx="6407886" cy="1114451"/>
          </a:xfrm>
        </p:spPr>
        <p:txBody>
          <a:bodyPr anchor="ctr">
            <a:normAutofit/>
          </a:bodyPr>
          <a:lstStyle>
            <a:lvl1pPr>
              <a:defRPr sz="4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3" name="Text Placeholder 5">
            <a:extLst>
              <a:ext uri="{FF2B5EF4-FFF2-40B4-BE49-F238E27FC236}">
                <a16:creationId xmlns:a16="http://schemas.microsoft.com/office/drawing/2014/main" id="{6F022D66-1BD8-5F38-BA72-9D445ECE7231}"/>
              </a:ext>
            </a:extLst>
          </p:cNvPr>
          <p:cNvSpPr>
            <a:spLocks noGrp="1"/>
          </p:cNvSpPr>
          <p:nvPr>
            <p:ph type="body" sz="quarter" idx="20"/>
          </p:nvPr>
        </p:nvSpPr>
        <p:spPr>
          <a:xfrm>
            <a:off x="5012784" y="1550504"/>
            <a:ext cx="6407886" cy="4635221"/>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009163E0-9267-31DE-D057-38B02FB8394B}"/>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D6271461-6D67-236F-97F8-7502FDAC397B}"/>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
        <p:nvSpPr>
          <p:cNvPr id="5" name="Picture Placeholder 4">
            <a:extLst>
              <a:ext uri="{FF2B5EF4-FFF2-40B4-BE49-F238E27FC236}">
                <a16:creationId xmlns:a16="http://schemas.microsoft.com/office/drawing/2014/main" id="{F758AF60-7D18-8BA6-FEAC-D874E3F099FE}"/>
              </a:ext>
            </a:extLst>
          </p:cNvPr>
          <p:cNvSpPr>
            <a:spLocks noGrp="1"/>
          </p:cNvSpPr>
          <p:nvPr>
            <p:ph type="pic" sz="quarter" idx="17" hasCustomPrompt="1"/>
          </p:nvPr>
        </p:nvSpPr>
        <p:spPr>
          <a:xfrm>
            <a:off x="1" y="0"/>
            <a:ext cx="4276724" cy="6858000"/>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Tree>
    <p:extLst>
      <p:ext uri="{BB962C8B-B14F-4D97-AF65-F5344CB8AC3E}">
        <p14:creationId xmlns:p14="http://schemas.microsoft.com/office/powerpoint/2010/main" val="4044130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 Image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6" name="Title 1">
            <a:extLst>
              <a:ext uri="{FF2B5EF4-FFF2-40B4-BE49-F238E27FC236}">
                <a16:creationId xmlns:a16="http://schemas.microsoft.com/office/drawing/2014/main" id="{00FD3D3B-662A-1ACF-67B0-C97449BF5C87}"/>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Picture Placeholder 4">
            <a:extLst>
              <a:ext uri="{FF2B5EF4-FFF2-40B4-BE49-F238E27FC236}">
                <a16:creationId xmlns:a16="http://schemas.microsoft.com/office/drawing/2014/main" id="{B482A989-B950-C285-0F65-F4F6C8E5EF4D}"/>
              </a:ext>
            </a:extLst>
          </p:cNvPr>
          <p:cNvSpPr>
            <a:spLocks noGrp="1"/>
          </p:cNvSpPr>
          <p:nvPr>
            <p:ph type="pic" sz="quarter" idx="17" hasCustomPrompt="1"/>
          </p:nvPr>
        </p:nvSpPr>
        <p:spPr>
          <a:xfrm>
            <a:off x="724119" y="1336430"/>
            <a:ext cx="4979976"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Picture Placeholder 4">
            <a:extLst>
              <a:ext uri="{FF2B5EF4-FFF2-40B4-BE49-F238E27FC236}">
                <a16:creationId xmlns:a16="http://schemas.microsoft.com/office/drawing/2014/main" id="{D3F76C61-744E-1F4F-C694-0741380D0213}"/>
              </a:ext>
            </a:extLst>
          </p:cNvPr>
          <p:cNvSpPr>
            <a:spLocks noGrp="1"/>
          </p:cNvSpPr>
          <p:nvPr>
            <p:ph type="pic" sz="quarter" idx="18" hasCustomPrompt="1"/>
          </p:nvPr>
        </p:nvSpPr>
        <p:spPr>
          <a:xfrm>
            <a:off x="6440693" y="1336430"/>
            <a:ext cx="4979976"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11" name="Footer Placeholder 1">
            <a:extLst>
              <a:ext uri="{FF2B5EF4-FFF2-40B4-BE49-F238E27FC236}">
                <a16:creationId xmlns:a16="http://schemas.microsoft.com/office/drawing/2014/main" id="{B80A57F1-8C48-50BA-D16F-D32AEEE9146C}"/>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5536B797-80F9-A9D4-F3B9-4308E369C25C}"/>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849795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 Whit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AFF5BCF8-1873-987E-905C-6D012AEBA8FC}"/>
              </a:ext>
            </a:extLst>
          </p:cNvPr>
          <p:cNvSpPr>
            <a:spLocks noGrp="1"/>
          </p:cNvSpPr>
          <p:nvPr>
            <p:ph type="pic" sz="quarter" idx="17" hasCustomPrompt="1"/>
          </p:nvPr>
        </p:nvSpPr>
        <p:spPr>
          <a:xfrm>
            <a:off x="0" y="1336430"/>
            <a:ext cx="12191999" cy="4849295"/>
          </a:xfrm>
        </p:spPr>
        <p:txBody>
          <a:bodyPr>
            <a:normAutofit/>
          </a:bodyPr>
          <a:lstStyle>
            <a:lvl1pPr marL="0" indent="0">
              <a:buNone/>
              <a:defRPr sz="2600" b="0" spc="-30"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pic>
        <p:nvPicPr>
          <p:cNvPr id="9" name="Picture 8">
            <a:extLst>
              <a:ext uri="{FF2B5EF4-FFF2-40B4-BE49-F238E27FC236}">
                <a16:creationId xmlns:a16="http://schemas.microsoft.com/office/drawing/2014/main" id="{EFE268D5-C705-2F22-9B21-5E34BEB93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2" name="Title 1">
            <a:extLst>
              <a:ext uri="{FF2B5EF4-FFF2-40B4-BE49-F238E27FC236}">
                <a16:creationId xmlns:a16="http://schemas.microsoft.com/office/drawing/2014/main" id="{88BFBD96-46D1-0518-2A64-62CFDEC6CB50}"/>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EE53DEC2-7631-4FB1-3DC4-8C57654067FF}"/>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E721CE6F-0B56-533F-5CB9-691780FFD7C1}"/>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089049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BF9B5-4A92-4917-C433-57E1BD00A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sp>
        <p:nvSpPr>
          <p:cNvPr id="3" name="Title 1">
            <a:extLst>
              <a:ext uri="{FF2B5EF4-FFF2-40B4-BE49-F238E27FC236}">
                <a16:creationId xmlns:a16="http://schemas.microsoft.com/office/drawing/2014/main" id="{629AD96A-3BC7-312F-3767-99783FC1040B}"/>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649A9550-FFF2-1722-33BF-5108B49FEB47}"/>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A0A423E0-8E76-90EA-8AEC-F656C2F3DAAB}"/>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394717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3721910-C0C6-0318-F55E-B5834CF93D9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C8744D67-403B-C59C-C66F-BCA6E9B9CD35}"/>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3" name="Title 1">
            <a:extLst>
              <a:ext uri="{FF2B5EF4-FFF2-40B4-BE49-F238E27FC236}">
                <a16:creationId xmlns:a16="http://schemas.microsoft.com/office/drawing/2014/main" id="{EC2C7A5D-4F70-C3FB-EA9D-AE37BBB5C958}"/>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Footer Placeholder 1">
            <a:extLst>
              <a:ext uri="{FF2B5EF4-FFF2-40B4-BE49-F238E27FC236}">
                <a16:creationId xmlns:a16="http://schemas.microsoft.com/office/drawing/2014/main" id="{DF727B29-C393-E560-1D09-A948B107B168}"/>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78DC01E-F580-3EF5-94EC-6F0686A996D8}"/>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8673458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FFB91-78DA-D861-565C-1A6D11D0ED15}"/>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ED2F98-69C5-3F79-60AA-8706386E6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539" y="6249846"/>
            <a:ext cx="1881254" cy="550372"/>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5CFC8148-5034-5AE3-254C-8FDB800756E5}"/>
              </a:ext>
            </a:extLst>
          </p:cNvPr>
          <p:cNvPicPr>
            <a:picLocks noChangeAspect="1"/>
          </p:cNvPicPr>
          <p:nvPr/>
        </p:nvPicPr>
        <p:blipFill>
          <a:blip r:embed="rId3"/>
          <a:stretch>
            <a:fillRect/>
          </a:stretch>
        </p:blipFill>
        <p:spPr>
          <a:xfrm>
            <a:off x="10444163" y="6432069"/>
            <a:ext cx="1469352" cy="179587"/>
          </a:xfrm>
          <a:prstGeom prst="rect">
            <a:avLst/>
          </a:prstGeom>
        </p:spPr>
      </p:pic>
      <p:sp>
        <p:nvSpPr>
          <p:cNvPr id="3" name="Title 1">
            <a:extLst>
              <a:ext uri="{FF2B5EF4-FFF2-40B4-BE49-F238E27FC236}">
                <a16:creationId xmlns:a16="http://schemas.microsoft.com/office/drawing/2014/main" id="{E11063C3-A441-6A23-B817-070B8E36A909}"/>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58E3C4FA-8471-0A8A-3A1F-5D6A9AEEFF25}"/>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03F80894-4186-7DE8-70B2-72C2C9B90F1E}"/>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946132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 White - Knot">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FF057776-ADD8-ECC2-9F36-E9AF2A2CF38E}"/>
              </a:ext>
            </a:extLst>
          </p:cNvPr>
          <p:cNvPicPr>
            <a:picLocks noChangeAspect="1"/>
          </p:cNvPicPr>
          <p:nvPr/>
        </p:nvPicPr>
        <p:blipFill>
          <a:blip r:embed="rId2"/>
          <a:stretch>
            <a:fillRect/>
          </a:stretch>
        </p:blipFill>
        <p:spPr>
          <a:xfrm>
            <a:off x="11704775" y="6406098"/>
            <a:ext cx="293152" cy="293152"/>
          </a:xfrm>
          <a:prstGeom prst="rect">
            <a:avLst/>
          </a:prstGeom>
        </p:spPr>
      </p:pic>
      <p:sp>
        <p:nvSpPr>
          <p:cNvPr id="2" name="Title 1">
            <a:extLst>
              <a:ext uri="{FF2B5EF4-FFF2-40B4-BE49-F238E27FC236}">
                <a16:creationId xmlns:a16="http://schemas.microsoft.com/office/drawing/2014/main" id="{5AE4BFBD-27D8-C1B4-F716-04FB69D0CA30}"/>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B599440E-6A37-1843-F7B2-4DACA32CDC19}"/>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682F0685-7C0C-3947-CF48-E0D85AACA317}"/>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398699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 Blue - Kno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5F3115C7-8065-BC9A-AAC7-F107B7571D5F}"/>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0323360-55C8-8E4C-8F59-E580235B8643}"/>
              </a:ext>
            </a:extLst>
          </p:cNvPr>
          <p:cNvPicPr>
            <a:picLocks noChangeAspect="1"/>
          </p:cNvPicPr>
          <p:nvPr/>
        </p:nvPicPr>
        <p:blipFill>
          <a:blip r:embed="rId3"/>
          <a:stretch>
            <a:fillRect/>
          </a:stretch>
        </p:blipFill>
        <p:spPr>
          <a:xfrm>
            <a:off x="11714884" y="6432069"/>
            <a:ext cx="272935" cy="241234"/>
          </a:xfrm>
          <a:prstGeom prst="rect">
            <a:avLst/>
          </a:prstGeom>
        </p:spPr>
      </p:pic>
      <p:sp>
        <p:nvSpPr>
          <p:cNvPr id="3" name="Title 1">
            <a:extLst>
              <a:ext uri="{FF2B5EF4-FFF2-40B4-BE49-F238E27FC236}">
                <a16:creationId xmlns:a16="http://schemas.microsoft.com/office/drawing/2014/main" id="{81D391C8-FBD3-53F3-BEB1-4BF236ABE955}"/>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Footer Placeholder 1">
            <a:extLst>
              <a:ext uri="{FF2B5EF4-FFF2-40B4-BE49-F238E27FC236}">
                <a16:creationId xmlns:a16="http://schemas.microsoft.com/office/drawing/2014/main" id="{C0DF6F56-9949-328E-0D56-F9FF6B429C4D}"/>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7" name="Slide Number Placeholder 3">
            <a:extLst>
              <a:ext uri="{FF2B5EF4-FFF2-40B4-BE49-F238E27FC236}">
                <a16:creationId xmlns:a16="http://schemas.microsoft.com/office/drawing/2014/main" id="{3DEC965B-34CE-F65D-0720-90F1A6BE46C5}"/>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670670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 Gray - Kno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C7B75D-F056-CC2A-F68E-7097789135AB}"/>
              </a:ext>
            </a:extLst>
          </p:cNvPr>
          <p:cNvSpPr/>
          <p:nvPr/>
        </p:nvSpPr>
        <p:spPr>
          <a:xfrm>
            <a:off x="0" y="0"/>
            <a:ext cx="12192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drawing&#10;&#10;Description automatically generated">
            <a:extLst>
              <a:ext uri="{FF2B5EF4-FFF2-40B4-BE49-F238E27FC236}">
                <a16:creationId xmlns:a16="http://schemas.microsoft.com/office/drawing/2014/main" id="{1ED179CC-0F38-58F2-AB98-44824DD73DE6}"/>
              </a:ext>
            </a:extLst>
          </p:cNvPr>
          <p:cNvPicPr>
            <a:picLocks noChangeAspect="1"/>
          </p:cNvPicPr>
          <p:nvPr/>
        </p:nvPicPr>
        <p:blipFill>
          <a:blip r:embed="rId2"/>
          <a:stretch>
            <a:fillRect/>
          </a:stretch>
        </p:blipFill>
        <p:spPr>
          <a:xfrm>
            <a:off x="11714884" y="6432069"/>
            <a:ext cx="272935" cy="241234"/>
          </a:xfrm>
          <a:prstGeom prst="rect">
            <a:avLst/>
          </a:prstGeom>
        </p:spPr>
      </p:pic>
      <p:sp>
        <p:nvSpPr>
          <p:cNvPr id="2" name="Title 1">
            <a:extLst>
              <a:ext uri="{FF2B5EF4-FFF2-40B4-BE49-F238E27FC236}">
                <a16:creationId xmlns:a16="http://schemas.microsoft.com/office/drawing/2014/main" id="{8BDD0970-C538-20AA-46B6-760017840761}"/>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CC7BC19B-EBDA-4CDB-2530-91BD65F30512}"/>
              </a:ext>
            </a:extLst>
          </p:cNvPr>
          <p:cNvSpPr>
            <a:spLocks noGrp="1"/>
          </p:cNvSpPr>
          <p:nvPr>
            <p:ph type="ftr" sz="quarter" idx="10"/>
          </p:nvPr>
        </p:nvSpPr>
        <p:spPr>
          <a:xfrm>
            <a:off x="736059" y="6356350"/>
            <a:ext cx="4114800" cy="365125"/>
          </a:xfrm>
          <a:prstGeom prst="rect">
            <a:avLst/>
          </a:prstGeom>
        </p:spPr>
        <p:txBody>
          <a:bodyPr/>
          <a:lstStyle>
            <a:lvl1pPr algn="l">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B7729B03-F13C-BAFE-C5C0-50897BC6C871}"/>
              </a:ext>
            </a:extLst>
          </p:cNvPr>
          <p:cNvSpPr>
            <a:spLocks noGrp="1"/>
          </p:cNvSpPr>
          <p:nvPr>
            <p:ph type="sldNum" sz="quarter" idx="11"/>
          </p:nvPr>
        </p:nvSpPr>
        <p:spPr>
          <a:xfrm>
            <a:off x="4724400" y="6356350"/>
            <a:ext cx="2743200" cy="365125"/>
          </a:xfrm>
          <a:prstGeom prst="rect">
            <a:avLst/>
          </a:prstGeom>
        </p:spPr>
        <p:txBody>
          <a:bodyPr/>
          <a:lstStyle>
            <a:lvl1pPr>
              <a:defRPr sz="100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175617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Copy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9959724" y="6372861"/>
            <a:ext cx="1953791" cy="238796"/>
          </a:xfrm>
          <a:prstGeom prst="rect">
            <a:avLst/>
          </a:prstGeom>
        </p:spPr>
      </p:pic>
      <p:sp>
        <p:nvSpPr>
          <p:cNvPr id="4" name="Title 1">
            <a:extLst>
              <a:ext uri="{FF2B5EF4-FFF2-40B4-BE49-F238E27FC236}">
                <a16:creationId xmlns:a16="http://schemas.microsoft.com/office/drawing/2014/main" id="{72548B2C-E4CA-1D4D-91CA-E66BA383787E}"/>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bg1"/>
                </a:solidFill>
              </a:defRPr>
            </a:lvl1pPr>
          </a:lstStyle>
          <a:p>
            <a:r>
              <a:rPr lang="en-US"/>
              <a:t>Slide Title</a:t>
            </a:r>
          </a:p>
        </p:txBody>
      </p:sp>
      <p:sp>
        <p:nvSpPr>
          <p:cNvPr id="11" name="Text Placeholder 5">
            <a:extLst>
              <a:ext uri="{FF2B5EF4-FFF2-40B4-BE49-F238E27FC236}">
                <a16:creationId xmlns:a16="http://schemas.microsoft.com/office/drawing/2014/main" id="{2D426216-04B6-DF46-9CB8-3DD8FF2939CD}"/>
              </a:ext>
            </a:extLst>
          </p:cNvPr>
          <p:cNvSpPr>
            <a:spLocks noGrp="1"/>
          </p:cNvSpPr>
          <p:nvPr>
            <p:ph type="body" sz="quarter" idx="15"/>
          </p:nvPr>
        </p:nvSpPr>
        <p:spPr>
          <a:xfrm>
            <a:off x="6487366" y="1336430"/>
            <a:ext cx="4933303" cy="4536831"/>
          </a:xfrm>
        </p:spPr>
        <p:txBody>
          <a:bodyPr/>
          <a:lstStyle>
            <a:lvl1pPr marL="457200" indent="-457200">
              <a:buFont typeface="Arial" charset="0"/>
              <a:buChar char="•"/>
              <a:defRPr b="0" i="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D2BC6183-9EBC-164B-8333-2DDA5572B370}"/>
              </a:ext>
            </a:extLst>
          </p:cNvPr>
          <p:cNvSpPr>
            <a:spLocks noGrp="1"/>
          </p:cNvSpPr>
          <p:nvPr>
            <p:ph type="body" sz="quarter" idx="16"/>
          </p:nvPr>
        </p:nvSpPr>
        <p:spPr>
          <a:xfrm>
            <a:off x="736059" y="1336430"/>
            <a:ext cx="4933303" cy="4536831"/>
          </a:xfrm>
        </p:spPr>
        <p:txBody>
          <a:bodyPr/>
          <a:lstStyle>
            <a:lvl1pPr marL="457200" indent="-457200">
              <a:buFont typeface="Arial" charset="0"/>
              <a:buChar char="•"/>
              <a:defRPr b="0" i="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
            <a:extLst>
              <a:ext uri="{FF2B5EF4-FFF2-40B4-BE49-F238E27FC236}">
                <a16:creationId xmlns:a16="http://schemas.microsoft.com/office/drawing/2014/main" id="{48B41188-6479-1741-9B85-424489B2EDC5}"/>
              </a:ext>
            </a:extLst>
          </p:cNvPr>
          <p:cNvSpPr>
            <a:spLocks noGrp="1"/>
          </p:cNvSpPr>
          <p:nvPr>
            <p:ph type="ftr" sz="quarter" idx="10"/>
          </p:nvPr>
        </p:nvSpPr>
        <p:spPr>
          <a:xfrm>
            <a:off x="736059" y="6356350"/>
            <a:ext cx="4114800" cy="365125"/>
          </a:xfrm>
        </p:spPr>
        <p:txBody>
          <a:bodyPr/>
          <a:lstStyle>
            <a:lvl1pPr algn="l">
              <a:defRPr>
                <a:solidFill>
                  <a:schemeClr val="bg2"/>
                </a:solidFill>
              </a:defRPr>
            </a:lvl1pPr>
          </a:lstStyle>
          <a:p>
            <a:r>
              <a:rPr lang="en-US"/>
              <a:t>© 2020 The Gordian Group, Inc. All Rights Reserved.</a:t>
            </a:r>
          </a:p>
        </p:txBody>
      </p:sp>
      <p:sp>
        <p:nvSpPr>
          <p:cNvPr id="14" name="Slide Number Placeholder 3">
            <a:extLst>
              <a:ext uri="{FF2B5EF4-FFF2-40B4-BE49-F238E27FC236}">
                <a16:creationId xmlns:a16="http://schemas.microsoft.com/office/drawing/2014/main" id="{5A5238D5-04A6-2D4A-A282-3A9A090953A2}"/>
              </a:ext>
            </a:extLst>
          </p:cNvPr>
          <p:cNvSpPr>
            <a:spLocks noGrp="1"/>
          </p:cNvSpPr>
          <p:nvPr>
            <p:ph type="sldNum" sz="quarter" idx="11"/>
          </p:nvPr>
        </p:nvSpPr>
        <p:spPr>
          <a:xfrm>
            <a:off x="4724400" y="6356350"/>
            <a:ext cx="27432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26364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7804972-7A32-58CA-46B5-434E7066328F}"/>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373118" y="426845"/>
            <a:ext cx="2544238" cy="646581"/>
          </a:xfrm>
          <a:prstGeom prst="rect">
            <a:avLst/>
          </a:prstGeom>
        </p:spPr>
      </p:pic>
      <p:sp>
        <p:nvSpPr>
          <p:cNvPr id="7" name="Title 1">
            <a:extLst>
              <a:ext uri="{FF2B5EF4-FFF2-40B4-BE49-F238E27FC236}">
                <a16:creationId xmlns:a16="http://schemas.microsoft.com/office/drawing/2014/main" id="{C0D0339A-6A82-C13F-0550-492A59558616}"/>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spTree>
    <p:extLst>
      <p:ext uri="{BB962C8B-B14F-4D97-AF65-F5344CB8AC3E}">
        <p14:creationId xmlns:p14="http://schemas.microsoft.com/office/powerpoint/2010/main" val="3342101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losing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32C48DE-6905-9EFA-5020-336F661A7B6F}"/>
              </a:ext>
            </a:extLst>
          </p:cNvPr>
          <p:cNvPicPr>
            <a:picLocks noChangeAspect="1"/>
          </p:cNvPicPr>
          <p:nvPr/>
        </p:nvPicPr>
        <p:blipFill>
          <a:blip r:embed="rId2"/>
          <a:stretch>
            <a:fillRect/>
          </a:stretch>
        </p:blipFill>
        <p:spPr>
          <a:xfrm>
            <a:off x="-92625" y="-29789"/>
            <a:ext cx="12292938"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373118" y="426845"/>
            <a:ext cx="2544238" cy="646581"/>
          </a:xfrm>
          <a:prstGeom prst="rect">
            <a:avLst/>
          </a:prstGeom>
        </p:spPr>
      </p:pic>
      <p:sp>
        <p:nvSpPr>
          <p:cNvPr id="14" name="Title 1">
            <a:extLst>
              <a:ext uri="{FF2B5EF4-FFF2-40B4-BE49-F238E27FC236}">
                <a16:creationId xmlns:a16="http://schemas.microsoft.com/office/drawing/2014/main" id="{00024F6F-B111-B3B2-DBA1-A0D21018A5B5}"/>
              </a:ext>
            </a:extLst>
          </p:cNvPr>
          <p:cNvSpPr>
            <a:spLocks noGrp="1"/>
          </p:cNvSpPr>
          <p:nvPr>
            <p:ph type="title" hasCustomPrompt="1"/>
          </p:nvPr>
        </p:nvSpPr>
        <p:spPr>
          <a:xfrm>
            <a:off x="873661" y="1462255"/>
            <a:ext cx="10684610" cy="3933490"/>
          </a:xfrm>
        </p:spPr>
        <p:txBody>
          <a:bodyPr>
            <a:normAutofit/>
          </a:bodyPr>
          <a:lstStyle>
            <a:lvl1pPr>
              <a:lnSpc>
                <a:spcPct val="100000"/>
              </a:lnSpc>
              <a:defRPr sz="500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pic>
        <p:nvPicPr>
          <p:cNvPr id="2" name="Picture 1" descr="Background pattern&#10;&#10;Description automatically generated">
            <a:extLst>
              <a:ext uri="{FF2B5EF4-FFF2-40B4-BE49-F238E27FC236}">
                <a16:creationId xmlns:a16="http://schemas.microsoft.com/office/drawing/2014/main" id="{B79272E1-9688-4A1E-40FB-AB857E910774}"/>
              </a:ext>
            </a:extLst>
          </p:cNvPr>
          <p:cNvPicPr>
            <a:picLocks noChangeAspect="1"/>
          </p:cNvPicPr>
          <p:nvPr userDrawn="1"/>
        </p:nvPicPr>
        <p:blipFill>
          <a:blip r:embed="rId2"/>
          <a:stretch>
            <a:fillRect/>
          </a:stretch>
        </p:blipFill>
        <p:spPr>
          <a:xfrm>
            <a:off x="-92625" y="-29789"/>
            <a:ext cx="12292938" cy="6917577"/>
          </a:xfrm>
          <a:prstGeom prst="rect">
            <a:avLst/>
          </a:prstGeom>
        </p:spPr>
      </p:pic>
    </p:spTree>
    <p:extLst>
      <p:ext uri="{BB962C8B-B14F-4D97-AF65-F5344CB8AC3E}">
        <p14:creationId xmlns:p14="http://schemas.microsoft.com/office/powerpoint/2010/main" val="350944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Hol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5C31F10-F9DB-F219-335D-4EED4942072A}"/>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1074858" y="2834757"/>
            <a:ext cx="4676586" cy="1188486"/>
          </a:xfrm>
          <a:prstGeom prst="rect">
            <a:avLst/>
          </a:prstGeom>
        </p:spPr>
      </p:pic>
    </p:spTree>
    <p:extLst>
      <p:ext uri="{BB962C8B-B14F-4D97-AF65-F5344CB8AC3E}">
        <p14:creationId xmlns:p14="http://schemas.microsoft.com/office/powerpoint/2010/main" val="2828479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Holder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30ED7D4-D267-E6D8-A526-4E1C02B3B127}"/>
              </a:ext>
            </a:extLst>
          </p:cNvPr>
          <p:cNvPicPr>
            <a:picLocks noChangeAspect="1"/>
          </p:cNvPicPr>
          <p:nvPr/>
        </p:nvPicPr>
        <p:blipFill>
          <a:blip r:embed="rId2"/>
          <a:stretch>
            <a:fillRect/>
          </a:stretch>
        </p:blipFill>
        <p:spPr>
          <a:xfrm>
            <a:off x="-92625" y="-29789"/>
            <a:ext cx="12292938"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1074858" y="2834757"/>
            <a:ext cx="4676586" cy="1188486"/>
          </a:xfrm>
          <a:prstGeom prst="rect">
            <a:avLst/>
          </a:prstGeom>
        </p:spPr>
      </p:pic>
      <p:pic>
        <p:nvPicPr>
          <p:cNvPr id="2" name="Picture 1" descr="Background pattern&#10;&#10;Description automatically generated">
            <a:extLst>
              <a:ext uri="{FF2B5EF4-FFF2-40B4-BE49-F238E27FC236}">
                <a16:creationId xmlns:a16="http://schemas.microsoft.com/office/drawing/2014/main" id="{13BFCFE9-9F9C-C620-CEA4-7F4B92D1A4BD}"/>
              </a:ext>
            </a:extLst>
          </p:cNvPr>
          <p:cNvPicPr>
            <a:picLocks noChangeAspect="1"/>
          </p:cNvPicPr>
          <p:nvPr userDrawn="1"/>
        </p:nvPicPr>
        <p:blipFill>
          <a:blip r:embed="rId2"/>
          <a:stretch>
            <a:fillRect/>
          </a:stretch>
        </p:blipFill>
        <p:spPr>
          <a:xfrm>
            <a:off x="-92625" y="-29789"/>
            <a:ext cx="12292938" cy="6917577"/>
          </a:xfrm>
          <a:prstGeom prst="rect">
            <a:avLst/>
          </a:prstGeom>
        </p:spPr>
      </p:pic>
    </p:spTree>
    <p:extLst>
      <p:ext uri="{BB962C8B-B14F-4D97-AF65-F5344CB8AC3E}">
        <p14:creationId xmlns:p14="http://schemas.microsoft.com/office/powerpoint/2010/main" val="792735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Image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
        <p:nvSpPr>
          <p:cNvPr id="4" name="Footer Placeholder 1">
            <a:extLst>
              <a:ext uri="{FF2B5EF4-FFF2-40B4-BE49-F238E27FC236}">
                <a16:creationId xmlns:a16="http://schemas.microsoft.com/office/drawing/2014/main" id="{F04DA868-F71E-6143-9A47-92086EF61B2C}"/>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5" name="Slide Number Placeholder 3">
            <a:extLst>
              <a:ext uri="{FF2B5EF4-FFF2-40B4-BE49-F238E27FC236}">
                <a16:creationId xmlns:a16="http://schemas.microsoft.com/office/drawing/2014/main" id="{0B001A8C-7861-A141-B0A8-376AB8DDA2C0}"/>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6" name="Picture Placeholder 4">
            <a:extLst>
              <a:ext uri="{FF2B5EF4-FFF2-40B4-BE49-F238E27FC236}">
                <a16:creationId xmlns:a16="http://schemas.microsoft.com/office/drawing/2014/main" id="{AF8C82BD-CDF0-C847-B2AC-107EA22A5803}"/>
              </a:ext>
            </a:extLst>
          </p:cNvPr>
          <p:cNvSpPr>
            <a:spLocks noGrp="1"/>
          </p:cNvSpPr>
          <p:nvPr>
            <p:ph type="pic" sz="quarter" idx="16" hasCustomPrompt="1"/>
          </p:nvPr>
        </p:nvSpPr>
        <p:spPr>
          <a:xfrm>
            <a:off x="0" y="1317356"/>
            <a:ext cx="12192000" cy="4809162"/>
          </a:xfrm>
        </p:spPr>
        <p:txBody>
          <a:bodyPr/>
          <a:lstStyle>
            <a:lvl1pPr marL="0" indent="0">
              <a:buNone/>
              <a:defRPr b="1" baseline="0">
                <a:solidFill>
                  <a:schemeClr val="tx1"/>
                </a:solidFill>
              </a:defRPr>
            </a:lvl1pPr>
          </a:lstStyle>
          <a:p>
            <a:r>
              <a:rPr lang="en-US"/>
              <a:t>Image placeholder</a:t>
            </a:r>
          </a:p>
        </p:txBody>
      </p:sp>
      <p:sp>
        <p:nvSpPr>
          <p:cNvPr id="7" name="Title 1">
            <a:extLst>
              <a:ext uri="{FF2B5EF4-FFF2-40B4-BE49-F238E27FC236}">
                <a16:creationId xmlns:a16="http://schemas.microsoft.com/office/drawing/2014/main" id="{4762D5F0-ECB1-3B49-AB1B-37125523656D}"/>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tx1"/>
                </a:solidFill>
              </a:defRPr>
            </a:lvl1pPr>
          </a:lstStyle>
          <a:p>
            <a:r>
              <a:rPr lang="en-US"/>
              <a:t>Slide Title</a:t>
            </a:r>
          </a:p>
        </p:txBody>
      </p:sp>
    </p:spTree>
    <p:extLst>
      <p:ext uri="{BB962C8B-B14F-4D97-AF65-F5344CB8AC3E}">
        <p14:creationId xmlns:p14="http://schemas.microsoft.com/office/powerpoint/2010/main" val="276749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Copy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1687" y="6126519"/>
            <a:ext cx="2500313"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736059" y="316784"/>
            <a:ext cx="10684610" cy="679281"/>
          </a:xfrm>
        </p:spPr>
        <p:txBody>
          <a:bodyPr>
            <a:normAutofit/>
          </a:bodyPr>
          <a:lstStyle>
            <a:lvl1pPr>
              <a:defRPr sz="4000" b="1" i="0" baseline="0">
                <a:solidFill>
                  <a:schemeClr val="tx1"/>
                </a:solidFill>
              </a:defRPr>
            </a:lvl1pPr>
          </a:lstStyle>
          <a:p>
            <a:r>
              <a:rPr lang="en-US"/>
              <a:t>Slide Title</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736059" y="6356350"/>
            <a:ext cx="41148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4724400" y="6356350"/>
            <a:ext cx="27432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10" name="Text Placeholder 5">
            <a:extLst>
              <a:ext uri="{FF2B5EF4-FFF2-40B4-BE49-F238E27FC236}">
                <a16:creationId xmlns:a16="http://schemas.microsoft.com/office/drawing/2014/main" id="{1E2088C8-94BF-5D4E-8FD2-3D0EDF10A167}"/>
              </a:ext>
            </a:extLst>
          </p:cNvPr>
          <p:cNvSpPr>
            <a:spLocks noGrp="1"/>
          </p:cNvSpPr>
          <p:nvPr>
            <p:ph type="body" sz="quarter" idx="15"/>
          </p:nvPr>
        </p:nvSpPr>
        <p:spPr>
          <a:xfrm>
            <a:off x="6487366" y="1336430"/>
            <a:ext cx="4933303" cy="4536831"/>
          </a:xfrm>
        </p:spPr>
        <p:txBody>
          <a:bodyPr/>
          <a:lstStyle>
            <a:lvl1pPr marL="457200" indent="-4572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0E06F3B-1C7D-574E-8289-FBDD1966FC8D}"/>
              </a:ext>
            </a:extLst>
          </p:cNvPr>
          <p:cNvSpPr>
            <a:spLocks noGrp="1"/>
          </p:cNvSpPr>
          <p:nvPr>
            <p:ph type="pic" sz="quarter" idx="17" hasCustomPrompt="1"/>
          </p:nvPr>
        </p:nvSpPr>
        <p:spPr>
          <a:xfrm>
            <a:off x="736059" y="1336430"/>
            <a:ext cx="4979976" cy="4536831"/>
          </a:xfrm>
        </p:spPr>
        <p:txBody>
          <a:bodyPr/>
          <a:lstStyle>
            <a:lvl1pPr marL="0" indent="0">
              <a:buNone/>
              <a:defRPr b="1" baseline="0">
                <a:solidFill>
                  <a:schemeClr val="tx1"/>
                </a:solidFill>
              </a:defRPr>
            </a:lvl1pPr>
          </a:lstStyle>
          <a:p>
            <a:r>
              <a:rPr lang="en-US"/>
              <a:t>Image placeholder</a:t>
            </a:r>
          </a:p>
        </p:txBody>
      </p:sp>
    </p:spTree>
    <p:extLst>
      <p:ext uri="{BB962C8B-B14F-4D97-AF65-F5344CB8AC3E}">
        <p14:creationId xmlns:p14="http://schemas.microsoft.com/office/powerpoint/2010/main" val="766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theme" Target="../theme/theme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bg2">
                    <a:lumMod val="75000"/>
                  </a:schemeClr>
                </a:solidFill>
              </a:defRPr>
            </a:lvl1pPr>
          </a:lstStyle>
          <a:p>
            <a:r>
              <a:rPr lang="en-US"/>
              <a:t>© 2020 The Gordian Group, Inc. All Rights Reserved.</a:t>
            </a:r>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507491387"/>
      </p:ext>
    </p:extLst>
  </p:cSld>
  <p:clrMap bg1="lt1" tx1="dk1" bg2="lt2" tx2="dk2" accent1="accent1" accent2="accent2" accent3="accent3" accent4="accent4" accent5="accent5" accent6="accent6" hlink="hlink" folHlink="folHlink"/>
  <p:sldLayoutIdLst>
    <p:sldLayoutId id="2147483712" r:id="rId1"/>
    <p:sldLayoutId id="2147483729" r:id="rId2"/>
    <p:sldLayoutId id="2147483718" r:id="rId3"/>
    <p:sldLayoutId id="2147483720" r:id="rId4"/>
    <p:sldLayoutId id="2147483739" r:id="rId5"/>
    <p:sldLayoutId id="2147483740" r:id="rId6"/>
    <p:sldLayoutId id="2147483725" r:id="rId7"/>
    <p:sldLayoutId id="2147483726" r:id="rId8"/>
    <p:sldLayoutId id="2147483727" r:id="rId9"/>
    <p:sldLayoutId id="2147483721" r:id="rId10"/>
    <p:sldLayoutId id="2147483715" r:id="rId11"/>
    <p:sldLayoutId id="2147483737" r:id="rId12"/>
    <p:sldLayoutId id="2147483716" r:id="rId13"/>
    <p:sldLayoutId id="2147483713" r:id="rId14"/>
    <p:sldLayoutId id="2147483738" r:id="rId15"/>
    <p:sldLayoutId id="2147483714" r:id="rId16"/>
    <p:sldLayoutId id="2147483719" r:id="rId17"/>
    <p:sldLayoutId id="2147483717" r:id="rId18"/>
    <p:sldLayoutId id="2147483741" r:id="rId19"/>
    <p:sldLayoutId id="2147483742" r:id="rId20"/>
    <p:sldLayoutId id="214748380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bg1">
                    <a:lumMod val="50000"/>
                  </a:schemeClr>
                </a:solidFill>
                <a:latin typeface="Calibri" panose="020F0502020204030204" pitchFamily="34" charset="0"/>
                <a:cs typeface="Calibri" panose="020F0502020204030204" pitchFamily="34" charset="0"/>
              </a:defRPr>
            </a:lvl1pPr>
          </a:lstStyle>
          <a:p>
            <a:r>
              <a:rPr lang="en-US"/>
              <a:t>© 2022 The Gordian Group, Inc. All Rights Reserved.</a:t>
            </a:r>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lumMod val="50000"/>
                  </a:schemeClr>
                </a:solidFill>
                <a:latin typeface="Calibri" panose="020F0502020204030204" pitchFamily="34"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7200139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bg1">
                    <a:lumMod val="50000"/>
                  </a:schemeClr>
                </a:solidFill>
                <a:latin typeface="Calibri" panose="020F0502020204030204" pitchFamily="34" charset="0"/>
                <a:cs typeface="Calibri" panose="020F0502020204030204" pitchFamily="34" charset="0"/>
              </a:defRPr>
            </a:lvl1pPr>
          </a:lstStyle>
          <a:p>
            <a:r>
              <a:rPr lang="en-US"/>
              <a:t>© 2022 The Gordian Group, Inc. All Rights Reserved.</a:t>
            </a:r>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lumMod val="50000"/>
                  </a:schemeClr>
                </a:solidFill>
                <a:latin typeface="Calibri" panose="020F0502020204030204" pitchFamily="34"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1909971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3.xml"/><Relationship Id="rId5" Type="http://schemas.openxmlformats.org/officeDocument/2006/relationships/image" Target="../media/image16.jpeg"/><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emf"/><Relationship Id="rId1" Type="http://schemas.openxmlformats.org/officeDocument/2006/relationships/slideLayout" Target="../slideLayouts/slideLayout6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2.xml"/><Relationship Id="rId6" Type="http://schemas.openxmlformats.org/officeDocument/2006/relationships/image" Target="../media/image33.png"/><Relationship Id="rId11" Type="http://schemas.openxmlformats.org/officeDocument/2006/relationships/image" Target="../media/image16.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cityofchicago.org/dps" TargetMode="Externa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hyperlink" Target="mailto:k.erickson@gordian.com" TargetMode="External"/><Relationship Id="rId2" Type="http://schemas.openxmlformats.org/officeDocument/2006/relationships/hyperlink" Target="mailto:m.judd@gordian.com"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mailto:c.jobes@gordian.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6.jpeg"/><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emf"/><Relationship Id="rId7"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20.emf"/><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nstruction site with a tall building&#10;&#10;Description automatically generated">
            <a:extLst>
              <a:ext uri="{FF2B5EF4-FFF2-40B4-BE49-F238E27FC236}">
                <a16:creationId xmlns:a16="http://schemas.microsoft.com/office/drawing/2014/main" id="{51315ED5-0351-69A9-8956-51FA0604E06F}"/>
              </a:ext>
            </a:extLst>
          </p:cNvPr>
          <p:cNvPicPr>
            <a:picLocks noChangeAspect="1"/>
          </p:cNvPicPr>
          <p:nvPr/>
        </p:nvPicPr>
        <p:blipFill rotWithShape="1">
          <a:blip r:embed="rId2">
            <a:extLst>
              <a:ext uri="{28A0092B-C50C-407E-A947-70E740481C1C}">
                <a14:useLocalDpi xmlns:a14="http://schemas.microsoft.com/office/drawing/2010/main" val="0"/>
              </a:ext>
            </a:extLst>
          </a:blip>
          <a:srcRect l="755" t="2866" r="790" b="2868"/>
          <a:stretch/>
        </p:blipFill>
        <p:spPr>
          <a:xfrm>
            <a:off x="0" y="0"/>
            <a:ext cx="12188952" cy="6858000"/>
          </a:xfrm>
          <a:prstGeom prst="rect">
            <a:avLst/>
          </a:prstGeom>
        </p:spPr>
      </p:pic>
    </p:spTree>
    <p:extLst>
      <p:ext uri="{BB962C8B-B14F-4D97-AF65-F5344CB8AC3E}">
        <p14:creationId xmlns:p14="http://schemas.microsoft.com/office/powerpoint/2010/main" val="98479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8BB6-6D31-4676-B807-A502C1BC1C69}"/>
              </a:ext>
            </a:extLst>
          </p:cNvPr>
          <p:cNvSpPr>
            <a:spLocks noGrp="1"/>
          </p:cNvSpPr>
          <p:nvPr>
            <p:ph type="title"/>
          </p:nvPr>
        </p:nvSpPr>
        <p:spPr/>
        <p:txBody>
          <a:bodyPr/>
          <a:lstStyle/>
          <a:p>
            <a:r>
              <a:rPr lang="en-US" dirty="0"/>
              <a:t>Construction Delivery Methods</a:t>
            </a:r>
          </a:p>
        </p:txBody>
      </p:sp>
      <p:sp>
        <p:nvSpPr>
          <p:cNvPr id="4" name="Rectangle 3">
            <a:extLst>
              <a:ext uri="{FF2B5EF4-FFF2-40B4-BE49-F238E27FC236}">
                <a16:creationId xmlns:a16="http://schemas.microsoft.com/office/drawing/2014/main" id="{DD0EA6C2-7F64-423B-94D3-D1AEB5CD7B8E}"/>
              </a:ext>
            </a:extLst>
          </p:cNvPr>
          <p:cNvSpPr/>
          <p:nvPr/>
        </p:nvSpPr>
        <p:spPr>
          <a:xfrm>
            <a:off x="1199141" y="1338726"/>
            <a:ext cx="2274525" cy="3167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C1E9"/>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FB29CCD-47BC-4071-B32F-39D2F0897FC3}"/>
              </a:ext>
            </a:extLst>
          </p:cNvPr>
          <p:cNvSpPr/>
          <p:nvPr/>
        </p:nvSpPr>
        <p:spPr>
          <a:xfrm>
            <a:off x="6188421" y="1354801"/>
            <a:ext cx="2274525" cy="3167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8941D2A-C789-4C78-88FA-0208E6A526DB}"/>
              </a:ext>
            </a:extLst>
          </p:cNvPr>
          <p:cNvSpPr/>
          <p:nvPr/>
        </p:nvSpPr>
        <p:spPr>
          <a:xfrm>
            <a:off x="8683062" y="1349818"/>
            <a:ext cx="2274525" cy="3167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B13B54F-C499-48D6-AB1D-787908E456A6}"/>
              </a:ext>
            </a:extLst>
          </p:cNvPr>
          <p:cNvSpPr/>
          <p:nvPr/>
        </p:nvSpPr>
        <p:spPr>
          <a:xfrm>
            <a:off x="2440114" y="3960099"/>
            <a:ext cx="2274525" cy="3167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13E885F-69F9-4A77-A57E-4EC27BCEFBD0}"/>
              </a:ext>
            </a:extLst>
          </p:cNvPr>
          <p:cNvSpPr/>
          <p:nvPr/>
        </p:nvSpPr>
        <p:spPr>
          <a:xfrm>
            <a:off x="3693781" y="1332927"/>
            <a:ext cx="2274525" cy="332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32FB6E6-A4B1-4AF8-B3D6-808EA1D28861}"/>
              </a:ext>
            </a:extLst>
          </p:cNvPr>
          <p:cNvSpPr/>
          <p:nvPr/>
        </p:nvSpPr>
        <p:spPr>
          <a:xfrm>
            <a:off x="4938105" y="3960099"/>
            <a:ext cx="2274525" cy="332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D6B9CB0-7589-40C3-88D8-7AAB79CB9574}"/>
              </a:ext>
            </a:extLst>
          </p:cNvPr>
          <p:cNvSpPr/>
          <p:nvPr/>
        </p:nvSpPr>
        <p:spPr>
          <a:xfrm>
            <a:off x="7451411" y="3955116"/>
            <a:ext cx="2274525" cy="332824"/>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38"/>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8831092-96D5-40F5-BF86-AFAD6484C008}"/>
              </a:ext>
            </a:extLst>
          </p:cNvPr>
          <p:cNvSpPr/>
          <p:nvPr/>
        </p:nvSpPr>
        <p:spPr>
          <a:xfrm>
            <a:off x="1199141" y="1646156"/>
            <a:ext cx="2274525" cy="1823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In-House Staff</a:t>
            </a:r>
          </a:p>
        </p:txBody>
      </p:sp>
      <p:sp>
        <p:nvSpPr>
          <p:cNvPr id="12" name="Rectangle 11">
            <a:extLst>
              <a:ext uri="{FF2B5EF4-FFF2-40B4-BE49-F238E27FC236}">
                <a16:creationId xmlns:a16="http://schemas.microsoft.com/office/drawing/2014/main" id="{8FC8F566-E440-4FBC-81C6-D8B63FE5D066}"/>
              </a:ext>
            </a:extLst>
          </p:cNvPr>
          <p:cNvSpPr/>
          <p:nvPr/>
        </p:nvSpPr>
        <p:spPr>
          <a:xfrm>
            <a:off x="6188421" y="1655475"/>
            <a:ext cx="2274525" cy="1823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Unit Price Contracts</a:t>
            </a:r>
          </a:p>
        </p:txBody>
      </p:sp>
      <p:sp>
        <p:nvSpPr>
          <p:cNvPr id="13" name="Rectangle 12">
            <a:extLst>
              <a:ext uri="{FF2B5EF4-FFF2-40B4-BE49-F238E27FC236}">
                <a16:creationId xmlns:a16="http://schemas.microsoft.com/office/drawing/2014/main" id="{CFE48B04-A812-4AE0-B7E8-04531720277D}"/>
              </a:ext>
            </a:extLst>
          </p:cNvPr>
          <p:cNvSpPr/>
          <p:nvPr/>
        </p:nvSpPr>
        <p:spPr>
          <a:xfrm>
            <a:off x="8683062" y="1655475"/>
            <a:ext cx="2274525" cy="1823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Design-Bid-Build</a:t>
            </a:r>
          </a:p>
        </p:txBody>
      </p:sp>
      <p:sp>
        <p:nvSpPr>
          <p:cNvPr id="14" name="Rectangle 13">
            <a:extLst>
              <a:ext uri="{FF2B5EF4-FFF2-40B4-BE49-F238E27FC236}">
                <a16:creationId xmlns:a16="http://schemas.microsoft.com/office/drawing/2014/main" id="{81403C3A-756E-4886-AA4F-64C073797DFF}"/>
              </a:ext>
            </a:extLst>
          </p:cNvPr>
          <p:cNvSpPr/>
          <p:nvPr/>
        </p:nvSpPr>
        <p:spPr>
          <a:xfrm>
            <a:off x="2440114" y="4279575"/>
            <a:ext cx="2274525" cy="1823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Time and Materials</a:t>
            </a:r>
          </a:p>
        </p:txBody>
      </p:sp>
      <p:sp>
        <p:nvSpPr>
          <p:cNvPr id="15" name="Rectangle 14">
            <a:extLst>
              <a:ext uri="{FF2B5EF4-FFF2-40B4-BE49-F238E27FC236}">
                <a16:creationId xmlns:a16="http://schemas.microsoft.com/office/drawing/2014/main" id="{DC06097E-DCBC-47E9-BA43-450CAD3A2F43}"/>
              </a:ext>
            </a:extLst>
          </p:cNvPr>
          <p:cNvSpPr/>
          <p:nvPr/>
        </p:nvSpPr>
        <p:spPr>
          <a:xfrm>
            <a:off x="3693781" y="1666702"/>
            <a:ext cx="2274525" cy="1823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Construction Management (CM) at Risk</a:t>
            </a:r>
            <a:endParaRPr kumimoji="0" lang="en-US" sz="1800" b="0" i="0" u="none" strike="noStrike" kern="1200" cap="none" spc="0" normalizeH="0" baseline="0" noProof="0">
              <a:ln>
                <a:noFill/>
              </a:ln>
              <a:solidFill>
                <a:srgbClr val="002038"/>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A0536E5-CBB6-4652-AE5F-8817A2959848}"/>
              </a:ext>
            </a:extLst>
          </p:cNvPr>
          <p:cNvSpPr/>
          <p:nvPr/>
        </p:nvSpPr>
        <p:spPr>
          <a:xfrm>
            <a:off x="4938105" y="4288893"/>
            <a:ext cx="2274525" cy="1823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Design-Build</a:t>
            </a:r>
          </a:p>
        </p:txBody>
      </p:sp>
      <p:sp>
        <p:nvSpPr>
          <p:cNvPr id="17" name="Rectangle 16">
            <a:extLst>
              <a:ext uri="{FF2B5EF4-FFF2-40B4-BE49-F238E27FC236}">
                <a16:creationId xmlns:a16="http://schemas.microsoft.com/office/drawing/2014/main" id="{2BC41BC1-9CF2-4CA2-A2BC-EDB66A0A036B}"/>
              </a:ext>
            </a:extLst>
          </p:cNvPr>
          <p:cNvSpPr/>
          <p:nvPr/>
        </p:nvSpPr>
        <p:spPr>
          <a:xfrm>
            <a:off x="7451411" y="4276848"/>
            <a:ext cx="2274525" cy="1819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Job Order Contracting</a:t>
            </a:r>
          </a:p>
        </p:txBody>
      </p:sp>
      <p:pic>
        <p:nvPicPr>
          <p:cNvPr id="3" name="Picture 6" descr="CityofChicago.jpg">
            <a:extLst>
              <a:ext uri="{FF2B5EF4-FFF2-40B4-BE49-F238E27FC236}">
                <a16:creationId xmlns:a16="http://schemas.microsoft.com/office/drawing/2014/main" id="{FCED3798-F1BA-495D-2BDD-DAF9118D17FB}"/>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50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35CC-E035-46A9-857E-446DB5416CF7}"/>
              </a:ext>
            </a:extLst>
          </p:cNvPr>
          <p:cNvSpPr>
            <a:spLocks noGrp="1"/>
          </p:cNvSpPr>
          <p:nvPr>
            <p:ph type="title"/>
          </p:nvPr>
        </p:nvSpPr>
        <p:spPr>
          <a:xfrm>
            <a:off x="677587" y="407095"/>
            <a:ext cx="10684610" cy="679281"/>
          </a:xfrm>
        </p:spPr>
        <p:txBody>
          <a:bodyPr/>
          <a:lstStyle/>
          <a:p>
            <a:r>
              <a:rPr lang="en-US" dirty="0">
                <a:solidFill>
                  <a:schemeClr val="accent1"/>
                </a:solidFill>
              </a:rPr>
              <a:t>Overview of Job Order Contracting</a:t>
            </a:r>
          </a:p>
        </p:txBody>
      </p:sp>
      <p:sp>
        <p:nvSpPr>
          <p:cNvPr id="4" name="Text Placeholder 2">
            <a:extLst>
              <a:ext uri="{FF2B5EF4-FFF2-40B4-BE49-F238E27FC236}">
                <a16:creationId xmlns:a16="http://schemas.microsoft.com/office/drawing/2014/main" id="{F422A15C-9CF2-41D8-BF5E-9FCE742691A9}"/>
              </a:ext>
            </a:extLst>
          </p:cNvPr>
          <p:cNvSpPr>
            <a:spLocks noGrp="1"/>
          </p:cNvSpPr>
          <p:nvPr>
            <p:ph type="body" sz="quarter" idx="12"/>
          </p:nvPr>
        </p:nvSpPr>
        <p:spPr>
          <a:xfrm>
            <a:off x="596524" y="1331021"/>
            <a:ext cx="11301965" cy="5014762"/>
          </a:xfrm>
        </p:spPr>
        <p:txBody>
          <a:bodyPr>
            <a:normAutofit/>
          </a:bodyPr>
          <a:lstStyle/>
          <a:p>
            <a:pPr marL="0" indent="0">
              <a:buNone/>
            </a:pPr>
            <a:r>
              <a:rPr lang="en-US" altLang="en-US" b="1" dirty="0">
                <a:latin typeface="Calibri" panose="020F0502020204030204" pitchFamily="34" charset="0"/>
              </a:rPr>
              <a:t>JOC is another delivery method for the City to procure construction services</a:t>
            </a: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r>
              <a:rPr lang="en-US" altLang="en-US" sz="2000" dirty="0">
                <a:latin typeface="Calibri" panose="020F0502020204030204" pitchFamily="34" charset="0"/>
              </a:rPr>
              <a:t>JOC is not meant to replace any procurement method - it is another tool for the City to accomplish work.</a:t>
            </a:r>
          </a:p>
          <a:p>
            <a:pPr marL="0" indent="0">
              <a:buNone/>
            </a:pPr>
            <a:endParaRPr lang="en-US" dirty="0"/>
          </a:p>
        </p:txBody>
      </p:sp>
      <p:pic>
        <p:nvPicPr>
          <p:cNvPr id="6" name="Picture 5">
            <a:extLst>
              <a:ext uri="{FF2B5EF4-FFF2-40B4-BE49-F238E27FC236}">
                <a16:creationId xmlns:a16="http://schemas.microsoft.com/office/drawing/2014/main" id="{B8151754-3695-4EE6-95B3-F7FCC6507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94" y="3220655"/>
            <a:ext cx="10532395" cy="1464145"/>
          </a:xfrm>
          <a:prstGeom prst="rect">
            <a:avLst/>
          </a:prstGeom>
        </p:spPr>
      </p:pic>
      <p:pic>
        <p:nvPicPr>
          <p:cNvPr id="3" name="Picture 6" descr="CityofChicago.jpg">
            <a:extLst>
              <a:ext uri="{FF2B5EF4-FFF2-40B4-BE49-F238E27FC236}">
                <a16:creationId xmlns:a16="http://schemas.microsoft.com/office/drawing/2014/main" id="{6C740B29-A965-CDEA-0183-AF2F0873D0A9}"/>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2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4E917E-2620-477A-B067-59F6045E7CCD}"/>
              </a:ext>
            </a:extLst>
          </p:cNvPr>
          <p:cNvSpPr>
            <a:spLocks noGrp="1"/>
          </p:cNvSpPr>
          <p:nvPr>
            <p:ph type="title"/>
          </p:nvPr>
        </p:nvSpPr>
        <p:spPr>
          <a:xfrm>
            <a:off x="736059" y="316784"/>
            <a:ext cx="10684610" cy="679281"/>
          </a:xfrm>
        </p:spPr>
        <p:txBody>
          <a:bodyPr/>
          <a:lstStyle/>
          <a:p>
            <a:r>
              <a:rPr lang="en-US" dirty="0">
                <a:latin typeface="Calibri" panose="020F0502020204030204" pitchFamily="34" charset="0"/>
              </a:rPr>
              <a:t>Overview of Job Order Contracting</a:t>
            </a:r>
            <a:endParaRPr lang="en-US" dirty="0"/>
          </a:p>
        </p:txBody>
      </p:sp>
      <p:pic>
        <p:nvPicPr>
          <p:cNvPr id="7" name="Picture Placeholder 4" descr="A picture containing drawing&#10;&#10;Description automatically generated">
            <a:extLst>
              <a:ext uri="{FF2B5EF4-FFF2-40B4-BE49-F238E27FC236}">
                <a16:creationId xmlns:a16="http://schemas.microsoft.com/office/drawing/2014/main" id="{58A66005-48C4-4545-B9D7-AE95F8307C70}"/>
              </a:ext>
            </a:extLst>
          </p:cNvPr>
          <p:cNvPicPr>
            <a:picLocks noChangeAspect="1"/>
          </p:cNvPicPr>
          <p:nvPr/>
        </p:nvPicPr>
        <p:blipFill>
          <a:blip r:embed="rId2"/>
          <a:srcRect l="19664" r="19664"/>
          <a:stretch>
            <a:fillRect/>
          </a:stretch>
        </p:blipFill>
        <p:spPr>
          <a:xfrm>
            <a:off x="7071645" y="1482381"/>
            <a:ext cx="4533332" cy="4130144"/>
          </a:xfrm>
          <a:prstGeom prst="rect">
            <a:avLst/>
          </a:prstGeom>
        </p:spPr>
      </p:pic>
      <p:sp>
        <p:nvSpPr>
          <p:cNvPr id="8" name="Text Placeholder 2">
            <a:extLst>
              <a:ext uri="{FF2B5EF4-FFF2-40B4-BE49-F238E27FC236}">
                <a16:creationId xmlns:a16="http://schemas.microsoft.com/office/drawing/2014/main" id="{03D4887B-59D2-421E-86E0-C0CDA35A2D12}"/>
              </a:ext>
            </a:extLst>
          </p:cNvPr>
          <p:cNvSpPr txBox="1">
            <a:spLocks/>
          </p:cNvSpPr>
          <p:nvPr/>
        </p:nvSpPr>
        <p:spPr>
          <a:xfrm>
            <a:off x="430924" y="1482379"/>
            <a:ext cx="6453351" cy="4813318"/>
          </a:xfrm>
          <a:prstGeom prst="rect">
            <a:avLst/>
          </a:prstGeom>
        </p:spPr>
        <p:txBody>
          <a:bodyPr vert="horz" lIns="51435" tIns="25718" rIns="51435" bIns="25718"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endParaRPr lang="en-US" sz="1800" b="1" dirty="0">
              <a:solidFill>
                <a:schemeClr val="bg1"/>
              </a:solidFill>
            </a:endParaRPr>
          </a:p>
          <a:p>
            <a:pPr marL="0" indent="0">
              <a:buNone/>
            </a:pPr>
            <a:r>
              <a:rPr lang="en-US" altLang="en-US" sz="2000" b="1" dirty="0">
                <a:solidFill>
                  <a:schemeClr val="bg1"/>
                </a:solidFill>
                <a:latin typeface="Calibri" panose="020F0502020204030204" pitchFamily="34" charset="0"/>
              </a:rPr>
              <a:t>Job Order Contracts are: </a:t>
            </a:r>
            <a:r>
              <a:rPr lang="en-US" altLang="en-US" sz="2000" dirty="0">
                <a:solidFill>
                  <a:schemeClr val="bg1"/>
                </a:solidFill>
                <a:latin typeface="Calibri" panose="020F0502020204030204" pitchFamily="34" charset="0"/>
              </a:rPr>
              <a:t>Firm, fixed price, competitively bid, indefinite quantity, delivery method designed to produce a large number of multi-traded, repair and rehabilitation projects, as well as minor new construction projects quickly.</a:t>
            </a:r>
          </a:p>
          <a:p>
            <a:pPr marL="0" indent="0"/>
            <a:r>
              <a:rPr lang="en-US" altLang="en-US" sz="2000" b="1" dirty="0">
                <a:solidFill>
                  <a:schemeClr val="bg1"/>
                </a:solidFill>
                <a:latin typeface="Calibri" panose="020F0502020204030204" pitchFamily="34" charset="0"/>
              </a:rPr>
              <a:t>Firm, Fixed Price: </a:t>
            </a:r>
            <a:r>
              <a:rPr lang="en-US" altLang="en-US" sz="2000" dirty="0">
                <a:solidFill>
                  <a:schemeClr val="bg1"/>
                </a:solidFill>
                <a:latin typeface="Calibri" panose="020F0502020204030204" pitchFamily="34" charset="0"/>
              </a:rPr>
              <a:t>Construction Task Catalog</a:t>
            </a:r>
            <a:r>
              <a:rPr lang="en-US" altLang="en-US" sz="2000" baseline="30000" dirty="0">
                <a:solidFill>
                  <a:schemeClr val="bg1"/>
                </a:solidFill>
                <a:latin typeface="Calibri" panose="020F0502020204030204" pitchFamily="34" charset="0"/>
              </a:rPr>
              <a:t>®</a:t>
            </a:r>
            <a:r>
              <a:rPr lang="en-US" altLang="en-US" sz="2000" dirty="0">
                <a:solidFill>
                  <a:schemeClr val="bg1"/>
                </a:solidFill>
                <a:latin typeface="Calibri" panose="020F0502020204030204" pitchFamily="34" charset="0"/>
              </a:rPr>
              <a:t> of pre-priced work tasks.</a:t>
            </a:r>
          </a:p>
          <a:p>
            <a:pPr marL="0" indent="0"/>
            <a:r>
              <a:rPr lang="en-US" altLang="en-US" sz="2000" b="1" dirty="0">
                <a:solidFill>
                  <a:schemeClr val="bg1"/>
                </a:solidFill>
                <a:latin typeface="Calibri" panose="020F0502020204030204" pitchFamily="34" charset="0"/>
              </a:rPr>
              <a:t>Competitively Bid: </a:t>
            </a:r>
            <a:r>
              <a:rPr lang="en-US" altLang="en-US" sz="2000" dirty="0">
                <a:solidFill>
                  <a:schemeClr val="bg1"/>
                </a:solidFill>
                <a:latin typeface="Calibri" panose="020F0502020204030204" pitchFamily="34" charset="0"/>
              </a:rPr>
              <a:t>all bidders submit a set of </a:t>
            </a:r>
            <a:r>
              <a:rPr lang="en-US" altLang="en-US" sz="2000" u="sng" dirty="0">
                <a:solidFill>
                  <a:schemeClr val="bg1"/>
                </a:solidFill>
                <a:latin typeface="Calibri" panose="020F0502020204030204" pitchFamily="34" charset="0"/>
              </a:rPr>
              <a:t>adjustment factors </a:t>
            </a:r>
            <a:r>
              <a:rPr lang="en-US" altLang="en-US" sz="2000" dirty="0">
                <a:solidFill>
                  <a:schemeClr val="bg1"/>
                </a:solidFill>
                <a:latin typeface="Calibri" panose="020F0502020204030204" pitchFamily="34" charset="0"/>
              </a:rPr>
              <a:t>to the fixed prices in the Construction Task Catalog</a:t>
            </a:r>
            <a:r>
              <a:rPr lang="en-US" altLang="en-US" sz="2000" baseline="30000" dirty="0">
                <a:solidFill>
                  <a:schemeClr val="bg1"/>
                </a:solidFill>
                <a:latin typeface="Calibri" panose="020F0502020204030204" pitchFamily="34" charset="0"/>
              </a:rPr>
              <a:t>®</a:t>
            </a:r>
            <a:r>
              <a:rPr lang="en-US" altLang="en-US" sz="2000" dirty="0">
                <a:solidFill>
                  <a:schemeClr val="bg1"/>
                </a:solidFill>
                <a:latin typeface="Calibri" panose="020F0502020204030204" pitchFamily="34" charset="0"/>
              </a:rPr>
              <a:t>.</a:t>
            </a:r>
          </a:p>
          <a:p>
            <a:pPr marL="0" indent="0"/>
            <a:r>
              <a:rPr lang="en-US" sz="2000" dirty="0">
                <a:solidFill>
                  <a:schemeClr val="bg1"/>
                </a:solidFill>
                <a:latin typeface="Calibri" panose="020F0502020204030204" pitchFamily="34" charset="0"/>
              </a:rPr>
              <a:t>Offers a fundamentally different construction procurement relationship.</a:t>
            </a:r>
          </a:p>
          <a:p>
            <a:pPr marL="457200" lvl="1" indent="0"/>
            <a:r>
              <a:rPr lang="en-US" sz="1600" dirty="0">
                <a:solidFill>
                  <a:schemeClr val="bg1"/>
                </a:solidFill>
                <a:latin typeface="Calibri" panose="020F0502020204030204" pitchFamily="34" charset="0"/>
              </a:rPr>
              <a:t>Fosters collaborative relationship between the contractor and the owner</a:t>
            </a:r>
          </a:p>
          <a:p>
            <a:pPr marL="457200" lvl="1" indent="0"/>
            <a:r>
              <a:rPr lang="en-US" sz="1600" dirty="0">
                <a:solidFill>
                  <a:schemeClr val="bg1"/>
                </a:solidFill>
                <a:latin typeface="Calibri" panose="020F0502020204030204" pitchFamily="34" charset="0"/>
              </a:rPr>
              <a:t>Allows contractors to work with clients without the risk of being outbid</a:t>
            </a:r>
          </a:p>
          <a:p>
            <a:pPr marL="457200" lvl="1" indent="0"/>
            <a:r>
              <a:rPr lang="en-US" sz="1600" dirty="0">
                <a:solidFill>
                  <a:schemeClr val="bg1"/>
                </a:solidFill>
                <a:latin typeface="Calibri" panose="020F0502020204030204" pitchFamily="34" charset="0"/>
              </a:rPr>
              <a:t>Contractors and owners build lasting partnerships</a:t>
            </a:r>
            <a:endParaRPr lang="en-US" sz="1600" dirty="0">
              <a:solidFill>
                <a:schemeClr val="bg1"/>
              </a:solidFill>
            </a:endParaRPr>
          </a:p>
          <a:p>
            <a:pPr>
              <a:buFont typeface="Arial" panose="020B0604020202020204" pitchFamily="34" charset="0"/>
              <a:buChar char="•"/>
            </a:pPr>
            <a:endParaRPr lang="en-US" sz="1800" dirty="0">
              <a:solidFill>
                <a:schemeClr val="bg1"/>
              </a:solidFill>
            </a:endParaRPr>
          </a:p>
        </p:txBody>
      </p:sp>
      <p:pic>
        <p:nvPicPr>
          <p:cNvPr id="2" name="Picture 6" descr="CityofChicago.jpg">
            <a:extLst>
              <a:ext uri="{FF2B5EF4-FFF2-40B4-BE49-F238E27FC236}">
                <a16:creationId xmlns:a16="http://schemas.microsoft.com/office/drawing/2014/main" id="{92A320BD-42A8-ED05-F0C5-E02E243C0E00}"/>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19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89942F60-0A34-9044-9EFE-87807E8650B2}"/>
              </a:ext>
            </a:extLst>
          </p:cNvPr>
          <p:cNvSpPr>
            <a:spLocks noGrp="1"/>
          </p:cNvSpPr>
          <p:nvPr>
            <p:ph type="title"/>
          </p:nvPr>
        </p:nvSpPr>
        <p:spPr>
          <a:xfrm>
            <a:off x="571856" y="142859"/>
            <a:ext cx="10684610" cy="679281"/>
          </a:xfrm>
        </p:spPr>
        <p:txBody>
          <a:bodyPr>
            <a:normAutofit/>
          </a:bodyPr>
          <a:lstStyle/>
          <a:p>
            <a:r>
              <a:rPr lang="en-US" sz="3200" dirty="0"/>
              <a:t>Typical Construction Procurement Process</a:t>
            </a:r>
          </a:p>
        </p:txBody>
      </p:sp>
      <p:sp>
        <p:nvSpPr>
          <p:cNvPr id="53" name="Rectangle 52">
            <a:extLst>
              <a:ext uri="{FF2B5EF4-FFF2-40B4-BE49-F238E27FC236}">
                <a16:creationId xmlns:a16="http://schemas.microsoft.com/office/drawing/2014/main" id="{97970B96-0C35-154C-A028-486D3BA29DFE}"/>
              </a:ext>
            </a:extLst>
          </p:cNvPr>
          <p:cNvSpPr/>
          <p:nvPr/>
        </p:nvSpPr>
        <p:spPr>
          <a:xfrm>
            <a:off x="288392" y="1296161"/>
            <a:ext cx="1577615" cy="904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Office renovation</a:t>
            </a:r>
          </a:p>
        </p:txBody>
      </p:sp>
      <p:sp>
        <p:nvSpPr>
          <p:cNvPr id="127" name="Rectangle 126">
            <a:extLst>
              <a:ext uri="{FF2B5EF4-FFF2-40B4-BE49-F238E27FC236}">
                <a16:creationId xmlns:a16="http://schemas.microsoft.com/office/drawing/2014/main" id="{54F6AF90-B4A1-0542-878C-F5C6422AC3F6}"/>
              </a:ext>
            </a:extLst>
          </p:cNvPr>
          <p:cNvSpPr/>
          <p:nvPr/>
        </p:nvSpPr>
        <p:spPr>
          <a:xfrm>
            <a:off x="2552404" y="6180897"/>
            <a:ext cx="2420429" cy="4622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 Time &amp; Money</a:t>
            </a:r>
          </a:p>
        </p:txBody>
      </p:sp>
      <p:sp>
        <p:nvSpPr>
          <p:cNvPr id="134" name="Rectangle 133">
            <a:extLst>
              <a:ext uri="{FF2B5EF4-FFF2-40B4-BE49-F238E27FC236}">
                <a16:creationId xmlns:a16="http://schemas.microsoft.com/office/drawing/2014/main" id="{FCDE30A4-7389-004C-8781-A6E6D7926B79}"/>
              </a:ext>
            </a:extLst>
          </p:cNvPr>
          <p:cNvSpPr/>
          <p:nvPr/>
        </p:nvSpPr>
        <p:spPr>
          <a:xfrm>
            <a:off x="2552404" y="977271"/>
            <a:ext cx="7952222" cy="154254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Prepare design</a:t>
            </a: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Develop scope</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Create contract documents</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panose="020F0502020204030204"/>
              </a:rPr>
              <a:t>Upload contract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documents for distribution</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Conduct pre-bid </a:t>
            </a:r>
            <a:b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meeting and walk through</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Answer RFIs via addendum</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rPr>
              <a:t>Conduct formal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bid opening</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Verify lowest, responsive, responsible bidder</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Collect bonds and insurance certificates from low bidder</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rPr>
              <a:t>Finalize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contract</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p:txBody>
      </p:sp>
      <p:sp>
        <p:nvSpPr>
          <p:cNvPr id="79" name="Rectangle 78">
            <a:extLst>
              <a:ext uri="{FF2B5EF4-FFF2-40B4-BE49-F238E27FC236}">
                <a16:creationId xmlns:a16="http://schemas.microsoft.com/office/drawing/2014/main" id="{3E79CED4-0514-C242-988B-CDBDA052151F}"/>
              </a:ext>
            </a:extLst>
          </p:cNvPr>
          <p:cNvSpPr/>
          <p:nvPr/>
        </p:nvSpPr>
        <p:spPr>
          <a:xfrm>
            <a:off x="288392" y="3043637"/>
            <a:ext cx="2050046" cy="904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LED lighting updates</a:t>
            </a:r>
          </a:p>
        </p:txBody>
      </p:sp>
      <p:sp>
        <p:nvSpPr>
          <p:cNvPr id="83" name="Rectangle 82">
            <a:extLst>
              <a:ext uri="{FF2B5EF4-FFF2-40B4-BE49-F238E27FC236}">
                <a16:creationId xmlns:a16="http://schemas.microsoft.com/office/drawing/2014/main" id="{ED191777-D80C-904C-928D-741687AF9305}"/>
              </a:ext>
            </a:extLst>
          </p:cNvPr>
          <p:cNvSpPr/>
          <p:nvPr/>
        </p:nvSpPr>
        <p:spPr>
          <a:xfrm>
            <a:off x="288392" y="4757996"/>
            <a:ext cx="1577615" cy="904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a:ln>
                  <a:noFill/>
                </a:ln>
                <a:solidFill>
                  <a:srgbClr val="002038"/>
                </a:solidFill>
                <a:effectLst/>
                <a:uLnTx/>
                <a:uFillTx/>
                <a:latin typeface="Calibri" panose="020F0502020204030204"/>
                <a:ea typeface="+mn-ea"/>
                <a:cs typeface="+mn-cs"/>
              </a:rPr>
              <a:t>Parking lot paving</a:t>
            </a:r>
          </a:p>
        </p:txBody>
      </p:sp>
      <p:pic>
        <p:nvPicPr>
          <p:cNvPr id="93" name="Picture 92" descr="A picture containing object&#10;&#10;Description automatically generated">
            <a:extLst>
              <a:ext uri="{FF2B5EF4-FFF2-40B4-BE49-F238E27FC236}">
                <a16:creationId xmlns:a16="http://schemas.microsoft.com/office/drawing/2014/main" id="{6E30D3FF-AE63-D44A-B05D-6BA9B5F24337}"/>
              </a:ext>
            </a:extLst>
          </p:cNvPr>
          <p:cNvPicPr>
            <a:picLocks noChangeAspect="1"/>
          </p:cNvPicPr>
          <p:nvPr/>
        </p:nvPicPr>
        <p:blipFill rotWithShape="1">
          <a:blip r:embed="rId3"/>
          <a:srcRect l="14484" t="8034" r="79144" b="63693"/>
          <a:stretch/>
        </p:blipFill>
        <p:spPr>
          <a:xfrm>
            <a:off x="10596007" y="1454247"/>
            <a:ext cx="375851" cy="588595"/>
          </a:xfrm>
          <a:prstGeom prst="rect">
            <a:avLst/>
          </a:prstGeom>
        </p:spPr>
      </p:pic>
      <p:pic>
        <p:nvPicPr>
          <p:cNvPr id="94" name="Picture 93" descr="A picture containing object&#10;&#10;Description automatically generated">
            <a:extLst>
              <a:ext uri="{FF2B5EF4-FFF2-40B4-BE49-F238E27FC236}">
                <a16:creationId xmlns:a16="http://schemas.microsoft.com/office/drawing/2014/main" id="{40629757-1F2B-7C44-B2C6-7053D90A16A5}"/>
              </a:ext>
            </a:extLst>
          </p:cNvPr>
          <p:cNvPicPr>
            <a:picLocks noChangeAspect="1"/>
          </p:cNvPicPr>
          <p:nvPr/>
        </p:nvPicPr>
        <p:blipFill rotWithShape="1">
          <a:blip r:embed="rId3"/>
          <a:srcRect l="14484" t="8034" r="79144" b="63693"/>
          <a:stretch/>
        </p:blipFill>
        <p:spPr>
          <a:xfrm>
            <a:off x="10596007" y="3134702"/>
            <a:ext cx="375851" cy="588595"/>
          </a:xfrm>
          <a:prstGeom prst="rect">
            <a:avLst/>
          </a:prstGeom>
        </p:spPr>
      </p:pic>
      <p:pic>
        <p:nvPicPr>
          <p:cNvPr id="95" name="Picture 94" descr="A picture containing object&#10;&#10;Description automatically generated">
            <a:extLst>
              <a:ext uri="{FF2B5EF4-FFF2-40B4-BE49-F238E27FC236}">
                <a16:creationId xmlns:a16="http://schemas.microsoft.com/office/drawing/2014/main" id="{789607B9-4B47-5145-BFB2-7274440577AE}"/>
              </a:ext>
            </a:extLst>
          </p:cNvPr>
          <p:cNvPicPr>
            <a:picLocks noChangeAspect="1"/>
          </p:cNvPicPr>
          <p:nvPr/>
        </p:nvPicPr>
        <p:blipFill rotWithShape="1">
          <a:blip r:embed="rId3"/>
          <a:srcRect l="14484" t="8034" r="79144" b="63693"/>
          <a:stretch/>
        </p:blipFill>
        <p:spPr>
          <a:xfrm>
            <a:off x="10596007" y="4916082"/>
            <a:ext cx="375851" cy="588595"/>
          </a:xfrm>
          <a:prstGeom prst="rect">
            <a:avLst/>
          </a:prstGeom>
        </p:spPr>
      </p:pic>
      <p:pic>
        <p:nvPicPr>
          <p:cNvPr id="98" name="Picture 97">
            <a:extLst>
              <a:ext uri="{FF2B5EF4-FFF2-40B4-BE49-F238E27FC236}">
                <a16:creationId xmlns:a16="http://schemas.microsoft.com/office/drawing/2014/main" id="{C459E859-BDC3-A044-880F-278A30A8F065}"/>
              </a:ext>
            </a:extLst>
          </p:cNvPr>
          <p:cNvPicPr>
            <a:picLocks noChangeAspect="1"/>
          </p:cNvPicPr>
          <p:nvPr/>
        </p:nvPicPr>
        <p:blipFill>
          <a:blip r:embed="rId4"/>
          <a:stretch>
            <a:fillRect/>
          </a:stretch>
        </p:blipFill>
        <p:spPr>
          <a:xfrm>
            <a:off x="11139318" y="1372202"/>
            <a:ext cx="709136" cy="735896"/>
          </a:xfrm>
          <a:prstGeom prst="rect">
            <a:avLst/>
          </a:prstGeom>
        </p:spPr>
      </p:pic>
      <p:pic>
        <p:nvPicPr>
          <p:cNvPr id="99" name="Picture 98">
            <a:extLst>
              <a:ext uri="{FF2B5EF4-FFF2-40B4-BE49-F238E27FC236}">
                <a16:creationId xmlns:a16="http://schemas.microsoft.com/office/drawing/2014/main" id="{36F836E7-23D2-EB43-8B56-BA44D91C542B}"/>
              </a:ext>
            </a:extLst>
          </p:cNvPr>
          <p:cNvPicPr>
            <a:picLocks noChangeAspect="1"/>
          </p:cNvPicPr>
          <p:nvPr/>
        </p:nvPicPr>
        <p:blipFill>
          <a:blip r:embed="rId4"/>
          <a:stretch>
            <a:fillRect/>
          </a:stretch>
        </p:blipFill>
        <p:spPr>
          <a:xfrm>
            <a:off x="11139318" y="3061051"/>
            <a:ext cx="709136" cy="735896"/>
          </a:xfrm>
          <a:prstGeom prst="rect">
            <a:avLst/>
          </a:prstGeom>
        </p:spPr>
      </p:pic>
      <p:pic>
        <p:nvPicPr>
          <p:cNvPr id="100" name="Picture 99">
            <a:extLst>
              <a:ext uri="{FF2B5EF4-FFF2-40B4-BE49-F238E27FC236}">
                <a16:creationId xmlns:a16="http://schemas.microsoft.com/office/drawing/2014/main" id="{035A435D-50D2-EA4C-B915-D7C6693C01F6}"/>
              </a:ext>
            </a:extLst>
          </p:cNvPr>
          <p:cNvPicPr>
            <a:picLocks noChangeAspect="1"/>
          </p:cNvPicPr>
          <p:nvPr/>
        </p:nvPicPr>
        <p:blipFill>
          <a:blip r:embed="rId4"/>
          <a:stretch>
            <a:fillRect/>
          </a:stretch>
        </p:blipFill>
        <p:spPr>
          <a:xfrm>
            <a:off x="11139318" y="4842432"/>
            <a:ext cx="709136" cy="735896"/>
          </a:xfrm>
          <a:prstGeom prst="rect">
            <a:avLst/>
          </a:prstGeom>
        </p:spPr>
      </p:pic>
      <p:pic>
        <p:nvPicPr>
          <p:cNvPr id="141" name="Picture 140" descr="A picture containing object&#10;&#10;Description automatically generated">
            <a:extLst>
              <a:ext uri="{FF2B5EF4-FFF2-40B4-BE49-F238E27FC236}">
                <a16:creationId xmlns:a16="http://schemas.microsoft.com/office/drawing/2014/main" id="{2D688586-9A7A-E640-B52F-329D6F55A95B}"/>
              </a:ext>
            </a:extLst>
          </p:cNvPr>
          <p:cNvPicPr>
            <a:picLocks noChangeAspect="1"/>
          </p:cNvPicPr>
          <p:nvPr/>
        </p:nvPicPr>
        <p:blipFill rotWithShape="1">
          <a:blip r:embed="rId3"/>
          <a:srcRect l="14484" t="8034" r="79144" b="63693"/>
          <a:stretch/>
        </p:blipFill>
        <p:spPr>
          <a:xfrm>
            <a:off x="1904898" y="1454247"/>
            <a:ext cx="375851" cy="588595"/>
          </a:xfrm>
          <a:prstGeom prst="rect">
            <a:avLst/>
          </a:prstGeom>
        </p:spPr>
      </p:pic>
      <p:pic>
        <p:nvPicPr>
          <p:cNvPr id="142" name="Picture 141" descr="A picture containing object&#10;&#10;Description automatically generated">
            <a:extLst>
              <a:ext uri="{FF2B5EF4-FFF2-40B4-BE49-F238E27FC236}">
                <a16:creationId xmlns:a16="http://schemas.microsoft.com/office/drawing/2014/main" id="{F7E7865F-5114-834A-AE48-532C116CB65F}"/>
              </a:ext>
            </a:extLst>
          </p:cNvPr>
          <p:cNvPicPr>
            <a:picLocks noChangeAspect="1"/>
          </p:cNvPicPr>
          <p:nvPr/>
        </p:nvPicPr>
        <p:blipFill rotWithShape="1">
          <a:blip r:embed="rId3"/>
          <a:srcRect l="14484" t="8034" r="79144" b="63693"/>
          <a:stretch/>
        </p:blipFill>
        <p:spPr>
          <a:xfrm>
            <a:off x="1904898" y="3134702"/>
            <a:ext cx="375851" cy="588595"/>
          </a:xfrm>
          <a:prstGeom prst="rect">
            <a:avLst/>
          </a:prstGeom>
        </p:spPr>
      </p:pic>
      <p:pic>
        <p:nvPicPr>
          <p:cNvPr id="143" name="Picture 142" descr="A picture containing object&#10;&#10;Description automatically generated">
            <a:extLst>
              <a:ext uri="{FF2B5EF4-FFF2-40B4-BE49-F238E27FC236}">
                <a16:creationId xmlns:a16="http://schemas.microsoft.com/office/drawing/2014/main" id="{2ABE2795-AF17-1B49-A042-376326775526}"/>
              </a:ext>
            </a:extLst>
          </p:cNvPr>
          <p:cNvPicPr>
            <a:picLocks noChangeAspect="1"/>
          </p:cNvPicPr>
          <p:nvPr/>
        </p:nvPicPr>
        <p:blipFill rotWithShape="1">
          <a:blip r:embed="rId3"/>
          <a:srcRect l="14484" t="8034" r="79144" b="63693"/>
          <a:stretch/>
        </p:blipFill>
        <p:spPr>
          <a:xfrm>
            <a:off x="1904898" y="4916082"/>
            <a:ext cx="375851" cy="588595"/>
          </a:xfrm>
          <a:prstGeom prst="rect">
            <a:avLst/>
          </a:prstGeom>
        </p:spPr>
      </p:pic>
      <p:sp>
        <p:nvSpPr>
          <p:cNvPr id="20" name="Rectangle 19">
            <a:extLst>
              <a:ext uri="{FF2B5EF4-FFF2-40B4-BE49-F238E27FC236}">
                <a16:creationId xmlns:a16="http://schemas.microsoft.com/office/drawing/2014/main" id="{7D307D34-528D-5647-ABAB-1AA44643D192}"/>
              </a:ext>
            </a:extLst>
          </p:cNvPr>
          <p:cNvSpPr/>
          <p:nvPr/>
        </p:nvSpPr>
        <p:spPr>
          <a:xfrm>
            <a:off x="2552404" y="2704108"/>
            <a:ext cx="7952222" cy="154254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Prepare design</a:t>
            </a: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Develop scope</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Create contract documents</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panose="020F0502020204030204"/>
              </a:rPr>
              <a:t>Upload contract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documents for distribution</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Conduct pre-bid </a:t>
            </a:r>
            <a:b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meeting and walk through</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Answer RFIs via addendum</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rPr>
              <a:t>Conduct formal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bid opening</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Verify lowest, responsive, responsible bidder</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Collect bonds and insurance certificates from low bidder</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rPr>
              <a:t>Finalize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contract</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p:txBody>
      </p:sp>
      <p:sp>
        <p:nvSpPr>
          <p:cNvPr id="22" name="Rectangle 21">
            <a:extLst>
              <a:ext uri="{FF2B5EF4-FFF2-40B4-BE49-F238E27FC236}">
                <a16:creationId xmlns:a16="http://schemas.microsoft.com/office/drawing/2014/main" id="{E4AFD75C-ED62-BE42-A69A-FCF6066D1255}"/>
              </a:ext>
            </a:extLst>
          </p:cNvPr>
          <p:cNvSpPr/>
          <p:nvPr/>
        </p:nvSpPr>
        <p:spPr>
          <a:xfrm>
            <a:off x="2552404" y="4435885"/>
            <a:ext cx="7952222" cy="154254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Prepare design</a:t>
            </a: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Develop scope</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Create contract documents</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panose="020F0502020204030204"/>
              </a:rPr>
              <a:t>Upload contract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documents for distribution</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Conduct pre-bid </a:t>
            </a:r>
            <a:b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meeting and walk through</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Answer RFIs via addendum</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rPr>
              <a:t>Conduct formal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bid opening</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Verify lowest, responsive, responsible bidder</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Collect bonds and insurance certificates from low bidder</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a:p>
            <a:pPr marL="342900" marR="0" lvl="0" indent="-34290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rPr>
              <a:t>Finalize </a:t>
            </a:r>
            <a:r>
              <a:rPr kumimoji="0" lang="en-US" sz="1700" b="0" i="0" u="none" strike="noStrike" kern="1200" cap="none" spc="0" normalizeH="0" baseline="0" noProof="0">
                <a:ln>
                  <a:noFill/>
                </a:ln>
                <a:solidFill>
                  <a:srgbClr val="002038"/>
                </a:solidFill>
                <a:effectLst/>
                <a:uLnTx/>
                <a:uFillTx/>
                <a:latin typeface="Calibri" panose="020F0502020204030204"/>
                <a:ea typeface="+mn-ea"/>
                <a:cs typeface="+mn-cs"/>
              </a:rPr>
              <a:t>contract</a:t>
            </a:r>
            <a:endParaRPr kumimoji="0" lang="en-US" sz="1700" b="0" i="0" u="none" strike="noStrike" kern="1200" cap="none" spc="0" normalizeH="0" baseline="0" noProof="0">
              <a:ln>
                <a:noFill/>
              </a:ln>
              <a:solidFill>
                <a:srgbClr val="002038"/>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1E20AAA-CD20-4711-A36C-87D1011B4225}"/>
              </a:ext>
            </a:extLst>
          </p:cNvPr>
          <p:cNvSpPr txBox="1"/>
          <p:nvPr/>
        </p:nvSpPr>
        <p:spPr>
          <a:xfrm>
            <a:off x="10895497" y="2166170"/>
            <a:ext cx="1127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38"/>
                </a:solidFill>
                <a:effectLst/>
                <a:uLnTx/>
                <a:uFillTx/>
                <a:latin typeface="Calibri" panose="020F0502020204030204"/>
                <a:ea typeface="+mn-ea"/>
                <a:cs typeface="+mn-cs"/>
              </a:rPr>
              <a:t>Office renovation contract</a:t>
            </a:r>
          </a:p>
        </p:txBody>
      </p:sp>
      <p:sp>
        <p:nvSpPr>
          <p:cNvPr id="21" name="TextBox 20">
            <a:extLst>
              <a:ext uri="{FF2B5EF4-FFF2-40B4-BE49-F238E27FC236}">
                <a16:creationId xmlns:a16="http://schemas.microsoft.com/office/drawing/2014/main" id="{CEC2B47A-CBAD-4A0E-BA22-1AEAD9148E06}"/>
              </a:ext>
            </a:extLst>
          </p:cNvPr>
          <p:cNvSpPr txBox="1"/>
          <p:nvPr/>
        </p:nvSpPr>
        <p:spPr>
          <a:xfrm>
            <a:off x="10895497" y="3846546"/>
            <a:ext cx="1127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38"/>
                </a:solidFill>
                <a:effectLst/>
                <a:uLnTx/>
                <a:uFillTx/>
                <a:latin typeface="Calibri" panose="020F0502020204030204"/>
                <a:ea typeface="+mn-ea"/>
                <a:cs typeface="+mn-cs"/>
              </a:rPr>
              <a:t>LED lighting update contract</a:t>
            </a:r>
          </a:p>
        </p:txBody>
      </p:sp>
      <p:sp>
        <p:nvSpPr>
          <p:cNvPr id="23" name="TextBox 22">
            <a:extLst>
              <a:ext uri="{FF2B5EF4-FFF2-40B4-BE49-F238E27FC236}">
                <a16:creationId xmlns:a16="http://schemas.microsoft.com/office/drawing/2014/main" id="{7FC1E944-E960-43F1-BE0A-821EF609AA71}"/>
              </a:ext>
            </a:extLst>
          </p:cNvPr>
          <p:cNvSpPr txBox="1"/>
          <p:nvPr/>
        </p:nvSpPr>
        <p:spPr>
          <a:xfrm>
            <a:off x="10895497" y="5662765"/>
            <a:ext cx="1127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38"/>
                </a:solidFill>
                <a:effectLst/>
                <a:uLnTx/>
                <a:uFillTx/>
                <a:latin typeface="Calibri" panose="020F0502020204030204"/>
                <a:ea typeface="+mn-ea"/>
                <a:cs typeface="+mn-cs"/>
              </a:rPr>
              <a:t>Parking lot paving contract</a:t>
            </a:r>
          </a:p>
        </p:txBody>
      </p:sp>
      <p:pic>
        <p:nvPicPr>
          <p:cNvPr id="3" name="Picture 6" descr="CityofChicago.jpg">
            <a:extLst>
              <a:ext uri="{FF2B5EF4-FFF2-40B4-BE49-F238E27FC236}">
                <a16:creationId xmlns:a16="http://schemas.microsoft.com/office/drawing/2014/main" id="{2FD88235-8FFB-39CB-B049-2DF48EECA44B}"/>
              </a:ext>
            </a:extLst>
          </p:cNvPr>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961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5D20-8332-4E12-8B58-2529ED56D1D3}"/>
              </a:ext>
            </a:extLst>
          </p:cNvPr>
          <p:cNvSpPr>
            <a:spLocks noGrp="1"/>
          </p:cNvSpPr>
          <p:nvPr>
            <p:ph type="title"/>
          </p:nvPr>
        </p:nvSpPr>
        <p:spPr/>
        <p:txBody>
          <a:bodyPr>
            <a:normAutofit/>
          </a:bodyPr>
          <a:lstStyle/>
          <a:p>
            <a:r>
              <a:rPr lang="en-US" dirty="0"/>
              <a:t>JOC Construction Procurement Process</a:t>
            </a:r>
          </a:p>
        </p:txBody>
      </p:sp>
      <p:sp>
        <p:nvSpPr>
          <p:cNvPr id="3" name="Text Placeholder 2">
            <a:extLst>
              <a:ext uri="{FF2B5EF4-FFF2-40B4-BE49-F238E27FC236}">
                <a16:creationId xmlns:a16="http://schemas.microsoft.com/office/drawing/2014/main" id="{3F989BB0-3A98-46B1-A7A9-3829B2380C00}"/>
              </a:ext>
            </a:extLst>
          </p:cNvPr>
          <p:cNvSpPr>
            <a:spLocks noGrp="1"/>
          </p:cNvSpPr>
          <p:nvPr>
            <p:ph type="body" sz="quarter" idx="19"/>
          </p:nvPr>
        </p:nvSpPr>
        <p:spPr>
          <a:xfrm>
            <a:off x="443451" y="1655064"/>
            <a:ext cx="4357149" cy="3863149"/>
          </a:xfrm>
          <a:ln w="28575">
            <a:solidFill>
              <a:schemeClr val="tx2"/>
            </a:solidFill>
          </a:ln>
        </p:spPr>
        <p:txBody>
          <a:bodyPr anchor="ctr">
            <a:normAutofit lnSpcReduction="10000"/>
          </a:bodyPr>
          <a:lstStyle/>
          <a:p>
            <a:pPr marL="514350" indent="-514350">
              <a:buFont typeface="+mj-lt"/>
              <a:buAutoNum type="arabicPeriod"/>
            </a:pPr>
            <a:r>
              <a:rPr lang="en-US" sz="1800" dirty="0"/>
              <a:t>Create contract documents</a:t>
            </a:r>
          </a:p>
          <a:p>
            <a:pPr marL="514350" indent="-514350">
              <a:buFont typeface="+mj-lt"/>
              <a:buAutoNum type="arabicPeriod"/>
            </a:pPr>
            <a:r>
              <a:rPr lang="en-US" sz="1800" dirty="0"/>
              <a:t>Upload contract documents for distribution via solicitation</a:t>
            </a:r>
          </a:p>
          <a:p>
            <a:pPr marL="514350" indent="-514350">
              <a:buFont typeface="+mj-lt"/>
              <a:buAutoNum type="arabicPeriod"/>
            </a:pPr>
            <a:r>
              <a:rPr lang="en-US" sz="1800" dirty="0"/>
              <a:t>Conduct pre-bid meeting</a:t>
            </a:r>
          </a:p>
          <a:p>
            <a:pPr marL="514350" indent="-514350">
              <a:buFont typeface="+mj-lt"/>
              <a:buAutoNum type="arabicPeriod"/>
            </a:pPr>
            <a:r>
              <a:rPr lang="en-US" sz="1800" dirty="0"/>
              <a:t>Answer RFIs via addendum</a:t>
            </a:r>
          </a:p>
          <a:p>
            <a:pPr marL="514350" indent="-514350">
              <a:buFont typeface="+mj-lt"/>
              <a:buAutoNum type="arabicPeriod"/>
            </a:pPr>
            <a:r>
              <a:rPr lang="en-US" sz="1800" dirty="0"/>
              <a:t>Conduct formal bid opening</a:t>
            </a:r>
          </a:p>
          <a:p>
            <a:pPr marL="514350" indent="-514350">
              <a:buFont typeface="+mj-lt"/>
              <a:buAutoNum type="arabicPeriod"/>
            </a:pPr>
            <a:r>
              <a:rPr lang="en-US" sz="1800" dirty="0"/>
              <a:t>Verify lowest, responsive, responsible bidder</a:t>
            </a:r>
          </a:p>
          <a:p>
            <a:pPr marL="514350" indent="-514350">
              <a:buFont typeface="+mj-lt"/>
              <a:buAutoNum type="arabicPeriod"/>
            </a:pPr>
            <a:r>
              <a:rPr lang="en-US" sz="1800" dirty="0"/>
              <a:t>Collect bonds and insurance certificates from low bidder(s)</a:t>
            </a:r>
          </a:p>
          <a:p>
            <a:pPr marL="514350" indent="-514350">
              <a:buFont typeface="+mj-lt"/>
              <a:buAutoNum type="arabicPeriod"/>
            </a:pPr>
            <a:r>
              <a:rPr lang="en-US" sz="1800" dirty="0"/>
              <a:t>Finalize contract</a:t>
            </a:r>
          </a:p>
        </p:txBody>
      </p:sp>
      <p:sp>
        <p:nvSpPr>
          <p:cNvPr id="4" name="Text Placeholder 3">
            <a:extLst>
              <a:ext uri="{FF2B5EF4-FFF2-40B4-BE49-F238E27FC236}">
                <a16:creationId xmlns:a16="http://schemas.microsoft.com/office/drawing/2014/main" id="{63D49799-8344-42D8-96DF-8B02371D0921}"/>
              </a:ext>
            </a:extLst>
          </p:cNvPr>
          <p:cNvSpPr>
            <a:spLocks noGrp="1"/>
          </p:cNvSpPr>
          <p:nvPr>
            <p:ph type="body" sz="quarter" idx="20"/>
          </p:nvPr>
        </p:nvSpPr>
        <p:spPr>
          <a:xfrm>
            <a:off x="8367384" y="1581911"/>
            <a:ext cx="3296174" cy="3863149"/>
          </a:xfrm>
        </p:spPr>
        <p:txBody>
          <a:bodyPr anchor="ctr">
            <a:normAutofit/>
          </a:bodyPr>
          <a:lstStyle/>
          <a:p>
            <a:pPr marL="0" indent="0">
              <a:buNone/>
            </a:pPr>
            <a:r>
              <a:rPr lang="en-US" sz="2000" b="1" dirty="0"/>
              <a:t>Classroom renovation</a:t>
            </a:r>
          </a:p>
          <a:p>
            <a:pPr marL="0" indent="0">
              <a:buNone/>
            </a:pPr>
            <a:r>
              <a:rPr lang="en-US" sz="2000" b="1" dirty="0"/>
              <a:t>LED lighting update</a:t>
            </a:r>
          </a:p>
          <a:p>
            <a:pPr marL="0" indent="0">
              <a:buNone/>
            </a:pPr>
            <a:r>
              <a:rPr lang="en-US" sz="2000" b="1" dirty="0"/>
              <a:t>Parking lot paving</a:t>
            </a:r>
          </a:p>
          <a:p>
            <a:pPr marL="0" indent="0">
              <a:buNone/>
            </a:pPr>
            <a:r>
              <a:rPr lang="en-US" sz="2000" b="1" dirty="0"/>
              <a:t>HVAC replacement</a:t>
            </a:r>
          </a:p>
          <a:p>
            <a:pPr marL="0" indent="0">
              <a:buNone/>
            </a:pPr>
            <a:r>
              <a:rPr lang="en-US" sz="2000" b="1" dirty="0"/>
              <a:t>Security system installation</a:t>
            </a:r>
          </a:p>
          <a:p>
            <a:pPr marL="0" indent="0">
              <a:buNone/>
            </a:pPr>
            <a:r>
              <a:rPr lang="en-US" sz="2000" b="1" dirty="0"/>
              <a:t>Window replacement</a:t>
            </a:r>
          </a:p>
          <a:p>
            <a:pPr marL="0" indent="0">
              <a:buNone/>
            </a:pPr>
            <a:r>
              <a:rPr lang="en-US" sz="2000" b="1" dirty="0"/>
              <a:t>Roof and gutter replacement</a:t>
            </a:r>
          </a:p>
          <a:p>
            <a:pPr marL="0" indent="0">
              <a:buNone/>
            </a:pPr>
            <a:r>
              <a:rPr lang="en-US" sz="2000" b="1" dirty="0"/>
              <a:t>ADA compliance upgrade</a:t>
            </a:r>
          </a:p>
        </p:txBody>
      </p:sp>
      <p:grpSp>
        <p:nvGrpSpPr>
          <p:cNvPr id="8" name="Group 7">
            <a:extLst>
              <a:ext uri="{FF2B5EF4-FFF2-40B4-BE49-F238E27FC236}">
                <a16:creationId xmlns:a16="http://schemas.microsoft.com/office/drawing/2014/main" id="{50B77DD7-80AB-4E61-A068-9C4669EF997B}"/>
              </a:ext>
            </a:extLst>
          </p:cNvPr>
          <p:cNvGrpSpPr/>
          <p:nvPr/>
        </p:nvGrpSpPr>
        <p:grpSpPr>
          <a:xfrm>
            <a:off x="5131792" y="2099994"/>
            <a:ext cx="3082135" cy="1891998"/>
            <a:chOff x="4921480" y="1944546"/>
            <a:chExt cx="3082135" cy="1891998"/>
          </a:xfrm>
        </p:grpSpPr>
        <p:pic>
          <p:nvPicPr>
            <p:cNvPr id="5" name="Picture 4">
              <a:extLst>
                <a:ext uri="{FF2B5EF4-FFF2-40B4-BE49-F238E27FC236}">
                  <a16:creationId xmlns:a16="http://schemas.microsoft.com/office/drawing/2014/main" id="{B70982AE-1B51-446B-ACF0-F239B2E5C560}"/>
                </a:ext>
              </a:extLst>
            </p:cNvPr>
            <p:cNvPicPr>
              <a:picLocks noChangeAspect="1"/>
            </p:cNvPicPr>
            <p:nvPr/>
          </p:nvPicPr>
          <p:blipFill>
            <a:blip r:embed="rId2"/>
            <a:stretch>
              <a:fillRect/>
            </a:stretch>
          </p:blipFill>
          <p:spPr>
            <a:xfrm>
              <a:off x="5651109" y="1944546"/>
              <a:ext cx="1823198" cy="1891998"/>
            </a:xfrm>
            <a:prstGeom prst="rect">
              <a:avLst/>
            </a:prstGeom>
          </p:spPr>
        </p:pic>
        <p:pic>
          <p:nvPicPr>
            <p:cNvPr id="6" name="Picture 5" descr="A picture containing object&#10;&#10;Description automatically generated">
              <a:extLst>
                <a:ext uri="{FF2B5EF4-FFF2-40B4-BE49-F238E27FC236}">
                  <a16:creationId xmlns:a16="http://schemas.microsoft.com/office/drawing/2014/main" id="{023FF383-B567-4BCE-9A67-D13E006E7664}"/>
                </a:ext>
              </a:extLst>
            </p:cNvPr>
            <p:cNvPicPr>
              <a:picLocks noChangeAspect="1"/>
            </p:cNvPicPr>
            <p:nvPr/>
          </p:nvPicPr>
          <p:blipFill rotWithShape="1">
            <a:blip r:embed="rId3"/>
            <a:srcRect l="14484" t="8034" r="79144" b="63693"/>
            <a:stretch/>
          </p:blipFill>
          <p:spPr>
            <a:xfrm>
              <a:off x="4921480" y="2978227"/>
              <a:ext cx="375851" cy="588595"/>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90AC69BE-F91B-4B74-A1B6-70A8C33185A8}"/>
                </a:ext>
              </a:extLst>
            </p:cNvPr>
            <p:cNvPicPr>
              <a:picLocks noChangeAspect="1"/>
            </p:cNvPicPr>
            <p:nvPr/>
          </p:nvPicPr>
          <p:blipFill rotWithShape="1">
            <a:blip r:embed="rId3"/>
            <a:srcRect l="14484" t="8034" r="79144" b="63693"/>
            <a:stretch/>
          </p:blipFill>
          <p:spPr>
            <a:xfrm>
              <a:off x="7627764" y="2978227"/>
              <a:ext cx="375851" cy="588595"/>
            </a:xfrm>
            <a:prstGeom prst="rect">
              <a:avLst/>
            </a:prstGeom>
          </p:spPr>
        </p:pic>
      </p:grpSp>
      <p:sp>
        <p:nvSpPr>
          <p:cNvPr id="9" name="TextBox 8">
            <a:extLst>
              <a:ext uri="{FF2B5EF4-FFF2-40B4-BE49-F238E27FC236}">
                <a16:creationId xmlns:a16="http://schemas.microsoft.com/office/drawing/2014/main" id="{3F6D5202-6206-49F4-BE1D-C6DBBF66E17E}"/>
              </a:ext>
            </a:extLst>
          </p:cNvPr>
          <p:cNvSpPr txBox="1"/>
          <p:nvPr/>
        </p:nvSpPr>
        <p:spPr>
          <a:xfrm>
            <a:off x="5349572" y="4172591"/>
            <a:ext cx="24885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C96"/>
                </a:solidFill>
                <a:effectLst/>
                <a:uLnTx/>
                <a:uFillTx/>
                <a:latin typeface="Calibri" panose="020F0502020204030204"/>
                <a:ea typeface="+mn-ea"/>
                <a:cs typeface="+mn-cs"/>
              </a:rPr>
              <a:t>One contract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C96"/>
                </a:solidFill>
                <a:effectLst/>
                <a:uLnTx/>
                <a:uFillTx/>
                <a:latin typeface="Calibri" panose="020F0502020204030204"/>
                <a:ea typeface="+mn-ea"/>
                <a:cs typeface="+mn-cs"/>
              </a:rPr>
              <a:t>many projects</a:t>
            </a:r>
          </a:p>
        </p:txBody>
      </p:sp>
      <p:pic>
        <p:nvPicPr>
          <p:cNvPr id="10" name="Picture 6" descr="CityofChicago.jpg">
            <a:extLst>
              <a:ext uri="{FF2B5EF4-FFF2-40B4-BE49-F238E27FC236}">
                <a16:creationId xmlns:a16="http://schemas.microsoft.com/office/drawing/2014/main" id="{58D74B59-1F78-9200-C9B2-5EAA15EA5A71}"/>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93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9C06-0720-4F9B-AB5F-21547038514A}"/>
              </a:ext>
            </a:extLst>
          </p:cNvPr>
          <p:cNvSpPr>
            <a:spLocks noGrp="1"/>
          </p:cNvSpPr>
          <p:nvPr>
            <p:ph type="title"/>
          </p:nvPr>
        </p:nvSpPr>
        <p:spPr/>
        <p:txBody>
          <a:bodyPr/>
          <a:lstStyle/>
          <a:p>
            <a:r>
              <a:rPr lang="en-US" dirty="0"/>
              <a:t>Types of Projects</a:t>
            </a:r>
          </a:p>
        </p:txBody>
      </p:sp>
      <p:sp>
        <p:nvSpPr>
          <p:cNvPr id="3" name="Text Placeholder 2">
            <a:extLst>
              <a:ext uri="{FF2B5EF4-FFF2-40B4-BE49-F238E27FC236}">
                <a16:creationId xmlns:a16="http://schemas.microsoft.com/office/drawing/2014/main" id="{79CA5B7A-2BC9-4F02-A9E7-8897256D7AF0}"/>
              </a:ext>
            </a:extLst>
          </p:cNvPr>
          <p:cNvSpPr>
            <a:spLocks noGrp="1"/>
          </p:cNvSpPr>
          <p:nvPr>
            <p:ph type="body" sz="quarter" idx="12"/>
          </p:nvPr>
        </p:nvSpPr>
        <p:spPr>
          <a:xfrm>
            <a:off x="0" y="1118195"/>
            <a:ext cx="12192000" cy="679282"/>
          </a:xfrm>
          <a:solidFill>
            <a:schemeClr val="tx1">
              <a:lumMod val="50000"/>
              <a:lumOff val="50000"/>
            </a:schemeClr>
          </a:solidFill>
        </p:spPr>
        <p:txBody>
          <a:bodyPr anchor="ctr">
            <a:normAutofit fontScale="92500"/>
          </a:bodyPr>
          <a:lstStyle/>
          <a:p>
            <a:pPr marL="0" indent="0" algn="ctr">
              <a:buNone/>
            </a:pPr>
            <a:r>
              <a:rPr lang="en-US" sz="2400" b="1" dirty="0"/>
              <a:t>With one competitively-awarded contract, you are able to complete an indefinite number of projects</a:t>
            </a:r>
          </a:p>
        </p:txBody>
      </p:sp>
      <p:sp>
        <p:nvSpPr>
          <p:cNvPr id="9" name="Rectangle 8">
            <a:extLst>
              <a:ext uri="{FF2B5EF4-FFF2-40B4-BE49-F238E27FC236}">
                <a16:creationId xmlns:a16="http://schemas.microsoft.com/office/drawing/2014/main" id="{16F7F108-88C5-4820-A769-C71D4398DFB3}"/>
              </a:ext>
            </a:extLst>
          </p:cNvPr>
          <p:cNvSpPr/>
          <p:nvPr/>
        </p:nvSpPr>
        <p:spPr>
          <a:xfrm>
            <a:off x="3741841" y="5351369"/>
            <a:ext cx="196634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Emergency </a:t>
            </a:r>
            <a:b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work</a:t>
            </a:r>
          </a:p>
        </p:txBody>
      </p:sp>
      <p:pic>
        <p:nvPicPr>
          <p:cNvPr id="12" name="Picture 11">
            <a:extLst>
              <a:ext uri="{FF2B5EF4-FFF2-40B4-BE49-F238E27FC236}">
                <a16:creationId xmlns:a16="http://schemas.microsoft.com/office/drawing/2014/main" id="{A106144A-279F-4C7B-B2EB-971FADD7104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441977" y="4529863"/>
            <a:ext cx="566073" cy="612649"/>
          </a:xfrm>
          <a:prstGeom prst="rect">
            <a:avLst/>
          </a:prstGeom>
        </p:spPr>
      </p:pic>
      <p:sp>
        <p:nvSpPr>
          <p:cNvPr id="7" name="Rectangle 6">
            <a:extLst>
              <a:ext uri="{FF2B5EF4-FFF2-40B4-BE49-F238E27FC236}">
                <a16:creationId xmlns:a16="http://schemas.microsoft.com/office/drawing/2014/main" id="{7A64D1E0-10D8-485D-B2B0-574EB391CB10}"/>
              </a:ext>
            </a:extLst>
          </p:cNvPr>
          <p:cNvSpPr/>
          <p:nvPr/>
        </p:nvSpPr>
        <p:spPr>
          <a:xfrm>
            <a:off x="8804091" y="3273407"/>
            <a:ext cx="2365717"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Replacement </a:t>
            </a:r>
            <a:b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in-kind</a:t>
            </a:r>
          </a:p>
        </p:txBody>
      </p:sp>
      <p:grpSp>
        <p:nvGrpSpPr>
          <p:cNvPr id="13" name="Group 12">
            <a:extLst>
              <a:ext uri="{FF2B5EF4-FFF2-40B4-BE49-F238E27FC236}">
                <a16:creationId xmlns:a16="http://schemas.microsoft.com/office/drawing/2014/main" id="{D769EA23-02DF-4040-80A3-986B3EC32090}"/>
              </a:ext>
            </a:extLst>
          </p:cNvPr>
          <p:cNvGrpSpPr/>
          <p:nvPr/>
        </p:nvGrpSpPr>
        <p:grpSpPr>
          <a:xfrm>
            <a:off x="9159590" y="2417931"/>
            <a:ext cx="1742741" cy="617588"/>
            <a:chOff x="8558787" y="2643966"/>
            <a:chExt cx="1742741" cy="617588"/>
          </a:xfrm>
        </p:grpSpPr>
        <p:pic>
          <p:nvPicPr>
            <p:cNvPr id="14" name="Picture 13">
              <a:extLst>
                <a:ext uri="{FF2B5EF4-FFF2-40B4-BE49-F238E27FC236}">
                  <a16:creationId xmlns:a16="http://schemas.microsoft.com/office/drawing/2014/main" id="{97C60A87-6A2B-4C65-B645-3791D6B8CC9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558787" y="2648905"/>
              <a:ext cx="628439" cy="612649"/>
            </a:xfrm>
            <a:prstGeom prst="rect">
              <a:avLst/>
            </a:prstGeom>
          </p:spPr>
        </p:pic>
        <p:pic>
          <p:nvPicPr>
            <p:cNvPr id="15" name="Picture 14">
              <a:extLst>
                <a:ext uri="{FF2B5EF4-FFF2-40B4-BE49-F238E27FC236}">
                  <a16:creationId xmlns:a16="http://schemas.microsoft.com/office/drawing/2014/main" id="{DB8AF448-79E3-477C-977B-608E6F03F1C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673089" y="2643966"/>
              <a:ext cx="628439" cy="612649"/>
            </a:xfrm>
            <a:prstGeom prst="rect">
              <a:avLst/>
            </a:prstGeom>
          </p:spPr>
        </p:pic>
        <p:pic>
          <p:nvPicPr>
            <p:cNvPr id="16" name="Picture 15">
              <a:extLst>
                <a:ext uri="{FF2B5EF4-FFF2-40B4-BE49-F238E27FC236}">
                  <a16:creationId xmlns:a16="http://schemas.microsoft.com/office/drawing/2014/main" id="{B4604352-63B8-4398-AE0E-5415EB921374}"/>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9252754" y="2811283"/>
              <a:ext cx="354806" cy="255310"/>
            </a:xfrm>
            <a:prstGeom prst="rect">
              <a:avLst/>
            </a:prstGeom>
          </p:spPr>
        </p:pic>
      </p:grpSp>
      <p:sp>
        <p:nvSpPr>
          <p:cNvPr id="10" name="Rectangle 9">
            <a:extLst>
              <a:ext uri="{FF2B5EF4-FFF2-40B4-BE49-F238E27FC236}">
                <a16:creationId xmlns:a16="http://schemas.microsoft.com/office/drawing/2014/main" id="{F17F433F-12BA-4B6C-B8DE-78BA63943204}"/>
              </a:ext>
            </a:extLst>
          </p:cNvPr>
          <p:cNvSpPr/>
          <p:nvPr/>
        </p:nvSpPr>
        <p:spPr>
          <a:xfrm>
            <a:off x="6343393" y="5351369"/>
            <a:ext cx="21252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Time sensitive </a:t>
            </a:r>
            <a:b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projects</a:t>
            </a:r>
          </a:p>
        </p:txBody>
      </p:sp>
      <p:pic>
        <p:nvPicPr>
          <p:cNvPr id="17" name="Picture 16">
            <a:extLst>
              <a:ext uri="{FF2B5EF4-FFF2-40B4-BE49-F238E27FC236}">
                <a16:creationId xmlns:a16="http://schemas.microsoft.com/office/drawing/2014/main" id="{D0D492C2-858B-482C-8522-9EF07C0786AB}"/>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7093242" y="4517901"/>
            <a:ext cx="625567" cy="625567"/>
          </a:xfrm>
          <a:prstGeom prst="rect">
            <a:avLst/>
          </a:prstGeom>
        </p:spPr>
      </p:pic>
      <p:sp>
        <p:nvSpPr>
          <p:cNvPr id="11" name="Rectangle 10">
            <a:extLst>
              <a:ext uri="{FF2B5EF4-FFF2-40B4-BE49-F238E27FC236}">
                <a16:creationId xmlns:a16="http://schemas.microsoft.com/office/drawing/2014/main" id="{F3E1A9D2-A02F-4346-B51A-31E7824AE63C}"/>
              </a:ext>
            </a:extLst>
          </p:cNvPr>
          <p:cNvSpPr/>
          <p:nvPr/>
        </p:nvSpPr>
        <p:spPr>
          <a:xfrm>
            <a:off x="9303058" y="5351369"/>
            <a:ext cx="181061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Alterations</a:t>
            </a:r>
          </a:p>
        </p:txBody>
      </p:sp>
      <p:pic>
        <p:nvPicPr>
          <p:cNvPr id="20" name="Picture 19">
            <a:extLst>
              <a:ext uri="{FF2B5EF4-FFF2-40B4-BE49-F238E27FC236}">
                <a16:creationId xmlns:a16="http://schemas.microsoft.com/office/drawing/2014/main" id="{E17A4A85-53A5-47CC-9CB5-2F9DFBA6E8DD}"/>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9752512" y="4529863"/>
            <a:ext cx="618222" cy="627054"/>
          </a:xfrm>
          <a:prstGeom prst="rect">
            <a:avLst/>
          </a:prstGeom>
        </p:spPr>
      </p:pic>
      <p:sp>
        <p:nvSpPr>
          <p:cNvPr id="4" name="Rectangle 3">
            <a:extLst>
              <a:ext uri="{FF2B5EF4-FFF2-40B4-BE49-F238E27FC236}">
                <a16:creationId xmlns:a16="http://schemas.microsoft.com/office/drawing/2014/main" id="{E550647E-27AA-4E33-BED4-07678113AE95}"/>
              </a:ext>
            </a:extLst>
          </p:cNvPr>
          <p:cNvSpPr/>
          <p:nvPr/>
        </p:nvSpPr>
        <p:spPr>
          <a:xfrm>
            <a:off x="629430" y="3104129"/>
            <a:ext cx="270222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Straightforward </a:t>
            </a:r>
            <a:b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new construction</a:t>
            </a:r>
          </a:p>
        </p:txBody>
      </p:sp>
      <p:pic>
        <p:nvPicPr>
          <p:cNvPr id="18" name="Picture 17">
            <a:extLst>
              <a:ext uri="{FF2B5EF4-FFF2-40B4-BE49-F238E27FC236}">
                <a16:creationId xmlns:a16="http://schemas.microsoft.com/office/drawing/2014/main" id="{B1DB3D57-E13B-4D8A-BED2-22063D870038}"/>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674218" y="2417538"/>
            <a:ext cx="612649" cy="612649"/>
          </a:xfrm>
          <a:prstGeom prst="rect">
            <a:avLst/>
          </a:prstGeom>
        </p:spPr>
      </p:pic>
      <p:sp>
        <p:nvSpPr>
          <p:cNvPr id="6" name="Rectangle 5">
            <a:extLst>
              <a:ext uri="{FF2B5EF4-FFF2-40B4-BE49-F238E27FC236}">
                <a16:creationId xmlns:a16="http://schemas.microsoft.com/office/drawing/2014/main" id="{F910D100-4095-4107-A8D2-92194CB70CF8}"/>
              </a:ext>
            </a:extLst>
          </p:cNvPr>
          <p:cNvSpPr/>
          <p:nvPr/>
        </p:nvSpPr>
        <p:spPr>
          <a:xfrm>
            <a:off x="6423063" y="3273407"/>
            <a:ext cx="1965924"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Renovations</a:t>
            </a:r>
          </a:p>
        </p:txBody>
      </p:sp>
      <p:pic>
        <p:nvPicPr>
          <p:cNvPr id="19" name="Picture 18">
            <a:extLst>
              <a:ext uri="{FF2B5EF4-FFF2-40B4-BE49-F238E27FC236}">
                <a16:creationId xmlns:a16="http://schemas.microsoft.com/office/drawing/2014/main" id="{2F0FD621-6A06-41E2-B36F-72E8E804DC5F}"/>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7102367" y="2422870"/>
            <a:ext cx="607317" cy="607317"/>
          </a:xfrm>
          <a:prstGeom prst="rect">
            <a:avLst/>
          </a:prstGeom>
        </p:spPr>
      </p:pic>
      <p:sp>
        <p:nvSpPr>
          <p:cNvPr id="5" name="Rectangle 4">
            <a:extLst>
              <a:ext uri="{FF2B5EF4-FFF2-40B4-BE49-F238E27FC236}">
                <a16:creationId xmlns:a16="http://schemas.microsoft.com/office/drawing/2014/main" id="{0796EE4E-C88E-4A17-8204-7348DE6F16F1}"/>
              </a:ext>
            </a:extLst>
          </p:cNvPr>
          <p:cNvSpPr/>
          <p:nvPr/>
        </p:nvSpPr>
        <p:spPr>
          <a:xfrm>
            <a:off x="4145421" y="3219070"/>
            <a:ext cx="106310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Repairs</a:t>
            </a:r>
          </a:p>
        </p:txBody>
      </p:sp>
      <p:pic>
        <p:nvPicPr>
          <p:cNvPr id="21" name="Picture 20">
            <a:extLst>
              <a:ext uri="{FF2B5EF4-FFF2-40B4-BE49-F238E27FC236}">
                <a16:creationId xmlns:a16="http://schemas.microsoft.com/office/drawing/2014/main" id="{38EBB7CA-2D54-4FC7-BD2C-F079CC895366}"/>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4368774" y="2413786"/>
            <a:ext cx="616401" cy="616401"/>
          </a:xfrm>
          <a:prstGeom prst="rect">
            <a:avLst/>
          </a:prstGeom>
        </p:spPr>
      </p:pic>
      <p:sp>
        <p:nvSpPr>
          <p:cNvPr id="8" name="Rectangle 7">
            <a:extLst>
              <a:ext uri="{FF2B5EF4-FFF2-40B4-BE49-F238E27FC236}">
                <a16:creationId xmlns:a16="http://schemas.microsoft.com/office/drawing/2014/main" id="{7D0D85B1-564F-4C6D-92ED-263EDF532DF5}"/>
              </a:ext>
            </a:extLst>
          </p:cNvPr>
          <p:cNvSpPr/>
          <p:nvPr/>
        </p:nvSpPr>
        <p:spPr>
          <a:xfrm>
            <a:off x="997370" y="5351369"/>
            <a:ext cx="1966344"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a:ea typeface="+mn-ea"/>
                <a:cs typeface="+mn-cs"/>
              </a:rPr>
              <a:t>Maintenance</a:t>
            </a:r>
          </a:p>
        </p:txBody>
      </p:sp>
      <p:pic>
        <p:nvPicPr>
          <p:cNvPr id="22" name="Picture 21">
            <a:extLst>
              <a:ext uri="{FF2B5EF4-FFF2-40B4-BE49-F238E27FC236}">
                <a16:creationId xmlns:a16="http://schemas.microsoft.com/office/drawing/2014/main" id="{0BA2D3BC-9E7A-4CCC-9D84-1C713721BC8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1674218" y="4529863"/>
            <a:ext cx="612649" cy="612649"/>
          </a:xfrm>
          <a:prstGeom prst="rect">
            <a:avLst/>
          </a:prstGeom>
        </p:spPr>
      </p:pic>
      <p:pic>
        <p:nvPicPr>
          <p:cNvPr id="23" name="Picture 6" descr="CityofChicago.jpg">
            <a:extLst>
              <a:ext uri="{FF2B5EF4-FFF2-40B4-BE49-F238E27FC236}">
                <a16:creationId xmlns:a16="http://schemas.microsoft.com/office/drawing/2014/main" id="{13454BF5-289C-664A-5852-FB606BA9DEE7}"/>
              </a:ext>
            </a:extLst>
          </p:cNvPr>
          <p:cNvPicPr>
            <a:picLocks noChangeAspect="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760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6B88AE-E8E2-442F-9C6D-0B4D1BDC403B}"/>
              </a:ext>
            </a:extLst>
          </p:cNvPr>
          <p:cNvSpPr txBox="1">
            <a:spLocks/>
          </p:cNvSpPr>
          <p:nvPr/>
        </p:nvSpPr>
        <p:spPr>
          <a:xfrm>
            <a:off x="594293" y="317178"/>
            <a:ext cx="10684611" cy="812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bg1"/>
                </a:solidFill>
                <a:latin typeface="+mj-lt"/>
                <a:ea typeface="+mj-ea"/>
                <a:cs typeface="+mj-cs"/>
              </a:defRPr>
            </a:lvl1pPr>
          </a:lstStyle>
          <a:p>
            <a:r>
              <a:rPr lang="en-US" dirty="0"/>
              <a:t>Performance-Based</a:t>
            </a:r>
          </a:p>
        </p:txBody>
      </p:sp>
      <p:pic>
        <p:nvPicPr>
          <p:cNvPr id="11" name="Picture Placeholder 10" descr="A picture containing drawing&#10;&#10;Description automatically generated">
            <a:extLst>
              <a:ext uri="{FF2B5EF4-FFF2-40B4-BE49-F238E27FC236}">
                <a16:creationId xmlns:a16="http://schemas.microsoft.com/office/drawing/2014/main" id="{FAB52FAC-8C78-47C7-A7D4-277AF1FD0632}"/>
              </a:ext>
            </a:extLst>
          </p:cNvPr>
          <p:cNvPicPr>
            <a:picLocks noChangeAspect="1"/>
          </p:cNvPicPr>
          <p:nvPr/>
        </p:nvPicPr>
        <p:blipFill>
          <a:blip r:embed="rId2"/>
          <a:srcRect l="3666" r="3666"/>
          <a:stretch>
            <a:fillRect/>
          </a:stretch>
        </p:blipFill>
        <p:spPr>
          <a:xfrm>
            <a:off x="8331680" y="2418579"/>
            <a:ext cx="3380327" cy="3079527"/>
          </a:xfrm>
          <a:prstGeom prst="rect">
            <a:avLst/>
          </a:prstGeom>
        </p:spPr>
      </p:pic>
      <p:sp>
        <p:nvSpPr>
          <p:cNvPr id="2" name="Text Placeholder 2">
            <a:extLst>
              <a:ext uri="{FF2B5EF4-FFF2-40B4-BE49-F238E27FC236}">
                <a16:creationId xmlns:a16="http://schemas.microsoft.com/office/drawing/2014/main" id="{62AD83A5-DF5F-864D-2A0E-FF3E7919C614}"/>
              </a:ext>
            </a:extLst>
          </p:cNvPr>
          <p:cNvSpPr txBox="1">
            <a:spLocks/>
          </p:cNvSpPr>
          <p:nvPr/>
        </p:nvSpPr>
        <p:spPr>
          <a:xfrm>
            <a:off x="479993" y="1520297"/>
            <a:ext cx="8749731" cy="4637989"/>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en-US" sz="2600" b="1" dirty="0">
                <a:solidFill>
                  <a:schemeClr val="bg1"/>
                </a:solidFill>
                <a:latin typeface="Calibri" panose="020F0502020204030204" pitchFamily="34" charset="0"/>
              </a:rPr>
              <a:t>Job Order Contracts are a performance-based contracting system.  </a:t>
            </a:r>
          </a:p>
          <a:p>
            <a:pPr marL="0" indent="0">
              <a:buNone/>
            </a:pPr>
            <a:r>
              <a:rPr lang="en-US" altLang="en-US" sz="2200" dirty="0">
                <a:solidFill>
                  <a:schemeClr val="bg1"/>
                </a:solidFill>
                <a:latin typeface="Calibri" panose="020F0502020204030204" pitchFamily="34" charset="0"/>
              </a:rPr>
              <a:t>Responsiveness of the contractor</a:t>
            </a:r>
          </a:p>
          <a:p>
            <a:pPr lvl="1">
              <a:buFont typeface="Wingdings" panose="05000000000000000000" pitchFamily="2" charset="2"/>
              <a:buChar char="§"/>
            </a:pPr>
            <a:r>
              <a:rPr lang="en-US" altLang="en-US" sz="2200" dirty="0">
                <a:solidFill>
                  <a:schemeClr val="bg1"/>
                </a:solidFill>
                <a:latin typeface="Calibri" panose="020F0502020204030204" pitchFamily="34" charset="0"/>
              </a:rPr>
              <a:t>Performance is rated from the project development phase through construction—start-up to close-out</a:t>
            </a:r>
          </a:p>
          <a:p>
            <a:pPr lvl="1">
              <a:buFont typeface="Wingdings" panose="05000000000000000000" pitchFamily="2" charset="2"/>
              <a:buChar char="§"/>
            </a:pPr>
            <a:endParaRPr lang="en-US" altLang="en-US" sz="2200" dirty="0">
              <a:solidFill>
                <a:schemeClr val="bg1"/>
              </a:solidFill>
              <a:latin typeface="Calibri" panose="020F0502020204030204" pitchFamily="34" charset="0"/>
            </a:endParaRPr>
          </a:p>
          <a:p>
            <a:pPr>
              <a:buFont typeface="Wingdings" panose="05000000000000000000" pitchFamily="2" charset="2"/>
              <a:buChar char="§"/>
            </a:pPr>
            <a:r>
              <a:rPr lang="en-US" altLang="en-US" sz="2200" dirty="0">
                <a:solidFill>
                  <a:schemeClr val="bg1"/>
                </a:solidFill>
                <a:latin typeface="Calibri" panose="020F0502020204030204" pitchFamily="34" charset="0"/>
              </a:rPr>
              <a:t>Project development phase</a:t>
            </a:r>
          </a:p>
          <a:p>
            <a:pPr lvl="1">
              <a:buFont typeface="Wingdings" panose="05000000000000000000" pitchFamily="2" charset="2"/>
              <a:buChar char="§"/>
            </a:pPr>
            <a:r>
              <a:rPr lang="en-US" altLang="en-US" sz="2200" dirty="0">
                <a:solidFill>
                  <a:schemeClr val="bg1"/>
                </a:solidFill>
                <a:latin typeface="Calibri" panose="020F0502020204030204" pitchFamily="34" charset="0"/>
              </a:rPr>
              <a:t>Scope definition</a:t>
            </a:r>
          </a:p>
          <a:p>
            <a:pPr lvl="1">
              <a:buFont typeface="Wingdings" panose="05000000000000000000" pitchFamily="2" charset="2"/>
              <a:buChar char="§"/>
            </a:pPr>
            <a:r>
              <a:rPr lang="en-US" altLang="en-US" sz="2200" dirty="0">
                <a:solidFill>
                  <a:schemeClr val="bg1"/>
                </a:solidFill>
                <a:latin typeface="Calibri" panose="020F0502020204030204" pitchFamily="34" charset="0"/>
              </a:rPr>
              <a:t>Timely and accurate price proposals</a:t>
            </a:r>
          </a:p>
          <a:p>
            <a:pPr lvl="1">
              <a:buFont typeface="Wingdings" panose="05000000000000000000" pitchFamily="2" charset="2"/>
              <a:buChar char="§"/>
            </a:pPr>
            <a:endParaRPr lang="en-US" altLang="en-US" sz="2200" dirty="0">
              <a:solidFill>
                <a:schemeClr val="bg1"/>
              </a:solidFill>
              <a:latin typeface="Calibri" panose="020F0502020204030204" pitchFamily="34" charset="0"/>
            </a:endParaRPr>
          </a:p>
          <a:p>
            <a:pPr>
              <a:buFont typeface="Wingdings" panose="05000000000000000000" pitchFamily="2" charset="2"/>
              <a:buChar char="§"/>
            </a:pPr>
            <a:r>
              <a:rPr lang="en-US" altLang="en-US" sz="2200" dirty="0">
                <a:solidFill>
                  <a:schemeClr val="bg1"/>
                </a:solidFill>
                <a:latin typeface="Calibri" panose="020F0502020204030204" pitchFamily="34" charset="0"/>
              </a:rPr>
              <a:t>Construction phase</a:t>
            </a:r>
          </a:p>
          <a:p>
            <a:pPr lvl="1">
              <a:buFont typeface="Wingdings" panose="05000000000000000000" pitchFamily="2" charset="2"/>
              <a:buChar char="§"/>
            </a:pPr>
            <a:r>
              <a:rPr lang="en-US" altLang="en-US" sz="2200" dirty="0">
                <a:solidFill>
                  <a:schemeClr val="bg1"/>
                </a:solidFill>
                <a:latin typeface="Calibri" panose="020F0502020204030204" pitchFamily="34" charset="0"/>
              </a:rPr>
              <a:t>Timely start-up</a:t>
            </a:r>
          </a:p>
          <a:p>
            <a:pPr lvl="1">
              <a:buFont typeface="Wingdings" panose="05000000000000000000" pitchFamily="2" charset="2"/>
              <a:buChar char="§"/>
            </a:pPr>
            <a:r>
              <a:rPr lang="en-US" altLang="en-US" sz="2200" dirty="0">
                <a:solidFill>
                  <a:schemeClr val="bg1"/>
                </a:solidFill>
                <a:latin typeface="Calibri" panose="020F0502020204030204" pitchFamily="34" charset="0"/>
              </a:rPr>
              <a:t>Effective management of work crew</a:t>
            </a:r>
          </a:p>
          <a:p>
            <a:pPr lvl="1">
              <a:buFont typeface="Wingdings" panose="05000000000000000000" pitchFamily="2" charset="2"/>
              <a:buChar char="§"/>
            </a:pPr>
            <a:r>
              <a:rPr lang="en-US" altLang="en-US" sz="2200" dirty="0">
                <a:solidFill>
                  <a:schemeClr val="bg1"/>
                </a:solidFill>
                <a:latin typeface="Calibri" panose="020F0502020204030204" pitchFamily="34" charset="0"/>
              </a:rPr>
              <a:t>Ensuring project is constructed according to the specifications</a:t>
            </a:r>
          </a:p>
          <a:p>
            <a:pPr lvl="1">
              <a:buFont typeface="Wingdings" panose="05000000000000000000" pitchFamily="2" charset="2"/>
              <a:buChar char="§"/>
            </a:pPr>
            <a:endParaRPr lang="en-US" altLang="en-US" sz="2200" dirty="0">
              <a:solidFill>
                <a:schemeClr val="bg1"/>
              </a:solidFill>
              <a:latin typeface="Calibri" panose="020F0502020204030204" pitchFamily="34" charset="0"/>
            </a:endParaRPr>
          </a:p>
          <a:p>
            <a:pPr>
              <a:buFont typeface="Wingdings" panose="05000000000000000000" pitchFamily="2" charset="2"/>
              <a:buChar char="§"/>
            </a:pPr>
            <a:r>
              <a:rPr lang="en-US" altLang="en-US" sz="2200" dirty="0">
                <a:solidFill>
                  <a:schemeClr val="bg1"/>
                </a:solidFill>
                <a:latin typeface="Calibri" panose="020F0502020204030204" pitchFamily="34" charset="0"/>
              </a:rPr>
              <a:t>Success in developing a partnership relationship with the contractor</a:t>
            </a:r>
          </a:p>
          <a:p>
            <a:pPr>
              <a:buFont typeface="Wingdings" panose="05000000000000000000" pitchFamily="2" charset="2"/>
              <a:buChar char="§"/>
            </a:pPr>
            <a:endParaRPr lang="en-US" altLang="en-US" sz="2200" dirty="0">
              <a:solidFill>
                <a:schemeClr val="bg1"/>
              </a:solidFill>
              <a:latin typeface="Calibri" panose="020F0502020204030204" pitchFamily="34" charset="0"/>
            </a:endParaRPr>
          </a:p>
        </p:txBody>
      </p:sp>
      <p:pic>
        <p:nvPicPr>
          <p:cNvPr id="3" name="Picture 6" descr="CityofChicago.jpg">
            <a:extLst>
              <a:ext uri="{FF2B5EF4-FFF2-40B4-BE49-F238E27FC236}">
                <a16:creationId xmlns:a16="http://schemas.microsoft.com/office/drawing/2014/main" id="{5B1E1F1F-24B8-C173-0174-7742855B84AD}"/>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364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ED072F-E713-4A45-A54B-AB31A6FBB331}"/>
              </a:ext>
            </a:extLst>
          </p:cNvPr>
          <p:cNvSpPr>
            <a:spLocks noGrp="1"/>
          </p:cNvSpPr>
          <p:nvPr>
            <p:ph type="title"/>
          </p:nvPr>
        </p:nvSpPr>
        <p:spPr>
          <a:xfrm>
            <a:off x="620369" y="443753"/>
            <a:ext cx="10684611" cy="789212"/>
          </a:xfrm>
        </p:spPr>
        <p:txBody>
          <a:bodyPr>
            <a:normAutofit/>
          </a:bodyPr>
          <a:lstStyle/>
          <a:p>
            <a:r>
              <a:rPr lang="en-US" dirty="0">
                <a:solidFill>
                  <a:schemeClr val="accent1"/>
                </a:solidFill>
              </a:rPr>
              <a:t>Performance-Based</a:t>
            </a:r>
          </a:p>
        </p:txBody>
      </p:sp>
      <p:sp>
        <p:nvSpPr>
          <p:cNvPr id="10" name="Text Placeholder 2">
            <a:extLst>
              <a:ext uri="{FF2B5EF4-FFF2-40B4-BE49-F238E27FC236}">
                <a16:creationId xmlns:a16="http://schemas.microsoft.com/office/drawing/2014/main" id="{81CDC6F6-BB28-436F-8F64-7AB7FA9BD99F}"/>
              </a:ext>
            </a:extLst>
          </p:cNvPr>
          <p:cNvSpPr txBox="1">
            <a:spLocks/>
          </p:cNvSpPr>
          <p:nvPr/>
        </p:nvSpPr>
        <p:spPr>
          <a:xfrm>
            <a:off x="620369" y="1404895"/>
            <a:ext cx="11146273" cy="4253502"/>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342819">
              <a:buNone/>
              <a:defRPr/>
            </a:pPr>
            <a:r>
              <a:rPr lang="en-US" sz="1800" b="1" dirty="0">
                <a:solidFill>
                  <a:srgbClr val="002060"/>
                </a:solidFill>
                <a:latin typeface="Calibri" panose="020F0502020204030204" pitchFamily="34" charset="0"/>
              </a:rPr>
              <a:t>JOC contracts include measurable performance standards</a:t>
            </a:r>
          </a:p>
          <a:p>
            <a:pPr marL="257115" indent="-257115" defTabSz="342819">
              <a:defRPr/>
            </a:pPr>
            <a:r>
              <a:rPr lang="en-US" sz="1800" b="1" dirty="0">
                <a:solidFill>
                  <a:srgbClr val="002060"/>
                </a:solidFill>
                <a:latin typeface="Calibri" panose="020F0502020204030204" pitchFamily="34" charset="0"/>
              </a:rPr>
              <a:t>Quality Price Proposals: </a:t>
            </a:r>
            <a:r>
              <a:rPr lang="en-US" sz="1800" dirty="0">
                <a:solidFill>
                  <a:srgbClr val="002060"/>
                </a:solidFill>
                <a:latin typeface="Calibri" panose="020F0502020204030204" pitchFamily="34" charset="0"/>
              </a:rPr>
              <a:t>accurate price proposals that can be approved on the first or second submission.</a:t>
            </a:r>
          </a:p>
          <a:p>
            <a:pPr marL="257115" indent="-257115" defTabSz="342819">
              <a:defRPr/>
            </a:pPr>
            <a:r>
              <a:rPr lang="en-US" sz="1800" b="1" dirty="0">
                <a:solidFill>
                  <a:srgbClr val="002060"/>
                </a:solidFill>
                <a:latin typeface="Calibri" panose="020F0502020204030204" pitchFamily="34" charset="0"/>
              </a:rPr>
              <a:t>Timely Price Proposals</a:t>
            </a:r>
            <a:r>
              <a:rPr lang="en-US" sz="1800" dirty="0">
                <a:solidFill>
                  <a:srgbClr val="002060"/>
                </a:solidFill>
                <a:latin typeface="Calibri" panose="020F0502020204030204" pitchFamily="34" charset="0"/>
              </a:rPr>
              <a:t>: timely price proposals that are submitted on or before the due date indicated on the Request for Proposal.</a:t>
            </a:r>
          </a:p>
          <a:p>
            <a:pPr marL="257115" indent="-257115" defTabSz="342819">
              <a:defRPr/>
            </a:pPr>
            <a:r>
              <a:rPr lang="en-US" sz="1800" b="1" dirty="0">
                <a:solidFill>
                  <a:srgbClr val="002060"/>
                </a:solidFill>
                <a:latin typeface="Calibri" panose="020F0502020204030204" pitchFamily="34" charset="0"/>
              </a:rPr>
              <a:t>Timely Construction: </a:t>
            </a:r>
            <a:r>
              <a:rPr lang="en-US" sz="1800" dirty="0">
                <a:solidFill>
                  <a:srgbClr val="002060"/>
                </a:solidFill>
                <a:latin typeface="Calibri" panose="020F0502020204030204" pitchFamily="34" charset="0"/>
              </a:rPr>
              <a:t>rapid mobilization to start work, adherence to the agreed upon construction schedule and timely completion of any punch list items.</a:t>
            </a:r>
          </a:p>
          <a:p>
            <a:pPr marL="257115" indent="-257115" defTabSz="342819">
              <a:defRPr/>
            </a:pPr>
            <a:r>
              <a:rPr lang="en-US" sz="1800" b="1" dirty="0">
                <a:solidFill>
                  <a:srgbClr val="002060"/>
                </a:solidFill>
                <a:latin typeface="Calibri" panose="020F0502020204030204" pitchFamily="34" charset="0"/>
              </a:rPr>
              <a:t>Quality Construction: </a:t>
            </a:r>
            <a:r>
              <a:rPr lang="en-US" sz="1800" dirty="0">
                <a:solidFill>
                  <a:srgbClr val="002060"/>
                </a:solidFill>
                <a:latin typeface="Calibri" panose="020F0502020204030204" pitchFamily="34" charset="0"/>
              </a:rPr>
              <a:t>good quality construction where projects are constructed according to the specifications and require minimal punch list items.</a:t>
            </a:r>
          </a:p>
          <a:p>
            <a:pPr marL="257115" indent="-257115" defTabSz="342819">
              <a:defRPr/>
            </a:pPr>
            <a:r>
              <a:rPr lang="en-US" sz="1800" b="1" dirty="0">
                <a:solidFill>
                  <a:srgbClr val="002060"/>
                </a:solidFill>
                <a:latin typeface="Calibri" panose="020F0502020204030204" pitchFamily="34" charset="0"/>
              </a:rPr>
              <a:t>Achievement of M/WBE Goals: </a:t>
            </a:r>
            <a:r>
              <a:rPr lang="en-US" sz="1800" dirty="0">
                <a:solidFill>
                  <a:srgbClr val="002060"/>
                </a:solidFill>
                <a:latin typeface="Calibri" panose="020F0502020204030204" pitchFamily="34" charset="0"/>
              </a:rPr>
              <a:t>meet or exceed the M/WBE goals set forth in the contract documents.</a:t>
            </a:r>
          </a:p>
          <a:p>
            <a:pPr marL="257115" indent="-257115" defTabSz="342819">
              <a:defRPr/>
            </a:pPr>
            <a:r>
              <a:rPr lang="en-US" sz="1800" b="1" dirty="0">
                <a:solidFill>
                  <a:srgbClr val="002060"/>
                </a:solidFill>
                <a:latin typeface="Calibri" panose="020F0502020204030204" pitchFamily="34" charset="0"/>
              </a:rPr>
              <a:t>Achievement of Self Performance Goals: </a:t>
            </a:r>
            <a:r>
              <a:rPr lang="en-US" sz="1800" dirty="0">
                <a:solidFill>
                  <a:srgbClr val="002060"/>
                </a:solidFill>
                <a:latin typeface="Calibri" panose="020F0502020204030204" pitchFamily="34" charset="0"/>
              </a:rPr>
              <a:t>meet or exceed the self performance goals set forth in the contract documents.</a:t>
            </a:r>
          </a:p>
          <a:p>
            <a:pPr marL="0" indent="0">
              <a:buNone/>
            </a:pPr>
            <a:endParaRPr lang="en-US" sz="1400" dirty="0">
              <a:latin typeface="Calibri" panose="020F0502020204030204" pitchFamily="34" charset="0"/>
            </a:endParaRPr>
          </a:p>
        </p:txBody>
      </p:sp>
      <p:pic>
        <p:nvPicPr>
          <p:cNvPr id="2" name="Picture 6" descr="CityofChicago.jpg">
            <a:extLst>
              <a:ext uri="{FF2B5EF4-FFF2-40B4-BE49-F238E27FC236}">
                <a16:creationId xmlns:a16="http://schemas.microsoft.com/office/drawing/2014/main" id="{7042945F-01DD-0048-B146-62ADB47E9D18}"/>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45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38DBD-90BD-40C3-8441-5F8C41404C70}"/>
              </a:ext>
            </a:extLst>
          </p:cNvPr>
          <p:cNvSpPr>
            <a:spLocks noGrp="1"/>
          </p:cNvSpPr>
          <p:nvPr>
            <p:ph type="title"/>
          </p:nvPr>
        </p:nvSpPr>
        <p:spPr>
          <a:xfrm>
            <a:off x="607350" y="411901"/>
            <a:ext cx="10684611" cy="904231"/>
          </a:xfrm>
        </p:spPr>
        <p:txBody>
          <a:bodyPr>
            <a:normAutofit/>
          </a:bodyPr>
          <a:lstStyle/>
          <a:p>
            <a:r>
              <a:rPr lang="en-US" dirty="0"/>
              <a:t>Benefits to JOC - Prime</a:t>
            </a:r>
          </a:p>
        </p:txBody>
      </p:sp>
      <p:sp>
        <p:nvSpPr>
          <p:cNvPr id="6" name="Text Placeholder 2">
            <a:extLst>
              <a:ext uri="{FF2B5EF4-FFF2-40B4-BE49-F238E27FC236}">
                <a16:creationId xmlns:a16="http://schemas.microsoft.com/office/drawing/2014/main" id="{EEA02275-41AA-4A69-A93A-77C9183B8424}"/>
              </a:ext>
            </a:extLst>
          </p:cNvPr>
          <p:cNvSpPr txBox="1">
            <a:spLocks/>
          </p:cNvSpPr>
          <p:nvPr/>
        </p:nvSpPr>
        <p:spPr>
          <a:xfrm>
            <a:off x="607350" y="1644472"/>
            <a:ext cx="10975049" cy="4422773"/>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en-US" sz="2200" b="1" dirty="0">
                <a:solidFill>
                  <a:schemeClr val="bg1"/>
                </a:solidFill>
                <a:latin typeface="Calibri" panose="020F0502020204030204" pitchFamily="34" charset="0"/>
              </a:rPr>
              <a:t>Prime Contractor’s benefits with Job Order Contracting</a:t>
            </a:r>
          </a:p>
          <a:p>
            <a:pPr marL="0" indent="0">
              <a:buNone/>
            </a:pPr>
            <a:endParaRPr lang="en-US" altLang="en-US" sz="2000" b="1" dirty="0">
              <a:solidFill>
                <a:schemeClr val="bg1"/>
              </a:solidFill>
              <a:latin typeface="Calibri" panose="020F0502020204030204" pitchFamily="34" charset="0"/>
            </a:endParaRPr>
          </a:p>
          <a:p>
            <a:pPr>
              <a:buFont typeface="Wingdings" panose="05000000000000000000" pitchFamily="2" charset="2"/>
              <a:buChar char="§"/>
            </a:pPr>
            <a:r>
              <a:rPr lang="en-US" altLang="en-US" sz="2000" dirty="0">
                <a:solidFill>
                  <a:schemeClr val="bg1"/>
                </a:solidFill>
                <a:latin typeface="Calibri" panose="020F0502020204030204" pitchFamily="34" charset="0"/>
              </a:rPr>
              <a:t>JOC can be profitable</a:t>
            </a:r>
          </a:p>
          <a:p>
            <a:pPr lvl="1">
              <a:buFont typeface="Wingdings" panose="05000000000000000000" pitchFamily="2" charset="2"/>
              <a:buChar char="§"/>
            </a:pPr>
            <a:r>
              <a:rPr lang="en-US" altLang="en-US" sz="2000" dirty="0">
                <a:solidFill>
                  <a:schemeClr val="bg1"/>
                </a:solidFill>
                <a:latin typeface="Calibri" panose="020F0502020204030204" pitchFamily="34" charset="0"/>
              </a:rPr>
              <a:t>Profit is a function of volume</a:t>
            </a:r>
          </a:p>
          <a:p>
            <a:pPr lvl="1">
              <a:buFont typeface="Wingdings" panose="05000000000000000000" pitchFamily="2" charset="2"/>
              <a:buChar char="§"/>
            </a:pPr>
            <a:r>
              <a:rPr lang="en-US" altLang="en-US" sz="2000" dirty="0">
                <a:solidFill>
                  <a:schemeClr val="bg1"/>
                </a:solidFill>
                <a:latin typeface="Calibri" panose="020F0502020204030204" pitchFamily="34" charset="0"/>
              </a:rPr>
              <a:t>Volume is driven by performance</a:t>
            </a:r>
          </a:p>
          <a:p>
            <a:pPr lvl="1">
              <a:buFont typeface="Wingdings" panose="05000000000000000000" pitchFamily="2" charset="2"/>
              <a:buChar char="§"/>
            </a:pPr>
            <a:r>
              <a:rPr lang="en-US" altLang="en-US" sz="2000" dirty="0">
                <a:solidFill>
                  <a:schemeClr val="bg1"/>
                </a:solidFill>
                <a:latin typeface="Calibri" panose="020F0502020204030204" pitchFamily="34" charset="0"/>
              </a:rPr>
              <a:t>JOC provides a steady flow of work</a:t>
            </a:r>
          </a:p>
          <a:p>
            <a:pPr lvl="1">
              <a:buFont typeface="Wingdings" panose="05000000000000000000" pitchFamily="2" charset="2"/>
              <a:buChar char="§"/>
            </a:pPr>
            <a:r>
              <a:rPr lang="en-US" altLang="en-US" sz="2000" dirty="0">
                <a:solidFill>
                  <a:schemeClr val="bg1"/>
                </a:solidFill>
                <a:latin typeface="Calibri" panose="020F0502020204030204" pitchFamily="34" charset="0"/>
              </a:rPr>
              <a:t>Do not have to chase the next project</a:t>
            </a:r>
          </a:p>
          <a:p>
            <a:pPr lvl="1">
              <a:buFont typeface="Wingdings" panose="05000000000000000000" pitchFamily="2" charset="2"/>
              <a:buChar char="§"/>
            </a:pPr>
            <a:endParaRPr lang="en-US" altLang="en-US" sz="2000" dirty="0">
              <a:solidFill>
                <a:schemeClr val="bg1"/>
              </a:solidFill>
              <a:latin typeface="Calibri" panose="020F0502020204030204" pitchFamily="34" charset="0"/>
            </a:endParaRPr>
          </a:p>
          <a:p>
            <a:pPr>
              <a:buFont typeface="Wingdings" panose="05000000000000000000" pitchFamily="2" charset="2"/>
              <a:buChar char="§"/>
            </a:pPr>
            <a:r>
              <a:rPr lang="en-US" altLang="en-US" sz="2000" dirty="0">
                <a:solidFill>
                  <a:schemeClr val="bg1"/>
                </a:solidFill>
                <a:latin typeface="Calibri" panose="020F0502020204030204" pitchFamily="34" charset="0"/>
              </a:rPr>
              <a:t>Long-term relationship with the City</a:t>
            </a:r>
          </a:p>
          <a:p>
            <a:pPr lvl="1">
              <a:buFont typeface="Wingdings" panose="05000000000000000000" pitchFamily="2" charset="2"/>
              <a:buChar char="§"/>
            </a:pPr>
            <a:r>
              <a:rPr lang="en-US" altLang="en-US" sz="2000" dirty="0">
                <a:solidFill>
                  <a:schemeClr val="bg1"/>
                </a:solidFill>
                <a:latin typeface="Calibri" panose="020F0502020204030204" pitchFamily="34" charset="0"/>
              </a:rPr>
              <a:t>Non-adversarial relationship</a:t>
            </a:r>
          </a:p>
          <a:p>
            <a:pPr lvl="1">
              <a:buFont typeface="Wingdings" panose="05000000000000000000" pitchFamily="2" charset="2"/>
              <a:buChar char="§"/>
            </a:pPr>
            <a:r>
              <a:rPr lang="en-US" altLang="en-US" sz="2000" dirty="0">
                <a:solidFill>
                  <a:schemeClr val="bg1"/>
                </a:solidFill>
                <a:latin typeface="Calibri" panose="020F0502020204030204" pitchFamily="34" charset="0"/>
              </a:rPr>
              <a:t>Develop partnership with the City</a:t>
            </a:r>
          </a:p>
          <a:p>
            <a:pPr marL="342900" lvl="1" indent="0">
              <a:buNone/>
            </a:pPr>
            <a:endParaRPr lang="en-US" altLang="en-US" sz="2000" dirty="0">
              <a:solidFill>
                <a:schemeClr val="bg1"/>
              </a:solidFill>
              <a:latin typeface="Calibri" panose="020F0502020204030204" pitchFamily="34" charset="0"/>
            </a:endParaRPr>
          </a:p>
          <a:p>
            <a:pPr>
              <a:buFont typeface="Wingdings" panose="05000000000000000000" pitchFamily="2" charset="2"/>
              <a:buChar char="§"/>
            </a:pPr>
            <a:r>
              <a:rPr lang="en-US" altLang="en-US" sz="2000" dirty="0">
                <a:solidFill>
                  <a:schemeClr val="bg1"/>
                </a:solidFill>
                <a:latin typeface="Calibri" panose="020F0502020204030204" pitchFamily="34" charset="0"/>
              </a:rPr>
              <a:t>Professionally rewarding</a:t>
            </a:r>
          </a:p>
          <a:p>
            <a:pPr lvl="1">
              <a:buFont typeface="Wingdings" panose="05000000000000000000" pitchFamily="2" charset="2"/>
              <a:buChar char="§"/>
            </a:pPr>
            <a:r>
              <a:rPr lang="en-US" altLang="en-US" sz="2000" dirty="0">
                <a:solidFill>
                  <a:schemeClr val="bg1"/>
                </a:solidFill>
                <a:latin typeface="Calibri" panose="020F0502020204030204" pitchFamily="34" charset="0"/>
              </a:rPr>
              <a:t>Different types of projects (varying scope)</a:t>
            </a:r>
          </a:p>
          <a:p>
            <a:pPr lvl="1">
              <a:buFont typeface="Wingdings" panose="05000000000000000000" pitchFamily="2" charset="2"/>
              <a:buChar char="§"/>
            </a:pPr>
            <a:r>
              <a:rPr lang="en-US" altLang="en-US" sz="2000" dirty="0">
                <a:solidFill>
                  <a:schemeClr val="bg1"/>
                </a:solidFill>
                <a:latin typeface="Calibri" panose="020F0502020204030204" pitchFamily="34" charset="0"/>
              </a:rPr>
              <a:t>Ability to provide input during scope development</a:t>
            </a:r>
          </a:p>
          <a:p>
            <a:pPr>
              <a:buFont typeface="Wingdings" panose="05000000000000000000" pitchFamily="2" charset="2"/>
              <a:buChar char="§"/>
            </a:pPr>
            <a:endParaRPr lang="en-US" sz="2000" dirty="0">
              <a:solidFill>
                <a:schemeClr val="bg1"/>
              </a:solidFill>
            </a:endParaRPr>
          </a:p>
        </p:txBody>
      </p:sp>
      <p:pic>
        <p:nvPicPr>
          <p:cNvPr id="7" name="Picture 2" descr="Key Tips for a Better Contractor-Supplier Relationship #construction in  2020 | Contractors, Business man, Construction site">
            <a:extLst>
              <a:ext uri="{FF2B5EF4-FFF2-40B4-BE49-F238E27FC236}">
                <a16:creationId xmlns:a16="http://schemas.microsoft.com/office/drawing/2014/main" id="{235D2B6E-D818-4D55-9C13-94EBB26C8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188" y="2301151"/>
            <a:ext cx="4581806" cy="30529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CityofChicago.jpg">
            <a:extLst>
              <a:ext uri="{FF2B5EF4-FFF2-40B4-BE49-F238E27FC236}">
                <a16:creationId xmlns:a16="http://schemas.microsoft.com/office/drawing/2014/main" id="{CE33B460-5457-A6AD-4D38-4169F1464F09}"/>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167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DC71E-F473-48C8-B653-326184115F22}"/>
              </a:ext>
            </a:extLst>
          </p:cNvPr>
          <p:cNvSpPr txBox="1">
            <a:spLocks/>
          </p:cNvSpPr>
          <p:nvPr/>
        </p:nvSpPr>
        <p:spPr>
          <a:xfrm>
            <a:off x="632756" y="412308"/>
            <a:ext cx="10684611" cy="8237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tx1"/>
                </a:solidFill>
                <a:latin typeface="+mj-lt"/>
                <a:ea typeface="+mj-ea"/>
                <a:cs typeface="+mj-cs"/>
              </a:defRPr>
            </a:lvl1pPr>
          </a:lstStyle>
          <a:p>
            <a:r>
              <a:rPr lang="en-US" dirty="0">
                <a:solidFill>
                  <a:schemeClr val="accent1"/>
                </a:solidFill>
              </a:rPr>
              <a:t>Benefits to JOC - Subcontractor</a:t>
            </a:r>
          </a:p>
        </p:txBody>
      </p:sp>
      <p:sp>
        <p:nvSpPr>
          <p:cNvPr id="7" name="Text Placeholder 2">
            <a:extLst>
              <a:ext uri="{FF2B5EF4-FFF2-40B4-BE49-F238E27FC236}">
                <a16:creationId xmlns:a16="http://schemas.microsoft.com/office/drawing/2014/main" id="{A9166886-185A-4A83-80E3-F4245EA7E500}"/>
              </a:ext>
            </a:extLst>
          </p:cNvPr>
          <p:cNvSpPr txBox="1">
            <a:spLocks/>
          </p:cNvSpPr>
          <p:nvPr/>
        </p:nvSpPr>
        <p:spPr>
          <a:xfrm>
            <a:off x="768862" y="1754778"/>
            <a:ext cx="5869005" cy="4524865"/>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en-US" sz="2000" b="1" dirty="0">
                <a:solidFill>
                  <a:srgbClr val="002060"/>
                </a:solidFill>
                <a:latin typeface="Calibri" panose="020F0502020204030204" pitchFamily="34" charset="0"/>
              </a:rPr>
              <a:t>Subcontractor’s benefits with Job Order Contracting</a:t>
            </a:r>
          </a:p>
          <a:p>
            <a:pPr marL="0" indent="0">
              <a:buNone/>
            </a:pPr>
            <a:endParaRPr lang="en-US" altLang="en-US" sz="2000" b="1" dirty="0">
              <a:solidFill>
                <a:srgbClr val="002060"/>
              </a:solidFill>
              <a:latin typeface="Calibri" panose="020F0502020204030204" pitchFamily="34" charset="0"/>
            </a:endParaRPr>
          </a:p>
          <a:p>
            <a:pPr>
              <a:buFont typeface="Wingdings" panose="05000000000000000000" pitchFamily="2" charset="2"/>
              <a:buChar char="§"/>
            </a:pPr>
            <a:r>
              <a:rPr lang="en-US" altLang="en-US" sz="2000" dirty="0">
                <a:solidFill>
                  <a:srgbClr val="002060"/>
                </a:solidFill>
                <a:latin typeface="Calibri" panose="020F0502020204030204" pitchFamily="34" charset="0"/>
              </a:rPr>
              <a:t>No projects are identified at the time of bidding, so Prime Contractor cannot staff up to self perform.</a:t>
            </a:r>
          </a:p>
          <a:p>
            <a:pPr>
              <a:lnSpc>
                <a:spcPct val="110000"/>
              </a:lnSpc>
              <a:buFont typeface="Wingdings" panose="05000000000000000000" pitchFamily="2" charset="2"/>
              <a:buChar char="§"/>
            </a:pPr>
            <a:r>
              <a:rPr lang="en-US" altLang="en-US" sz="2000" dirty="0">
                <a:solidFill>
                  <a:srgbClr val="002060"/>
                </a:solidFill>
                <a:latin typeface="Calibri" panose="020F0502020204030204" pitchFamily="34" charset="0"/>
              </a:rPr>
              <a:t>Increased subcontracting opportunities because Prime Contractors must utilize the subcontracting community.</a:t>
            </a:r>
          </a:p>
          <a:p>
            <a:pPr>
              <a:lnSpc>
                <a:spcPct val="110000"/>
              </a:lnSpc>
              <a:buFont typeface="Wingdings" panose="05000000000000000000" pitchFamily="2" charset="2"/>
              <a:buChar char="§"/>
            </a:pPr>
            <a:r>
              <a:rPr lang="en-US" altLang="en-US" sz="2000" dirty="0">
                <a:solidFill>
                  <a:srgbClr val="002060"/>
                </a:solidFill>
                <a:latin typeface="Calibri" panose="020F0502020204030204" pitchFamily="34" charset="0"/>
              </a:rPr>
              <a:t>Simplified procurement process for the City allowing them to procure more work in a shorter period of time.</a:t>
            </a:r>
          </a:p>
          <a:p>
            <a:pPr>
              <a:lnSpc>
                <a:spcPct val="110000"/>
              </a:lnSpc>
              <a:buFont typeface="Wingdings" panose="05000000000000000000" pitchFamily="2" charset="2"/>
              <a:buChar char="§"/>
            </a:pPr>
            <a:r>
              <a:rPr lang="en-US" altLang="en-US" sz="2000" dirty="0">
                <a:solidFill>
                  <a:srgbClr val="002060"/>
                </a:solidFill>
                <a:latin typeface="Calibri" panose="020F0502020204030204" pitchFamily="34" charset="0"/>
              </a:rPr>
              <a:t>Multiple projects on multiple sites simultaneously.</a:t>
            </a:r>
          </a:p>
          <a:p>
            <a:pPr marL="0" indent="0">
              <a:lnSpc>
                <a:spcPct val="110000"/>
              </a:lnSpc>
              <a:buNone/>
            </a:pPr>
            <a:endParaRPr lang="en-US" dirty="0"/>
          </a:p>
        </p:txBody>
      </p:sp>
      <p:pic>
        <p:nvPicPr>
          <p:cNvPr id="2" name="Picture 6" descr="CityofChicago.jpg">
            <a:extLst>
              <a:ext uri="{FF2B5EF4-FFF2-40B4-BE49-F238E27FC236}">
                <a16:creationId xmlns:a16="http://schemas.microsoft.com/office/drawing/2014/main" id="{F3A6CC0F-433D-0D3E-66C3-D15539CF1846}"/>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7" descr="A picture containing drawing&#10;&#10;Description automatically generated">
            <a:extLst>
              <a:ext uri="{FF2B5EF4-FFF2-40B4-BE49-F238E27FC236}">
                <a16:creationId xmlns:a16="http://schemas.microsoft.com/office/drawing/2014/main" id="{C1EB9C43-B030-73CF-43B3-573596C270AB}"/>
              </a:ext>
            </a:extLst>
          </p:cNvPr>
          <p:cNvPicPr>
            <a:picLocks noChangeAspect="1"/>
          </p:cNvPicPr>
          <p:nvPr/>
        </p:nvPicPr>
        <p:blipFill>
          <a:blip r:embed="rId3"/>
          <a:srcRect t="4447" b="4447"/>
          <a:stretch>
            <a:fillRect/>
          </a:stretch>
        </p:blipFill>
        <p:spPr>
          <a:xfrm>
            <a:off x="7463968" y="1652403"/>
            <a:ext cx="1493728" cy="1360220"/>
          </a:xfrm>
          <a:prstGeom prst="rect">
            <a:avLst/>
          </a:prstGeom>
        </p:spPr>
      </p:pic>
      <p:pic>
        <p:nvPicPr>
          <p:cNvPr id="4" name="Picture 3" descr="A close up of a sign&#10;&#10;Description automatically generated">
            <a:extLst>
              <a:ext uri="{FF2B5EF4-FFF2-40B4-BE49-F238E27FC236}">
                <a16:creationId xmlns:a16="http://schemas.microsoft.com/office/drawing/2014/main" id="{66C8773C-C420-29E7-22F4-1C586DD6B55A}"/>
              </a:ext>
            </a:extLst>
          </p:cNvPr>
          <p:cNvPicPr>
            <a:picLocks noChangeAspect="1"/>
          </p:cNvPicPr>
          <p:nvPr/>
        </p:nvPicPr>
        <p:blipFill>
          <a:blip r:embed="rId4"/>
          <a:stretch>
            <a:fillRect/>
          </a:stretch>
        </p:blipFill>
        <p:spPr>
          <a:xfrm>
            <a:off x="9229744" y="2247763"/>
            <a:ext cx="2500115" cy="1529719"/>
          </a:xfrm>
          <a:prstGeom prst="rect">
            <a:avLst/>
          </a:prstGeom>
        </p:spPr>
      </p:pic>
    </p:spTree>
    <p:extLst>
      <p:ext uri="{BB962C8B-B14F-4D97-AF65-F5344CB8AC3E}">
        <p14:creationId xmlns:p14="http://schemas.microsoft.com/office/powerpoint/2010/main" val="2137460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5" name="TextBox 4">
            <a:extLst>
              <a:ext uri="{FF2B5EF4-FFF2-40B4-BE49-F238E27FC236}">
                <a16:creationId xmlns:a16="http://schemas.microsoft.com/office/drawing/2014/main" id="{B2B1EEB1-AA85-3043-E959-92E5ED38DC05}"/>
              </a:ext>
            </a:extLst>
          </p:cNvPr>
          <p:cNvSpPr txBox="1"/>
          <p:nvPr/>
        </p:nvSpPr>
        <p:spPr>
          <a:xfrm>
            <a:off x="1338821" y="668714"/>
            <a:ext cx="95145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ADLaM Display"/>
                <a:ea typeface="ADLaM Display"/>
                <a:cs typeface="ADLaM Display"/>
              </a:rPr>
              <a:t>Stay Informed</a:t>
            </a:r>
          </a:p>
        </p:txBody>
      </p:sp>
      <p:sp>
        <p:nvSpPr>
          <p:cNvPr id="4" name="TextBox 3">
            <a:extLst>
              <a:ext uri="{FF2B5EF4-FFF2-40B4-BE49-F238E27FC236}">
                <a16:creationId xmlns:a16="http://schemas.microsoft.com/office/drawing/2014/main" id="{AB1BCAE2-4D53-C0D6-E8AC-1CB638B0E7EB}"/>
              </a:ext>
            </a:extLst>
          </p:cNvPr>
          <p:cNvSpPr txBox="1"/>
          <p:nvPr/>
        </p:nvSpPr>
        <p:spPr>
          <a:xfrm>
            <a:off x="1336843" y="3733873"/>
            <a:ext cx="9488757" cy="1135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We encourage you to follow us social media to stay informed. You can find us on LinkedIn, Facebook, Twitter, and YouTube.</a:t>
            </a:r>
          </a:p>
        </p:txBody>
      </p:sp>
      <p:sp>
        <p:nvSpPr>
          <p:cNvPr id="8" name="TextBox 7">
            <a:extLst>
              <a:ext uri="{FF2B5EF4-FFF2-40B4-BE49-F238E27FC236}">
                <a16:creationId xmlns:a16="http://schemas.microsoft.com/office/drawing/2014/main" id="{AC53591C-1A2C-4B5F-30A9-ADC7903F913A}"/>
              </a:ext>
            </a:extLst>
          </p:cNvPr>
          <p:cNvSpPr txBox="1"/>
          <p:nvPr/>
        </p:nvSpPr>
        <p:spPr>
          <a:xfrm>
            <a:off x="1350211" y="1585298"/>
            <a:ext cx="9488757" cy="16893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The Department of Procurement Services is committed to Communications and Outreach, which is key to keeping citizens informed of bid opportunities, new programs, and innovations. </a:t>
            </a:r>
            <a:endParaRPr lang="en-US" sz="2400">
              <a:latin typeface="ADLaM Display"/>
              <a:ea typeface="ADLaM Display"/>
              <a:cs typeface="ADLaM Display"/>
            </a:endParaRPr>
          </a:p>
        </p:txBody>
      </p:sp>
      <p:pic>
        <p:nvPicPr>
          <p:cNvPr id="11" name="Picture 10">
            <a:extLst>
              <a:ext uri="{FF2B5EF4-FFF2-40B4-BE49-F238E27FC236}">
                <a16:creationId xmlns:a16="http://schemas.microsoft.com/office/drawing/2014/main" id="{87AE7744-2F85-C97C-54EC-831F02D790B9}"/>
              </a:ext>
            </a:extLst>
          </p:cNvPr>
          <p:cNvPicPr>
            <a:picLocks noChangeAspect="1"/>
          </p:cNvPicPr>
          <p:nvPr/>
        </p:nvPicPr>
        <p:blipFill>
          <a:blip r:embed="rId3"/>
          <a:stretch>
            <a:fillRect/>
          </a:stretch>
        </p:blipFill>
        <p:spPr>
          <a:xfrm>
            <a:off x="2800684" y="5390966"/>
            <a:ext cx="6579936" cy="835224"/>
          </a:xfrm>
          <a:prstGeom prst="rect">
            <a:avLst/>
          </a:prstGeom>
        </p:spPr>
      </p:pic>
    </p:spTree>
    <p:extLst>
      <p:ext uri="{BB962C8B-B14F-4D97-AF65-F5344CB8AC3E}">
        <p14:creationId xmlns:p14="http://schemas.microsoft.com/office/powerpoint/2010/main" val="423346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35CC-E035-46A9-857E-446DB5416CF7}"/>
              </a:ext>
            </a:extLst>
          </p:cNvPr>
          <p:cNvSpPr>
            <a:spLocks noGrp="1"/>
          </p:cNvSpPr>
          <p:nvPr>
            <p:ph type="title"/>
          </p:nvPr>
        </p:nvSpPr>
        <p:spPr>
          <a:xfrm>
            <a:off x="634459" y="339142"/>
            <a:ext cx="10684610" cy="679281"/>
          </a:xfrm>
        </p:spPr>
        <p:txBody>
          <a:bodyPr/>
          <a:lstStyle/>
          <a:p>
            <a:r>
              <a:rPr lang="en-US" dirty="0">
                <a:solidFill>
                  <a:schemeClr val="accent1"/>
                </a:solidFill>
              </a:rPr>
              <a:t>Bidding as a Prime Contractor</a:t>
            </a:r>
          </a:p>
        </p:txBody>
      </p:sp>
      <p:sp>
        <p:nvSpPr>
          <p:cNvPr id="7" name="Text Box 52">
            <a:extLst>
              <a:ext uri="{FF2B5EF4-FFF2-40B4-BE49-F238E27FC236}">
                <a16:creationId xmlns:a16="http://schemas.microsoft.com/office/drawing/2014/main" id="{18C486FE-4A2D-423F-A5C1-3084F0DFFCB0}"/>
              </a:ext>
            </a:extLst>
          </p:cNvPr>
          <p:cNvSpPr txBox="1">
            <a:spLocks noGrp="1" noChangeArrowheads="1"/>
          </p:cNvSpPr>
          <p:nvPr>
            <p:ph type="body" sz="quarter" idx="12"/>
          </p:nvPr>
        </p:nvSpPr>
        <p:spPr bwMode="auto">
          <a:xfrm>
            <a:off x="152400" y="1336675"/>
            <a:ext cx="12039600" cy="108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58" tIns="44930" rIns="89858" bIns="4493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ct val="50000"/>
              </a:spcBef>
              <a:buNone/>
            </a:pPr>
            <a:r>
              <a:rPr lang="en-US" altLang="en-US" b="1" dirty="0">
                <a:latin typeface="Georgia" panose="02040502050405020303" pitchFamily="18" charset="0"/>
              </a:rPr>
              <a:t>Prime Contractors                                           Prime &amp; Subcontractors</a:t>
            </a:r>
          </a:p>
          <a:p>
            <a:pPr marL="0" indent="0" eaLnBrk="1" hangingPunct="1">
              <a:spcBef>
                <a:spcPct val="50000"/>
              </a:spcBef>
              <a:buNone/>
            </a:pPr>
            <a:endParaRPr lang="en-US" altLang="en-US" b="1" dirty="0">
              <a:latin typeface="Georgia" panose="02040502050405020303" pitchFamily="18" charset="0"/>
            </a:endParaRPr>
          </a:p>
        </p:txBody>
      </p:sp>
      <p:pic>
        <p:nvPicPr>
          <p:cNvPr id="8" name="Picture 7">
            <a:extLst>
              <a:ext uri="{FF2B5EF4-FFF2-40B4-BE49-F238E27FC236}">
                <a16:creationId xmlns:a16="http://schemas.microsoft.com/office/drawing/2014/main" id="{91D4BA5D-A085-4D68-999A-307A0B299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3179"/>
            <a:ext cx="12192000" cy="3955982"/>
          </a:xfrm>
          <a:prstGeom prst="rect">
            <a:avLst/>
          </a:prstGeom>
        </p:spPr>
      </p:pic>
      <p:pic>
        <p:nvPicPr>
          <p:cNvPr id="3" name="Picture 6" descr="CityofChicago.jpg">
            <a:extLst>
              <a:ext uri="{FF2B5EF4-FFF2-40B4-BE49-F238E27FC236}">
                <a16:creationId xmlns:a16="http://schemas.microsoft.com/office/drawing/2014/main" id="{865EA350-0C03-3367-DF3A-4B359157DBB2}"/>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912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B356-D52F-48A6-A7C9-3C25A3D0F59E}"/>
              </a:ext>
            </a:extLst>
          </p:cNvPr>
          <p:cNvSpPr>
            <a:spLocks noGrp="1"/>
          </p:cNvSpPr>
          <p:nvPr>
            <p:ph type="title"/>
          </p:nvPr>
        </p:nvSpPr>
        <p:spPr>
          <a:xfrm>
            <a:off x="736059" y="420856"/>
            <a:ext cx="10684610" cy="679281"/>
          </a:xfrm>
        </p:spPr>
        <p:txBody>
          <a:bodyPr/>
          <a:lstStyle/>
          <a:p>
            <a:r>
              <a:rPr lang="en-US" sz="4000" dirty="0"/>
              <a:t>Part 1 -  Bidding as a Prime Contractor</a:t>
            </a:r>
            <a:endParaRPr lang="en-US" dirty="0"/>
          </a:p>
        </p:txBody>
      </p:sp>
      <p:sp>
        <p:nvSpPr>
          <p:cNvPr id="4" name="Text Placeholder 3">
            <a:extLst>
              <a:ext uri="{FF2B5EF4-FFF2-40B4-BE49-F238E27FC236}">
                <a16:creationId xmlns:a16="http://schemas.microsoft.com/office/drawing/2014/main" id="{E14F2DC7-0AAE-4F1E-A135-54443F2FF127}"/>
              </a:ext>
            </a:extLst>
          </p:cNvPr>
          <p:cNvSpPr txBox="1">
            <a:spLocks/>
          </p:cNvSpPr>
          <p:nvPr/>
        </p:nvSpPr>
        <p:spPr>
          <a:xfrm>
            <a:off x="6371924" y="1549666"/>
            <a:ext cx="5438274" cy="45431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solidFill>
                  <a:schemeClr val="bg1"/>
                </a:solidFill>
              </a:rPr>
              <a:t>             Gordian Documents</a:t>
            </a:r>
          </a:p>
        </p:txBody>
      </p:sp>
      <p:sp>
        <p:nvSpPr>
          <p:cNvPr id="5" name="Text Placeholder 2">
            <a:extLst>
              <a:ext uri="{FF2B5EF4-FFF2-40B4-BE49-F238E27FC236}">
                <a16:creationId xmlns:a16="http://schemas.microsoft.com/office/drawing/2014/main" id="{2B8D83FF-DC8A-4CE9-B959-C18BB1F5274F}"/>
              </a:ext>
            </a:extLst>
          </p:cNvPr>
          <p:cNvSpPr>
            <a:spLocks noGrp="1"/>
          </p:cNvSpPr>
          <p:nvPr>
            <p:ph type="body" sz="quarter" idx="12"/>
          </p:nvPr>
        </p:nvSpPr>
        <p:spPr>
          <a:xfrm>
            <a:off x="736059" y="1851025"/>
            <a:ext cx="4933303" cy="3906838"/>
          </a:xfrm>
        </p:spPr>
        <p:txBody>
          <a:bodyPr>
            <a:normAutofit/>
          </a:bodyPr>
          <a:lstStyle/>
          <a:p>
            <a:pPr>
              <a:defRPr/>
            </a:pPr>
            <a:r>
              <a:rPr lang="en-US" altLang="en-US" sz="2400" b="1" dirty="0">
                <a:latin typeface="Calibri" panose="020F0502020204030204" pitchFamily="34" charset="0"/>
              </a:rPr>
              <a:t>Book 1: </a:t>
            </a:r>
            <a:r>
              <a:rPr lang="en-US" altLang="en-US" sz="2400" dirty="0">
                <a:latin typeface="Calibri" panose="020F0502020204030204" pitchFamily="34" charset="0"/>
              </a:rPr>
              <a:t>Instructions to Bidders and Execution Documents</a:t>
            </a:r>
          </a:p>
          <a:p>
            <a:pPr>
              <a:defRPr/>
            </a:pPr>
            <a:r>
              <a:rPr lang="en-US" altLang="en-US" sz="2400" b="1" dirty="0">
                <a:latin typeface="Calibri" panose="020F0502020204030204" pitchFamily="34" charset="0"/>
              </a:rPr>
              <a:t>Book 2: </a:t>
            </a:r>
            <a:r>
              <a:rPr lang="en-US" altLang="en-US" sz="2400" dirty="0">
                <a:latin typeface="Calibri" panose="020F0502020204030204" pitchFamily="34" charset="0"/>
              </a:rPr>
              <a:t>City’s General Conditions and JOC Special Conditions</a:t>
            </a:r>
          </a:p>
          <a:p>
            <a:pPr>
              <a:defRPr/>
            </a:pPr>
            <a:r>
              <a:rPr lang="en-US" altLang="en-US" sz="2400" b="1" dirty="0">
                <a:latin typeface="Calibri" panose="020F0502020204030204" pitchFamily="34" charset="0"/>
              </a:rPr>
              <a:t>Book 3: </a:t>
            </a:r>
            <a:r>
              <a:rPr lang="en-US" altLang="en-US" sz="2400" dirty="0">
                <a:latin typeface="Calibri" panose="020F0502020204030204" pitchFamily="34" charset="0"/>
              </a:rPr>
              <a:t>Construction Task Catalog</a:t>
            </a:r>
            <a:r>
              <a:rPr lang="en-US" altLang="en-US" sz="2400" baseline="30000" dirty="0">
                <a:latin typeface="Calibri" panose="020F0502020204030204" pitchFamily="34" charset="0"/>
              </a:rPr>
              <a:t>®</a:t>
            </a:r>
          </a:p>
          <a:p>
            <a:pPr>
              <a:defRPr/>
            </a:pPr>
            <a:r>
              <a:rPr lang="en-US" altLang="en-US" sz="2400" b="1" dirty="0">
                <a:latin typeface="Calibri" panose="020F0502020204030204" pitchFamily="34" charset="0"/>
              </a:rPr>
              <a:t>Book 4: </a:t>
            </a:r>
            <a:r>
              <a:rPr lang="en-US" altLang="en-US" sz="2400" dirty="0">
                <a:latin typeface="Calibri" panose="020F0502020204030204" pitchFamily="34" charset="0"/>
              </a:rPr>
              <a:t>Technical Specifications</a:t>
            </a:r>
          </a:p>
          <a:p>
            <a:pPr>
              <a:defRPr/>
            </a:pPr>
            <a:r>
              <a:rPr lang="en-US" altLang="en-US" sz="2400" b="1" dirty="0">
                <a:latin typeface="Calibri" panose="020F0502020204030204" pitchFamily="34" charset="0"/>
              </a:rPr>
              <a:t>Book 5: </a:t>
            </a:r>
            <a:r>
              <a:rPr lang="en-US" altLang="en-US" sz="2400" dirty="0">
                <a:latin typeface="Calibri" panose="020F0502020204030204" pitchFamily="34" charset="0"/>
              </a:rPr>
              <a:t>Clients’ Specifications</a:t>
            </a:r>
          </a:p>
          <a:p>
            <a:pPr marL="0" indent="0">
              <a:buNone/>
            </a:pPr>
            <a:endParaRPr lang="en-US" dirty="0"/>
          </a:p>
        </p:txBody>
      </p:sp>
      <p:pic>
        <p:nvPicPr>
          <p:cNvPr id="6" name="Picture 5">
            <a:extLst>
              <a:ext uri="{FF2B5EF4-FFF2-40B4-BE49-F238E27FC236}">
                <a16:creationId xmlns:a16="http://schemas.microsoft.com/office/drawing/2014/main" id="{5B40BFC8-2942-4CBE-8A3E-0915CBA29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695" y="2050181"/>
            <a:ext cx="4783756" cy="3907857"/>
          </a:xfrm>
          <a:prstGeom prst="rect">
            <a:avLst/>
          </a:prstGeom>
        </p:spPr>
      </p:pic>
      <p:pic>
        <p:nvPicPr>
          <p:cNvPr id="3" name="Picture 6" descr="CityofChicago.jpg">
            <a:extLst>
              <a:ext uri="{FF2B5EF4-FFF2-40B4-BE49-F238E27FC236}">
                <a16:creationId xmlns:a16="http://schemas.microsoft.com/office/drawing/2014/main" id="{BFDFAD4B-DDDB-3550-A49A-91936DA380AD}"/>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42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F2AAC5-AA9F-46B3-857E-902F2BD4B918}"/>
              </a:ext>
            </a:extLst>
          </p:cNvPr>
          <p:cNvSpPr>
            <a:spLocks noGrp="1"/>
          </p:cNvSpPr>
          <p:nvPr>
            <p:ph type="title"/>
          </p:nvPr>
        </p:nvSpPr>
        <p:spPr>
          <a:xfrm>
            <a:off x="769749" y="564163"/>
            <a:ext cx="8529392" cy="509461"/>
          </a:xfrm>
        </p:spPr>
        <p:txBody>
          <a:bodyPr>
            <a:noAutofit/>
          </a:bodyPr>
          <a:lstStyle/>
          <a:p>
            <a:r>
              <a:rPr lang="en-US" dirty="0">
                <a:solidFill>
                  <a:schemeClr val="accent1"/>
                </a:solidFill>
              </a:rPr>
              <a:t>Construction Task Catalog (CTC)</a:t>
            </a:r>
          </a:p>
        </p:txBody>
      </p:sp>
      <p:sp>
        <p:nvSpPr>
          <p:cNvPr id="9" name="Text Placeholder 2">
            <a:extLst>
              <a:ext uri="{FF2B5EF4-FFF2-40B4-BE49-F238E27FC236}">
                <a16:creationId xmlns:a16="http://schemas.microsoft.com/office/drawing/2014/main" id="{EE755FA2-C269-482E-8728-1009FFD33677}"/>
              </a:ext>
            </a:extLst>
          </p:cNvPr>
          <p:cNvSpPr>
            <a:spLocks noGrp="1"/>
          </p:cNvSpPr>
          <p:nvPr>
            <p:ph type="body" sz="quarter" idx="12"/>
          </p:nvPr>
        </p:nvSpPr>
        <p:spPr>
          <a:xfrm>
            <a:off x="735244" y="1557603"/>
            <a:ext cx="4653604" cy="3700251"/>
          </a:xfrm>
        </p:spPr>
        <p:txBody>
          <a:bodyPr>
            <a:normAutofit/>
          </a:bodyPr>
          <a:lstStyle/>
          <a:p>
            <a:pPr marL="0" indent="0">
              <a:buNone/>
            </a:pPr>
            <a:r>
              <a:rPr lang="en-US" altLang="en-US" sz="2000" b="1" dirty="0">
                <a:solidFill>
                  <a:srgbClr val="002060"/>
                </a:solidFill>
                <a:latin typeface="Calibri" panose="020F0502020204030204" pitchFamily="34" charset="0"/>
              </a:rPr>
              <a:t>Book 3: Construction Task Catalog</a:t>
            </a:r>
            <a:r>
              <a:rPr lang="en-US" altLang="en-US" sz="2000" b="1" baseline="30000" dirty="0">
                <a:solidFill>
                  <a:srgbClr val="002060"/>
                </a:solidFill>
                <a:latin typeface="Calibri" panose="020F0502020204030204" pitchFamily="34" charset="0"/>
              </a:rPr>
              <a:t>®</a:t>
            </a:r>
            <a:r>
              <a:rPr lang="en-US" altLang="en-US" sz="2000" b="1" dirty="0">
                <a:solidFill>
                  <a:srgbClr val="002060"/>
                </a:solidFill>
                <a:latin typeface="Calibri" panose="020F0502020204030204" pitchFamily="34" charset="0"/>
              </a:rPr>
              <a:t> (CTC) (Link in eProcurement)</a:t>
            </a:r>
          </a:p>
          <a:p>
            <a:pPr>
              <a:buFont typeface="Wingdings" panose="05000000000000000000" pitchFamily="2" charset="2"/>
              <a:buChar char="§"/>
            </a:pPr>
            <a:r>
              <a:rPr lang="en-US" altLang="en-US" sz="2000" dirty="0">
                <a:solidFill>
                  <a:srgbClr val="002060"/>
                </a:solidFill>
                <a:latin typeface="Calibri" panose="020F0502020204030204" pitchFamily="34" charset="0"/>
              </a:rPr>
              <a:t>Catalog of pre-priced construction tasks</a:t>
            </a:r>
          </a:p>
          <a:p>
            <a:pPr>
              <a:buFont typeface="Wingdings" panose="05000000000000000000" pitchFamily="2" charset="2"/>
              <a:buChar char="§"/>
            </a:pPr>
            <a:r>
              <a:rPr lang="en-US" altLang="en-US" sz="2000" dirty="0">
                <a:solidFill>
                  <a:srgbClr val="002060"/>
                </a:solidFill>
                <a:latin typeface="Calibri" panose="020F0502020204030204" pitchFamily="34" charset="0"/>
              </a:rPr>
              <a:t>Organized by CSI </a:t>
            </a:r>
            <a:r>
              <a:rPr lang="en-US" altLang="en-US" sz="2000" dirty="0" err="1">
                <a:solidFill>
                  <a:srgbClr val="002060"/>
                </a:solidFill>
                <a:latin typeface="Calibri" panose="020F0502020204030204" pitchFamily="34" charset="0"/>
              </a:rPr>
              <a:t>MasterFormat</a:t>
            </a:r>
            <a:endParaRPr lang="en-US" altLang="en-US" sz="2000" dirty="0">
              <a:solidFill>
                <a:srgbClr val="002060"/>
              </a:solidFill>
              <a:latin typeface="Calibri" panose="020F0502020204030204" pitchFamily="34" charset="0"/>
            </a:endParaRPr>
          </a:p>
          <a:p>
            <a:pPr>
              <a:buFont typeface="Wingdings" panose="05000000000000000000" pitchFamily="2" charset="2"/>
              <a:buChar char="§"/>
            </a:pPr>
            <a:r>
              <a:rPr lang="en-US" altLang="en-US" sz="2000" dirty="0">
                <a:solidFill>
                  <a:srgbClr val="002060"/>
                </a:solidFill>
                <a:latin typeface="Calibri" panose="020F0502020204030204" pitchFamily="34" charset="0"/>
              </a:rPr>
              <a:t>Prices include local labor, equipment and material (LEM) costs</a:t>
            </a:r>
          </a:p>
          <a:p>
            <a:pPr>
              <a:buFont typeface="Wingdings" panose="05000000000000000000" pitchFamily="2" charset="2"/>
              <a:buChar char="§"/>
            </a:pPr>
            <a:r>
              <a:rPr lang="en-US" altLang="en-US" sz="2000" dirty="0">
                <a:solidFill>
                  <a:srgbClr val="002060"/>
                </a:solidFill>
                <a:latin typeface="Calibri" panose="020F0502020204030204" pitchFamily="34" charset="0"/>
              </a:rPr>
              <a:t>Customized for City’s tasks and standards</a:t>
            </a:r>
          </a:p>
          <a:p>
            <a:pPr>
              <a:buFont typeface="Wingdings" panose="05000000000000000000" pitchFamily="2" charset="2"/>
              <a:buChar char="§"/>
            </a:pPr>
            <a:r>
              <a:rPr lang="en-US" altLang="en-US" sz="2000" dirty="0">
                <a:solidFill>
                  <a:srgbClr val="002060"/>
                </a:solidFill>
                <a:latin typeface="Calibri" panose="020F0502020204030204" pitchFamily="34" charset="0"/>
              </a:rPr>
              <a:t>Prices in the CTC are fixed for the duration of the contract. </a:t>
            </a:r>
          </a:p>
          <a:p>
            <a:pPr marL="0" indent="0">
              <a:buNone/>
            </a:pPr>
            <a:endParaRPr lang="en-US" dirty="0"/>
          </a:p>
        </p:txBody>
      </p:sp>
      <p:pic>
        <p:nvPicPr>
          <p:cNvPr id="10" name="Picture 9">
            <a:extLst>
              <a:ext uri="{FF2B5EF4-FFF2-40B4-BE49-F238E27FC236}">
                <a16:creationId xmlns:a16="http://schemas.microsoft.com/office/drawing/2014/main" id="{807A6D10-5D09-41AB-BC52-C0ABFE093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899" y="1646973"/>
            <a:ext cx="5999248" cy="4036450"/>
          </a:xfrm>
          <a:prstGeom prst="rect">
            <a:avLst/>
          </a:prstGeom>
        </p:spPr>
      </p:pic>
      <p:pic>
        <p:nvPicPr>
          <p:cNvPr id="2" name="Picture 6" descr="CityofChicago.jpg">
            <a:extLst>
              <a:ext uri="{FF2B5EF4-FFF2-40B4-BE49-F238E27FC236}">
                <a16:creationId xmlns:a16="http://schemas.microsoft.com/office/drawing/2014/main" id="{07A53D9C-3C75-5138-799D-EDAAC7D33E58}"/>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375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ABAB-1F41-4833-AF4A-46F064A51B4E}"/>
              </a:ext>
            </a:extLst>
          </p:cNvPr>
          <p:cNvSpPr>
            <a:spLocks noGrp="1"/>
          </p:cNvSpPr>
          <p:nvPr>
            <p:ph type="title"/>
          </p:nvPr>
        </p:nvSpPr>
        <p:spPr>
          <a:xfrm>
            <a:off x="604459" y="498309"/>
            <a:ext cx="8514954" cy="614197"/>
          </a:xfrm>
        </p:spPr>
        <p:txBody>
          <a:bodyPr>
            <a:noAutofit/>
          </a:bodyPr>
          <a:lstStyle/>
          <a:p>
            <a:r>
              <a:rPr lang="en-US" dirty="0">
                <a:solidFill>
                  <a:schemeClr val="accent1"/>
                </a:solidFill>
              </a:rPr>
              <a:t>Bidding as a Prime Contractor</a:t>
            </a:r>
          </a:p>
        </p:txBody>
      </p:sp>
      <p:sp>
        <p:nvSpPr>
          <p:cNvPr id="3" name="Text Placeholder 2">
            <a:extLst>
              <a:ext uri="{FF2B5EF4-FFF2-40B4-BE49-F238E27FC236}">
                <a16:creationId xmlns:a16="http://schemas.microsoft.com/office/drawing/2014/main" id="{5B483971-1E55-4033-8BA6-3CBF810D76E2}"/>
              </a:ext>
            </a:extLst>
          </p:cNvPr>
          <p:cNvSpPr>
            <a:spLocks noGrp="1"/>
          </p:cNvSpPr>
          <p:nvPr>
            <p:ph type="body" sz="quarter" idx="12"/>
          </p:nvPr>
        </p:nvSpPr>
        <p:spPr>
          <a:xfrm>
            <a:off x="1056544" y="1274722"/>
            <a:ext cx="8591956" cy="4956957"/>
          </a:xfrm>
        </p:spPr>
        <p:txBody>
          <a:bodyPr>
            <a:normAutofit fontScale="40000" lnSpcReduction="20000"/>
          </a:bodyPr>
          <a:lstStyle/>
          <a:p>
            <a:pPr marL="0" indent="0">
              <a:buNone/>
            </a:pPr>
            <a:r>
              <a:rPr lang="en-US" altLang="en-US" sz="3500" b="1" dirty="0">
                <a:latin typeface="+mj-lt"/>
                <a:cs typeface="Arial" panose="020B0604020202020204" pitchFamily="34" charset="0"/>
              </a:rPr>
              <a:t>Step 1: Determine direct costs</a:t>
            </a:r>
          </a:p>
          <a:p>
            <a:pPr lvl="1">
              <a:buFont typeface="Wingdings" panose="05000000000000000000" pitchFamily="2" charset="2"/>
              <a:buChar char="§"/>
            </a:pPr>
            <a:r>
              <a:rPr lang="en-US" altLang="en-US" sz="3500" dirty="0">
                <a:latin typeface="+mj-lt"/>
                <a:cs typeface="Arial" panose="020B0604020202020204" pitchFamily="34" charset="0"/>
              </a:rPr>
              <a:t>Analyze the CTC and specifications</a:t>
            </a:r>
          </a:p>
          <a:p>
            <a:pPr lvl="1">
              <a:buFont typeface="Wingdings" panose="05000000000000000000" pitchFamily="2" charset="2"/>
              <a:buChar char="§"/>
            </a:pPr>
            <a:r>
              <a:rPr lang="en-US" altLang="en-US" sz="3500" dirty="0">
                <a:latin typeface="+mj-lt"/>
                <a:cs typeface="Arial" panose="020B0604020202020204" pitchFamily="34" charset="0"/>
              </a:rPr>
              <a:t>Completeness and clarity</a:t>
            </a:r>
          </a:p>
          <a:p>
            <a:pPr lvl="1">
              <a:buFont typeface="Wingdings" panose="05000000000000000000" pitchFamily="2" charset="2"/>
              <a:buChar char="§"/>
            </a:pPr>
            <a:r>
              <a:rPr lang="en-US" altLang="en-US" sz="3500" dirty="0">
                <a:latin typeface="+mj-lt"/>
                <a:cs typeface="Arial" panose="020B0604020202020204" pitchFamily="34" charset="0"/>
              </a:rPr>
              <a:t>Review the CTC price against the direct cost for accomplishing the work</a:t>
            </a:r>
          </a:p>
          <a:p>
            <a:pPr lvl="1">
              <a:buFont typeface="Wingdings" panose="05000000000000000000" pitchFamily="2" charset="2"/>
              <a:buChar char="§"/>
            </a:pPr>
            <a:r>
              <a:rPr lang="en-US" altLang="en-US" sz="3500" dirty="0">
                <a:latin typeface="+mj-lt"/>
                <a:cs typeface="Arial" panose="020B0604020202020204" pitchFamily="34" charset="0"/>
              </a:rPr>
              <a:t>Prices in the CTC do not include subcontractor OH &amp; P</a:t>
            </a:r>
          </a:p>
          <a:p>
            <a:pPr lvl="1">
              <a:buFont typeface="Wingdings" panose="05000000000000000000" pitchFamily="2" charset="2"/>
              <a:buChar char="§"/>
            </a:pPr>
            <a:r>
              <a:rPr lang="en-US" altLang="en-US" sz="3500" dirty="0">
                <a:latin typeface="+mj-lt"/>
                <a:cs typeface="Arial" panose="020B0604020202020204" pitchFamily="34" charset="0"/>
              </a:rPr>
              <a:t>Do you have to increase prices to cover your direct costs?</a:t>
            </a:r>
          </a:p>
          <a:p>
            <a:pPr lvl="1">
              <a:buFont typeface="Wingdings" panose="05000000000000000000" pitchFamily="2" charset="2"/>
              <a:buChar char="§"/>
            </a:pPr>
            <a:r>
              <a:rPr lang="en-US" altLang="en-US" sz="3500" dirty="0">
                <a:latin typeface="+mj-lt"/>
                <a:cs typeface="Arial" panose="020B0604020202020204" pitchFamily="34" charset="0"/>
              </a:rPr>
              <a:t>Depends on the amount of self-performance versus subcontracting</a:t>
            </a:r>
          </a:p>
          <a:p>
            <a:pPr marL="342900" lvl="1" indent="0">
              <a:buNone/>
            </a:pPr>
            <a:endParaRPr lang="en-US" altLang="en-US" sz="3500" dirty="0">
              <a:latin typeface="+mj-lt"/>
              <a:cs typeface="Arial" panose="020B0604020202020204" pitchFamily="34" charset="0"/>
            </a:endParaRPr>
          </a:p>
          <a:p>
            <a:pPr marL="0" indent="0">
              <a:buNone/>
            </a:pPr>
            <a:r>
              <a:rPr lang="en-US" altLang="en-US" sz="3500" b="1" dirty="0">
                <a:latin typeface="+mj-lt"/>
                <a:cs typeface="Arial" panose="020B0604020202020204" pitchFamily="34" charset="0"/>
              </a:rPr>
              <a:t>Step 2: Determine overhead costs &amp; profit expectations</a:t>
            </a:r>
          </a:p>
          <a:p>
            <a:pPr lvl="1">
              <a:buFont typeface="Wingdings" panose="05000000000000000000" pitchFamily="2" charset="2"/>
              <a:buChar char="§"/>
            </a:pPr>
            <a:r>
              <a:rPr lang="en-US" altLang="en-US" sz="3500" dirty="0">
                <a:latin typeface="+mj-lt"/>
                <a:cs typeface="Arial" panose="020B0604020202020204" pitchFamily="34" charset="0"/>
              </a:rPr>
              <a:t>Bonding, insurance, etc.</a:t>
            </a:r>
          </a:p>
          <a:p>
            <a:pPr lvl="1">
              <a:buFont typeface="Wingdings" panose="05000000000000000000" pitchFamily="2" charset="2"/>
              <a:buChar char="§"/>
            </a:pPr>
            <a:r>
              <a:rPr lang="en-US" altLang="en-US" sz="3500" dirty="0">
                <a:latin typeface="+mj-lt"/>
                <a:cs typeface="Arial" panose="020B0604020202020204" pitchFamily="34" charset="0"/>
              </a:rPr>
              <a:t>Main overhead is staffing</a:t>
            </a:r>
          </a:p>
          <a:p>
            <a:pPr lvl="1">
              <a:buFont typeface="Wingdings" panose="05000000000000000000" pitchFamily="2" charset="2"/>
              <a:buChar char="§"/>
            </a:pPr>
            <a:r>
              <a:rPr lang="en-US" altLang="en-US" sz="3500" dirty="0">
                <a:latin typeface="+mj-lt"/>
                <a:cs typeface="Arial" panose="020B0604020202020204" pitchFamily="34" charset="0"/>
              </a:rPr>
              <a:t>How much will it cost to employ the required staff?</a:t>
            </a:r>
          </a:p>
          <a:p>
            <a:pPr marL="342900" lvl="1" indent="0">
              <a:buNone/>
            </a:pPr>
            <a:endParaRPr lang="en-US" altLang="en-US" sz="3500" dirty="0">
              <a:latin typeface="+mj-lt"/>
              <a:cs typeface="Arial" panose="020B0604020202020204" pitchFamily="34" charset="0"/>
            </a:endParaRPr>
          </a:p>
          <a:p>
            <a:pPr marL="0" indent="0">
              <a:buNone/>
            </a:pPr>
            <a:r>
              <a:rPr lang="en-US" altLang="en-US" sz="3500" b="1" dirty="0">
                <a:latin typeface="+mj-lt"/>
                <a:cs typeface="Arial" panose="020B0604020202020204" pitchFamily="34" charset="0"/>
              </a:rPr>
              <a:t>Step 3: Bid normal hours and other than normal hours factors to the prices quoted in the CTC</a:t>
            </a:r>
          </a:p>
          <a:p>
            <a:pPr lvl="1">
              <a:buFont typeface="Wingdings" panose="05000000000000000000" pitchFamily="2" charset="2"/>
              <a:buChar char="§"/>
            </a:pPr>
            <a:r>
              <a:rPr lang="en-US" altLang="en-US" sz="3500" dirty="0">
                <a:latin typeface="+mj-lt"/>
                <a:cs typeface="Arial" panose="020B0604020202020204" pitchFamily="34" charset="0"/>
              </a:rPr>
              <a:t>Applied to all work tasks in the CTC</a:t>
            </a:r>
          </a:p>
          <a:p>
            <a:pPr lvl="1">
              <a:buFont typeface="Wingdings" panose="05000000000000000000" pitchFamily="2" charset="2"/>
              <a:buChar char="§"/>
            </a:pPr>
            <a:r>
              <a:rPr lang="en-US" altLang="en-US" sz="3500" dirty="0">
                <a:latin typeface="+mj-lt"/>
                <a:cs typeface="Arial" panose="020B0604020202020204" pitchFamily="34" charset="0"/>
              </a:rPr>
              <a:t>Must cover direct costs, overhead, and profit</a:t>
            </a:r>
          </a:p>
          <a:p>
            <a:pPr lvl="1">
              <a:buFont typeface="Wingdings" panose="05000000000000000000" pitchFamily="2" charset="2"/>
              <a:buChar char="§"/>
            </a:pPr>
            <a:r>
              <a:rPr lang="en-US" altLang="en-US" sz="3500" dirty="0">
                <a:latin typeface="+mj-lt"/>
                <a:cs typeface="Arial" panose="020B0604020202020204" pitchFamily="34" charset="0"/>
              </a:rPr>
              <a:t>Cannot exclude any tasks</a:t>
            </a:r>
          </a:p>
          <a:p>
            <a:pPr marL="342900" lvl="1" indent="0">
              <a:buNone/>
            </a:pPr>
            <a:endParaRPr lang="en-US" altLang="en-US" sz="3500" dirty="0">
              <a:latin typeface="+mj-lt"/>
              <a:cs typeface="Arial" panose="020B0604020202020204" pitchFamily="34" charset="0"/>
            </a:endParaRPr>
          </a:p>
          <a:p>
            <a:pPr marL="0" indent="0">
              <a:buNone/>
            </a:pPr>
            <a:r>
              <a:rPr lang="en-US" altLang="en-US" sz="3500" b="1" dirty="0">
                <a:latin typeface="+mj-lt"/>
                <a:cs typeface="Arial" panose="020B0604020202020204" pitchFamily="34" charset="0"/>
              </a:rPr>
              <a:t>Step 4: Specify EEO commitments and determine the award criteria figure</a:t>
            </a:r>
          </a:p>
          <a:p>
            <a:pPr lvl="1">
              <a:buFont typeface="Wingdings" panose="05000000000000000000" pitchFamily="2" charset="2"/>
              <a:buChar char="§"/>
            </a:pPr>
            <a:r>
              <a:rPr lang="en-US" altLang="en-US" sz="3500" dirty="0">
                <a:latin typeface="+mj-lt"/>
                <a:cs typeface="Arial" panose="020B0604020202020204" pitchFamily="34" charset="0"/>
              </a:rPr>
              <a:t>The bid forms will walk bidders through the calculations</a:t>
            </a:r>
          </a:p>
          <a:p>
            <a:pPr marL="342900" lvl="1" indent="0">
              <a:buNone/>
            </a:pPr>
            <a:endParaRPr lang="en-US" sz="3500" dirty="0">
              <a:latin typeface="+mj-lt"/>
              <a:cs typeface="Tahoma"/>
            </a:endParaRPr>
          </a:p>
          <a:p>
            <a:pPr marL="342900" lvl="1" indent="0">
              <a:buNone/>
            </a:pPr>
            <a:r>
              <a:rPr lang="en-US" sz="3500" dirty="0">
                <a:latin typeface="+mj-lt"/>
                <a:cs typeface="Tahoma"/>
              </a:rPr>
              <a:t>                            * Low bidder is based on the lowest award criteria figure</a:t>
            </a:r>
          </a:p>
        </p:txBody>
      </p:sp>
      <p:pic>
        <p:nvPicPr>
          <p:cNvPr id="4" name="Picture 9" descr="WORKING HOURS.png">
            <a:extLst>
              <a:ext uri="{FF2B5EF4-FFF2-40B4-BE49-F238E27FC236}">
                <a16:creationId xmlns:a16="http://schemas.microsoft.com/office/drawing/2014/main" id="{3EA55619-18A5-4BEA-9E57-F743EF3A20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9413" y="2001687"/>
            <a:ext cx="1084659"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ityofChicago.jpg">
            <a:extLst>
              <a:ext uri="{FF2B5EF4-FFF2-40B4-BE49-F238E27FC236}">
                <a16:creationId xmlns:a16="http://schemas.microsoft.com/office/drawing/2014/main" id="{2DD3ADB0-388F-CA2C-D5A4-1BB5A6332052}"/>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463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B356-D52F-48A6-A7C9-3C25A3D0F59E}"/>
              </a:ext>
            </a:extLst>
          </p:cNvPr>
          <p:cNvSpPr>
            <a:spLocks noGrp="1"/>
          </p:cNvSpPr>
          <p:nvPr>
            <p:ph type="title"/>
          </p:nvPr>
        </p:nvSpPr>
        <p:spPr>
          <a:xfrm>
            <a:off x="566726" y="374277"/>
            <a:ext cx="10684610" cy="679281"/>
          </a:xfrm>
        </p:spPr>
        <p:txBody>
          <a:bodyPr/>
          <a:lstStyle/>
          <a:p>
            <a:r>
              <a:rPr lang="en-US" dirty="0"/>
              <a:t>Bidding as a Prime Contractor</a:t>
            </a:r>
          </a:p>
        </p:txBody>
      </p:sp>
      <p:sp>
        <p:nvSpPr>
          <p:cNvPr id="4" name="Text Placeholder 2">
            <a:extLst>
              <a:ext uri="{FF2B5EF4-FFF2-40B4-BE49-F238E27FC236}">
                <a16:creationId xmlns:a16="http://schemas.microsoft.com/office/drawing/2014/main" id="{E604717E-FFA8-410A-99CC-CD37B712DFC6}"/>
              </a:ext>
            </a:extLst>
          </p:cNvPr>
          <p:cNvSpPr txBox="1">
            <a:spLocks/>
          </p:cNvSpPr>
          <p:nvPr/>
        </p:nvSpPr>
        <p:spPr>
          <a:xfrm>
            <a:off x="566726" y="1485900"/>
            <a:ext cx="5834074" cy="38862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342819">
              <a:buNone/>
              <a:defRPr/>
            </a:pPr>
            <a:r>
              <a:rPr lang="en-US" sz="1600" b="1" dirty="0">
                <a:solidFill>
                  <a:schemeClr val="bg1"/>
                </a:solidFill>
              </a:rPr>
              <a:t>Preferred method for analyzing the price in the CTC versus your costs</a:t>
            </a:r>
          </a:p>
          <a:p>
            <a:pPr defTabSz="342819">
              <a:buFont typeface="Wingdings" panose="05000000000000000000" pitchFamily="2" charset="2"/>
              <a:buChar char="§"/>
              <a:defRPr/>
            </a:pPr>
            <a:r>
              <a:rPr lang="en-US" sz="1600" dirty="0">
                <a:solidFill>
                  <a:schemeClr val="bg1"/>
                </a:solidFill>
              </a:rPr>
              <a:t>Select a comparable project from your files (more than one)</a:t>
            </a:r>
          </a:p>
          <a:p>
            <a:pPr marL="557082" lvl="1" indent="-214263" defTabSz="342819">
              <a:buFont typeface="Arial"/>
              <a:buChar char="–"/>
              <a:defRPr/>
            </a:pPr>
            <a:r>
              <a:rPr lang="en-US" sz="1600" dirty="0">
                <a:solidFill>
                  <a:schemeClr val="bg1"/>
                </a:solidFill>
              </a:rPr>
              <a:t>Example: The project you selected paid you $82,323.00</a:t>
            </a:r>
          </a:p>
          <a:p>
            <a:pPr defTabSz="342819">
              <a:buFont typeface="Wingdings" panose="05000000000000000000" pitchFamily="2" charset="2"/>
              <a:buChar char="§"/>
              <a:defRPr/>
            </a:pPr>
            <a:r>
              <a:rPr lang="en-US" sz="1600" dirty="0">
                <a:solidFill>
                  <a:schemeClr val="bg1"/>
                </a:solidFill>
              </a:rPr>
              <a:t>Build a price proposal from the CTC at a factor of 1.0000 (i.e., no adjustment)</a:t>
            </a:r>
          </a:p>
          <a:p>
            <a:pPr marL="557082" lvl="1" indent="-214263" defTabSz="342819">
              <a:buFont typeface="Arial"/>
              <a:buChar char="–"/>
              <a:defRPr/>
            </a:pPr>
            <a:r>
              <a:rPr lang="en-US" sz="1600" dirty="0">
                <a:solidFill>
                  <a:schemeClr val="bg1"/>
                </a:solidFill>
              </a:rPr>
              <a:t>Price from the CTC = $75,746.00</a:t>
            </a:r>
          </a:p>
          <a:p>
            <a:pPr defTabSz="342819">
              <a:buFont typeface="Wingdings" panose="05000000000000000000" pitchFamily="2" charset="2"/>
              <a:buChar char="§"/>
              <a:defRPr/>
            </a:pPr>
            <a:r>
              <a:rPr lang="en-US" sz="1600" dirty="0">
                <a:solidFill>
                  <a:schemeClr val="bg1"/>
                </a:solidFill>
              </a:rPr>
              <a:t>Calculate the adjustment factor</a:t>
            </a:r>
          </a:p>
          <a:p>
            <a:pPr marL="557082" lvl="1" indent="-214263" defTabSz="342819">
              <a:buFont typeface="Arial"/>
              <a:buChar char="–"/>
              <a:defRPr/>
            </a:pPr>
            <a:r>
              <a:rPr lang="en-US" sz="1600" dirty="0">
                <a:solidFill>
                  <a:schemeClr val="bg1"/>
                </a:solidFill>
              </a:rPr>
              <a:t>If you were satisfied with the $82,323.00 (i.e., covers your direct costs, OH &amp; profit)</a:t>
            </a:r>
          </a:p>
          <a:p>
            <a:pPr marL="557082" lvl="1" indent="-214263" defTabSz="342819">
              <a:buFont typeface="Arial"/>
              <a:buChar char="–"/>
              <a:defRPr/>
            </a:pPr>
            <a:r>
              <a:rPr lang="en-US" sz="1600" dirty="0">
                <a:solidFill>
                  <a:schemeClr val="bg1"/>
                </a:solidFill>
              </a:rPr>
              <a:t>You would need an adjustment factor of: ($82,323.00 / $75,746.00) = 1.0868</a:t>
            </a:r>
          </a:p>
          <a:p>
            <a:pPr marL="557082" lvl="1" indent="-214263" defTabSz="342819">
              <a:buFont typeface="Arial"/>
              <a:buChar char="–"/>
              <a:defRPr/>
            </a:pPr>
            <a:endParaRPr lang="en-US" sz="1600" b="1" dirty="0">
              <a:solidFill>
                <a:schemeClr val="bg1"/>
              </a:solidFill>
            </a:endParaRPr>
          </a:p>
          <a:p>
            <a:pPr marL="0" indent="0">
              <a:buNone/>
            </a:pPr>
            <a:r>
              <a:rPr lang="en-US" sz="1600" b="1" dirty="0">
                <a:solidFill>
                  <a:schemeClr val="bg1"/>
                </a:solidFill>
              </a:rPr>
              <a:t>Don’t Stop There – Select More Than One Project!</a:t>
            </a:r>
          </a:p>
        </p:txBody>
      </p:sp>
      <p:sp>
        <p:nvSpPr>
          <p:cNvPr id="5" name="Rectangle 4">
            <a:extLst>
              <a:ext uri="{FF2B5EF4-FFF2-40B4-BE49-F238E27FC236}">
                <a16:creationId xmlns:a16="http://schemas.microsoft.com/office/drawing/2014/main" id="{E325FE9C-29CF-45AB-8BDC-6BA0EFBE50B7}"/>
              </a:ext>
            </a:extLst>
          </p:cNvPr>
          <p:cNvSpPr/>
          <p:nvPr/>
        </p:nvSpPr>
        <p:spPr>
          <a:xfrm>
            <a:off x="363906" y="5629732"/>
            <a:ext cx="5822405" cy="514350"/>
          </a:xfrm>
          <a:prstGeom prst="rect">
            <a:avLst/>
          </a:prstGeom>
          <a:noFill/>
          <a:ln w="3175" cmpd="sng"/>
        </p:spPr>
        <p:style>
          <a:lnRef idx="2">
            <a:schemeClr val="accent1"/>
          </a:lnRef>
          <a:fillRef idx="1">
            <a:schemeClr val="lt1"/>
          </a:fillRef>
          <a:effectRef idx="0">
            <a:schemeClr val="accent1"/>
          </a:effectRef>
          <a:fontRef idx="minor">
            <a:schemeClr val="dk1"/>
          </a:fontRef>
        </p:style>
        <p:txBody>
          <a:bodyPr anchor="ctr"/>
          <a:lstStyle/>
          <a:p>
            <a:pPr algn="ctr" defTabSz="685800">
              <a:defRPr/>
            </a:pPr>
            <a:r>
              <a:rPr lang="en-US" sz="1500" dirty="0">
                <a:solidFill>
                  <a:schemeClr val="bg1"/>
                </a:solidFill>
                <a:latin typeface="Calibri" panose="020F0502020204030204" pitchFamily="34" charset="0"/>
                <a:cs typeface="Tahoma"/>
              </a:rPr>
              <a:t>Dollar amounts and adjustment factor used above are for example </a:t>
            </a:r>
          </a:p>
          <a:p>
            <a:pPr algn="ctr" defTabSz="685800">
              <a:defRPr/>
            </a:pPr>
            <a:r>
              <a:rPr lang="en-US" sz="1500" dirty="0">
                <a:solidFill>
                  <a:schemeClr val="bg1"/>
                </a:solidFill>
                <a:latin typeface="Calibri" panose="020F0502020204030204" pitchFamily="34" charset="0"/>
                <a:cs typeface="Tahoma"/>
              </a:rPr>
              <a:t>purposes only.</a:t>
            </a:r>
          </a:p>
        </p:txBody>
      </p:sp>
      <p:pic>
        <p:nvPicPr>
          <p:cNvPr id="6" name="Picture 3">
            <a:extLst>
              <a:ext uri="{FF2B5EF4-FFF2-40B4-BE49-F238E27FC236}">
                <a16:creationId xmlns:a16="http://schemas.microsoft.com/office/drawing/2014/main" id="{0C49C9D0-D185-4146-B49E-F0CA67BC2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195" b="15593"/>
          <a:stretch>
            <a:fillRect/>
          </a:stretch>
        </p:blipFill>
        <p:spPr bwMode="auto">
          <a:xfrm>
            <a:off x="6318839" y="1742196"/>
            <a:ext cx="5714524" cy="41197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6" descr="CityofChicago.jpg">
            <a:extLst>
              <a:ext uri="{FF2B5EF4-FFF2-40B4-BE49-F238E27FC236}">
                <a16:creationId xmlns:a16="http://schemas.microsoft.com/office/drawing/2014/main" id="{59809386-4430-8159-1628-6F8300A150A9}"/>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665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BA93-EAF7-4C24-AECB-612AE171140E}"/>
              </a:ext>
            </a:extLst>
          </p:cNvPr>
          <p:cNvSpPr>
            <a:spLocks noGrp="1"/>
          </p:cNvSpPr>
          <p:nvPr>
            <p:ph type="title"/>
          </p:nvPr>
        </p:nvSpPr>
        <p:spPr>
          <a:xfrm>
            <a:off x="690693" y="476978"/>
            <a:ext cx="8507735" cy="509461"/>
          </a:xfrm>
        </p:spPr>
        <p:txBody>
          <a:bodyPr>
            <a:noAutofit/>
          </a:bodyPr>
          <a:lstStyle/>
          <a:p>
            <a:r>
              <a:rPr lang="en-US" dirty="0">
                <a:solidFill>
                  <a:schemeClr val="accent1"/>
                </a:solidFill>
              </a:rPr>
              <a:t>Bidding as a Prime Contractor</a:t>
            </a:r>
          </a:p>
        </p:txBody>
      </p:sp>
      <p:sp>
        <p:nvSpPr>
          <p:cNvPr id="3" name="Text Placeholder 2">
            <a:extLst>
              <a:ext uri="{FF2B5EF4-FFF2-40B4-BE49-F238E27FC236}">
                <a16:creationId xmlns:a16="http://schemas.microsoft.com/office/drawing/2014/main" id="{10325DA1-B77D-4F20-B85D-18CCE5DD4318}"/>
              </a:ext>
            </a:extLst>
          </p:cNvPr>
          <p:cNvSpPr>
            <a:spLocks noGrp="1"/>
          </p:cNvSpPr>
          <p:nvPr>
            <p:ph type="body" sz="quarter" idx="12"/>
          </p:nvPr>
        </p:nvSpPr>
        <p:spPr>
          <a:xfrm>
            <a:off x="858495" y="1390246"/>
            <a:ext cx="10654893" cy="4736045"/>
          </a:xfrm>
        </p:spPr>
        <p:txBody>
          <a:bodyPr>
            <a:normAutofit/>
          </a:bodyPr>
          <a:lstStyle/>
          <a:p>
            <a:pPr marL="0" indent="0" defTabSz="342819">
              <a:buNone/>
              <a:defRPr/>
            </a:pPr>
            <a:r>
              <a:rPr lang="en-US" sz="1900" b="1" dirty="0">
                <a:solidFill>
                  <a:srgbClr val="002060"/>
                </a:solidFill>
                <a:latin typeface="+mj-lt"/>
              </a:rPr>
              <a:t>Tips for being a successful JOC Contractor</a:t>
            </a:r>
          </a:p>
          <a:p>
            <a:pPr defTabSz="342819">
              <a:buFont typeface="Wingdings" panose="05000000000000000000" pitchFamily="2" charset="2"/>
              <a:buChar char="§"/>
              <a:defRPr/>
            </a:pPr>
            <a:r>
              <a:rPr lang="en-US" sz="1900" dirty="0">
                <a:solidFill>
                  <a:srgbClr val="002060"/>
                </a:solidFill>
                <a:latin typeface="+mj-lt"/>
              </a:rPr>
              <a:t>Bid correctly</a:t>
            </a:r>
          </a:p>
          <a:p>
            <a:pPr marL="557082" lvl="1" indent="-214263" defTabSz="342819">
              <a:buFont typeface="Arial"/>
              <a:buChar char="–"/>
              <a:defRPr/>
            </a:pPr>
            <a:r>
              <a:rPr lang="en-US" sz="1900" dirty="0">
                <a:solidFill>
                  <a:srgbClr val="002060"/>
                </a:solidFill>
                <a:latin typeface="+mj-lt"/>
              </a:rPr>
              <a:t>Anticipate the type of work the City expects to complete using JOC</a:t>
            </a:r>
          </a:p>
          <a:p>
            <a:pPr marL="557082" lvl="1" indent="-214263" defTabSz="342819">
              <a:buFont typeface="Arial"/>
              <a:buChar char="–"/>
              <a:defRPr/>
            </a:pPr>
            <a:r>
              <a:rPr lang="en-US" sz="1900" dirty="0">
                <a:solidFill>
                  <a:srgbClr val="002060"/>
                </a:solidFill>
                <a:latin typeface="+mj-lt"/>
              </a:rPr>
              <a:t>Depends on the contract.</a:t>
            </a:r>
          </a:p>
          <a:p>
            <a:pPr marL="557082" lvl="1" indent="-214263" defTabSz="342819">
              <a:buFont typeface="Arial"/>
              <a:buChar char="–"/>
              <a:defRPr/>
            </a:pPr>
            <a:r>
              <a:rPr lang="en-US" sz="1900" dirty="0">
                <a:solidFill>
                  <a:srgbClr val="002060"/>
                </a:solidFill>
                <a:latin typeface="+mj-lt"/>
              </a:rPr>
              <a:t>At the pre-bid meeting, there are slides detailing the type of work used under the previous JOC contract.</a:t>
            </a:r>
          </a:p>
          <a:p>
            <a:pPr marL="557082" lvl="1" indent="-214263" defTabSz="342819">
              <a:buFont typeface="Arial"/>
              <a:buChar char="–"/>
              <a:defRPr/>
            </a:pPr>
            <a:r>
              <a:rPr lang="en-US" sz="1900" dirty="0">
                <a:solidFill>
                  <a:srgbClr val="002060"/>
                </a:solidFill>
                <a:latin typeface="+mj-lt"/>
              </a:rPr>
              <a:t>Analyze the prices in the CTC versus your costs</a:t>
            </a:r>
          </a:p>
          <a:p>
            <a:pPr marL="557082" lvl="1" indent="-214263" defTabSz="342819">
              <a:buFont typeface="Arial"/>
              <a:buChar char="–"/>
              <a:defRPr/>
            </a:pPr>
            <a:r>
              <a:rPr lang="en-US" sz="1900" dirty="0">
                <a:solidFill>
                  <a:srgbClr val="002060"/>
                </a:solidFill>
                <a:latin typeface="+mj-lt"/>
              </a:rPr>
              <a:t>Run sample projects.</a:t>
            </a:r>
          </a:p>
          <a:p>
            <a:pPr marL="557082" lvl="1" indent="-214263" defTabSz="342819">
              <a:buFont typeface="Arial"/>
              <a:buChar char="–"/>
              <a:defRPr/>
            </a:pPr>
            <a:r>
              <a:rPr lang="en-US" sz="1900" dirty="0">
                <a:solidFill>
                  <a:srgbClr val="002060"/>
                </a:solidFill>
                <a:latin typeface="+mj-lt"/>
              </a:rPr>
              <a:t>Determine factors required to adjust prices in CTC to cover your direct costs, overhead, and profit.</a:t>
            </a:r>
          </a:p>
          <a:p>
            <a:pPr defTabSz="342819">
              <a:buFont typeface="Wingdings" panose="05000000000000000000" pitchFamily="2" charset="2"/>
              <a:buChar char="§"/>
              <a:defRPr/>
            </a:pPr>
            <a:r>
              <a:rPr lang="en-US" sz="1900" dirty="0">
                <a:solidFill>
                  <a:srgbClr val="002060"/>
                </a:solidFill>
                <a:latin typeface="+mj-lt"/>
              </a:rPr>
              <a:t>Staff correctly</a:t>
            </a:r>
          </a:p>
          <a:p>
            <a:pPr defTabSz="342819">
              <a:buFont typeface="Wingdings" panose="05000000000000000000" pitchFamily="2" charset="2"/>
              <a:buChar char="§"/>
              <a:defRPr/>
            </a:pPr>
            <a:endParaRPr lang="en-US" sz="1900" dirty="0">
              <a:solidFill>
                <a:srgbClr val="002060"/>
              </a:solidFill>
              <a:latin typeface="+mj-lt"/>
            </a:endParaRPr>
          </a:p>
          <a:p>
            <a:pPr marL="0" indent="0" defTabSz="342819">
              <a:buNone/>
              <a:defRPr/>
            </a:pPr>
            <a:r>
              <a:rPr lang="en-US" sz="1900" dirty="0">
                <a:solidFill>
                  <a:srgbClr val="002060"/>
                </a:solidFill>
                <a:latin typeface="+mj-lt"/>
                <a:cs typeface="Tahoma"/>
              </a:rPr>
              <a:t>The bid factors and quality of staff affect whether or not a contractor can meet the performance standards</a:t>
            </a:r>
            <a:endParaRPr lang="en-US" sz="1900" dirty="0">
              <a:solidFill>
                <a:srgbClr val="002060"/>
              </a:solidFill>
              <a:latin typeface="+mj-lt"/>
            </a:endParaRPr>
          </a:p>
        </p:txBody>
      </p:sp>
      <p:pic>
        <p:nvPicPr>
          <p:cNvPr id="4" name="Picture 6" descr="CityofChicago.jpg">
            <a:extLst>
              <a:ext uri="{FF2B5EF4-FFF2-40B4-BE49-F238E27FC236}">
                <a16:creationId xmlns:a16="http://schemas.microsoft.com/office/drawing/2014/main" id="{D00F5F47-32F3-D731-7498-B35CE72CE3F7}"/>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896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0CC986-593B-49C4-99E1-5970AB25541D}"/>
              </a:ext>
            </a:extLst>
          </p:cNvPr>
          <p:cNvSpPr>
            <a:spLocks noGrp="1"/>
          </p:cNvSpPr>
          <p:nvPr>
            <p:ph type="title"/>
          </p:nvPr>
        </p:nvSpPr>
        <p:spPr>
          <a:xfrm>
            <a:off x="736059" y="199950"/>
            <a:ext cx="10597985" cy="1143000"/>
          </a:xfrm>
        </p:spPr>
        <p:txBody>
          <a:bodyPr>
            <a:normAutofit/>
          </a:bodyPr>
          <a:lstStyle/>
          <a:p>
            <a:r>
              <a:rPr lang="en-US" dirty="0"/>
              <a:t>Getting Involved!</a:t>
            </a:r>
          </a:p>
        </p:txBody>
      </p:sp>
      <p:sp>
        <p:nvSpPr>
          <p:cNvPr id="5" name="Text Placeholder 2">
            <a:extLst>
              <a:ext uri="{FF2B5EF4-FFF2-40B4-BE49-F238E27FC236}">
                <a16:creationId xmlns:a16="http://schemas.microsoft.com/office/drawing/2014/main" id="{BC425DA0-E17B-4254-82FB-DE9229125C1A}"/>
              </a:ext>
            </a:extLst>
          </p:cNvPr>
          <p:cNvSpPr txBox="1">
            <a:spLocks/>
          </p:cNvSpPr>
          <p:nvPr/>
        </p:nvSpPr>
        <p:spPr>
          <a:xfrm>
            <a:off x="827759" y="1604399"/>
            <a:ext cx="10212773" cy="4725004"/>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342819">
              <a:buNone/>
              <a:defRPr/>
            </a:pPr>
            <a:r>
              <a:rPr lang="en-US" sz="2400" b="1">
                <a:solidFill>
                  <a:schemeClr val="bg1"/>
                </a:solidFill>
              </a:rPr>
              <a:t>Getting involved in the JOC program</a:t>
            </a:r>
          </a:p>
          <a:p>
            <a:pPr defTabSz="342819">
              <a:buFont typeface="Wingdings" panose="05000000000000000000" pitchFamily="2" charset="2"/>
              <a:buChar char="§"/>
              <a:defRPr/>
            </a:pPr>
            <a:r>
              <a:rPr lang="en-US" sz="2400">
                <a:solidFill>
                  <a:schemeClr val="bg1"/>
                </a:solidFill>
              </a:rPr>
              <a:t>Analyze the JOC programs in the Chicago area and any other areas you are willing to work.</a:t>
            </a:r>
          </a:p>
          <a:p>
            <a:pPr defTabSz="342819">
              <a:buFont typeface="Wingdings" panose="05000000000000000000" pitchFamily="2" charset="2"/>
              <a:buChar char="§"/>
              <a:defRPr/>
            </a:pPr>
            <a:endParaRPr lang="en-US" sz="2400">
              <a:solidFill>
                <a:schemeClr val="bg1"/>
              </a:solidFill>
            </a:endParaRPr>
          </a:p>
          <a:p>
            <a:pPr defTabSz="342819">
              <a:buFont typeface="Wingdings" panose="05000000000000000000" pitchFamily="2" charset="2"/>
              <a:buChar char="§"/>
              <a:defRPr/>
            </a:pPr>
            <a:r>
              <a:rPr lang="en-US" sz="2400">
                <a:solidFill>
                  <a:schemeClr val="bg1"/>
                </a:solidFill>
              </a:rPr>
              <a:t>Identify those programs whose Scope of Work relates to your work.</a:t>
            </a:r>
          </a:p>
          <a:p>
            <a:pPr defTabSz="342819">
              <a:buFont typeface="Wingdings" panose="05000000000000000000" pitchFamily="2" charset="2"/>
              <a:buChar char="§"/>
              <a:defRPr/>
            </a:pPr>
            <a:endParaRPr lang="en-US" sz="2400">
              <a:solidFill>
                <a:schemeClr val="bg1"/>
              </a:solidFill>
            </a:endParaRPr>
          </a:p>
          <a:p>
            <a:pPr defTabSz="342819">
              <a:buFont typeface="Wingdings" panose="05000000000000000000" pitchFamily="2" charset="2"/>
              <a:buChar char="§"/>
              <a:defRPr/>
            </a:pPr>
            <a:r>
              <a:rPr lang="en-US" sz="2400">
                <a:solidFill>
                  <a:schemeClr val="bg1"/>
                </a:solidFill>
              </a:rPr>
              <a:t>For Prime Contractors, analyze the prices in the CTC and develop accurate adjustment factors at the time of bidding.</a:t>
            </a:r>
          </a:p>
          <a:p>
            <a:pPr defTabSz="342819">
              <a:buFont typeface="Wingdings" panose="05000000000000000000" pitchFamily="2" charset="2"/>
              <a:buChar char="§"/>
              <a:defRPr/>
            </a:pPr>
            <a:endParaRPr lang="en-US" sz="2400">
              <a:solidFill>
                <a:schemeClr val="bg1"/>
              </a:solidFill>
            </a:endParaRPr>
          </a:p>
          <a:p>
            <a:pPr defTabSz="342819">
              <a:buFont typeface="Wingdings" panose="05000000000000000000" pitchFamily="2" charset="2"/>
              <a:buChar char="§"/>
              <a:defRPr/>
            </a:pPr>
            <a:r>
              <a:rPr lang="en-US" sz="2400">
                <a:solidFill>
                  <a:schemeClr val="bg1"/>
                </a:solidFill>
              </a:rPr>
              <a:t>For Subcontractors, establish a relationship with Prime Contractors.</a:t>
            </a:r>
          </a:p>
          <a:p>
            <a:pPr marL="0" indent="0">
              <a:buNone/>
            </a:pPr>
            <a:endParaRPr lang="en-US" sz="2400" dirty="0">
              <a:solidFill>
                <a:schemeClr val="bg1"/>
              </a:solidFill>
            </a:endParaRPr>
          </a:p>
        </p:txBody>
      </p:sp>
      <p:pic>
        <p:nvPicPr>
          <p:cNvPr id="2" name="Picture 6" descr="CityofChicago.jpg">
            <a:extLst>
              <a:ext uri="{FF2B5EF4-FFF2-40B4-BE49-F238E27FC236}">
                <a16:creationId xmlns:a16="http://schemas.microsoft.com/office/drawing/2014/main" id="{C901D05B-3350-3725-F088-3377B40CBC89}"/>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35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8A2F-CF48-84F1-E411-CFA440E65327}"/>
              </a:ext>
            </a:extLst>
          </p:cNvPr>
          <p:cNvSpPr>
            <a:spLocks noGrp="1"/>
          </p:cNvSpPr>
          <p:nvPr>
            <p:ph type="title"/>
          </p:nvPr>
        </p:nvSpPr>
        <p:spPr/>
        <p:txBody>
          <a:bodyPr/>
          <a:lstStyle/>
          <a:p>
            <a:r>
              <a:rPr lang="en-US" dirty="0"/>
              <a:t>Subcontractors – Getting Involved!!</a:t>
            </a:r>
          </a:p>
        </p:txBody>
      </p:sp>
      <p:sp>
        <p:nvSpPr>
          <p:cNvPr id="3" name="Text Placeholder 2">
            <a:extLst>
              <a:ext uri="{FF2B5EF4-FFF2-40B4-BE49-F238E27FC236}">
                <a16:creationId xmlns:a16="http://schemas.microsoft.com/office/drawing/2014/main" id="{80554BF9-6C17-A4F5-B3C8-6FC42295A6E8}"/>
              </a:ext>
            </a:extLst>
          </p:cNvPr>
          <p:cNvSpPr>
            <a:spLocks noGrp="1"/>
          </p:cNvSpPr>
          <p:nvPr>
            <p:ph type="body" sz="quarter" idx="12"/>
          </p:nvPr>
        </p:nvSpPr>
        <p:spPr>
          <a:xfrm>
            <a:off x="736599" y="1336430"/>
            <a:ext cx="10817544" cy="4536831"/>
          </a:xfrm>
        </p:spPr>
        <p:txBody>
          <a:bodyPr>
            <a:normAutofit fontScale="92500" lnSpcReduction="20000"/>
          </a:bodyPr>
          <a:lstStyle/>
          <a:p>
            <a:r>
              <a:rPr lang="en-US" b="1" u="sng" dirty="0"/>
              <a:t>Contact the Awarded JOC Contractors!</a:t>
            </a:r>
            <a:r>
              <a:rPr lang="en-US" u="sng" dirty="0"/>
              <a:t> </a:t>
            </a:r>
          </a:p>
          <a:p>
            <a:pPr lvl="1"/>
            <a:r>
              <a:rPr lang="en-US" dirty="0"/>
              <a:t>Illustrate your portfolio and previous projects completed</a:t>
            </a:r>
          </a:p>
          <a:p>
            <a:pPr lvl="1"/>
            <a:r>
              <a:rPr lang="en-US" dirty="0"/>
              <a:t>Provide contacts and/or references who would champion your performance</a:t>
            </a:r>
          </a:p>
          <a:p>
            <a:pPr lvl="1"/>
            <a:r>
              <a:rPr lang="en-US" dirty="0"/>
              <a:t>Show off your work!</a:t>
            </a:r>
          </a:p>
          <a:p>
            <a:pPr marL="457200" lvl="1" indent="0">
              <a:buNone/>
            </a:pPr>
            <a:endParaRPr lang="en-US" dirty="0"/>
          </a:p>
          <a:p>
            <a:r>
              <a:rPr lang="en-US" dirty="0"/>
              <a:t>Attend Outreach Events &amp; Network</a:t>
            </a:r>
          </a:p>
          <a:p>
            <a:pPr lvl="1"/>
            <a:r>
              <a:rPr lang="en-US" dirty="0"/>
              <a:t>Some Contractors host their own outreach events</a:t>
            </a:r>
          </a:p>
          <a:p>
            <a:pPr lvl="1"/>
            <a:endParaRPr lang="en-US" dirty="0"/>
          </a:p>
          <a:p>
            <a:r>
              <a:rPr lang="en-US" dirty="0"/>
              <a:t>Contractors will contact you in several ways:</a:t>
            </a:r>
          </a:p>
          <a:p>
            <a:pPr lvl="1"/>
            <a:r>
              <a:rPr lang="en-US" dirty="0"/>
              <a:t>Emails, </a:t>
            </a:r>
            <a:r>
              <a:rPr lang="en-US" dirty="0" err="1"/>
              <a:t>BuildingConnected</a:t>
            </a:r>
            <a:r>
              <a:rPr lang="en-US" dirty="0"/>
              <a:t>, The Blue Book Network, Cold Calls</a:t>
            </a:r>
          </a:p>
          <a:p>
            <a:pPr lvl="1"/>
            <a:r>
              <a:rPr lang="en-US" dirty="0"/>
              <a:t>Contractors may ask for Project references</a:t>
            </a:r>
          </a:p>
          <a:p>
            <a:pPr lvl="1"/>
            <a:endParaRPr lang="en-US" dirty="0"/>
          </a:p>
          <a:p>
            <a:r>
              <a:rPr lang="en-US" b="1" dirty="0"/>
              <a:t>Word of Mouth - </a:t>
            </a:r>
            <a:r>
              <a:rPr lang="en-US" dirty="0"/>
              <a:t>JOC Contractors will ask other JOC Contractors</a:t>
            </a:r>
            <a:endParaRPr lang="en-US" b="1" dirty="0"/>
          </a:p>
        </p:txBody>
      </p:sp>
      <p:pic>
        <p:nvPicPr>
          <p:cNvPr id="5" name="Picture Placeholder 6" descr="A close up of a sign&#10;&#10;Description automatically generated">
            <a:extLst>
              <a:ext uri="{FF2B5EF4-FFF2-40B4-BE49-F238E27FC236}">
                <a16:creationId xmlns:a16="http://schemas.microsoft.com/office/drawing/2014/main" id="{C97F4780-DB2F-10CA-9E9F-82EA00876430}"/>
              </a:ext>
            </a:extLst>
          </p:cNvPr>
          <p:cNvPicPr>
            <a:picLocks noChangeAspect="1"/>
          </p:cNvPicPr>
          <p:nvPr/>
        </p:nvPicPr>
        <p:blipFill>
          <a:blip r:embed="rId2"/>
          <a:srcRect t="4447" b="4447"/>
          <a:stretch>
            <a:fillRect/>
          </a:stretch>
        </p:blipFill>
        <p:spPr>
          <a:xfrm>
            <a:off x="9003117" y="2686593"/>
            <a:ext cx="2452284" cy="2234066"/>
          </a:xfrm>
          <a:prstGeom prst="rect">
            <a:avLst/>
          </a:prstGeom>
        </p:spPr>
      </p:pic>
      <p:pic>
        <p:nvPicPr>
          <p:cNvPr id="4" name="Picture 6" descr="CityofChicago.jpg">
            <a:extLst>
              <a:ext uri="{FF2B5EF4-FFF2-40B4-BE49-F238E27FC236}">
                <a16:creationId xmlns:a16="http://schemas.microsoft.com/office/drawing/2014/main" id="{5077512A-4274-EAE2-808D-C89077902964}"/>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58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B02E-CAAB-ECD3-727F-3E47B824C6C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Subcontractors – Getting Involved!!</a:t>
            </a:r>
            <a:endParaRPr lang="en-US" dirty="0"/>
          </a:p>
        </p:txBody>
      </p:sp>
      <p:sp>
        <p:nvSpPr>
          <p:cNvPr id="5" name="Text Placeholder 2">
            <a:extLst>
              <a:ext uri="{FF2B5EF4-FFF2-40B4-BE49-F238E27FC236}">
                <a16:creationId xmlns:a16="http://schemas.microsoft.com/office/drawing/2014/main" id="{DE127C02-015B-DD86-5219-A9A05C43A454}"/>
              </a:ext>
            </a:extLst>
          </p:cNvPr>
          <p:cNvSpPr>
            <a:spLocks noGrp="1"/>
          </p:cNvSpPr>
          <p:nvPr>
            <p:ph type="body" sz="quarter" idx="12"/>
          </p:nvPr>
        </p:nvSpPr>
        <p:spPr>
          <a:xfrm>
            <a:off x="481415" y="1325798"/>
            <a:ext cx="11281959" cy="5336282"/>
          </a:xfrm>
        </p:spPr>
        <p:txBody>
          <a:bodyPr>
            <a:normAutofit/>
          </a:bodyPr>
          <a:lstStyle/>
          <a:p>
            <a:pPr marL="0" indent="0">
              <a:buNone/>
            </a:pPr>
            <a:r>
              <a:rPr lang="en-US" dirty="0"/>
              <a:t>Tips for things to keep in mind when you are talking with a JOC Prime:</a:t>
            </a:r>
          </a:p>
          <a:p>
            <a:endParaRPr lang="en-US" sz="2400" dirty="0"/>
          </a:p>
          <a:p>
            <a:pPr marL="0" indent="0">
              <a:buNone/>
            </a:pPr>
            <a:r>
              <a:rPr lang="en-US" sz="2600" b="1" u="sng" dirty="0"/>
              <a:t>FAST</a:t>
            </a:r>
            <a:r>
              <a:rPr lang="en-US" sz="2400" u="sng" dirty="0"/>
              <a:t> and </a:t>
            </a:r>
            <a:r>
              <a:rPr lang="en-US" sz="2600" b="1" u="sng" dirty="0"/>
              <a:t>RESPONSIBLE</a:t>
            </a:r>
            <a:r>
              <a:rPr lang="en-US" sz="2400" u="sng" dirty="0"/>
              <a:t> pricing</a:t>
            </a:r>
          </a:p>
          <a:p>
            <a:pPr lvl="1"/>
            <a:r>
              <a:rPr lang="en-US" sz="1800" dirty="0"/>
              <a:t>JOC Contractor may request pricing in a matter of days</a:t>
            </a:r>
          </a:p>
          <a:p>
            <a:pPr lvl="1"/>
            <a:r>
              <a:rPr lang="en-US" sz="1800" dirty="0"/>
              <a:t>Understanding the Scope of Work thoroughly to price accurately</a:t>
            </a:r>
          </a:p>
          <a:p>
            <a:pPr marL="914400" lvl="2" indent="0">
              <a:buNone/>
            </a:pPr>
            <a:endParaRPr lang="en-US" sz="1600" dirty="0"/>
          </a:p>
          <a:p>
            <a:pPr marL="0" indent="0">
              <a:buNone/>
            </a:pPr>
            <a:r>
              <a:rPr lang="en-US" sz="2400" u="sng" dirty="0"/>
              <a:t>Obtain and Hold </a:t>
            </a:r>
            <a:r>
              <a:rPr lang="en-US" sz="2600" b="1" u="sng" dirty="0"/>
              <a:t>M/WBE Certifications</a:t>
            </a:r>
          </a:p>
          <a:p>
            <a:pPr lvl="1"/>
            <a:r>
              <a:rPr lang="en-US" sz="1800" dirty="0"/>
              <a:t>JOC Contractors look online for potential M/WBE Subcontractors</a:t>
            </a:r>
          </a:p>
          <a:p>
            <a:pPr lvl="1"/>
            <a:endParaRPr lang="en-US" sz="1800" dirty="0"/>
          </a:p>
          <a:p>
            <a:pPr marL="0" indent="0">
              <a:buNone/>
            </a:pPr>
            <a:r>
              <a:rPr lang="en-US" sz="2400" u="sng" dirty="0"/>
              <a:t>Agreement and </a:t>
            </a:r>
            <a:r>
              <a:rPr lang="en-US" b="1" u="sng" dirty="0"/>
              <a:t>Understanding JOC Contractor Contract Terms</a:t>
            </a:r>
          </a:p>
          <a:p>
            <a:pPr lvl="1"/>
            <a:r>
              <a:rPr lang="en-US" sz="2000" dirty="0"/>
              <a:t>Completing Compliance Paperwork accurately and timely</a:t>
            </a:r>
          </a:p>
          <a:p>
            <a:pPr lvl="1"/>
            <a:r>
              <a:rPr lang="en-US" sz="2000" dirty="0"/>
              <a:t>Bonding &amp; Insurance Capacity Requirements</a:t>
            </a:r>
          </a:p>
          <a:p>
            <a:pPr marL="457200" lvl="1" indent="0">
              <a:buNone/>
            </a:pPr>
            <a:endParaRPr lang="en-US" sz="1800" dirty="0"/>
          </a:p>
          <a:p>
            <a:pPr marL="914400" lvl="2" indent="0">
              <a:buNone/>
            </a:pPr>
            <a:endParaRPr lang="en-US" sz="1600" dirty="0"/>
          </a:p>
        </p:txBody>
      </p:sp>
      <p:pic>
        <p:nvPicPr>
          <p:cNvPr id="9" name="Picture 6" descr="CityofChicago.jpg">
            <a:extLst>
              <a:ext uri="{FF2B5EF4-FFF2-40B4-BE49-F238E27FC236}">
                <a16:creationId xmlns:a16="http://schemas.microsoft.com/office/drawing/2014/main" id="{05339FEA-8C95-A499-4C38-233458C3EEA0}"/>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478131D-8E6A-E3E1-BD15-E6FC426A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889" y="3205345"/>
            <a:ext cx="4095311" cy="788594"/>
          </a:xfrm>
          <a:prstGeom prst="rect">
            <a:avLst/>
          </a:prstGeom>
        </p:spPr>
      </p:pic>
    </p:spTree>
    <p:extLst>
      <p:ext uri="{BB962C8B-B14F-4D97-AF65-F5344CB8AC3E}">
        <p14:creationId xmlns:p14="http://schemas.microsoft.com/office/powerpoint/2010/main" val="2167315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8A2F-CF48-84F1-E411-CFA440E65327}"/>
              </a:ext>
            </a:extLst>
          </p:cNvPr>
          <p:cNvSpPr>
            <a:spLocks noGrp="1"/>
          </p:cNvSpPr>
          <p:nvPr>
            <p:ph type="title"/>
          </p:nvPr>
        </p:nvSpPr>
        <p:spPr/>
        <p:txBody>
          <a:bodyPr/>
          <a:lstStyle/>
          <a:p>
            <a:r>
              <a:rPr lang="en-US" dirty="0"/>
              <a:t>Subcontractors – Getting Involved!!</a:t>
            </a:r>
          </a:p>
        </p:txBody>
      </p:sp>
      <p:sp>
        <p:nvSpPr>
          <p:cNvPr id="3" name="Text Placeholder 2">
            <a:extLst>
              <a:ext uri="{FF2B5EF4-FFF2-40B4-BE49-F238E27FC236}">
                <a16:creationId xmlns:a16="http://schemas.microsoft.com/office/drawing/2014/main" id="{80554BF9-6C17-A4F5-B3C8-6FC42295A6E8}"/>
              </a:ext>
            </a:extLst>
          </p:cNvPr>
          <p:cNvSpPr>
            <a:spLocks noGrp="1"/>
          </p:cNvSpPr>
          <p:nvPr>
            <p:ph type="body" sz="quarter" idx="12"/>
          </p:nvPr>
        </p:nvSpPr>
        <p:spPr>
          <a:xfrm>
            <a:off x="598373" y="1432123"/>
            <a:ext cx="11076175" cy="4702863"/>
          </a:xfrm>
        </p:spPr>
        <p:txBody>
          <a:bodyPr>
            <a:normAutofit/>
          </a:bodyPr>
          <a:lstStyle/>
          <a:p>
            <a:pPr marL="0" indent="0">
              <a:buNone/>
            </a:pPr>
            <a:r>
              <a:rPr lang="en-US" b="1" u="sng" dirty="0"/>
              <a:t>Payment Timelines &amp; Capacity </a:t>
            </a:r>
            <a:r>
              <a:rPr lang="en-US" dirty="0"/>
              <a:t>– </a:t>
            </a:r>
          </a:p>
          <a:p>
            <a:pPr lvl="2"/>
            <a:r>
              <a:rPr lang="en-US" sz="2400" dirty="0"/>
              <a:t>Payments are NOT made to the JOC Contractor immediately and takes time</a:t>
            </a:r>
          </a:p>
          <a:p>
            <a:pPr lvl="2"/>
            <a:r>
              <a:rPr lang="en-US" sz="2400" dirty="0"/>
              <a:t>Retainage is held on a project by project basis</a:t>
            </a:r>
          </a:p>
          <a:p>
            <a:pPr lvl="2"/>
            <a:r>
              <a:rPr lang="en-US" sz="2400" dirty="0"/>
              <a:t>Subcontractor upkeep of Certified Payroll.</a:t>
            </a:r>
          </a:p>
          <a:p>
            <a:pPr lvl="2"/>
            <a:r>
              <a:rPr lang="en-US" sz="2400" dirty="0"/>
              <a:t>Providing all waivers (Partial &amp; Final) accurately and timely</a:t>
            </a:r>
          </a:p>
          <a:p>
            <a:pPr marL="914400" lvl="2" indent="0">
              <a:buNone/>
            </a:pPr>
            <a:endParaRPr lang="en-US" sz="1600" dirty="0"/>
          </a:p>
        </p:txBody>
      </p:sp>
      <p:pic>
        <p:nvPicPr>
          <p:cNvPr id="4" name="Picture 6" descr="CityofChicago.jpg">
            <a:extLst>
              <a:ext uri="{FF2B5EF4-FFF2-40B4-BE49-F238E27FC236}">
                <a16:creationId xmlns:a16="http://schemas.microsoft.com/office/drawing/2014/main" id="{734A9014-F3FD-B0C5-1725-8D21C916516F}"/>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2D8656B-51C9-B9C0-C499-7390B613DE4C}"/>
              </a:ext>
            </a:extLst>
          </p:cNvPr>
          <p:cNvPicPr>
            <a:picLocks noChangeAspect="1"/>
          </p:cNvPicPr>
          <p:nvPr/>
        </p:nvPicPr>
        <p:blipFill>
          <a:blip r:embed="rId3"/>
          <a:stretch>
            <a:fillRect/>
          </a:stretch>
        </p:blipFill>
        <p:spPr>
          <a:xfrm>
            <a:off x="3295120" y="3690957"/>
            <a:ext cx="5601759" cy="2753407"/>
          </a:xfrm>
          <a:prstGeom prst="rect">
            <a:avLst/>
          </a:prstGeom>
        </p:spPr>
      </p:pic>
    </p:spTree>
    <p:extLst>
      <p:ext uri="{BB962C8B-B14F-4D97-AF65-F5344CB8AC3E}">
        <p14:creationId xmlns:p14="http://schemas.microsoft.com/office/powerpoint/2010/main" val="344381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8" name="TextBox 7">
            <a:extLst>
              <a:ext uri="{FF2B5EF4-FFF2-40B4-BE49-F238E27FC236}">
                <a16:creationId xmlns:a16="http://schemas.microsoft.com/office/drawing/2014/main" id="{AC53591C-1A2C-4B5F-30A9-ADC7903F913A}"/>
              </a:ext>
            </a:extLst>
          </p:cNvPr>
          <p:cNvSpPr txBox="1"/>
          <p:nvPr/>
        </p:nvSpPr>
        <p:spPr>
          <a:xfrm>
            <a:off x="1570790" y="827506"/>
            <a:ext cx="9047599" cy="2972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dirty="0">
                <a:solidFill>
                  <a:srgbClr val="FFFFFF"/>
                </a:solidFill>
                <a:latin typeface="ADLaM Display"/>
                <a:ea typeface="ADLaM Display"/>
                <a:cs typeface="ADLaM Display"/>
              </a:rPr>
              <a:t>We encourage you to visit the DPS table for additional resources and to ask any questions about doing business with the City.</a:t>
            </a:r>
            <a:endParaRPr lang="en-US" sz="3200"/>
          </a:p>
        </p:txBody>
      </p:sp>
      <p:sp>
        <p:nvSpPr>
          <p:cNvPr id="3" name="TextBox 2">
            <a:extLst>
              <a:ext uri="{FF2B5EF4-FFF2-40B4-BE49-F238E27FC236}">
                <a16:creationId xmlns:a16="http://schemas.microsoft.com/office/drawing/2014/main" id="{D42E778A-47EA-B788-0CA2-BC3C89750793}"/>
              </a:ext>
            </a:extLst>
          </p:cNvPr>
          <p:cNvSpPr txBox="1"/>
          <p:nvPr/>
        </p:nvSpPr>
        <p:spPr>
          <a:xfrm>
            <a:off x="1570790" y="4142873"/>
            <a:ext cx="9047599" cy="1483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dirty="0">
                <a:solidFill>
                  <a:srgbClr val="FFFFFF"/>
                </a:solidFill>
                <a:latin typeface="ADLaM Display"/>
                <a:ea typeface="ADLaM Display"/>
                <a:cs typeface="ADLaM Display"/>
              </a:rPr>
              <a:t>You can also contact us anytime via email at </a:t>
            </a:r>
            <a:r>
              <a:rPr lang="en-US" sz="3200" dirty="0" err="1">
                <a:solidFill>
                  <a:srgbClr val="FFFFFF"/>
                </a:solidFill>
                <a:latin typeface="ADLaM Display"/>
                <a:ea typeface="ADLaM Display"/>
                <a:cs typeface="ADLaM Display"/>
              </a:rPr>
              <a:t>DPS.Feedback@CityOfChicago.Org</a:t>
            </a:r>
            <a:endParaRPr lang="en-US" sz="3200" dirty="0">
              <a:solidFill>
                <a:srgbClr val="FFFFFF"/>
              </a:solidFill>
              <a:latin typeface="ADLaM Display"/>
              <a:ea typeface="ADLaM Display"/>
              <a:cs typeface="ADLaM Display"/>
            </a:endParaRPr>
          </a:p>
        </p:txBody>
      </p:sp>
    </p:spTree>
    <p:extLst>
      <p:ext uri="{BB962C8B-B14F-4D97-AF65-F5344CB8AC3E}">
        <p14:creationId xmlns:p14="http://schemas.microsoft.com/office/powerpoint/2010/main" val="828623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2AB1C83-631A-4441-89C2-B22F2DD6BEE9}"/>
              </a:ext>
            </a:extLst>
          </p:cNvPr>
          <p:cNvSpPr>
            <a:spLocks noGrp="1"/>
          </p:cNvSpPr>
          <p:nvPr>
            <p:ph type="title"/>
          </p:nvPr>
        </p:nvSpPr>
        <p:spPr>
          <a:xfrm>
            <a:off x="736059" y="199950"/>
            <a:ext cx="10684611" cy="1143000"/>
          </a:xfrm>
        </p:spPr>
        <p:txBody>
          <a:bodyPr>
            <a:normAutofit/>
          </a:bodyPr>
          <a:lstStyle/>
          <a:p>
            <a:r>
              <a:rPr lang="en-US" dirty="0">
                <a:solidFill>
                  <a:schemeClr val="accent1"/>
                </a:solidFill>
              </a:rPr>
              <a:t>Getting Involved!</a:t>
            </a:r>
          </a:p>
        </p:txBody>
      </p:sp>
      <p:sp>
        <p:nvSpPr>
          <p:cNvPr id="13" name="Text Placeholder 2">
            <a:extLst>
              <a:ext uri="{FF2B5EF4-FFF2-40B4-BE49-F238E27FC236}">
                <a16:creationId xmlns:a16="http://schemas.microsoft.com/office/drawing/2014/main" id="{8DE9DDDD-427A-4C05-B3E5-D5770BB57F90}"/>
              </a:ext>
            </a:extLst>
          </p:cNvPr>
          <p:cNvSpPr txBox="1">
            <a:spLocks/>
          </p:cNvSpPr>
          <p:nvPr/>
        </p:nvSpPr>
        <p:spPr>
          <a:xfrm>
            <a:off x="736059" y="1609401"/>
            <a:ext cx="6770222" cy="4239353"/>
          </a:xfrm>
          <a:prstGeom prst="rect">
            <a:avLst/>
          </a:prstGeom>
        </p:spPr>
        <p:txBody>
          <a:bodyPr lIns="91440" tIns="45720" rIns="91440" bIns="45720" anchor="t">
            <a:normAutofit fontScale="925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342819">
              <a:buNone/>
              <a:defRPr/>
            </a:pPr>
            <a:r>
              <a:rPr lang="en-US" sz="2400" b="1" dirty="0">
                <a:solidFill>
                  <a:srgbClr val="002060"/>
                </a:solidFill>
              </a:rPr>
              <a:t>JOC Programs within the City of Chicago</a:t>
            </a:r>
          </a:p>
          <a:p>
            <a:pPr marL="0" indent="0" defTabSz="342819">
              <a:buNone/>
              <a:defRPr/>
            </a:pPr>
            <a:endParaRPr lang="en-US" sz="1200" b="1" dirty="0">
              <a:solidFill>
                <a:srgbClr val="002060"/>
              </a:solidFill>
            </a:endParaRPr>
          </a:p>
          <a:p>
            <a:pPr defTabSz="342819">
              <a:lnSpc>
                <a:spcPct val="120000"/>
              </a:lnSpc>
              <a:buFont typeface="Wingdings" panose="05000000000000000000" pitchFamily="2" charset="2"/>
              <a:buChar char="§"/>
              <a:defRPr/>
            </a:pPr>
            <a:r>
              <a:rPr lang="en-US" sz="2000" dirty="0">
                <a:solidFill>
                  <a:srgbClr val="002060"/>
                </a:solidFill>
              </a:rPr>
              <a:t>Department of Fleet and Facilities Management (2FM)</a:t>
            </a:r>
          </a:p>
          <a:p>
            <a:pPr lvl="1" defTabSz="342819">
              <a:lnSpc>
                <a:spcPct val="120000"/>
              </a:lnSpc>
              <a:buFont typeface="Wingdings" panose="05000000000000000000" pitchFamily="2" charset="2"/>
              <a:buChar char="§"/>
              <a:defRPr/>
            </a:pPr>
            <a:r>
              <a:rPr lang="en-US" sz="2000" dirty="0">
                <a:solidFill>
                  <a:srgbClr val="002060"/>
                </a:solidFill>
              </a:rPr>
              <a:t>Bureau of Architecture, Engineering &amp; Construction (AEC)</a:t>
            </a:r>
          </a:p>
          <a:p>
            <a:pPr lvl="1" defTabSz="342819">
              <a:lnSpc>
                <a:spcPct val="120000"/>
              </a:lnSpc>
              <a:buFont typeface="Wingdings" panose="05000000000000000000" pitchFamily="2" charset="2"/>
              <a:buChar char="§"/>
              <a:defRPr/>
            </a:pPr>
            <a:r>
              <a:rPr lang="en-US" sz="2000" dirty="0">
                <a:solidFill>
                  <a:srgbClr val="002060"/>
                </a:solidFill>
              </a:rPr>
              <a:t>Bureau of Environmental, Health &amp; Safety Management (EHS)</a:t>
            </a:r>
          </a:p>
          <a:p>
            <a:pPr defTabSz="342819">
              <a:lnSpc>
                <a:spcPct val="120000"/>
              </a:lnSpc>
              <a:buFont typeface="Wingdings" panose="05000000000000000000" pitchFamily="2" charset="2"/>
              <a:buChar char="§"/>
              <a:defRPr/>
            </a:pPr>
            <a:r>
              <a:rPr lang="en-US" sz="2000" dirty="0">
                <a:solidFill>
                  <a:srgbClr val="002060"/>
                </a:solidFill>
              </a:rPr>
              <a:t>Department of Aviation (CDA)</a:t>
            </a:r>
            <a:endParaRPr lang="en-US" sz="1100" dirty="0">
              <a:solidFill>
                <a:srgbClr val="002060"/>
              </a:solidFill>
            </a:endParaRPr>
          </a:p>
          <a:p>
            <a:pPr defTabSz="342819">
              <a:lnSpc>
                <a:spcPct val="120000"/>
              </a:lnSpc>
              <a:buFont typeface="Wingdings" panose="05000000000000000000" pitchFamily="2" charset="2"/>
              <a:buChar char="§"/>
              <a:defRPr/>
            </a:pPr>
            <a:r>
              <a:rPr lang="en-US" sz="2000" dirty="0">
                <a:solidFill>
                  <a:srgbClr val="002060"/>
                </a:solidFill>
              </a:rPr>
              <a:t>Department of Water Management (DWM)</a:t>
            </a:r>
            <a:endParaRPr lang="en-US" sz="1100" dirty="0">
              <a:solidFill>
                <a:srgbClr val="002060"/>
              </a:solidFill>
              <a:cs typeface="Calibri" panose="020F0502020204030204"/>
            </a:endParaRPr>
          </a:p>
          <a:p>
            <a:pPr defTabSz="342819">
              <a:lnSpc>
                <a:spcPct val="120000"/>
              </a:lnSpc>
              <a:buFont typeface="Wingdings" panose="05000000000000000000" pitchFamily="2" charset="2"/>
              <a:buChar char="§"/>
              <a:defRPr/>
            </a:pPr>
            <a:r>
              <a:rPr lang="en-US" sz="2000" dirty="0">
                <a:solidFill>
                  <a:srgbClr val="002060"/>
                </a:solidFill>
              </a:rPr>
              <a:t>Department of Transportation (CDOT)</a:t>
            </a:r>
          </a:p>
          <a:p>
            <a:pPr defTabSz="342819">
              <a:lnSpc>
                <a:spcPct val="120000"/>
              </a:lnSpc>
              <a:buFont typeface="Wingdings" panose="05000000000000000000" pitchFamily="2" charset="2"/>
              <a:buChar char="§"/>
              <a:defRPr/>
            </a:pPr>
            <a:r>
              <a:rPr lang="en-US" sz="2000" dirty="0">
                <a:solidFill>
                  <a:srgbClr val="002060"/>
                </a:solidFill>
              </a:rPr>
              <a:t>Office of Emergency Management and Communications (OEMC)</a:t>
            </a:r>
            <a:endParaRPr lang="en-US" sz="1100" dirty="0">
              <a:solidFill>
                <a:srgbClr val="002060"/>
              </a:solidFill>
            </a:endParaRPr>
          </a:p>
          <a:p>
            <a:pPr marL="0" indent="0">
              <a:buNone/>
            </a:pPr>
            <a:endParaRPr lang="en-US" sz="2000" dirty="0">
              <a:solidFill>
                <a:srgbClr val="002060"/>
              </a:solidFill>
            </a:endParaRPr>
          </a:p>
        </p:txBody>
      </p:sp>
      <p:pic>
        <p:nvPicPr>
          <p:cNvPr id="2" name="Picture 6" descr="CityofChicago.jpg">
            <a:extLst>
              <a:ext uri="{FF2B5EF4-FFF2-40B4-BE49-F238E27FC236}">
                <a16:creationId xmlns:a16="http://schemas.microsoft.com/office/drawing/2014/main" id="{835E3256-053F-7737-0B49-2A5629D3F79A}"/>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hicago Department of Aviation (CDA) Logo PNG Vector (SVG) Free Download">
            <a:extLst>
              <a:ext uri="{FF2B5EF4-FFF2-40B4-BE49-F238E27FC236}">
                <a16:creationId xmlns:a16="http://schemas.microsoft.com/office/drawing/2014/main" id="{6503EC6C-D07F-BFB8-8F8F-45445A1CE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4893" y="2224039"/>
            <a:ext cx="1888496" cy="629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ty of Chicago :: Fleet &amp; Facility Management">
            <a:extLst>
              <a:ext uri="{FF2B5EF4-FFF2-40B4-BE49-F238E27FC236}">
                <a16:creationId xmlns:a16="http://schemas.microsoft.com/office/drawing/2014/main" id="{AD120E09-01A1-F39F-3101-BA675FB5C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752" y="2187292"/>
            <a:ext cx="1637719" cy="704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hland Water Main Replacement | Alderman Bennett Lawson – 44th Ward Chicago">
            <a:extLst>
              <a:ext uri="{FF2B5EF4-FFF2-40B4-BE49-F238E27FC236}">
                <a16:creationId xmlns:a16="http://schemas.microsoft.com/office/drawing/2014/main" id="{A9BBAAA2-DDE6-A01B-5D8F-B62020226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5611" y="3211122"/>
            <a:ext cx="1991836" cy="7956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cago Department of Transportation CDOT Logo PNG Vector (AI) Free Download">
            <a:extLst>
              <a:ext uri="{FF2B5EF4-FFF2-40B4-BE49-F238E27FC236}">
                <a16:creationId xmlns:a16="http://schemas.microsoft.com/office/drawing/2014/main" id="{325B4C0B-0C74-658C-05AB-F228F26DE8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2052" y="4059258"/>
            <a:ext cx="1505700" cy="7227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roduction to Emergency Management - City Colleges of Chicago: Apply Now">
            <a:extLst>
              <a:ext uri="{FF2B5EF4-FFF2-40B4-BE49-F238E27FC236}">
                <a16:creationId xmlns:a16="http://schemas.microsoft.com/office/drawing/2014/main" id="{F25482AF-58EC-ADF7-0C44-2517438A85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6427" y="4492397"/>
            <a:ext cx="2322476" cy="70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865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F8C97A-0A86-4D77-AB80-0D1CB2EAFA31}"/>
              </a:ext>
            </a:extLst>
          </p:cNvPr>
          <p:cNvSpPr>
            <a:spLocks noGrp="1"/>
          </p:cNvSpPr>
          <p:nvPr>
            <p:ph type="title"/>
          </p:nvPr>
        </p:nvSpPr>
        <p:spPr>
          <a:xfrm>
            <a:off x="736059" y="199950"/>
            <a:ext cx="10684611" cy="1143000"/>
          </a:xfrm>
        </p:spPr>
        <p:txBody>
          <a:bodyPr>
            <a:normAutofit/>
          </a:bodyPr>
          <a:lstStyle/>
          <a:p>
            <a:r>
              <a:rPr lang="en-US" dirty="0"/>
              <a:t>Getting Involved!</a:t>
            </a:r>
          </a:p>
        </p:txBody>
      </p:sp>
      <p:sp>
        <p:nvSpPr>
          <p:cNvPr id="5" name="Text Placeholder 4">
            <a:extLst>
              <a:ext uri="{FF2B5EF4-FFF2-40B4-BE49-F238E27FC236}">
                <a16:creationId xmlns:a16="http://schemas.microsoft.com/office/drawing/2014/main" id="{B48E9A07-87B4-41CE-9384-08992E4BF45B}"/>
              </a:ext>
            </a:extLst>
          </p:cNvPr>
          <p:cNvSpPr txBox="1">
            <a:spLocks/>
          </p:cNvSpPr>
          <p:nvPr/>
        </p:nvSpPr>
        <p:spPr>
          <a:xfrm>
            <a:off x="1050404" y="1552830"/>
            <a:ext cx="4393349" cy="4547161"/>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342819">
              <a:buNone/>
              <a:defRPr/>
            </a:pPr>
            <a:r>
              <a:rPr lang="en-US" sz="2600" b="1" dirty="0">
                <a:solidFill>
                  <a:schemeClr val="bg1"/>
                </a:solidFill>
              </a:rPr>
              <a:t>Chicagoland Area JOC Programs</a:t>
            </a:r>
          </a:p>
          <a:p>
            <a:pPr marL="0" indent="0" defTabSz="342819">
              <a:buNone/>
              <a:defRPr/>
            </a:pPr>
            <a:endParaRPr lang="en-US" sz="2600" b="1" dirty="0">
              <a:solidFill>
                <a:schemeClr val="bg1"/>
              </a:solidFill>
            </a:endParaRPr>
          </a:p>
          <a:p>
            <a:pPr>
              <a:buFont typeface="Wingdings" panose="05000000000000000000" pitchFamily="2" charset="2"/>
              <a:buChar char="§"/>
            </a:pPr>
            <a:r>
              <a:rPr lang="en-US" altLang="en-US" sz="2600" dirty="0">
                <a:solidFill>
                  <a:schemeClr val="bg1"/>
                </a:solidFill>
                <a:latin typeface="Calibri" panose="020F0502020204030204" pitchFamily="34" charset="0"/>
              </a:rPr>
              <a:t>Chicago Public Schools</a:t>
            </a:r>
          </a:p>
          <a:p>
            <a:pPr>
              <a:buFont typeface="Wingdings" panose="05000000000000000000" pitchFamily="2" charset="2"/>
              <a:buChar char="§"/>
            </a:pPr>
            <a:r>
              <a:rPr lang="en-US" altLang="en-US" sz="2600" dirty="0">
                <a:solidFill>
                  <a:schemeClr val="bg1"/>
                </a:solidFill>
                <a:latin typeface="Calibri" panose="020F0502020204030204" pitchFamily="34" charset="0"/>
              </a:rPr>
              <a:t>Chicago Transit Authority</a:t>
            </a:r>
          </a:p>
          <a:p>
            <a:pPr>
              <a:buFont typeface="Wingdings" panose="05000000000000000000" pitchFamily="2" charset="2"/>
              <a:buChar char="§"/>
            </a:pPr>
            <a:r>
              <a:rPr lang="en-US" altLang="en-US" sz="2600" dirty="0">
                <a:solidFill>
                  <a:schemeClr val="bg1"/>
                </a:solidFill>
                <a:latin typeface="Calibri" panose="020F0502020204030204" pitchFamily="34" charset="0"/>
              </a:rPr>
              <a:t>Public Building Commission</a:t>
            </a:r>
          </a:p>
          <a:p>
            <a:pPr>
              <a:buFont typeface="Wingdings" panose="05000000000000000000" pitchFamily="2" charset="2"/>
              <a:buChar char="§"/>
            </a:pPr>
            <a:r>
              <a:rPr lang="en-US" altLang="en-US" sz="2600" dirty="0">
                <a:solidFill>
                  <a:schemeClr val="bg1"/>
                </a:solidFill>
                <a:latin typeface="Calibri" panose="020F0502020204030204" pitchFamily="34" charset="0"/>
              </a:rPr>
              <a:t>City Colleges of Chicago</a:t>
            </a:r>
          </a:p>
          <a:p>
            <a:pPr>
              <a:buFont typeface="Wingdings" panose="05000000000000000000" pitchFamily="2" charset="2"/>
              <a:buChar char="§"/>
            </a:pPr>
            <a:r>
              <a:rPr lang="en-US" altLang="en-US" sz="2600" dirty="0">
                <a:solidFill>
                  <a:schemeClr val="bg1"/>
                </a:solidFill>
                <a:latin typeface="Calibri" panose="020F0502020204030204" pitchFamily="34" charset="0"/>
              </a:rPr>
              <a:t>University of Illinois at Chicago</a:t>
            </a:r>
          </a:p>
          <a:p>
            <a:pPr>
              <a:buFont typeface="Wingdings" panose="05000000000000000000" pitchFamily="2" charset="2"/>
              <a:buChar char="§"/>
            </a:pPr>
            <a:r>
              <a:rPr lang="en-US" altLang="en-US" sz="2600" dirty="0">
                <a:solidFill>
                  <a:schemeClr val="bg1"/>
                </a:solidFill>
                <a:latin typeface="Calibri" panose="020F0502020204030204" pitchFamily="34" charset="0"/>
              </a:rPr>
              <a:t>Cook County </a:t>
            </a:r>
          </a:p>
          <a:p>
            <a:pPr>
              <a:buFont typeface="Wingdings" panose="05000000000000000000" pitchFamily="2" charset="2"/>
              <a:buChar char="§"/>
            </a:pPr>
            <a:r>
              <a:rPr lang="en-US" altLang="en-US" sz="2600" dirty="0">
                <a:solidFill>
                  <a:schemeClr val="bg1"/>
                </a:solidFill>
                <a:latin typeface="Calibri" panose="020F0502020204030204" pitchFamily="34" charset="0"/>
              </a:rPr>
              <a:t>Lake County</a:t>
            </a:r>
          </a:p>
          <a:p>
            <a:pPr>
              <a:buFont typeface="Wingdings" panose="05000000000000000000" pitchFamily="2" charset="2"/>
              <a:buChar char="§"/>
            </a:pPr>
            <a:r>
              <a:rPr lang="en-US" altLang="en-US" sz="2600" dirty="0">
                <a:solidFill>
                  <a:schemeClr val="bg1"/>
                </a:solidFill>
                <a:latin typeface="Calibri" panose="020F0502020204030204" pitchFamily="34" charset="0"/>
              </a:rPr>
              <a:t>Naperville</a:t>
            </a:r>
          </a:p>
          <a:p>
            <a:pPr>
              <a:buFont typeface="Wingdings" panose="05000000000000000000" pitchFamily="2" charset="2"/>
              <a:buChar char="§"/>
            </a:pPr>
            <a:r>
              <a:rPr lang="en-US" altLang="en-US" sz="2600" dirty="0">
                <a:solidFill>
                  <a:schemeClr val="bg1"/>
                </a:solidFill>
                <a:latin typeface="Calibri" panose="020F0502020204030204" pitchFamily="34" charset="0"/>
              </a:rPr>
              <a:t>United States Postal Service</a:t>
            </a:r>
          </a:p>
          <a:p>
            <a:pPr>
              <a:buFont typeface="Wingdings" panose="05000000000000000000" pitchFamily="2" charset="2"/>
              <a:buChar char="§"/>
            </a:pPr>
            <a:r>
              <a:rPr lang="en-US" altLang="en-US" sz="2600" dirty="0" err="1">
                <a:solidFill>
                  <a:schemeClr val="bg1"/>
                </a:solidFill>
                <a:latin typeface="Calibri" panose="020F0502020204030204" pitchFamily="34" charset="0"/>
              </a:rPr>
              <a:t>Equalis</a:t>
            </a:r>
            <a:r>
              <a:rPr lang="en-US" altLang="en-US" sz="2600" dirty="0">
                <a:solidFill>
                  <a:schemeClr val="bg1"/>
                </a:solidFill>
                <a:latin typeface="Calibri" panose="020F0502020204030204" pitchFamily="34" charset="0"/>
              </a:rPr>
              <a:t> Group – </a:t>
            </a:r>
            <a:r>
              <a:rPr lang="en-US" altLang="en-US" sz="2600" dirty="0" err="1">
                <a:solidFill>
                  <a:schemeClr val="bg1"/>
                </a:solidFill>
                <a:latin typeface="Calibri" panose="020F0502020204030204" pitchFamily="34" charset="0"/>
              </a:rPr>
              <a:t>ezIQC</a:t>
            </a:r>
            <a:endParaRPr lang="en-US" altLang="en-US" sz="2600" dirty="0">
              <a:solidFill>
                <a:schemeClr val="bg1"/>
              </a:solidFill>
              <a:latin typeface="Calibri" panose="020F0502020204030204" pitchFamily="34" charset="0"/>
            </a:endParaRPr>
          </a:p>
          <a:p>
            <a:pPr>
              <a:buFont typeface="Wingdings" panose="05000000000000000000" pitchFamily="2" charset="2"/>
              <a:buChar char="§"/>
            </a:pPr>
            <a:r>
              <a:rPr lang="en-US" altLang="en-US" sz="2600" dirty="0" err="1">
                <a:solidFill>
                  <a:schemeClr val="bg1"/>
                </a:solidFill>
                <a:latin typeface="Calibri" panose="020F0502020204030204" pitchFamily="34" charset="0"/>
              </a:rPr>
              <a:t>Sourcewell</a:t>
            </a:r>
            <a:r>
              <a:rPr lang="en-US" altLang="en-US" sz="2600" dirty="0">
                <a:solidFill>
                  <a:schemeClr val="bg1"/>
                </a:solidFill>
                <a:latin typeface="Calibri" panose="020F0502020204030204" pitchFamily="34" charset="0"/>
              </a:rPr>
              <a:t> IL </a:t>
            </a:r>
            <a:r>
              <a:rPr lang="en-US" altLang="en-US" sz="2600" dirty="0" err="1">
                <a:solidFill>
                  <a:schemeClr val="bg1"/>
                </a:solidFill>
                <a:latin typeface="Calibri" panose="020F0502020204030204" pitchFamily="34" charset="0"/>
              </a:rPr>
              <a:t>ezIQC</a:t>
            </a:r>
            <a:endParaRPr lang="en-US" altLang="en-US" sz="2600" dirty="0">
              <a:solidFill>
                <a:schemeClr val="bg1"/>
              </a:solidFill>
              <a:latin typeface="Calibri" panose="020F0502020204030204" pitchFamily="34" charset="0"/>
            </a:endParaRPr>
          </a:p>
          <a:p>
            <a:pPr marL="0" indent="0">
              <a:buNone/>
            </a:pPr>
            <a:endParaRPr lang="en-US" dirty="0">
              <a:solidFill>
                <a:schemeClr val="bg1"/>
              </a:solidFill>
            </a:endParaRPr>
          </a:p>
        </p:txBody>
      </p:sp>
      <p:sp>
        <p:nvSpPr>
          <p:cNvPr id="6" name="Text Placeholder 2">
            <a:extLst>
              <a:ext uri="{FF2B5EF4-FFF2-40B4-BE49-F238E27FC236}">
                <a16:creationId xmlns:a16="http://schemas.microsoft.com/office/drawing/2014/main" id="{8BDEABDA-533F-4761-B541-A638635F414B}"/>
              </a:ext>
            </a:extLst>
          </p:cNvPr>
          <p:cNvSpPr txBox="1">
            <a:spLocks/>
          </p:cNvSpPr>
          <p:nvPr/>
        </p:nvSpPr>
        <p:spPr>
          <a:xfrm>
            <a:off x="6077325" y="1871926"/>
            <a:ext cx="5448631" cy="4298621"/>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buFont typeface="Wingdings" panose="05000000000000000000" pitchFamily="2" charset="2"/>
              <a:buChar char="§"/>
            </a:pPr>
            <a:r>
              <a:rPr lang="en-US" altLang="en-US" sz="2200" dirty="0">
                <a:solidFill>
                  <a:schemeClr val="bg1"/>
                </a:solidFill>
                <a:latin typeface="Calibri" panose="020F0502020204030204" pitchFamily="34" charset="0"/>
              </a:rPr>
              <a:t>Identification of other agency's JOC programs is for informational purposes only.</a:t>
            </a:r>
          </a:p>
          <a:p>
            <a:pPr>
              <a:buFont typeface="Wingdings" panose="05000000000000000000" pitchFamily="2" charset="2"/>
              <a:buChar char="§"/>
            </a:pPr>
            <a:r>
              <a:rPr lang="en-US" altLang="en-US" sz="2200" dirty="0">
                <a:solidFill>
                  <a:schemeClr val="bg1"/>
                </a:solidFill>
                <a:latin typeface="Calibri" panose="020F0502020204030204" pitchFamily="34" charset="0"/>
              </a:rPr>
              <a:t>All discussions in this workshop pertain to the City of Chicago only.</a:t>
            </a:r>
          </a:p>
          <a:p>
            <a:pPr>
              <a:buFont typeface="Wingdings" panose="05000000000000000000" pitchFamily="2" charset="2"/>
              <a:buChar char="§"/>
            </a:pPr>
            <a:r>
              <a:rPr lang="en-US" altLang="en-US" sz="2200" dirty="0">
                <a:solidFill>
                  <a:schemeClr val="bg1"/>
                </a:solidFill>
                <a:latin typeface="Calibri" panose="020F0502020204030204" pitchFamily="34" charset="0"/>
              </a:rPr>
              <a:t>Procedures at other agencies identified on this slide may be different.</a:t>
            </a:r>
          </a:p>
          <a:p>
            <a:pPr>
              <a:buFont typeface="Wingdings" panose="05000000000000000000" pitchFamily="2" charset="2"/>
              <a:buChar char="§"/>
            </a:pPr>
            <a:r>
              <a:rPr lang="en-US" altLang="en-US" sz="2200" dirty="0">
                <a:solidFill>
                  <a:schemeClr val="bg1"/>
                </a:solidFill>
                <a:latin typeface="Calibri" panose="020F0502020204030204" pitchFamily="34" charset="0"/>
              </a:rPr>
              <a:t>To find advertisements for agencies listed on this slide, look on the agency’s website.</a:t>
            </a:r>
          </a:p>
          <a:p>
            <a:pPr>
              <a:buFont typeface="Wingdings" panose="05000000000000000000" pitchFamily="2" charset="2"/>
              <a:buChar char="§"/>
            </a:pPr>
            <a:r>
              <a:rPr lang="en-US" altLang="en-US" sz="2200" dirty="0">
                <a:solidFill>
                  <a:schemeClr val="bg1"/>
                </a:solidFill>
                <a:latin typeface="Calibri" panose="020F0502020204030204" pitchFamily="34" charset="0"/>
              </a:rPr>
              <a:t>The City’s website does not advertise contracts for agencies listed on this slide.</a:t>
            </a:r>
          </a:p>
          <a:p>
            <a:pPr>
              <a:buFont typeface="Arial"/>
              <a:buNone/>
            </a:pPr>
            <a:endParaRPr lang="en-US" altLang="en-US" dirty="0">
              <a:solidFill>
                <a:schemeClr val="bg1"/>
              </a:solidFill>
              <a:latin typeface="Georgia" panose="02040502050405020303" pitchFamily="18" charset="0"/>
            </a:endParaRPr>
          </a:p>
          <a:p>
            <a:pPr marL="0" indent="0">
              <a:buNone/>
            </a:pPr>
            <a:endParaRPr lang="en-US" dirty="0">
              <a:solidFill>
                <a:schemeClr val="bg1"/>
              </a:solidFill>
            </a:endParaRPr>
          </a:p>
        </p:txBody>
      </p:sp>
      <p:pic>
        <p:nvPicPr>
          <p:cNvPr id="2" name="Picture 6" descr="CityofChicago.jpg">
            <a:extLst>
              <a:ext uri="{FF2B5EF4-FFF2-40B4-BE49-F238E27FC236}">
                <a16:creationId xmlns:a16="http://schemas.microsoft.com/office/drawing/2014/main" id="{B75DFE76-E46B-2506-CFBC-FD1CBF0582E1}"/>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564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78A25-DB57-4F81-A992-5327375D5B1D}"/>
              </a:ext>
            </a:extLst>
          </p:cNvPr>
          <p:cNvSpPr>
            <a:spLocks noGrp="1"/>
          </p:cNvSpPr>
          <p:nvPr>
            <p:ph type="title"/>
          </p:nvPr>
        </p:nvSpPr>
        <p:spPr/>
        <p:txBody>
          <a:bodyPr>
            <a:normAutofit/>
          </a:bodyPr>
          <a:lstStyle/>
          <a:p>
            <a:r>
              <a:rPr lang="en-US" dirty="0">
                <a:solidFill>
                  <a:schemeClr val="accent1"/>
                </a:solidFill>
              </a:rPr>
              <a:t>Diversity, Equity &amp; Inclusion</a:t>
            </a:r>
          </a:p>
        </p:txBody>
      </p:sp>
      <p:sp>
        <p:nvSpPr>
          <p:cNvPr id="12" name="Rectangle 11">
            <a:extLst>
              <a:ext uri="{FF2B5EF4-FFF2-40B4-BE49-F238E27FC236}">
                <a16:creationId xmlns:a16="http://schemas.microsoft.com/office/drawing/2014/main" id="{193C5A03-3B8B-BC42-8954-A55C008E3A2D}"/>
              </a:ext>
            </a:extLst>
          </p:cNvPr>
          <p:cNvSpPr/>
          <p:nvPr/>
        </p:nvSpPr>
        <p:spPr>
          <a:xfrm>
            <a:off x="0" y="1094404"/>
            <a:ext cx="12192001" cy="501175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6BEBF65B-1E79-7B4C-85BC-5CB64937B1B0}"/>
              </a:ext>
            </a:extLst>
          </p:cNvPr>
          <p:cNvGrpSpPr/>
          <p:nvPr/>
        </p:nvGrpSpPr>
        <p:grpSpPr>
          <a:xfrm>
            <a:off x="823666" y="1384420"/>
            <a:ext cx="10544667" cy="4428871"/>
            <a:chOff x="574943" y="1617464"/>
            <a:chExt cx="5354111" cy="3907904"/>
          </a:xfrm>
        </p:grpSpPr>
        <p:sp>
          <p:nvSpPr>
            <p:cNvPr id="14" name="Rectangle 13">
              <a:extLst>
                <a:ext uri="{FF2B5EF4-FFF2-40B4-BE49-F238E27FC236}">
                  <a16:creationId xmlns:a16="http://schemas.microsoft.com/office/drawing/2014/main" id="{C79293F9-CB8D-A04C-8E72-855A2D55BF0D}"/>
                </a:ext>
              </a:extLst>
            </p:cNvPr>
            <p:cNvSpPr/>
            <p:nvPr/>
          </p:nvSpPr>
          <p:spPr>
            <a:xfrm>
              <a:off x="700097" y="1829712"/>
              <a:ext cx="5228957" cy="36956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4456771-763F-1A4E-9783-B60101E49152}"/>
                </a:ext>
              </a:extLst>
            </p:cNvPr>
            <p:cNvSpPr/>
            <p:nvPr/>
          </p:nvSpPr>
          <p:spPr>
            <a:xfrm>
              <a:off x="574943" y="1617464"/>
              <a:ext cx="5228957" cy="369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9" name="Content Placeholder 2">
            <a:extLst>
              <a:ext uri="{FF2B5EF4-FFF2-40B4-BE49-F238E27FC236}">
                <a16:creationId xmlns:a16="http://schemas.microsoft.com/office/drawing/2014/main" id="{35A3EC76-E3E7-1242-9CEC-360679EE8CA5}"/>
              </a:ext>
            </a:extLst>
          </p:cNvPr>
          <p:cNvSpPr txBox="1">
            <a:spLocks/>
          </p:cNvSpPr>
          <p:nvPr/>
        </p:nvSpPr>
        <p:spPr>
          <a:xfrm>
            <a:off x="1127089" y="1619536"/>
            <a:ext cx="9716503" cy="3951540"/>
          </a:xfrm>
          <a:prstGeom prst="rect">
            <a:avLst/>
          </a:prstGeom>
        </p:spPr>
        <p:txBody>
          <a:bodyPr vert="horz" lIns="91418" tIns="45709" rIns="91418" bIns="45709" rtlCol="0">
            <a:noAutofit/>
          </a:bodyPr>
          <a:lstStyle>
            <a:lvl1pPr marL="342820" indent="-342820"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1pPr>
            <a:lvl2pPr marL="742776" indent="-285684"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2pPr>
            <a:lvl3pPr marL="1142733"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3pPr>
            <a:lvl4pPr marL="1599825"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4pPr>
            <a:lvl5pPr marL="2056919"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5pPr>
            <a:lvl6pPr marL="2514012" indent="-228546" algn="l" defTabSz="457092" rtl="0" eaLnBrk="1" latinLnBrk="0" hangingPunct="1">
              <a:spcBef>
                <a:spcPct val="20000"/>
              </a:spcBef>
              <a:buFont typeface="Arial"/>
              <a:buChar char="•"/>
              <a:defRPr sz="2000" kern="1200">
                <a:solidFill>
                  <a:schemeClr val="tx1"/>
                </a:solidFill>
                <a:latin typeface="+mn-lt"/>
                <a:ea typeface="+mn-ea"/>
                <a:cs typeface="+mn-cs"/>
              </a:defRPr>
            </a:lvl6pPr>
            <a:lvl7pPr marL="2971106" indent="-228546" algn="l" defTabSz="457092"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2" rtl="0" eaLnBrk="1" latinLnBrk="0" hangingPunct="1">
              <a:spcBef>
                <a:spcPct val="20000"/>
              </a:spcBef>
              <a:buFont typeface="Arial"/>
              <a:buChar char="•"/>
              <a:defRPr sz="2000" kern="1200">
                <a:solidFill>
                  <a:schemeClr val="tx1"/>
                </a:solidFill>
                <a:latin typeface="+mn-lt"/>
                <a:ea typeface="+mn-ea"/>
                <a:cs typeface="+mn-cs"/>
              </a:defRPr>
            </a:lvl8pPr>
            <a:lvl9pPr marL="3885292" indent="-228546" algn="l" defTabSz="45709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dirty="0">
                <a:solidFill>
                  <a:schemeClr val="tx1"/>
                </a:solidFill>
                <a:latin typeface="Calibri" panose="020F0502020204030204" pitchFamily="34" charset="0"/>
                <a:ea typeface="Calibri" charset="0"/>
                <a:cs typeface="Calibri" panose="020F0502020204030204" pitchFamily="34" charset="0"/>
              </a:rPr>
              <a:t>Gordian provides best practices around establishing M/WBE contract goals by:  </a:t>
            </a:r>
          </a:p>
          <a:p>
            <a:pPr>
              <a:defRPr/>
            </a:pPr>
            <a:r>
              <a:rPr lang="en-US" dirty="0">
                <a:solidFill>
                  <a:schemeClr val="tx1"/>
                </a:solidFill>
                <a:latin typeface="Calibri" panose="020F0502020204030204" pitchFamily="34" charset="0"/>
                <a:ea typeface="Calibri" charset="0"/>
                <a:cs typeface="Calibri" panose="020F0502020204030204" pitchFamily="34" charset="0"/>
              </a:rPr>
              <a:t>Developing and maintaining relationships with affiliated organizations and construction industry partners </a:t>
            </a:r>
            <a:r>
              <a:rPr kumimoji="0" lang="en-US" i="0" u="none" strike="noStrike" kern="1200" cap="none" spc="0" normalizeH="0" baseline="0" noProof="0" dirty="0">
                <a:ln>
                  <a:noFill/>
                </a:ln>
                <a:solidFill>
                  <a:schemeClr val="tx1"/>
                </a:solidFill>
                <a:effectLst/>
                <a:uLnTx/>
                <a:uFillTx/>
                <a:latin typeface="Calibri" panose="020F0502020204030204" pitchFamily="34" charset="0"/>
                <a:ea typeface="Calibri" charset="0"/>
                <a:cs typeface="Calibri" panose="020F0502020204030204" pitchFamily="34" charset="0"/>
              </a:rPr>
              <a:t>to </a:t>
            </a:r>
            <a:r>
              <a:rPr lang="en-US" dirty="0">
                <a:solidFill>
                  <a:schemeClr val="tx1"/>
                </a:solidFill>
                <a:latin typeface="Calibri" panose="020F0502020204030204" pitchFamily="34" charset="0"/>
                <a:ea typeface="Calibri" charset="0"/>
                <a:cs typeface="Calibri" panose="020F0502020204030204" pitchFamily="34" charset="0"/>
              </a:rPr>
              <a:t>provide Informational Meetings on Job Order Contracting (JOC) and upcoming JOC opportunities</a:t>
            </a:r>
            <a:r>
              <a:rPr kumimoji="0" lang="en-US" i="0" u="none" strike="noStrike" kern="1200" cap="none" spc="0" normalizeH="0" baseline="0" noProof="0" dirty="0">
                <a:ln>
                  <a:noFill/>
                </a:ln>
                <a:solidFill>
                  <a:schemeClr val="tx1"/>
                </a:solidFill>
                <a:effectLst/>
                <a:uLnTx/>
                <a:uFillTx/>
                <a:latin typeface="Calibri" panose="020F0502020204030204" pitchFamily="34" charset="0"/>
                <a:ea typeface="Calibri" charset="0"/>
                <a:cs typeface="Calibri" panose="020F0502020204030204" pitchFamily="34" charset="0"/>
              </a:rPr>
              <a:t> </a:t>
            </a:r>
          </a:p>
          <a:p>
            <a:pPr>
              <a:defRPr/>
            </a:pPr>
            <a:r>
              <a:rPr lang="en-US" dirty="0">
                <a:solidFill>
                  <a:schemeClr val="tx1"/>
                </a:solidFill>
                <a:latin typeface="Calibri" panose="020F0502020204030204" pitchFamily="34" charset="0"/>
                <a:ea typeface="Calibri" charset="0"/>
                <a:cs typeface="Calibri" panose="020F0502020204030204" pitchFamily="34" charset="0"/>
              </a:rPr>
              <a:t>Leveraging relationships our clients have already established with local Minority Contractor Associations and provide Informational Meetings highlighting client-specific JOC opportunities</a:t>
            </a:r>
          </a:p>
          <a:p>
            <a:pPr>
              <a:defRPr/>
            </a:pPr>
            <a:r>
              <a:rPr kumimoji="0" lang="en-US" i="0" u="none" strike="noStrike" kern="1200" cap="none" spc="0" normalizeH="0" baseline="0" noProof="0" dirty="0">
                <a:ln>
                  <a:noFill/>
                </a:ln>
                <a:solidFill>
                  <a:schemeClr val="tx1"/>
                </a:solidFill>
                <a:effectLst/>
                <a:uLnTx/>
                <a:uFillTx/>
                <a:latin typeface="Calibri" panose="020F0502020204030204" pitchFamily="34" charset="0"/>
                <a:ea typeface="Calibri" charset="0"/>
                <a:cs typeface="Calibri" panose="020F0502020204030204" pitchFamily="34" charset="0"/>
              </a:rPr>
              <a:t>Creating </a:t>
            </a:r>
            <a:r>
              <a:rPr lang="en-US" dirty="0">
                <a:solidFill>
                  <a:schemeClr val="tx1"/>
                </a:solidFill>
                <a:latin typeface="Calibri" panose="020F0502020204030204" pitchFamily="34" charset="0"/>
                <a:ea typeface="Calibri" charset="0"/>
                <a:cs typeface="Calibri" panose="020F0502020204030204" pitchFamily="34" charset="0"/>
              </a:rPr>
              <a:t>targeted contractor lists for outreach, which are developed through local associations, client reference, web research, Gordian’s contractor database and companies expressing interest in Gordian’s JOC programs</a:t>
            </a:r>
          </a:p>
          <a:p>
            <a:pPr>
              <a:defRPr/>
            </a:pPr>
            <a:r>
              <a:rPr kumimoji="0" lang="en-US" i="0" u="none" strike="noStrike" kern="1200" cap="none" spc="0" normalizeH="0" baseline="0" noProof="0" dirty="0">
                <a:ln>
                  <a:noFill/>
                </a:ln>
                <a:solidFill>
                  <a:schemeClr val="tx1"/>
                </a:solidFill>
                <a:effectLst/>
                <a:uLnTx/>
                <a:uFillTx/>
                <a:latin typeface="Calibri" panose="020F0502020204030204" pitchFamily="34" charset="0"/>
                <a:ea typeface="Calibri" charset="0"/>
                <a:cs typeface="Calibri" panose="020F0502020204030204" pitchFamily="34" charset="0"/>
              </a:rPr>
              <a:t>Tracking M/WBE contractor participation through our JOC platforms/programs</a:t>
            </a:r>
          </a:p>
          <a:p>
            <a:pPr>
              <a:defRPr/>
            </a:pPr>
            <a:r>
              <a:rPr lang="en-US" dirty="0">
                <a:solidFill>
                  <a:schemeClr val="tx1"/>
                </a:solidFill>
                <a:latin typeface="Calibri" panose="020F0502020204030204" pitchFamily="34" charset="0"/>
                <a:ea typeface="Calibri" charset="0"/>
                <a:cs typeface="Calibri" panose="020F0502020204030204" pitchFamily="34" charset="0"/>
              </a:rPr>
              <a:t>Providing networking opportunities with Primes/Sub-Contractors</a:t>
            </a:r>
            <a:endParaRPr kumimoji="0" lang="en-US" i="0" u="none" strike="noStrike" kern="1200" cap="none" spc="0" normalizeH="0" baseline="0" noProof="0" dirty="0">
              <a:ln>
                <a:noFill/>
              </a:ln>
              <a:solidFill>
                <a:schemeClr val="tx1"/>
              </a:solidFill>
              <a:effectLst/>
              <a:uLnTx/>
              <a:uFillTx/>
              <a:latin typeface="Calibri" panose="020F0502020204030204" pitchFamily="34" charset="0"/>
              <a:ea typeface="Calibri" charset="0"/>
              <a:cs typeface="Calibri" panose="020F0502020204030204" pitchFamily="34" charset="0"/>
            </a:endParaRPr>
          </a:p>
          <a:p>
            <a:pPr>
              <a:defRPr/>
            </a:pPr>
            <a:r>
              <a:rPr lang="en-US" dirty="0">
                <a:solidFill>
                  <a:schemeClr val="tx1"/>
                </a:solidFill>
                <a:latin typeface="Calibri" panose="020F0502020204030204" pitchFamily="34" charset="0"/>
                <a:ea typeface="Calibri" charset="0"/>
                <a:cs typeface="Calibri" panose="020F0502020204030204" pitchFamily="34" charset="0"/>
              </a:rPr>
              <a:t>Providing on-going support to contractors after contract award to ensure they succeed in the program</a:t>
            </a:r>
            <a:endParaRPr kumimoji="0" lang="en-US" i="0" u="none" strike="noStrike" kern="1200" cap="none" spc="0" normalizeH="0" baseline="0" noProof="0" dirty="0">
              <a:ln>
                <a:noFill/>
              </a:ln>
              <a:solidFill>
                <a:schemeClr val="tx1"/>
              </a:solidFill>
              <a:effectLst/>
              <a:uLnTx/>
              <a:uFillTx/>
              <a:latin typeface="Calibri" panose="020F0502020204030204" pitchFamily="34" charset="0"/>
              <a:ea typeface="Calibri" charset="0"/>
              <a:cs typeface="Calibri" panose="020F0502020204030204" pitchFamily="34" charset="0"/>
            </a:endParaRPr>
          </a:p>
        </p:txBody>
      </p:sp>
      <p:pic>
        <p:nvPicPr>
          <p:cNvPr id="2" name="Picture 6" descr="CityofChicago.jpg">
            <a:extLst>
              <a:ext uri="{FF2B5EF4-FFF2-40B4-BE49-F238E27FC236}">
                <a16:creationId xmlns:a16="http://schemas.microsoft.com/office/drawing/2014/main" id="{9282C750-29EA-2871-50D3-9050E1D8A01A}"/>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335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3C5A03-3B8B-BC42-8954-A55C008E3A2D}"/>
              </a:ext>
            </a:extLst>
          </p:cNvPr>
          <p:cNvSpPr/>
          <p:nvPr/>
        </p:nvSpPr>
        <p:spPr>
          <a:xfrm>
            <a:off x="0" y="1094404"/>
            <a:ext cx="12192001" cy="501175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172301B-765F-CA5A-1F69-F1555466D2B9}"/>
              </a:ext>
            </a:extLst>
          </p:cNvPr>
          <p:cNvGrpSpPr/>
          <p:nvPr/>
        </p:nvGrpSpPr>
        <p:grpSpPr>
          <a:xfrm>
            <a:off x="823666" y="1384420"/>
            <a:ext cx="10544667" cy="4428871"/>
            <a:chOff x="574943" y="1617464"/>
            <a:chExt cx="5354111" cy="3907904"/>
          </a:xfrm>
        </p:grpSpPr>
        <p:sp>
          <p:nvSpPr>
            <p:cNvPr id="11" name="Rectangle 10">
              <a:extLst>
                <a:ext uri="{FF2B5EF4-FFF2-40B4-BE49-F238E27FC236}">
                  <a16:creationId xmlns:a16="http://schemas.microsoft.com/office/drawing/2014/main" id="{EFE676A1-C648-9459-8618-F49C6ADD325F}"/>
                </a:ext>
              </a:extLst>
            </p:cNvPr>
            <p:cNvSpPr/>
            <p:nvPr/>
          </p:nvSpPr>
          <p:spPr>
            <a:xfrm>
              <a:off x="700097" y="1829712"/>
              <a:ext cx="5228957" cy="36956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47853B1-4094-00B8-CEA8-B2BD96842E3C}"/>
                </a:ext>
              </a:extLst>
            </p:cNvPr>
            <p:cNvSpPr/>
            <p:nvPr/>
          </p:nvSpPr>
          <p:spPr>
            <a:xfrm>
              <a:off x="574943" y="1617464"/>
              <a:ext cx="5228957" cy="369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Title 3">
            <a:extLst>
              <a:ext uri="{FF2B5EF4-FFF2-40B4-BE49-F238E27FC236}">
                <a16:creationId xmlns:a16="http://schemas.microsoft.com/office/drawing/2014/main" id="{E5178A25-DB57-4F81-A992-5327375D5B1D}"/>
              </a:ext>
            </a:extLst>
          </p:cNvPr>
          <p:cNvSpPr>
            <a:spLocks noGrp="1"/>
          </p:cNvSpPr>
          <p:nvPr>
            <p:ph type="title"/>
          </p:nvPr>
        </p:nvSpPr>
        <p:spPr/>
        <p:txBody>
          <a:bodyPr>
            <a:normAutofit/>
          </a:bodyPr>
          <a:lstStyle/>
          <a:p>
            <a:r>
              <a:rPr lang="en-US" dirty="0">
                <a:solidFill>
                  <a:schemeClr val="accent1"/>
                </a:solidFill>
              </a:rPr>
              <a:t>Organizations and Associations</a:t>
            </a:r>
          </a:p>
        </p:txBody>
      </p:sp>
      <p:sp>
        <p:nvSpPr>
          <p:cNvPr id="19" name="Content Placeholder 2">
            <a:extLst>
              <a:ext uri="{FF2B5EF4-FFF2-40B4-BE49-F238E27FC236}">
                <a16:creationId xmlns:a16="http://schemas.microsoft.com/office/drawing/2014/main" id="{35A3EC76-E3E7-1242-9CEC-360679EE8CA5}"/>
              </a:ext>
            </a:extLst>
          </p:cNvPr>
          <p:cNvSpPr txBox="1">
            <a:spLocks/>
          </p:cNvSpPr>
          <p:nvPr/>
        </p:nvSpPr>
        <p:spPr>
          <a:xfrm>
            <a:off x="1272185" y="1585123"/>
            <a:ext cx="9473549" cy="3657853"/>
          </a:xfrm>
          <a:prstGeom prst="rect">
            <a:avLst/>
          </a:prstGeom>
        </p:spPr>
        <p:txBody>
          <a:bodyPr vert="horz" lIns="91418" tIns="45709" rIns="91418" bIns="45709" rtlCol="0">
            <a:noAutofit/>
          </a:bodyPr>
          <a:lstStyle>
            <a:lvl1pPr marL="342820" indent="-342820"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1pPr>
            <a:lvl2pPr marL="742776" indent="-285684"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2pPr>
            <a:lvl3pPr marL="1142733"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3pPr>
            <a:lvl4pPr marL="1599825"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4pPr>
            <a:lvl5pPr marL="2056919"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5pPr>
            <a:lvl6pPr marL="2514012" indent="-228546" algn="l" defTabSz="457092" rtl="0" eaLnBrk="1" latinLnBrk="0" hangingPunct="1">
              <a:spcBef>
                <a:spcPct val="20000"/>
              </a:spcBef>
              <a:buFont typeface="Arial"/>
              <a:buChar char="•"/>
              <a:defRPr sz="2000" kern="1200">
                <a:solidFill>
                  <a:schemeClr val="tx1"/>
                </a:solidFill>
                <a:latin typeface="+mn-lt"/>
                <a:ea typeface="+mn-ea"/>
                <a:cs typeface="+mn-cs"/>
              </a:defRPr>
            </a:lvl6pPr>
            <a:lvl7pPr marL="2971106" indent="-228546" algn="l" defTabSz="457092"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2" rtl="0" eaLnBrk="1" latinLnBrk="0" hangingPunct="1">
              <a:spcBef>
                <a:spcPct val="20000"/>
              </a:spcBef>
              <a:buFont typeface="Arial"/>
              <a:buChar char="•"/>
              <a:defRPr sz="2000" kern="1200">
                <a:solidFill>
                  <a:schemeClr val="tx1"/>
                </a:solidFill>
                <a:latin typeface="+mn-lt"/>
                <a:ea typeface="+mn-ea"/>
                <a:cs typeface="+mn-cs"/>
              </a:defRPr>
            </a:lvl8pPr>
            <a:lvl9pPr marL="3885292" indent="-228546" algn="l" defTabSz="457092"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National Association of Minority Contractors</a:t>
            </a:r>
          </a:p>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U.S. Minority Contractors Association</a:t>
            </a:r>
          </a:p>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Black Contractors United</a:t>
            </a:r>
          </a:p>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Hispanic American Construction Industry Association</a:t>
            </a:r>
          </a:p>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Chicago Minority Supplier Development Council</a:t>
            </a:r>
          </a:p>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African American Contractors Association</a:t>
            </a:r>
          </a:p>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National Association of Women in Construction</a:t>
            </a:r>
          </a:p>
          <a:p>
            <a:pPr>
              <a:lnSpc>
                <a:spcPct val="125000"/>
              </a:lnSpc>
              <a:defRPr/>
            </a:pPr>
            <a:r>
              <a:rPr lang="en-US" sz="2000" dirty="0">
                <a:solidFill>
                  <a:schemeClr val="tx1"/>
                </a:solidFill>
                <a:latin typeface="Calibri" panose="020F0502020204030204" pitchFamily="34" charset="0"/>
                <a:ea typeface="Calibri" charset="0"/>
                <a:cs typeface="Calibri" panose="020F0502020204030204" pitchFamily="34" charset="0"/>
              </a:rPr>
              <a:t>Chicago Urban League</a:t>
            </a:r>
          </a:p>
        </p:txBody>
      </p:sp>
      <p:sp>
        <p:nvSpPr>
          <p:cNvPr id="21" name="Text Placeholder 2">
            <a:extLst>
              <a:ext uri="{FF2B5EF4-FFF2-40B4-BE49-F238E27FC236}">
                <a16:creationId xmlns:a16="http://schemas.microsoft.com/office/drawing/2014/main" id="{69953F31-A150-F846-B21F-57738E341DA1}"/>
              </a:ext>
            </a:extLst>
          </p:cNvPr>
          <p:cNvSpPr txBox="1">
            <a:spLocks/>
          </p:cNvSpPr>
          <p:nvPr/>
        </p:nvSpPr>
        <p:spPr>
          <a:xfrm>
            <a:off x="2814343" y="3964819"/>
            <a:ext cx="8243042" cy="18513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a:ln>
                <a:noFill/>
              </a:ln>
              <a:solidFill>
                <a:srgbClr val="333F48"/>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BDF32D7-4316-DE47-9F85-D7FA653A53A2}"/>
              </a:ext>
            </a:extLst>
          </p:cNvPr>
          <p:cNvSpPr/>
          <p:nvPr/>
        </p:nvSpPr>
        <p:spPr>
          <a:xfrm>
            <a:off x="1070151" y="2148481"/>
            <a:ext cx="967558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33F48"/>
              </a:solidFill>
              <a:effectLst/>
              <a:uLnTx/>
              <a:uFillTx/>
              <a:latin typeface="Calibri" panose="020F0502020204030204" pitchFamily="34" charset="0"/>
              <a:ea typeface="+mn-ea"/>
              <a:cs typeface="Calibri" panose="020F0502020204030204" pitchFamily="34" charset="0"/>
            </a:endParaRPr>
          </a:p>
        </p:txBody>
      </p:sp>
      <p:pic>
        <p:nvPicPr>
          <p:cNvPr id="2" name="Picture 6" descr="CityofChicago.jpg">
            <a:extLst>
              <a:ext uri="{FF2B5EF4-FFF2-40B4-BE49-F238E27FC236}">
                <a16:creationId xmlns:a16="http://schemas.microsoft.com/office/drawing/2014/main" id="{06542CDE-B6CE-5DF5-152C-AD4F7489DEE9}"/>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4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372-C750-474D-AB0F-627E999D5844}"/>
              </a:ext>
            </a:extLst>
          </p:cNvPr>
          <p:cNvSpPr>
            <a:spLocks noGrp="1"/>
          </p:cNvSpPr>
          <p:nvPr>
            <p:ph type="title"/>
          </p:nvPr>
        </p:nvSpPr>
        <p:spPr>
          <a:xfrm>
            <a:off x="736059" y="199950"/>
            <a:ext cx="10684611" cy="1143000"/>
          </a:xfrm>
        </p:spPr>
        <p:txBody>
          <a:bodyPr>
            <a:normAutofit/>
          </a:bodyPr>
          <a:lstStyle/>
          <a:p>
            <a:r>
              <a:rPr lang="en-US" dirty="0">
                <a:solidFill>
                  <a:schemeClr val="accent1"/>
                </a:solidFill>
              </a:rPr>
              <a:t>Review/Key Points</a:t>
            </a:r>
          </a:p>
        </p:txBody>
      </p:sp>
      <p:sp>
        <p:nvSpPr>
          <p:cNvPr id="3" name="Text Placeholder 2">
            <a:extLst>
              <a:ext uri="{FF2B5EF4-FFF2-40B4-BE49-F238E27FC236}">
                <a16:creationId xmlns:a16="http://schemas.microsoft.com/office/drawing/2014/main" id="{FD8C5A83-DC28-4DC2-A406-06030B1A0FDC}"/>
              </a:ext>
            </a:extLst>
          </p:cNvPr>
          <p:cNvSpPr txBox="1">
            <a:spLocks/>
          </p:cNvSpPr>
          <p:nvPr/>
        </p:nvSpPr>
        <p:spPr>
          <a:xfrm>
            <a:off x="695570" y="1658031"/>
            <a:ext cx="10725099" cy="4234810"/>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buFont typeface="Wingdings" panose="05000000000000000000" pitchFamily="2" charset="2"/>
              <a:buChar char="§"/>
            </a:pPr>
            <a:r>
              <a:rPr lang="en-US" altLang="en-US" sz="2000" dirty="0">
                <a:solidFill>
                  <a:srgbClr val="002060"/>
                </a:solidFill>
                <a:latin typeface="Calibri" panose="020F0502020204030204" pitchFamily="34" charset="0"/>
              </a:rPr>
              <a:t>JOC is an established procurement system used by several types of public agencies nationwide.</a:t>
            </a:r>
          </a:p>
          <a:p>
            <a:pPr>
              <a:buFont typeface="Wingdings" panose="05000000000000000000" pitchFamily="2" charset="2"/>
              <a:buChar char="§"/>
            </a:pPr>
            <a:endParaRPr lang="en-US" altLang="en-US" sz="2000" dirty="0">
              <a:solidFill>
                <a:srgbClr val="002060"/>
              </a:solidFill>
              <a:latin typeface="Calibri" panose="020F0502020204030204" pitchFamily="34" charset="0"/>
            </a:endParaRPr>
          </a:p>
          <a:p>
            <a:pPr>
              <a:buFont typeface="Wingdings" panose="05000000000000000000" pitchFamily="2" charset="2"/>
              <a:buChar char="§"/>
            </a:pPr>
            <a:endParaRPr lang="en-US" altLang="en-US" sz="2000" dirty="0">
              <a:solidFill>
                <a:srgbClr val="002060"/>
              </a:solidFill>
              <a:latin typeface="Calibri" panose="020F0502020204030204" pitchFamily="34" charset="0"/>
            </a:endParaRPr>
          </a:p>
          <a:p>
            <a:pPr>
              <a:buFont typeface="Wingdings" panose="05000000000000000000" pitchFamily="2" charset="2"/>
              <a:buChar char="§"/>
            </a:pPr>
            <a:endParaRPr lang="en-US" altLang="en-US" sz="2000" dirty="0">
              <a:solidFill>
                <a:srgbClr val="002060"/>
              </a:solidFill>
              <a:latin typeface="Calibri" panose="020F0502020204030204" pitchFamily="34" charset="0"/>
            </a:endParaRPr>
          </a:p>
          <a:p>
            <a:pPr>
              <a:buFont typeface="Wingdings" panose="05000000000000000000" pitchFamily="2" charset="2"/>
              <a:buChar char="§"/>
            </a:pPr>
            <a:endParaRPr lang="en-US" altLang="en-US" sz="2000" dirty="0">
              <a:solidFill>
                <a:srgbClr val="002060"/>
              </a:solidFill>
              <a:latin typeface="Calibri" panose="020F0502020204030204" pitchFamily="34" charset="0"/>
            </a:endParaRPr>
          </a:p>
          <a:p>
            <a:pPr>
              <a:buFont typeface="Wingdings" panose="05000000000000000000" pitchFamily="2" charset="2"/>
              <a:buChar char="§"/>
            </a:pPr>
            <a:endParaRPr lang="en-US" altLang="en-US" sz="2000" dirty="0">
              <a:solidFill>
                <a:srgbClr val="002060"/>
              </a:solidFill>
              <a:latin typeface="Calibri" panose="020F0502020204030204" pitchFamily="34" charset="0"/>
            </a:endParaRPr>
          </a:p>
          <a:p>
            <a:pPr>
              <a:buFont typeface="Wingdings" panose="05000000000000000000" pitchFamily="2" charset="2"/>
              <a:buChar char="§"/>
            </a:pPr>
            <a:endParaRPr lang="en-US" altLang="en-US" sz="2000" dirty="0">
              <a:solidFill>
                <a:srgbClr val="002060"/>
              </a:solidFill>
              <a:latin typeface="Calibri" panose="020F0502020204030204" pitchFamily="34" charset="0"/>
            </a:endParaRPr>
          </a:p>
          <a:p>
            <a:pPr>
              <a:buFont typeface="Wingdings" panose="05000000000000000000" pitchFamily="2" charset="2"/>
              <a:buChar char="§"/>
            </a:pPr>
            <a:r>
              <a:rPr lang="en-US" altLang="en-US" sz="2000" dirty="0">
                <a:solidFill>
                  <a:srgbClr val="002060"/>
                </a:solidFill>
                <a:latin typeface="Calibri" panose="020F0502020204030204" pitchFamily="34" charset="0"/>
              </a:rPr>
              <a:t>JOC has benefits for all parties: Owner, Prime Contractor, &amp; Subcontractors.</a:t>
            </a:r>
          </a:p>
          <a:p>
            <a:pPr>
              <a:buFont typeface="Wingdings" panose="05000000000000000000" pitchFamily="2" charset="2"/>
              <a:buChar char="§"/>
            </a:pPr>
            <a:r>
              <a:rPr lang="en-US" altLang="en-US" sz="2000" dirty="0">
                <a:solidFill>
                  <a:srgbClr val="002060"/>
                </a:solidFill>
                <a:latin typeface="Calibri" panose="020F0502020204030204" pitchFamily="34" charset="0"/>
              </a:rPr>
              <a:t>Performance based contracting system that determines the amount of work to be issued.</a:t>
            </a:r>
          </a:p>
          <a:p>
            <a:pPr>
              <a:buFont typeface="Wingdings" panose="05000000000000000000" pitchFamily="2" charset="2"/>
              <a:buChar char="§"/>
            </a:pPr>
            <a:r>
              <a:rPr lang="en-US" altLang="en-US" sz="2000" b="1" dirty="0">
                <a:solidFill>
                  <a:srgbClr val="002060"/>
                </a:solidFill>
                <a:latin typeface="Calibri" panose="020F0502020204030204" pitchFamily="34" charset="0"/>
              </a:rPr>
              <a:t>Be aware of the tips and methods to connect with the JOC Prime Contractors</a:t>
            </a:r>
          </a:p>
          <a:p>
            <a:pPr>
              <a:buFont typeface="Wingdings" panose="05000000000000000000" pitchFamily="2" charset="2"/>
              <a:buChar char="§"/>
            </a:pPr>
            <a:r>
              <a:rPr lang="en-US" altLang="en-US" sz="2000" b="1" dirty="0">
                <a:solidFill>
                  <a:srgbClr val="002060"/>
                </a:solidFill>
                <a:latin typeface="Calibri" panose="020F0502020204030204" pitchFamily="34" charset="0"/>
              </a:rPr>
              <a:t>Be ready to perform at a high level.</a:t>
            </a:r>
          </a:p>
        </p:txBody>
      </p:sp>
      <p:pic>
        <p:nvPicPr>
          <p:cNvPr id="4" name="Picture 3">
            <a:extLst>
              <a:ext uri="{FF2B5EF4-FFF2-40B4-BE49-F238E27FC236}">
                <a16:creationId xmlns:a16="http://schemas.microsoft.com/office/drawing/2014/main" id="{8138F9F8-83AD-4B2C-B73F-8B7A47051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961" y="2574546"/>
            <a:ext cx="8603075" cy="1195943"/>
          </a:xfrm>
          <a:prstGeom prst="rect">
            <a:avLst/>
          </a:prstGeom>
        </p:spPr>
      </p:pic>
      <p:pic>
        <p:nvPicPr>
          <p:cNvPr id="5" name="Picture 6" descr="CityofChicago.jpg">
            <a:extLst>
              <a:ext uri="{FF2B5EF4-FFF2-40B4-BE49-F238E27FC236}">
                <a16:creationId xmlns:a16="http://schemas.microsoft.com/office/drawing/2014/main" id="{F6186F9C-5306-A88D-D549-3649C17361BE}"/>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324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731C-1C6E-475E-A450-2F805DC4C392}"/>
              </a:ext>
            </a:extLst>
          </p:cNvPr>
          <p:cNvSpPr>
            <a:spLocks noGrp="1"/>
          </p:cNvSpPr>
          <p:nvPr>
            <p:ph type="title"/>
          </p:nvPr>
        </p:nvSpPr>
        <p:spPr>
          <a:xfrm>
            <a:off x="736059" y="199950"/>
            <a:ext cx="10684611" cy="1143000"/>
          </a:xfrm>
        </p:spPr>
        <p:txBody>
          <a:bodyPr>
            <a:normAutofit/>
          </a:bodyPr>
          <a:lstStyle/>
          <a:p>
            <a:r>
              <a:rPr lang="en-US" dirty="0">
                <a:solidFill>
                  <a:schemeClr val="accent1"/>
                </a:solidFill>
              </a:rPr>
              <a:t>To Find More Information…</a:t>
            </a:r>
          </a:p>
        </p:txBody>
      </p:sp>
      <p:sp>
        <p:nvSpPr>
          <p:cNvPr id="3" name="Text Placeholder 2">
            <a:extLst>
              <a:ext uri="{FF2B5EF4-FFF2-40B4-BE49-F238E27FC236}">
                <a16:creationId xmlns:a16="http://schemas.microsoft.com/office/drawing/2014/main" id="{40A83236-25D0-40A3-914A-A0B210F93732}"/>
              </a:ext>
            </a:extLst>
          </p:cNvPr>
          <p:cNvSpPr txBox="1">
            <a:spLocks/>
          </p:cNvSpPr>
          <p:nvPr/>
        </p:nvSpPr>
        <p:spPr>
          <a:xfrm>
            <a:off x="799387" y="1809751"/>
            <a:ext cx="5612702" cy="4073465"/>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en-US" sz="2200" b="1" dirty="0">
                <a:solidFill>
                  <a:srgbClr val="002060"/>
                </a:solidFill>
                <a:latin typeface="Calibri" panose="020F0502020204030204" pitchFamily="34" charset="0"/>
              </a:rPr>
              <a:t>To find out about current advertisements (applies to all City contracts)</a:t>
            </a:r>
          </a:p>
          <a:p>
            <a:pPr marL="0" indent="0">
              <a:buNone/>
            </a:pPr>
            <a:endParaRPr lang="en-US" altLang="en-US" sz="2000" dirty="0">
              <a:solidFill>
                <a:srgbClr val="002060"/>
              </a:solidFill>
              <a:latin typeface="Calibri" panose="020F0502020204030204" pitchFamily="34" charset="0"/>
            </a:endParaRPr>
          </a:p>
          <a:p>
            <a:pPr marL="0" indent="0">
              <a:buNone/>
            </a:pPr>
            <a:r>
              <a:rPr lang="en-US" altLang="en-US" sz="2000" dirty="0">
                <a:solidFill>
                  <a:srgbClr val="002060"/>
                </a:solidFill>
                <a:latin typeface="Calibri" panose="020F0502020204030204" pitchFamily="34" charset="0"/>
              </a:rPr>
              <a:t>Sign up for DPS alerts!</a:t>
            </a:r>
          </a:p>
          <a:p>
            <a:pPr marL="0" indent="0">
              <a:buNone/>
            </a:pPr>
            <a:endParaRPr lang="en-US" altLang="en-US" sz="1000" dirty="0">
              <a:solidFill>
                <a:srgbClr val="002060"/>
              </a:solidFill>
              <a:latin typeface="Calibri" panose="020F0502020204030204" pitchFamily="34" charset="0"/>
            </a:endParaRPr>
          </a:p>
          <a:p>
            <a:pPr marL="0" indent="0">
              <a:buNone/>
            </a:pPr>
            <a:r>
              <a:rPr lang="en-US" altLang="en-US" sz="2000" dirty="0">
                <a:solidFill>
                  <a:srgbClr val="002060"/>
                </a:solidFill>
                <a:latin typeface="Calibri" panose="020F0502020204030204" pitchFamily="34" charset="0"/>
              </a:rPr>
              <a:t>Check the DPS website</a:t>
            </a:r>
          </a:p>
          <a:p>
            <a:pPr marL="0" indent="0">
              <a:buNone/>
            </a:pPr>
            <a:endParaRPr lang="en-US" altLang="en-US" sz="1000" dirty="0">
              <a:solidFill>
                <a:srgbClr val="002060"/>
              </a:solidFill>
              <a:latin typeface="Calibri" panose="020F0502020204030204" pitchFamily="34" charset="0"/>
            </a:endParaRPr>
          </a:p>
          <a:p>
            <a:pPr lvl="1">
              <a:buFont typeface="Wingdings" panose="05000000000000000000" pitchFamily="2" charset="2"/>
              <a:buChar char="§"/>
            </a:pPr>
            <a:r>
              <a:rPr lang="en-US" altLang="en-US" sz="2000" dirty="0">
                <a:solidFill>
                  <a:srgbClr val="002060"/>
                </a:solidFill>
                <a:latin typeface="Calibri" panose="020F0502020204030204" pitchFamily="34" charset="0"/>
              </a:rPr>
              <a:t>Go to </a:t>
            </a:r>
            <a:r>
              <a:rPr lang="en-US" altLang="en-US" sz="2000" dirty="0" err="1">
                <a:solidFill>
                  <a:srgbClr val="002060"/>
                </a:solidFill>
                <a:latin typeface="Calibri" panose="020F0502020204030204" pitchFamily="34" charset="0"/>
                <a:hlinkClick r:id="rId2"/>
              </a:rPr>
              <a:t>www.cityofchicago.org</a:t>
            </a:r>
            <a:r>
              <a:rPr lang="en-US" altLang="en-US" sz="2000" dirty="0">
                <a:solidFill>
                  <a:srgbClr val="002060"/>
                </a:solidFill>
                <a:latin typeface="Calibri" panose="020F0502020204030204" pitchFamily="34" charset="0"/>
                <a:hlinkClick r:id="rId2"/>
              </a:rPr>
              <a:t>/</a:t>
            </a:r>
            <a:r>
              <a:rPr lang="en-US" altLang="en-US" sz="2000" dirty="0" err="1">
                <a:solidFill>
                  <a:srgbClr val="002060"/>
                </a:solidFill>
                <a:latin typeface="Calibri" panose="020F0502020204030204" pitchFamily="34" charset="0"/>
                <a:hlinkClick r:id="rId2"/>
              </a:rPr>
              <a:t>dps</a:t>
            </a:r>
            <a:endParaRPr lang="en-US" altLang="en-US" sz="2000" dirty="0">
              <a:solidFill>
                <a:srgbClr val="002060"/>
              </a:solidFill>
              <a:latin typeface="Calibri" panose="020F0502020204030204" pitchFamily="34" charset="0"/>
            </a:endParaRPr>
          </a:p>
          <a:p>
            <a:pPr marL="342900" lvl="1" indent="0">
              <a:buNone/>
            </a:pPr>
            <a:endParaRPr lang="en-US" altLang="en-US" sz="1000" dirty="0">
              <a:solidFill>
                <a:srgbClr val="002060"/>
              </a:solidFill>
              <a:latin typeface="Calibri" panose="020F0502020204030204" pitchFamily="34" charset="0"/>
            </a:endParaRPr>
          </a:p>
          <a:p>
            <a:pPr lvl="1">
              <a:buFont typeface="Wingdings" panose="05000000000000000000" pitchFamily="2" charset="2"/>
              <a:buChar char="§"/>
            </a:pPr>
            <a:r>
              <a:rPr lang="en-US" altLang="en-US" sz="2000" dirty="0">
                <a:solidFill>
                  <a:srgbClr val="002060"/>
                </a:solidFill>
                <a:latin typeface="Calibri" panose="020F0502020204030204" pitchFamily="34" charset="0"/>
              </a:rPr>
              <a:t>Under Bid Proposal Information, click on the link for “Current Bids and Requests for Proposal”</a:t>
            </a:r>
            <a:endParaRPr lang="en-US" altLang="ja-JP" sz="2000" dirty="0">
              <a:solidFill>
                <a:srgbClr val="002060"/>
              </a:solidFill>
              <a:latin typeface="Calibri" panose="020F0502020204030204" pitchFamily="34" charset="0"/>
            </a:endParaRPr>
          </a:p>
          <a:p>
            <a:pPr marL="0" indent="0">
              <a:buNone/>
            </a:pPr>
            <a:endParaRPr lang="en-US" altLang="en-US" sz="1000" dirty="0">
              <a:solidFill>
                <a:srgbClr val="002060"/>
              </a:solidFill>
              <a:latin typeface="Calibri" panose="020F0502020204030204" pitchFamily="34" charset="0"/>
            </a:endParaRPr>
          </a:p>
          <a:p>
            <a:pPr marL="0" indent="0">
              <a:buNone/>
            </a:pPr>
            <a:r>
              <a:rPr lang="en-US" altLang="en-US" sz="2000" dirty="0">
                <a:solidFill>
                  <a:srgbClr val="002060"/>
                </a:solidFill>
                <a:latin typeface="Calibri" panose="020F0502020204030204" pitchFamily="34" charset="0"/>
              </a:rPr>
              <a:t>Check the newspaper (Chicago Tribune)</a:t>
            </a:r>
          </a:p>
        </p:txBody>
      </p:sp>
      <p:pic>
        <p:nvPicPr>
          <p:cNvPr id="4" name="Picture 3" descr="Shape&#10;&#10;Description automatically generated with medium confidence">
            <a:extLst>
              <a:ext uri="{FF2B5EF4-FFF2-40B4-BE49-F238E27FC236}">
                <a16:creationId xmlns:a16="http://schemas.microsoft.com/office/drawing/2014/main" id="{4309566E-9529-4A39-847A-9CEC11AC3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662894"/>
            <a:ext cx="6307806" cy="1214633"/>
          </a:xfrm>
          <a:prstGeom prst="rect">
            <a:avLst/>
          </a:prstGeom>
        </p:spPr>
      </p:pic>
      <p:pic>
        <p:nvPicPr>
          <p:cNvPr id="5" name="Picture 6" descr="CityofChicago.jpg">
            <a:extLst>
              <a:ext uri="{FF2B5EF4-FFF2-40B4-BE49-F238E27FC236}">
                <a16:creationId xmlns:a16="http://schemas.microsoft.com/office/drawing/2014/main" id="{C2C09A9D-6AC0-B7A0-D897-83DD2416429C}"/>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513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51CDF5F-2804-4A81-9971-E50C97725D0F}"/>
              </a:ext>
            </a:extLst>
          </p:cNvPr>
          <p:cNvSpPr>
            <a:spLocks noGrp="1"/>
          </p:cNvSpPr>
          <p:nvPr>
            <p:ph type="title"/>
          </p:nvPr>
        </p:nvSpPr>
        <p:spPr>
          <a:xfrm>
            <a:off x="4410996" y="1395750"/>
            <a:ext cx="3370007" cy="1143000"/>
          </a:xfrm>
        </p:spPr>
        <p:txBody>
          <a:bodyPr>
            <a:normAutofit/>
          </a:bodyPr>
          <a:lstStyle/>
          <a:p>
            <a:pPr algn="ctr"/>
            <a:r>
              <a:rPr lang="en-US" sz="4400" dirty="0"/>
              <a:t>Key Contacts</a:t>
            </a:r>
          </a:p>
        </p:txBody>
      </p:sp>
      <p:sp>
        <p:nvSpPr>
          <p:cNvPr id="11" name="Text Placeholder 5">
            <a:extLst>
              <a:ext uri="{FF2B5EF4-FFF2-40B4-BE49-F238E27FC236}">
                <a16:creationId xmlns:a16="http://schemas.microsoft.com/office/drawing/2014/main" id="{9F83C162-D59A-4382-9DA4-CABD4EDC0209}"/>
              </a:ext>
            </a:extLst>
          </p:cNvPr>
          <p:cNvSpPr txBox="1">
            <a:spLocks/>
          </p:cNvSpPr>
          <p:nvPr/>
        </p:nvSpPr>
        <p:spPr>
          <a:xfrm>
            <a:off x="506816" y="3277457"/>
            <a:ext cx="3474041" cy="2843670"/>
          </a:xfrm>
          <a:prstGeom prst="rect">
            <a:avLst/>
          </a:prstGeom>
        </p:spPr>
        <p:txBody>
          <a:bodyPr vert="horz" lIns="68580" tIns="34290" rIns="68580" bIns="34290" rtlCol="0" anchor="t">
            <a:normAutofit/>
          </a:bodyPr>
          <a:lstStyle>
            <a:lvl1pPr marL="457200" indent="-457200" algn="l" defTabSz="914400" rtl="0" eaLnBrk="1" latinLnBrk="0" hangingPunct="1">
              <a:lnSpc>
                <a:spcPct val="90000"/>
              </a:lnSpc>
              <a:spcBef>
                <a:spcPts val="1000"/>
              </a:spcBef>
              <a:buFont typeface="Arial"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ctr" defTabSz="342819">
              <a:spcBef>
                <a:spcPts val="750"/>
              </a:spcBef>
              <a:buClr>
                <a:srgbClr val="333F48"/>
              </a:buClr>
              <a:buNone/>
              <a:defRPr/>
            </a:pPr>
            <a:r>
              <a:rPr lang="en-US" sz="2000" b="1" dirty="0">
                <a:solidFill>
                  <a:schemeClr val="tx1">
                    <a:lumMod val="50000"/>
                  </a:schemeClr>
                </a:solidFill>
                <a:latin typeface="Calibri" panose="020F0502020204030204" pitchFamily="34" charset="0"/>
                <a:ea typeface="ＭＳ Ｐゴシック" charset="0"/>
              </a:rPr>
              <a:t>Job Order Contracting Process</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Michael Judd</a:t>
            </a:r>
          </a:p>
          <a:p>
            <a:pPr marL="0" indent="0" algn="ctr" defTabSz="685800">
              <a:spcBef>
                <a:spcPts val="750"/>
              </a:spcBef>
              <a:buNone/>
              <a:defRPr/>
            </a:pPr>
            <a:r>
              <a:rPr lang="en-US" altLang="en-US" sz="2000" i="1" dirty="0">
                <a:solidFill>
                  <a:schemeClr val="tx1">
                    <a:lumMod val="50000"/>
                  </a:schemeClr>
                </a:solidFill>
                <a:latin typeface="Calibri"/>
                <a:cs typeface="Calibri"/>
              </a:rPr>
              <a:t>Regional Director</a:t>
            </a:r>
            <a:endParaRPr lang="en-US" altLang="en-US" sz="2000" i="1" dirty="0">
              <a:solidFill>
                <a:schemeClr val="tx1">
                  <a:lumMod val="50000"/>
                </a:schemeClr>
              </a:solidFill>
              <a:latin typeface="Calibri" panose="020F0502020204030204" pitchFamily="34" charset="0"/>
              <a:cs typeface="Calibri"/>
            </a:endParaRPr>
          </a:p>
          <a:p>
            <a:pPr marL="0" indent="0" algn="ctr" defTabSz="685800">
              <a:spcBef>
                <a:spcPts val="750"/>
              </a:spcBef>
              <a:buNone/>
              <a:defRPr/>
            </a:pPr>
            <a:endParaRPr lang="en-US" altLang="en-US" sz="2000" dirty="0">
              <a:solidFill>
                <a:schemeClr val="tx1">
                  <a:lumMod val="50000"/>
                </a:schemeClr>
              </a:solidFill>
              <a:latin typeface="Calibri" panose="020F0502020204030204" pitchFamily="34" charset="0"/>
            </a:endParaRP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Gordian</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e: </a:t>
            </a:r>
            <a:r>
              <a:rPr lang="en-US" altLang="en-US" sz="2000" dirty="0">
                <a:solidFill>
                  <a:schemeClr val="tx1">
                    <a:lumMod val="50000"/>
                  </a:schemeClr>
                </a:solidFill>
                <a:latin typeface="Calibri" panose="020F0502020204030204" pitchFamily="34" charset="0"/>
                <a:hlinkClick r:id="rId2"/>
              </a:rPr>
              <a:t>m.judd@gordian.com</a:t>
            </a:r>
            <a:r>
              <a:rPr lang="en-US" altLang="en-US" sz="2000" dirty="0">
                <a:solidFill>
                  <a:schemeClr val="tx1">
                    <a:lumMod val="50000"/>
                  </a:schemeClr>
                </a:solidFill>
                <a:latin typeface="Calibri" panose="020F0502020204030204" pitchFamily="34" charset="0"/>
              </a:rPr>
              <a:t> </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p: 312-489-7277</a:t>
            </a:r>
            <a:endParaRPr lang="en-US" sz="2000" dirty="0">
              <a:solidFill>
                <a:schemeClr val="tx1">
                  <a:lumMod val="50000"/>
                </a:schemeClr>
              </a:solidFill>
              <a:latin typeface="Calibri" panose="020F0502020204030204"/>
            </a:endParaRPr>
          </a:p>
        </p:txBody>
      </p:sp>
      <p:sp>
        <p:nvSpPr>
          <p:cNvPr id="4" name="Text Placeholder 5">
            <a:extLst>
              <a:ext uri="{FF2B5EF4-FFF2-40B4-BE49-F238E27FC236}">
                <a16:creationId xmlns:a16="http://schemas.microsoft.com/office/drawing/2014/main" id="{68D6BA5E-BB91-4555-B74E-16B400849B51}"/>
              </a:ext>
            </a:extLst>
          </p:cNvPr>
          <p:cNvSpPr txBox="1">
            <a:spLocks/>
          </p:cNvSpPr>
          <p:nvPr/>
        </p:nvSpPr>
        <p:spPr>
          <a:xfrm>
            <a:off x="8685886" y="3326259"/>
            <a:ext cx="3474041" cy="2843670"/>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ctr" defTabSz="342819">
              <a:spcBef>
                <a:spcPts val="750"/>
              </a:spcBef>
              <a:buClr>
                <a:srgbClr val="333F48"/>
              </a:buClr>
              <a:buNone/>
              <a:defRPr/>
            </a:pPr>
            <a:r>
              <a:rPr lang="en-US" sz="2000" b="1" dirty="0">
                <a:solidFill>
                  <a:schemeClr val="tx1">
                    <a:lumMod val="50000"/>
                  </a:schemeClr>
                </a:solidFill>
                <a:latin typeface="Calibri" panose="020F0502020204030204" pitchFamily="34" charset="0"/>
                <a:ea typeface="ＭＳ Ｐゴシック" charset="0"/>
              </a:rPr>
              <a:t>Job Order Contracting Process</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Kellie Erickson</a:t>
            </a:r>
          </a:p>
          <a:p>
            <a:pPr marL="0" indent="0" algn="ctr" defTabSz="685800">
              <a:spcBef>
                <a:spcPts val="750"/>
              </a:spcBef>
              <a:buNone/>
              <a:defRPr/>
            </a:pPr>
            <a:r>
              <a:rPr lang="en-US" altLang="en-US" sz="2000" i="1" dirty="0">
                <a:solidFill>
                  <a:schemeClr val="tx1">
                    <a:lumMod val="50000"/>
                  </a:schemeClr>
                </a:solidFill>
                <a:latin typeface="Calibri" panose="020F0502020204030204" pitchFamily="34" charset="0"/>
              </a:rPr>
              <a:t>Contractor Diversity, Equity, and Inclusion Manager</a:t>
            </a:r>
            <a:endParaRPr lang="en-US" altLang="en-US" sz="2000" dirty="0">
              <a:solidFill>
                <a:schemeClr val="tx1">
                  <a:lumMod val="50000"/>
                </a:schemeClr>
              </a:solidFill>
              <a:latin typeface="Calibri" panose="020F0502020204030204" pitchFamily="34" charset="0"/>
            </a:endParaRP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Gordian</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e: </a:t>
            </a:r>
            <a:r>
              <a:rPr lang="en-US" altLang="en-US" sz="2000" dirty="0">
                <a:solidFill>
                  <a:schemeClr val="tx1">
                    <a:lumMod val="50000"/>
                  </a:schemeClr>
                </a:solidFill>
                <a:latin typeface="Calibri" panose="020F0502020204030204" pitchFamily="34" charset="0"/>
                <a:hlinkClick r:id="rId3"/>
              </a:rPr>
              <a:t>k.erickson@gordian.com</a:t>
            </a:r>
            <a:endParaRPr lang="en-US" altLang="en-US" sz="2000" dirty="0">
              <a:solidFill>
                <a:schemeClr val="tx1">
                  <a:lumMod val="50000"/>
                </a:schemeClr>
              </a:solidFill>
              <a:latin typeface="Calibri" panose="020F0502020204030204" pitchFamily="34" charset="0"/>
            </a:endParaRP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p: 218-296-1772</a:t>
            </a:r>
          </a:p>
          <a:p>
            <a:pPr marL="0" indent="0" algn="ctr" defTabSz="685800">
              <a:spcBef>
                <a:spcPts val="750"/>
              </a:spcBef>
              <a:buNone/>
              <a:defRPr/>
            </a:pPr>
            <a:endParaRPr lang="en-US" altLang="en-US" sz="2000" dirty="0">
              <a:solidFill>
                <a:schemeClr val="tx1">
                  <a:lumMod val="50000"/>
                </a:schemeClr>
              </a:solidFill>
              <a:latin typeface="Calibri" panose="020F0502020204030204" pitchFamily="34" charset="0"/>
            </a:endParaRPr>
          </a:p>
        </p:txBody>
      </p:sp>
      <p:sp>
        <p:nvSpPr>
          <p:cNvPr id="5" name="Text Placeholder 5">
            <a:extLst>
              <a:ext uri="{FF2B5EF4-FFF2-40B4-BE49-F238E27FC236}">
                <a16:creationId xmlns:a16="http://schemas.microsoft.com/office/drawing/2014/main" id="{16A8A047-49A5-4F46-96C9-7F803C6C38BF}"/>
              </a:ext>
            </a:extLst>
          </p:cNvPr>
          <p:cNvSpPr txBox="1">
            <a:spLocks/>
          </p:cNvSpPr>
          <p:nvPr/>
        </p:nvSpPr>
        <p:spPr>
          <a:xfrm>
            <a:off x="4596351" y="3277457"/>
            <a:ext cx="3474041" cy="2843670"/>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ctr" defTabSz="342819">
              <a:spcBef>
                <a:spcPts val="750"/>
              </a:spcBef>
              <a:buClr>
                <a:srgbClr val="333F48"/>
              </a:buClr>
              <a:buNone/>
              <a:defRPr/>
            </a:pPr>
            <a:r>
              <a:rPr lang="en-US" sz="2000" b="1" dirty="0">
                <a:solidFill>
                  <a:schemeClr val="tx1">
                    <a:lumMod val="50000"/>
                  </a:schemeClr>
                </a:solidFill>
                <a:latin typeface="Calibri" panose="020F0502020204030204" pitchFamily="34" charset="0"/>
                <a:ea typeface="ＭＳ Ｐゴシック" charset="0"/>
              </a:rPr>
              <a:t>Job Order Contracting Process</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Cristiane Jobes</a:t>
            </a:r>
          </a:p>
          <a:p>
            <a:pPr marL="0" indent="0" algn="ctr" defTabSz="685800">
              <a:spcBef>
                <a:spcPts val="750"/>
              </a:spcBef>
              <a:buNone/>
              <a:defRPr/>
            </a:pPr>
            <a:r>
              <a:rPr lang="en-US" altLang="en-US" sz="2000" i="1" dirty="0">
                <a:solidFill>
                  <a:schemeClr val="tx1">
                    <a:lumMod val="50000"/>
                  </a:schemeClr>
                </a:solidFill>
                <a:latin typeface="Calibri" panose="020F0502020204030204" pitchFamily="34" charset="0"/>
              </a:rPr>
              <a:t>Account Manager</a:t>
            </a:r>
          </a:p>
          <a:p>
            <a:pPr marL="0" indent="0" algn="ctr" defTabSz="685800">
              <a:spcBef>
                <a:spcPts val="750"/>
              </a:spcBef>
              <a:buNone/>
              <a:defRPr/>
            </a:pPr>
            <a:endParaRPr lang="en-US" altLang="en-US" sz="2000" dirty="0">
              <a:solidFill>
                <a:schemeClr val="tx1">
                  <a:lumMod val="50000"/>
                </a:schemeClr>
              </a:solidFill>
              <a:latin typeface="Calibri" panose="020F0502020204030204" pitchFamily="34" charset="0"/>
            </a:endParaRP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Gordian</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e: </a:t>
            </a:r>
            <a:r>
              <a:rPr lang="en-US" altLang="en-US" sz="2000" dirty="0">
                <a:solidFill>
                  <a:schemeClr val="tx1">
                    <a:lumMod val="50000"/>
                  </a:schemeClr>
                </a:solidFill>
                <a:latin typeface="Calibri" panose="020F0502020204030204" pitchFamily="34" charset="0"/>
                <a:hlinkClick r:id="rId4"/>
              </a:rPr>
              <a:t>c.jobes@gordian.com</a:t>
            </a:r>
            <a:r>
              <a:rPr lang="en-US" altLang="en-US" sz="2000" dirty="0">
                <a:solidFill>
                  <a:schemeClr val="tx1">
                    <a:lumMod val="50000"/>
                  </a:schemeClr>
                </a:solidFill>
                <a:latin typeface="Calibri" panose="020F0502020204030204" pitchFamily="34" charset="0"/>
              </a:rPr>
              <a:t> </a:t>
            </a:r>
          </a:p>
          <a:p>
            <a:pPr marL="0" indent="0" algn="ctr" defTabSz="685800">
              <a:spcBef>
                <a:spcPts val="750"/>
              </a:spcBef>
              <a:buNone/>
              <a:defRPr/>
            </a:pPr>
            <a:r>
              <a:rPr lang="en-US" altLang="en-US" sz="2000" dirty="0">
                <a:solidFill>
                  <a:schemeClr val="tx1">
                    <a:lumMod val="50000"/>
                  </a:schemeClr>
                </a:solidFill>
                <a:latin typeface="Calibri" panose="020F0502020204030204" pitchFamily="34" charset="0"/>
              </a:rPr>
              <a:t>p: 312-579-8627</a:t>
            </a:r>
            <a:endParaRPr lang="en-US" sz="2000" dirty="0">
              <a:solidFill>
                <a:schemeClr val="tx1">
                  <a:lumMod val="50000"/>
                </a:schemeClr>
              </a:solidFill>
              <a:latin typeface="Calibri" panose="020F0502020204030204"/>
            </a:endParaRPr>
          </a:p>
        </p:txBody>
      </p:sp>
      <p:pic>
        <p:nvPicPr>
          <p:cNvPr id="2" name="Picture 6" descr="CityofChicago.jpg">
            <a:extLst>
              <a:ext uri="{FF2B5EF4-FFF2-40B4-BE49-F238E27FC236}">
                <a16:creationId xmlns:a16="http://schemas.microsoft.com/office/drawing/2014/main" id="{D4BA6590-CBD1-C99F-5921-A634427CC25A}"/>
              </a:ext>
            </a:extLst>
          </p:cNvPr>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864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7A9B94-33E2-4E42-95E9-26461D8FB770}"/>
              </a:ext>
            </a:extLst>
          </p:cNvPr>
          <p:cNvSpPr>
            <a:spLocks noGrp="1"/>
          </p:cNvSpPr>
          <p:nvPr>
            <p:ph type="title"/>
          </p:nvPr>
        </p:nvSpPr>
        <p:spPr/>
        <p:txBody>
          <a:bodyPr/>
          <a:lstStyle/>
          <a:p>
            <a:r>
              <a:rPr lang="en-US" dirty="0"/>
              <a:t>Questions? </a:t>
            </a:r>
          </a:p>
        </p:txBody>
      </p:sp>
      <p:pic>
        <p:nvPicPr>
          <p:cNvPr id="2" name="Picture 6" descr="CityofChicago.jpg">
            <a:extLst>
              <a:ext uri="{FF2B5EF4-FFF2-40B4-BE49-F238E27FC236}">
                <a16:creationId xmlns:a16="http://schemas.microsoft.com/office/drawing/2014/main" id="{972D486E-DBB6-7204-6904-D8BAB75789F5}"/>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930818" y="2165524"/>
            <a:ext cx="2627453" cy="252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094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B954-ECAD-49B8-90BA-CE49C183DA82}"/>
              </a:ext>
            </a:extLst>
          </p:cNvPr>
          <p:cNvSpPr>
            <a:spLocks noGrp="1"/>
          </p:cNvSpPr>
          <p:nvPr>
            <p:ph type="title"/>
          </p:nvPr>
        </p:nvSpPr>
        <p:spPr/>
        <p:txBody>
          <a:bodyPr/>
          <a:lstStyle/>
          <a:p>
            <a:r>
              <a:rPr lang="en-US" dirty="0"/>
              <a:t>Thank you!</a:t>
            </a:r>
          </a:p>
        </p:txBody>
      </p:sp>
      <p:pic>
        <p:nvPicPr>
          <p:cNvPr id="3" name="Picture 6" descr="CityofChicago.jpg">
            <a:extLst>
              <a:ext uri="{FF2B5EF4-FFF2-40B4-BE49-F238E27FC236}">
                <a16:creationId xmlns:a16="http://schemas.microsoft.com/office/drawing/2014/main" id="{833920F8-19DE-7F6E-9027-27315E7B11A5}"/>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930818" y="2165524"/>
            <a:ext cx="2627453" cy="252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57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01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985D-EFEE-420C-A3BD-833FF421504F}"/>
              </a:ext>
            </a:extLst>
          </p:cNvPr>
          <p:cNvSpPr>
            <a:spLocks noGrp="1"/>
          </p:cNvSpPr>
          <p:nvPr>
            <p:ph type="title"/>
          </p:nvPr>
        </p:nvSpPr>
        <p:spPr>
          <a:xfrm>
            <a:off x="982718" y="1462255"/>
            <a:ext cx="10684610" cy="2551961"/>
          </a:xfrm>
        </p:spPr>
        <p:txBody>
          <a:bodyPr>
            <a:normAutofit/>
          </a:bodyPr>
          <a:lstStyle/>
          <a:p>
            <a:r>
              <a:rPr lang="en-US" sz="3600" dirty="0"/>
              <a:t>City of Chicago - Department of Procurement Services</a:t>
            </a:r>
            <a:br>
              <a:rPr lang="en-US" sz="3600" dirty="0"/>
            </a:br>
            <a:br>
              <a:rPr lang="en-US" sz="3600" dirty="0"/>
            </a:br>
            <a:r>
              <a:rPr lang="en-US" sz="3600" dirty="0"/>
              <a:t>Introduction to Job Order Contracting (JOC)</a:t>
            </a:r>
          </a:p>
        </p:txBody>
      </p:sp>
      <p:pic>
        <p:nvPicPr>
          <p:cNvPr id="3" name="Picture 6" descr="CityofChicago.jpg">
            <a:extLst>
              <a:ext uri="{FF2B5EF4-FFF2-40B4-BE49-F238E27FC236}">
                <a16:creationId xmlns:a16="http://schemas.microsoft.com/office/drawing/2014/main" id="{3DB24EC2-0E91-83D6-8F01-DA91D55CD342}"/>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4954" y="4205808"/>
            <a:ext cx="2525990" cy="242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228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CC167E-C4F2-47E5-B29B-5A9CB8957737}"/>
              </a:ext>
            </a:extLst>
          </p:cNvPr>
          <p:cNvSpPr>
            <a:spLocks noGrp="1"/>
          </p:cNvSpPr>
          <p:nvPr>
            <p:ph type="body" sz="quarter" idx="13"/>
          </p:nvPr>
        </p:nvSpPr>
        <p:spPr/>
        <p:txBody>
          <a:bodyPr anchor="ctr"/>
          <a:lstStyle/>
          <a:p>
            <a:r>
              <a:rPr lang="en-US" dirty="0"/>
              <a:t>Job Order Contracting (JOC) Overview</a:t>
            </a:r>
          </a:p>
          <a:p>
            <a:r>
              <a:rPr lang="en-US" dirty="0"/>
              <a:t>City of Chicago JOC Process</a:t>
            </a:r>
          </a:p>
          <a:p>
            <a:r>
              <a:rPr lang="en-US" dirty="0"/>
              <a:t>Benefits of JOC </a:t>
            </a:r>
          </a:p>
          <a:p>
            <a:r>
              <a:rPr lang="en-US" dirty="0"/>
              <a:t>How to bid JOC - Prime Contractors</a:t>
            </a:r>
          </a:p>
          <a:p>
            <a:r>
              <a:rPr lang="en-US" dirty="0"/>
              <a:t>Getting Involved - Subcontractors</a:t>
            </a:r>
          </a:p>
          <a:p>
            <a:r>
              <a:rPr lang="en-US" dirty="0"/>
              <a:t>Diversity and Inclusion</a:t>
            </a:r>
          </a:p>
          <a:p>
            <a:r>
              <a:rPr lang="en-US" dirty="0"/>
              <a:t>Review and Key Points</a:t>
            </a:r>
          </a:p>
          <a:p>
            <a:r>
              <a:rPr lang="en-US" dirty="0"/>
              <a:t>Q&amp;A</a:t>
            </a:r>
          </a:p>
        </p:txBody>
      </p:sp>
      <p:sp>
        <p:nvSpPr>
          <p:cNvPr id="4" name="Title 3">
            <a:extLst>
              <a:ext uri="{FF2B5EF4-FFF2-40B4-BE49-F238E27FC236}">
                <a16:creationId xmlns:a16="http://schemas.microsoft.com/office/drawing/2014/main" id="{EA2CC014-5A20-4DEB-9575-8BBF3A87B0E0}"/>
              </a:ext>
            </a:extLst>
          </p:cNvPr>
          <p:cNvSpPr>
            <a:spLocks noGrp="1"/>
          </p:cNvSpPr>
          <p:nvPr>
            <p:ph type="title"/>
          </p:nvPr>
        </p:nvSpPr>
        <p:spPr/>
        <p:txBody>
          <a:bodyPr/>
          <a:lstStyle/>
          <a:p>
            <a:r>
              <a:rPr lang="en-US" dirty="0"/>
              <a:t>Objectives</a:t>
            </a:r>
          </a:p>
        </p:txBody>
      </p:sp>
      <p:pic>
        <p:nvPicPr>
          <p:cNvPr id="2" name="Picture 6" descr="CityofChicago.jpg">
            <a:extLst>
              <a:ext uri="{FF2B5EF4-FFF2-40B4-BE49-F238E27FC236}">
                <a16:creationId xmlns:a16="http://schemas.microsoft.com/office/drawing/2014/main" id="{3292BE31-923D-B1EE-8B3A-A0B1C922D04F}"/>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494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412D-FF72-49DE-89ED-C641BFA29971}"/>
              </a:ext>
            </a:extLst>
          </p:cNvPr>
          <p:cNvSpPr>
            <a:spLocks noGrp="1"/>
          </p:cNvSpPr>
          <p:nvPr>
            <p:ph type="title"/>
          </p:nvPr>
        </p:nvSpPr>
        <p:spPr/>
        <p:txBody>
          <a:bodyPr/>
          <a:lstStyle/>
          <a:p>
            <a:r>
              <a:rPr lang="en-US" dirty="0"/>
              <a:t>Who is Gordian? </a:t>
            </a:r>
          </a:p>
        </p:txBody>
      </p:sp>
      <p:sp>
        <p:nvSpPr>
          <p:cNvPr id="4" name="Text Placeholder 2">
            <a:extLst>
              <a:ext uri="{FF2B5EF4-FFF2-40B4-BE49-F238E27FC236}">
                <a16:creationId xmlns:a16="http://schemas.microsoft.com/office/drawing/2014/main" id="{2FA78E16-49A6-4E1E-9FB7-A74716DBE03B}"/>
              </a:ext>
            </a:extLst>
          </p:cNvPr>
          <p:cNvSpPr txBox="1">
            <a:spLocks/>
          </p:cNvSpPr>
          <p:nvPr/>
        </p:nvSpPr>
        <p:spPr>
          <a:xfrm>
            <a:off x="0" y="1118195"/>
            <a:ext cx="12192000" cy="679282"/>
          </a:xfrm>
          <a:prstGeom prst="rect">
            <a:avLst/>
          </a:prstGeom>
          <a:solidFill>
            <a:schemeClr val="bg1">
              <a:lumMod val="50000"/>
            </a:schemeClr>
          </a:solid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a:buChar char="•"/>
              <a:defRPr sz="2800" kern="1200" spc="0" baseline="0">
                <a:solidFill>
                  <a:srgbClr val="002138"/>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a:buChar char="•"/>
              <a:defRPr sz="2400" kern="1200" spc="0" baseline="0">
                <a:solidFill>
                  <a:srgbClr val="002138"/>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a:buChar char="•"/>
              <a:defRPr sz="2000" kern="1200" spc="0" baseline="0">
                <a:solidFill>
                  <a:srgbClr val="002138"/>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a:buChar char="•"/>
              <a:defRPr sz="1800" kern="1200" spc="0" baseline="0">
                <a:solidFill>
                  <a:srgbClr val="002138"/>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a:buChar char="•"/>
              <a:defRPr sz="1800" kern="1200" spc="0" baseline="0">
                <a:solidFill>
                  <a:srgbClr val="00213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Gordian is the leading provider of facility and construction </a:t>
            </a:r>
            <a:r>
              <a:rPr kumimoji="0" lang="en-US" sz="2400" b="1" i="0" u="none" strike="noStrike" kern="1200" cap="none" spc="0" normalizeH="0" baseline="0" noProof="0" dirty="0">
                <a:ln>
                  <a:noFill/>
                </a:ln>
                <a:solidFill>
                  <a:srgbClr val="004C96"/>
                </a:solidFill>
                <a:effectLst/>
                <a:uLnTx/>
                <a:uFillTx/>
                <a:latin typeface="Calibri" panose="020F0502020204030204" pitchFamily="34" charset="0"/>
                <a:ea typeface="+mn-ea"/>
                <a:cs typeface="Calibri" panose="020F0502020204030204" pitchFamily="34" charset="0"/>
              </a:rPr>
              <a:t>data</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004C96"/>
                </a:solidFill>
                <a:effectLst/>
                <a:uLnTx/>
                <a:uFillTx/>
                <a:latin typeface="Calibri" panose="020F0502020204030204" pitchFamily="34" charset="0"/>
                <a:ea typeface="+mn-ea"/>
                <a:cs typeface="Calibri" panose="020F0502020204030204" pitchFamily="34" charset="0"/>
              </a:rPr>
              <a:t>software</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and </a:t>
            </a:r>
            <a:r>
              <a:rPr kumimoji="0" lang="en-US" sz="2400" b="1" i="0" u="none" strike="noStrike" kern="1200" cap="none" spc="0" normalizeH="0" baseline="0" noProof="0" dirty="0">
                <a:ln>
                  <a:noFill/>
                </a:ln>
                <a:solidFill>
                  <a:srgbClr val="004C96"/>
                </a:solidFill>
                <a:effectLst/>
                <a:uLnTx/>
                <a:uFillTx/>
                <a:latin typeface="Calibri" panose="020F0502020204030204" pitchFamily="34" charset="0"/>
                <a:ea typeface="+mn-ea"/>
                <a:cs typeface="Calibri" panose="020F0502020204030204" pitchFamily="34" charset="0"/>
              </a:rPr>
              <a:t>expertise</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5" name="Rectangle 4">
            <a:extLst>
              <a:ext uri="{FF2B5EF4-FFF2-40B4-BE49-F238E27FC236}">
                <a16:creationId xmlns:a16="http://schemas.microsoft.com/office/drawing/2014/main" id="{7670FBBB-5FD0-4D69-83A3-C37ECC2D0FD9}"/>
              </a:ext>
            </a:extLst>
          </p:cNvPr>
          <p:cNvSpPr/>
          <p:nvPr/>
        </p:nvSpPr>
        <p:spPr>
          <a:xfrm>
            <a:off x="457200" y="2267712"/>
            <a:ext cx="3593592" cy="39684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45BA49F-E794-4C9D-AE2A-F1B2D44328E1}"/>
              </a:ext>
            </a:extLst>
          </p:cNvPr>
          <p:cNvSpPr/>
          <p:nvPr/>
        </p:nvSpPr>
        <p:spPr>
          <a:xfrm>
            <a:off x="4281568" y="2267712"/>
            <a:ext cx="3593592" cy="39684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655651-B381-4416-90A7-4B3C717BFD8F}"/>
              </a:ext>
            </a:extLst>
          </p:cNvPr>
          <p:cNvSpPr/>
          <p:nvPr/>
        </p:nvSpPr>
        <p:spPr>
          <a:xfrm>
            <a:off x="8105936" y="2267712"/>
            <a:ext cx="3593592" cy="39684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7188B76-CC32-4F89-AD10-24EDE208069A}"/>
              </a:ext>
            </a:extLst>
          </p:cNvPr>
          <p:cNvPicPr>
            <a:picLocks noChangeAspect="1"/>
          </p:cNvPicPr>
          <p:nvPr/>
        </p:nvPicPr>
        <p:blipFill>
          <a:blip r:embed="rId3"/>
          <a:stretch>
            <a:fillRect/>
          </a:stretch>
        </p:blipFill>
        <p:spPr>
          <a:xfrm>
            <a:off x="1894836" y="2425406"/>
            <a:ext cx="718320" cy="513971"/>
          </a:xfrm>
          <a:prstGeom prst="rect">
            <a:avLst/>
          </a:prstGeom>
        </p:spPr>
      </p:pic>
      <p:pic>
        <p:nvPicPr>
          <p:cNvPr id="15" name="Picture 14">
            <a:extLst>
              <a:ext uri="{FF2B5EF4-FFF2-40B4-BE49-F238E27FC236}">
                <a16:creationId xmlns:a16="http://schemas.microsoft.com/office/drawing/2014/main" id="{541FE5BE-9056-4EAA-851B-D702EB592F3A}"/>
              </a:ext>
            </a:extLst>
          </p:cNvPr>
          <p:cNvPicPr>
            <a:picLocks noChangeAspect="1"/>
          </p:cNvPicPr>
          <p:nvPr/>
        </p:nvPicPr>
        <p:blipFill>
          <a:blip r:embed="rId4"/>
          <a:stretch>
            <a:fillRect/>
          </a:stretch>
        </p:blipFill>
        <p:spPr>
          <a:xfrm>
            <a:off x="5782672" y="2429451"/>
            <a:ext cx="626656" cy="509926"/>
          </a:xfrm>
          <a:prstGeom prst="rect">
            <a:avLst/>
          </a:prstGeom>
        </p:spPr>
      </p:pic>
      <p:sp>
        <p:nvSpPr>
          <p:cNvPr id="3" name="TextBox 2">
            <a:extLst>
              <a:ext uri="{FF2B5EF4-FFF2-40B4-BE49-F238E27FC236}">
                <a16:creationId xmlns:a16="http://schemas.microsoft.com/office/drawing/2014/main" id="{CF674D09-07AF-4059-B8AD-2AC73C720B37}"/>
              </a:ext>
            </a:extLst>
          </p:cNvPr>
          <p:cNvSpPr txBox="1"/>
          <p:nvPr/>
        </p:nvSpPr>
        <p:spPr>
          <a:xfrm>
            <a:off x="492472" y="2939377"/>
            <a:ext cx="3558320"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Owner specific Construction Task Catalog® (CTC).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CTC has over 275,000 construction tasks with preset prices.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Price research facilitated by RSMeans data Engineering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701C926-31F1-42BA-90B9-958ED0CC5309}"/>
              </a:ext>
            </a:extLst>
          </p:cNvPr>
          <p:cNvSpPr txBox="1"/>
          <p:nvPr/>
        </p:nvSpPr>
        <p:spPr>
          <a:xfrm>
            <a:off x="4316840" y="2939377"/>
            <a:ext cx="3558320" cy="3693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Software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Built from decades of industry experience, used by thousands of contractors daily.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Easily manage the functions of the construction procurement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Allows collaboration between the contractor and Gordian Account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4D7C892-2CAD-48A0-8C1E-566C6F7DD3AF}"/>
              </a:ext>
            </a:extLst>
          </p:cNvPr>
          <p:cNvSpPr txBox="1"/>
          <p:nvPr/>
        </p:nvSpPr>
        <p:spPr>
          <a:xfrm>
            <a:off x="8176480" y="2939376"/>
            <a:ext cx="3558320" cy="35702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Expertise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Gordian’s founder created the original Job Order Contracting process in the USACE in 1981.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Implemented and administered hundreds of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Dedicated onsite field personnel, review proposals to ensure project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34F909D-8EE3-4A76-B898-898A0207D2E3}"/>
              </a:ext>
            </a:extLst>
          </p:cNvPr>
          <p:cNvPicPr>
            <a:picLocks noChangeAspect="1"/>
          </p:cNvPicPr>
          <p:nvPr/>
        </p:nvPicPr>
        <p:blipFill>
          <a:blip r:embed="rId5"/>
          <a:stretch>
            <a:fillRect/>
          </a:stretch>
        </p:blipFill>
        <p:spPr>
          <a:xfrm>
            <a:off x="9456667" y="2425406"/>
            <a:ext cx="892129" cy="503719"/>
          </a:xfrm>
          <a:prstGeom prst="rect">
            <a:avLst/>
          </a:prstGeom>
        </p:spPr>
      </p:pic>
      <p:pic>
        <p:nvPicPr>
          <p:cNvPr id="6" name="Picture 6" descr="CityofChicago.jpg">
            <a:extLst>
              <a:ext uri="{FF2B5EF4-FFF2-40B4-BE49-F238E27FC236}">
                <a16:creationId xmlns:a16="http://schemas.microsoft.com/office/drawing/2014/main" id="{2AE4F6E8-8767-A178-878D-CAA9D9897E11}"/>
              </a:ext>
            </a:extLst>
          </p:cNvPr>
          <p:cNvPicPr>
            <a:picLocks noChangeAspect="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5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AB77-4E08-4934-864E-B3071D9E8382}"/>
              </a:ext>
            </a:extLst>
          </p:cNvPr>
          <p:cNvSpPr>
            <a:spLocks noGrp="1"/>
          </p:cNvSpPr>
          <p:nvPr>
            <p:ph type="title"/>
          </p:nvPr>
        </p:nvSpPr>
        <p:spPr/>
        <p:txBody>
          <a:bodyPr/>
          <a:lstStyle/>
          <a:p>
            <a:r>
              <a:rPr lang="en-US" dirty="0"/>
              <a:t>Gordian JOC Overview </a:t>
            </a:r>
          </a:p>
        </p:txBody>
      </p:sp>
      <p:sp>
        <p:nvSpPr>
          <p:cNvPr id="4" name="Rectangle 3">
            <a:extLst>
              <a:ext uri="{FF2B5EF4-FFF2-40B4-BE49-F238E27FC236}">
                <a16:creationId xmlns:a16="http://schemas.microsoft.com/office/drawing/2014/main" id="{42A5F89A-A386-404A-9E2E-6B6002F1B01C}"/>
              </a:ext>
            </a:extLst>
          </p:cNvPr>
          <p:cNvSpPr/>
          <p:nvPr/>
        </p:nvSpPr>
        <p:spPr>
          <a:xfrm>
            <a:off x="3244727" y="1909006"/>
            <a:ext cx="2695074" cy="22940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Total Contracts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8,715</a:t>
            </a:r>
          </a:p>
        </p:txBody>
      </p:sp>
      <p:sp>
        <p:nvSpPr>
          <p:cNvPr id="7" name="Rectangle 6">
            <a:extLst>
              <a:ext uri="{FF2B5EF4-FFF2-40B4-BE49-F238E27FC236}">
                <a16:creationId xmlns:a16="http://schemas.microsoft.com/office/drawing/2014/main" id="{8318EF51-F341-4579-8F14-901060FF160D}"/>
              </a:ext>
            </a:extLst>
          </p:cNvPr>
          <p:cNvSpPr/>
          <p:nvPr/>
        </p:nvSpPr>
        <p:spPr>
          <a:xfrm>
            <a:off x="9078913" y="1909006"/>
            <a:ext cx="2695074" cy="22940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Total Contractors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1,359</a:t>
            </a:r>
          </a:p>
        </p:txBody>
      </p:sp>
      <p:sp>
        <p:nvSpPr>
          <p:cNvPr id="8" name="Rectangle 7">
            <a:extLst>
              <a:ext uri="{FF2B5EF4-FFF2-40B4-BE49-F238E27FC236}">
                <a16:creationId xmlns:a16="http://schemas.microsoft.com/office/drawing/2014/main" id="{ABAD4C75-6C79-45C0-B21F-D341D76E669C}"/>
              </a:ext>
            </a:extLst>
          </p:cNvPr>
          <p:cNvSpPr/>
          <p:nvPr/>
        </p:nvSpPr>
        <p:spPr>
          <a:xfrm>
            <a:off x="6161820" y="1909006"/>
            <a:ext cx="2695074" cy="22940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Contract Types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28</a:t>
            </a:r>
          </a:p>
        </p:txBody>
      </p:sp>
      <p:sp>
        <p:nvSpPr>
          <p:cNvPr id="9" name="Rectangle 8">
            <a:extLst>
              <a:ext uri="{FF2B5EF4-FFF2-40B4-BE49-F238E27FC236}">
                <a16:creationId xmlns:a16="http://schemas.microsoft.com/office/drawing/2014/main" id="{326D1F2D-3C64-45B2-A63A-18F9D7AAECB0}"/>
              </a:ext>
            </a:extLst>
          </p:cNvPr>
          <p:cNvSpPr/>
          <p:nvPr/>
        </p:nvSpPr>
        <p:spPr>
          <a:xfrm>
            <a:off x="393455" y="1909006"/>
            <a:ext cx="2695074" cy="22940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Total JOC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305</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3CA8C1-4915-47B9-A112-6FFE10BC8A14}"/>
              </a:ext>
            </a:extLst>
          </p:cNvPr>
          <p:cNvSpPr/>
          <p:nvPr/>
        </p:nvSpPr>
        <p:spPr>
          <a:xfrm>
            <a:off x="862432" y="4213761"/>
            <a:ext cx="10431863" cy="6612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002038"/>
                </a:solidFill>
                <a:effectLst/>
                <a:uLnTx/>
                <a:uFillTx/>
                <a:latin typeface="Calibri" panose="020F0502020204030204"/>
                <a:ea typeface="+mn-ea"/>
                <a:cs typeface="+mn-cs"/>
              </a:rPr>
              <a:t>More than </a:t>
            </a:r>
            <a:r>
              <a:rPr kumimoji="0" lang="en-US" sz="1750" b="1" i="0" u="none" strike="noStrike" kern="1200" cap="none" spc="0" normalizeH="0" baseline="0" noProof="0" dirty="0">
                <a:ln>
                  <a:noFill/>
                </a:ln>
                <a:solidFill>
                  <a:srgbClr val="004C96"/>
                </a:solidFill>
                <a:effectLst/>
                <a:uLnTx/>
                <a:uFillTx/>
                <a:latin typeface="Calibri" panose="020F0502020204030204"/>
                <a:ea typeface="+mn-ea"/>
                <a:cs typeface="+mn-cs"/>
              </a:rPr>
              <a:t>$3B in construction volume </a:t>
            </a:r>
            <a:r>
              <a:rPr kumimoji="0" lang="en-US" sz="1750" b="1" i="0" u="none" strike="noStrike" kern="1200" cap="none" spc="0" normalizeH="0" baseline="0" noProof="0" dirty="0">
                <a:ln>
                  <a:noFill/>
                </a:ln>
                <a:solidFill>
                  <a:srgbClr val="002038"/>
                </a:solidFill>
                <a:effectLst/>
                <a:uLnTx/>
                <a:uFillTx/>
                <a:latin typeface="Calibri" panose="020F0502020204030204"/>
                <a:ea typeface="+mn-ea"/>
                <a:cs typeface="+mn-cs"/>
              </a:rPr>
              <a:t>is completed through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002038"/>
                </a:solidFill>
                <a:effectLst/>
                <a:uLnTx/>
                <a:uFillTx/>
                <a:latin typeface="Calibri" panose="020F0502020204030204"/>
                <a:ea typeface="+mn-ea"/>
                <a:cs typeface="+mn-cs"/>
              </a:rPr>
              <a:t>Gordian’s Job Order Contracting programs annually.</a:t>
            </a:r>
          </a:p>
        </p:txBody>
      </p:sp>
      <p:sp>
        <p:nvSpPr>
          <p:cNvPr id="3" name="TextBox 2">
            <a:extLst>
              <a:ext uri="{FF2B5EF4-FFF2-40B4-BE49-F238E27FC236}">
                <a16:creationId xmlns:a16="http://schemas.microsoft.com/office/drawing/2014/main" id="{425165D2-37FE-483D-8E5B-C05727E63F8D}"/>
              </a:ext>
            </a:extLst>
          </p:cNvPr>
          <p:cNvSpPr txBox="1"/>
          <p:nvPr/>
        </p:nvSpPr>
        <p:spPr>
          <a:xfrm>
            <a:off x="8725666" y="6382738"/>
            <a:ext cx="170078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38"/>
                </a:solidFill>
                <a:effectLst/>
                <a:uLnTx/>
                <a:uFillTx/>
                <a:latin typeface="Calibri" panose="020F0502020204030204"/>
                <a:ea typeface="+mn-ea"/>
                <a:cs typeface="+mn-cs"/>
              </a:rPr>
              <a:t>As of 12/2022</a:t>
            </a:r>
          </a:p>
        </p:txBody>
      </p:sp>
      <p:pic>
        <p:nvPicPr>
          <p:cNvPr id="5" name="Picture 6" descr="CityofChicago.jpg">
            <a:extLst>
              <a:ext uri="{FF2B5EF4-FFF2-40B4-BE49-F238E27FC236}">
                <a16:creationId xmlns:a16="http://schemas.microsoft.com/office/drawing/2014/main" id="{7EA0EDA4-9970-7256-691C-C59180B8291C}"/>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588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5A904A-DC52-484C-B56D-623957722E62}"/>
              </a:ext>
            </a:extLst>
          </p:cNvPr>
          <p:cNvSpPr>
            <a:spLocks noGrp="1"/>
          </p:cNvSpPr>
          <p:nvPr>
            <p:ph type="body" sz="quarter" idx="13"/>
          </p:nvPr>
        </p:nvSpPr>
        <p:spPr>
          <a:xfrm>
            <a:off x="5602842" y="640460"/>
            <a:ext cx="6407885" cy="5513450"/>
          </a:xfrm>
        </p:spPr>
        <p:txBody>
          <a:bodyPr>
            <a:normAutofit fontScale="92500" lnSpcReduction="20000"/>
          </a:bodyPr>
          <a:lstStyle/>
          <a:p>
            <a:pPr marL="0" indent="0">
              <a:buNone/>
            </a:pPr>
            <a:r>
              <a:rPr lang="en-US" dirty="0"/>
              <a:t>Staff limitations</a:t>
            </a:r>
          </a:p>
          <a:p>
            <a:pPr marL="0" indent="0">
              <a:buNone/>
            </a:pPr>
            <a:endParaRPr lang="en-US" dirty="0"/>
          </a:p>
          <a:p>
            <a:pPr marL="0" indent="0">
              <a:buNone/>
            </a:pPr>
            <a:r>
              <a:rPr lang="en-US" dirty="0"/>
              <a:t>Meeting inclusion requirements</a:t>
            </a:r>
          </a:p>
          <a:p>
            <a:pPr marL="0" indent="0">
              <a:buNone/>
            </a:pPr>
            <a:endParaRPr lang="en-US" dirty="0"/>
          </a:p>
          <a:p>
            <a:pPr marL="0" indent="0">
              <a:buNone/>
            </a:pPr>
            <a:r>
              <a:rPr lang="en-US" dirty="0"/>
              <a:t>Cost control and change orders</a:t>
            </a:r>
          </a:p>
          <a:p>
            <a:pPr marL="0" indent="0">
              <a:buNone/>
            </a:pPr>
            <a:endParaRPr lang="en-US" dirty="0"/>
          </a:p>
          <a:p>
            <a:pPr marL="0" indent="0">
              <a:buNone/>
            </a:pPr>
            <a:r>
              <a:rPr lang="en-US" dirty="0"/>
              <a:t>Lack of transparency/auditability</a:t>
            </a:r>
          </a:p>
          <a:p>
            <a:pPr marL="0" indent="0">
              <a:buNone/>
            </a:pPr>
            <a:endParaRPr lang="en-US" dirty="0"/>
          </a:p>
          <a:p>
            <a:pPr marL="0" indent="0">
              <a:buNone/>
            </a:pPr>
            <a:r>
              <a:rPr lang="en-US" dirty="0"/>
              <a:t>Time</a:t>
            </a:r>
          </a:p>
          <a:p>
            <a:pPr marL="0" indent="0">
              <a:buNone/>
            </a:pPr>
            <a:endParaRPr lang="en-US" dirty="0"/>
          </a:p>
          <a:p>
            <a:pPr marL="0" indent="0">
              <a:buNone/>
            </a:pPr>
            <a:r>
              <a:rPr lang="en-US" dirty="0"/>
              <a:t>Procurement burden relative to job size and scope</a:t>
            </a:r>
          </a:p>
        </p:txBody>
      </p:sp>
      <p:sp>
        <p:nvSpPr>
          <p:cNvPr id="3" name="Title 2">
            <a:extLst>
              <a:ext uri="{FF2B5EF4-FFF2-40B4-BE49-F238E27FC236}">
                <a16:creationId xmlns:a16="http://schemas.microsoft.com/office/drawing/2014/main" id="{C86966AF-9CD9-4AD1-A726-35CF6A68BDB9}"/>
              </a:ext>
            </a:extLst>
          </p:cNvPr>
          <p:cNvSpPr>
            <a:spLocks noGrp="1"/>
          </p:cNvSpPr>
          <p:nvPr>
            <p:ph type="title"/>
          </p:nvPr>
        </p:nvSpPr>
        <p:spPr/>
        <p:txBody>
          <a:bodyPr>
            <a:normAutofit/>
          </a:bodyPr>
          <a:lstStyle/>
          <a:p>
            <a:r>
              <a:rPr lang="en-US" sz="3600" dirty="0"/>
              <a:t>Construction Procurement Challenges</a:t>
            </a:r>
          </a:p>
        </p:txBody>
      </p:sp>
      <p:pic>
        <p:nvPicPr>
          <p:cNvPr id="7" name="Picture 6">
            <a:extLst>
              <a:ext uri="{FF2B5EF4-FFF2-40B4-BE49-F238E27FC236}">
                <a16:creationId xmlns:a16="http://schemas.microsoft.com/office/drawing/2014/main" id="{240F3E7A-3E6E-4982-8747-7C61BB993CCF}"/>
              </a:ext>
            </a:extLst>
          </p:cNvPr>
          <p:cNvPicPr>
            <a:picLocks noChangeAspect="1"/>
          </p:cNvPicPr>
          <p:nvPr/>
        </p:nvPicPr>
        <p:blipFill>
          <a:blip r:embed="rId3">
            <a:duotone>
              <a:prstClr val="black"/>
              <a:schemeClr val="accent1">
                <a:tint val="45000"/>
                <a:satMod val="400000"/>
              </a:schemeClr>
            </a:duotone>
            <a:lum bright="-40000" contrast="-40000"/>
          </a:blip>
          <a:stretch>
            <a:fillRect/>
          </a:stretch>
        </p:blipFill>
        <p:spPr>
          <a:xfrm flipH="1">
            <a:off x="4663081" y="620998"/>
            <a:ext cx="817627" cy="461654"/>
          </a:xfrm>
          <a:prstGeom prst="rect">
            <a:avLst/>
          </a:prstGeom>
        </p:spPr>
      </p:pic>
      <p:pic>
        <p:nvPicPr>
          <p:cNvPr id="8" name="Picture 7">
            <a:extLst>
              <a:ext uri="{FF2B5EF4-FFF2-40B4-BE49-F238E27FC236}">
                <a16:creationId xmlns:a16="http://schemas.microsoft.com/office/drawing/2014/main" id="{F32103C5-2947-44C7-B863-E31288234F16}"/>
              </a:ext>
            </a:extLst>
          </p:cNvPr>
          <p:cNvPicPr>
            <a:picLocks noChangeAspect="1"/>
          </p:cNvPicPr>
          <p:nvPr/>
        </p:nvPicPr>
        <p:blipFill>
          <a:blip r:embed="rId4">
            <a:duotone>
              <a:prstClr val="black"/>
              <a:schemeClr val="accent2">
                <a:tint val="45000"/>
                <a:satMod val="400000"/>
              </a:schemeClr>
            </a:duotone>
            <a:lum bright="-40000" contrast="-40000"/>
          </a:blip>
          <a:stretch>
            <a:fillRect/>
          </a:stretch>
        </p:blipFill>
        <p:spPr>
          <a:xfrm>
            <a:off x="4816694" y="1494647"/>
            <a:ext cx="555355" cy="457200"/>
          </a:xfrm>
          <a:prstGeom prst="rect">
            <a:avLst/>
          </a:prstGeom>
        </p:spPr>
      </p:pic>
      <p:pic>
        <p:nvPicPr>
          <p:cNvPr id="9" name="Picture 8" descr="A close up of a logo&#10;&#10;Description automatically generated">
            <a:extLst>
              <a:ext uri="{FF2B5EF4-FFF2-40B4-BE49-F238E27FC236}">
                <a16:creationId xmlns:a16="http://schemas.microsoft.com/office/drawing/2014/main" id="{8BF435B6-6F02-4034-A04D-303A287D6FEF}"/>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tretch>
            <a:fillRect/>
          </a:stretch>
        </p:blipFill>
        <p:spPr>
          <a:xfrm>
            <a:off x="4844256" y="2363842"/>
            <a:ext cx="500230" cy="457200"/>
          </a:xfrm>
          <a:prstGeom prst="rect">
            <a:avLst/>
          </a:prstGeom>
        </p:spPr>
      </p:pic>
      <p:pic>
        <p:nvPicPr>
          <p:cNvPr id="10" name="Picture 9">
            <a:extLst>
              <a:ext uri="{FF2B5EF4-FFF2-40B4-BE49-F238E27FC236}">
                <a16:creationId xmlns:a16="http://schemas.microsoft.com/office/drawing/2014/main" id="{BB157334-F6F3-4EFB-AF56-FC0B517DF42F}"/>
              </a:ext>
            </a:extLst>
          </p:cNvPr>
          <p:cNvPicPr>
            <a:picLocks noChangeAspect="1"/>
          </p:cNvPicPr>
          <p:nvPr/>
        </p:nvPicPr>
        <p:blipFill>
          <a:blip r:embed="rId7">
            <a:duotone>
              <a:prstClr val="black"/>
              <a:schemeClr val="accent4">
                <a:tint val="45000"/>
                <a:satMod val="400000"/>
              </a:schemeClr>
            </a:duotone>
            <a:lum bright="-40000" contrast="-40000"/>
          </a:blip>
          <a:stretch>
            <a:fillRect/>
          </a:stretch>
        </p:blipFill>
        <p:spPr>
          <a:xfrm>
            <a:off x="4863595" y="3233037"/>
            <a:ext cx="452120" cy="457200"/>
          </a:xfrm>
          <a:prstGeom prst="rect">
            <a:avLst/>
          </a:prstGeom>
        </p:spPr>
      </p:pic>
      <p:pic>
        <p:nvPicPr>
          <p:cNvPr id="11" name="Picture 10">
            <a:extLst>
              <a:ext uri="{FF2B5EF4-FFF2-40B4-BE49-F238E27FC236}">
                <a16:creationId xmlns:a16="http://schemas.microsoft.com/office/drawing/2014/main" id="{0223198D-563C-459A-9C10-97013DDDC8A0}"/>
              </a:ext>
            </a:extLst>
          </p:cNvPr>
          <p:cNvPicPr>
            <a:picLocks noChangeAspect="1"/>
          </p:cNvPicPr>
          <p:nvPr/>
        </p:nvPicPr>
        <p:blipFill>
          <a:blip r:embed="rId8">
            <a:duotone>
              <a:prstClr val="black"/>
              <a:schemeClr val="accent6">
                <a:tint val="45000"/>
                <a:satMod val="400000"/>
              </a:schemeClr>
            </a:duotone>
            <a:lum bright="-40000" contrast="-40000"/>
          </a:blip>
          <a:stretch>
            <a:fillRect/>
          </a:stretch>
        </p:blipFill>
        <p:spPr>
          <a:xfrm>
            <a:off x="4913371" y="5225145"/>
            <a:ext cx="373529" cy="457200"/>
          </a:xfrm>
          <a:prstGeom prst="rect">
            <a:avLst/>
          </a:prstGeom>
        </p:spPr>
      </p:pic>
      <p:pic>
        <p:nvPicPr>
          <p:cNvPr id="13" name="Picture 12">
            <a:extLst>
              <a:ext uri="{FF2B5EF4-FFF2-40B4-BE49-F238E27FC236}">
                <a16:creationId xmlns:a16="http://schemas.microsoft.com/office/drawing/2014/main" id="{56E849D5-7FFD-4B82-AC66-BB651DF40C69}"/>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72172" y="4127350"/>
            <a:ext cx="457200" cy="457200"/>
          </a:xfrm>
          <a:prstGeom prst="rect">
            <a:avLst/>
          </a:prstGeom>
        </p:spPr>
      </p:pic>
      <p:pic>
        <p:nvPicPr>
          <p:cNvPr id="2" name="Picture 6" descr="CityofChicago.jpg">
            <a:extLst>
              <a:ext uri="{FF2B5EF4-FFF2-40B4-BE49-F238E27FC236}">
                <a16:creationId xmlns:a16="http://schemas.microsoft.com/office/drawing/2014/main" id="{C8D589B7-1483-2412-3FA0-B4F994ADA7B4}"/>
              </a:ext>
            </a:extLst>
          </p:cNvPr>
          <p:cNvPicPr>
            <a:picLocks noChangeAspect="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3855" y="131520"/>
            <a:ext cx="934368" cy="8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798338"/>
      </p:ext>
    </p:extLst>
  </p:cSld>
  <p:clrMapOvr>
    <a:masterClrMapping/>
  </p:clrMapOvr>
</p:sld>
</file>

<file path=ppt/theme/theme1.xml><?xml version="1.0" encoding="utf-8"?>
<a:theme xmlns:a="http://schemas.openxmlformats.org/drawingml/2006/main" name="2020 Gordian Theme">
  <a:themeElements>
    <a:clrScheme name="2016 GORDIAN COLORS">
      <a:dk1>
        <a:srgbClr val="333F48"/>
      </a:dk1>
      <a:lt1>
        <a:srgbClr val="FFFFFF"/>
      </a:lt1>
      <a:dk2>
        <a:srgbClr val="4F5761"/>
      </a:dk2>
      <a:lt2>
        <a:srgbClr val="ACC3CF"/>
      </a:lt2>
      <a:accent1>
        <a:srgbClr val="004C97"/>
      </a:accent1>
      <a:accent2>
        <a:srgbClr val="72C2EA"/>
      </a:accent2>
      <a:accent3>
        <a:srgbClr val="64A70B"/>
      </a:accent3>
      <a:accent4>
        <a:srgbClr val="CB333B"/>
      </a:accent4>
      <a:accent5>
        <a:srgbClr val="E35205"/>
      </a:accent5>
      <a:accent6>
        <a:srgbClr val="FFB81C"/>
      </a:accent6>
      <a:hlink>
        <a:srgbClr val="004C97"/>
      </a:hlink>
      <a:folHlink>
        <a:srgbClr val="72C2E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8AE677E5-44B0-F94B-9AF4-369F6F218E4C}" vid="{D28A12E1-095C-6541-8339-D65CE60DD77C}"/>
    </a:ext>
  </a:extLst>
</a:theme>
</file>

<file path=ppt/theme/theme2.xml><?xml version="1.0" encoding="utf-8"?>
<a:theme xmlns:a="http://schemas.openxmlformats.org/drawingml/2006/main" name="2022 GORDIAN POWERPOINT">
  <a:themeElements>
    <a:clrScheme name="2022 Gordian Colors">
      <a:dk1>
        <a:srgbClr val="002038"/>
      </a:dk1>
      <a:lt1>
        <a:srgbClr val="FFFFFF"/>
      </a:lt1>
      <a:dk2>
        <a:srgbClr val="004C96"/>
      </a:dk2>
      <a:lt2>
        <a:srgbClr val="71C1E9"/>
      </a:lt2>
      <a:accent1>
        <a:srgbClr val="0066E5"/>
      </a:accent1>
      <a:accent2>
        <a:srgbClr val="00CECF"/>
      </a:accent2>
      <a:accent3>
        <a:srgbClr val="008600"/>
      </a:accent3>
      <a:accent4>
        <a:srgbClr val="B20040"/>
      </a:accent4>
      <a:accent5>
        <a:srgbClr val="FF8600"/>
      </a:accent5>
      <a:accent6>
        <a:srgbClr val="9966FF"/>
      </a:accent6>
      <a:hlink>
        <a:srgbClr val="004C97"/>
      </a:hlink>
      <a:folHlink>
        <a:srgbClr val="006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GORDIAN POWERPOINT" id="{F30AEE59-D76D-AF48-BD72-33DABB1B3B89}" vid="{4D93EA85-71ED-2D4A-9F58-40D4BB7E297E}"/>
    </a:ext>
  </a:extLst>
</a:theme>
</file>

<file path=ppt/theme/theme3.xml><?xml version="1.0" encoding="utf-8"?>
<a:theme xmlns:a="http://schemas.openxmlformats.org/drawingml/2006/main" name="1_2022 GORDIAN POWERPOINT">
  <a:themeElements>
    <a:clrScheme name="2022 Gordian Colors">
      <a:dk1>
        <a:srgbClr val="002038"/>
      </a:dk1>
      <a:lt1>
        <a:srgbClr val="FFFFFF"/>
      </a:lt1>
      <a:dk2>
        <a:srgbClr val="004C96"/>
      </a:dk2>
      <a:lt2>
        <a:srgbClr val="71C1E9"/>
      </a:lt2>
      <a:accent1>
        <a:srgbClr val="0066E5"/>
      </a:accent1>
      <a:accent2>
        <a:srgbClr val="00CECF"/>
      </a:accent2>
      <a:accent3>
        <a:srgbClr val="008600"/>
      </a:accent3>
      <a:accent4>
        <a:srgbClr val="B20040"/>
      </a:accent4>
      <a:accent5>
        <a:srgbClr val="FF8600"/>
      </a:accent5>
      <a:accent6>
        <a:srgbClr val="9966FF"/>
      </a:accent6>
      <a:hlink>
        <a:srgbClr val="004C97"/>
      </a:hlink>
      <a:folHlink>
        <a:srgbClr val="006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GORDIAN POWERPOINT" id="{0EEC8C2E-066A-DC46-996C-307E6351ABDD}" vid="{AD79D725-FADE-934D-8421-DADA6EF5E7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0663bd0-1b71-4668-81e3-00784d76fd03">
      <UserInfo>
        <DisplayName/>
        <AccountId xsi:nil="true"/>
        <AccountType/>
      </UserInfo>
    </SharedWithUsers>
    <lcf76f155ced4ddcb4097134ff3c332f xmlns="b0af6e1f-8bae-4646-819e-3d1c486561bb">
      <Terms xmlns="http://schemas.microsoft.com/office/infopath/2007/PartnerControls"/>
    </lcf76f155ced4ddcb4097134ff3c332f>
    <TaxCatchAll xmlns="20663bd0-1b71-4668-81e3-00784d76fd03" xsi:nil="true"/>
    <MediaLengthInSeconds xmlns="b0af6e1f-8bae-4646-819e-3d1c486561b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C591CBF25BD749B1846E77B50FA66D" ma:contentTypeVersion="17" ma:contentTypeDescription="Create a new document." ma:contentTypeScope="" ma:versionID="5080fb7876e089fbeabcdb69a95242c5">
  <xsd:schema xmlns:xsd="http://www.w3.org/2001/XMLSchema" xmlns:xs="http://www.w3.org/2001/XMLSchema" xmlns:p="http://schemas.microsoft.com/office/2006/metadata/properties" xmlns:ns2="b0af6e1f-8bae-4646-819e-3d1c486561bb" xmlns:ns3="20663bd0-1b71-4668-81e3-00784d76fd03" targetNamespace="http://schemas.microsoft.com/office/2006/metadata/properties" ma:root="true" ma:fieldsID="e98a961d3a1b813ecb2a79d31439d29a" ns2:_="" ns3:_="">
    <xsd:import namespace="b0af6e1f-8bae-4646-819e-3d1c486561bb"/>
    <xsd:import namespace="20663bd0-1b71-4668-81e3-00784d76fd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af6e1f-8bae-4646-819e-3d1c486561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a1511d-2345-4ee6-88e1-d3859e8dbcb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663bd0-1b71-4668-81e3-00784d76fd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3fa5e43-9132-400b-a048-aee7bc7f1357}" ma:internalName="TaxCatchAll" ma:showField="CatchAllData" ma:web="20663bd0-1b71-4668-81e3-00784d76fd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B53806-FE34-49EB-B22D-79FA7945EAE7}">
  <ds:schemaRefs>
    <ds:schemaRef ds:uri="http://schemas.microsoft.com/office/2006/metadata/properties"/>
    <ds:schemaRef ds:uri="http://schemas.microsoft.com/office/2006/documentManagement/types"/>
    <ds:schemaRef ds:uri="b0af6e1f-8bae-4646-819e-3d1c486561bb"/>
    <ds:schemaRef ds:uri="http://schemas.openxmlformats.org/package/2006/metadata/core-properties"/>
    <ds:schemaRef ds:uri="http://purl.org/dc/elements/1.1/"/>
    <ds:schemaRef ds:uri="20663bd0-1b71-4668-81e3-00784d76fd03"/>
    <ds:schemaRef ds:uri="http://purl.org/dc/dcmitype/"/>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928AA931-ABDA-4E07-A22E-9329AB6E217A}">
  <ds:schemaRefs>
    <ds:schemaRef ds:uri="http://schemas.microsoft.com/sharepoint/v3/contenttype/forms"/>
  </ds:schemaRefs>
</ds:datastoreItem>
</file>

<file path=customXml/itemProps3.xml><?xml version="1.0" encoding="utf-8"?>
<ds:datastoreItem xmlns:ds="http://schemas.openxmlformats.org/officeDocument/2006/customXml" ds:itemID="{B5C3EA6A-91AC-4ED2-AA1C-2EAB39DC9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af6e1f-8bae-4646-819e-3d1c486561bb"/>
    <ds:schemaRef ds:uri="20663bd0-1b71-4668-81e3-00784d76fd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399</TotalTime>
  <Words>2624</Words>
  <Application>Microsoft Office PowerPoint</Application>
  <PresentationFormat>Widescreen</PresentationFormat>
  <Paragraphs>412</Paragraphs>
  <Slides>38</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ADLaM Display</vt:lpstr>
      <vt:lpstr>Arial</vt:lpstr>
      <vt:lpstr>Calibri</vt:lpstr>
      <vt:lpstr>Georgia</vt:lpstr>
      <vt:lpstr>Wingdings</vt:lpstr>
      <vt:lpstr>2020 Gordian Theme</vt:lpstr>
      <vt:lpstr>2022 GORDIAN POWERPOINT</vt:lpstr>
      <vt:lpstr>1_2022 GORDIAN POWERPOINT</vt:lpstr>
      <vt:lpstr>PowerPoint Presentation</vt:lpstr>
      <vt:lpstr>PowerPoint Presentation</vt:lpstr>
      <vt:lpstr>PowerPoint Presentation</vt:lpstr>
      <vt:lpstr>PowerPoint Presentation</vt:lpstr>
      <vt:lpstr>City of Chicago - Department of Procurement Services  Introduction to Job Order Contracting (JOC)</vt:lpstr>
      <vt:lpstr>Objectives</vt:lpstr>
      <vt:lpstr>Who is Gordian? </vt:lpstr>
      <vt:lpstr>Gordian JOC Overview </vt:lpstr>
      <vt:lpstr>Construction Procurement Challenges</vt:lpstr>
      <vt:lpstr>Construction Delivery Methods</vt:lpstr>
      <vt:lpstr>Overview of Job Order Contracting</vt:lpstr>
      <vt:lpstr>Overview of Job Order Contracting</vt:lpstr>
      <vt:lpstr>Typical Construction Procurement Process</vt:lpstr>
      <vt:lpstr>JOC Construction Procurement Process</vt:lpstr>
      <vt:lpstr>Types of Projects</vt:lpstr>
      <vt:lpstr>PowerPoint Presentation</vt:lpstr>
      <vt:lpstr>Performance-Based</vt:lpstr>
      <vt:lpstr>Benefits to JOC - Prime</vt:lpstr>
      <vt:lpstr>PowerPoint Presentation</vt:lpstr>
      <vt:lpstr>Bidding as a Prime Contractor</vt:lpstr>
      <vt:lpstr>Part 1 -  Bidding as a Prime Contractor</vt:lpstr>
      <vt:lpstr>Construction Task Catalog (CTC)</vt:lpstr>
      <vt:lpstr>Bidding as a Prime Contractor</vt:lpstr>
      <vt:lpstr>Bidding as a Prime Contractor</vt:lpstr>
      <vt:lpstr>Bidding as a Prime Contractor</vt:lpstr>
      <vt:lpstr>Getting Involved!</vt:lpstr>
      <vt:lpstr>Subcontractors – Getting Involved!!</vt:lpstr>
      <vt:lpstr>Subcontractors – Getting Involved!!</vt:lpstr>
      <vt:lpstr>Subcontractors – Getting Involved!!</vt:lpstr>
      <vt:lpstr>Getting Involved!</vt:lpstr>
      <vt:lpstr>Getting Involved!</vt:lpstr>
      <vt:lpstr>Diversity, Equity &amp; Inclusion</vt:lpstr>
      <vt:lpstr>Organizations and Associations</vt:lpstr>
      <vt:lpstr>Review/Key Points</vt:lpstr>
      <vt:lpstr>To Find More Information…</vt:lpstr>
      <vt:lpstr>Key Contacts</vt:lpstr>
      <vt:lpstr>Questions?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Blaire Collins</dc:creator>
  <cp:lastModifiedBy>Fabienne Elie</cp:lastModifiedBy>
  <cp:revision>11</cp:revision>
  <cp:lastPrinted>2024-02-21T19:02:26Z</cp:lastPrinted>
  <dcterms:created xsi:type="dcterms:W3CDTF">2020-05-12T15:35:07Z</dcterms:created>
  <dcterms:modified xsi:type="dcterms:W3CDTF">2024-03-06T21:52:33Z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0x0101009AC591CBF25BD749B1846E77B50FA66D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