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4" r:id="rId2"/>
  </p:sldMasterIdLst>
  <p:notesMasterIdLst>
    <p:notesMasterId r:id="rId36"/>
  </p:notesMasterIdLst>
  <p:sldIdLst>
    <p:sldId id="257" r:id="rId3"/>
    <p:sldId id="256" r:id="rId4"/>
    <p:sldId id="265" r:id="rId5"/>
    <p:sldId id="258" r:id="rId6"/>
    <p:sldId id="390" r:id="rId7"/>
    <p:sldId id="391" r:id="rId8"/>
    <p:sldId id="259" r:id="rId9"/>
    <p:sldId id="393" r:id="rId10"/>
    <p:sldId id="394" r:id="rId11"/>
    <p:sldId id="395" r:id="rId12"/>
    <p:sldId id="396" r:id="rId13"/>
    <p:sldId id="397" r:id="rId14"/>
    <p:sldId id="398" r:id="rId15"/>
    <p:sldId id="399" r:id="rId16"/>
    <p:sldId id="400" r:id="rId17"/>
    <p:sldId id="392" r:id="rId18"/>
    <p:sldId id="401" r:id="rId19"/>
    <p:sldId id="402" r:id="rId20"/>
    <p:sldId id="403" r:id="rId21"/>
    <p:sldId id="404" r:id="rId22"/>
    <p:sldId id="405" r:id="rId23"/>
    <p:sldId id="406" r:id="rId24"/>
    <p:sldId id="407" r:id="rId25"/>
    <p:sldId id="408" r:id="rId26"/>
    <p:sldId id="409" r:id="rId27"/>
    <p:sldId id="410" r:id="rId28"/>
    <p:sldId id="411" r:id="rId29"/>
    <p:sldId id="412" r:id="rId30"/>
    <p:sldId id="413" r:id="rId31"/>
    <p:sldId id="263" r:id="rId32"/>
    <p:sldId id="387" r:id="rId33"/>
    <p:sldId id="260" r:id="rId34"/>
    <p:sldId id="26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3F44CC-FDC3-3324-C80D-6D956B7EF60A}" v="896" dt="2024-02-20T22:16:40.3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450" autoAdjust="0"/>
    <p:restoredTop sz="94660"/>
  </p:normalViewPr>
  <p:slideViewPr>
    <p:cSldViewPr snapToGrid="0">
      <p:cViewPr varScale="1">
        <p:scale>
          <a:sx n="96" d="100"/>
          <a:sy n="96" d="100"/>
        </p:scale>
        <p:origin x="312" y="57"/>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EFA69-3393-423F-BD49-F285EA6C34A1}" type="datetimeFigureOut">
              <a:rPr lang="en-US" smtClean="0"/>
              <a:t>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992FD4-A9B6-4FBE-9BC1-90346111263C}" type="slidenum">
              <a:rPr lang="en-US" smtClean="0"/>
              <a:t>‹#›</a:t>
            </a:fld>
            <a:endParaRPr lang="en-US"/>
          </a:p>
        </p:txBody>
      </p:sp>
    </p:spTree>
    <p:extLst>
      <p:ext uri="{BB962C8B-B14F-4D97-AF65-F5344CB8AC3E}">
        <p14:creationId xmlns:p14="http://schemas.microsoft.com/office/powerpoint/2010/main" val="1067687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A840C-589F-B4BE-52E4-B7EF265941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2F9760-A90A-9D85-1AB0-8D8DB4FC60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1FAF5C-401B-D405-8EA2-64E4CA40F3E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9BAFFF1-1197-D903-75C3-876E7D0E9F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79474A-8460-2146-8C99-5F778ABA6C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270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BA156-4116-28F3-540E-F81AE4850F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A7449C-8681-8826-4D75-2D654A1FF1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823ED-01F3-EEAC-B165-A9DF9EE405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7C7A7C-0DD5-425B-7E2C-15CB500050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79474A-8460-2146-8C99-5F778ABA6C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324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26062-5277-FAE3-BE57-B4BEA4FE31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D908B8-7741-BE46-E73D-C80E23D614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43F020-3085-8B58-B125-EAA8294E6C1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BA58E5-267D-A2D3-6E9A-44AE3B5C77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79474A-8460-2146-8C99-5F778ABA6C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079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CEB0D-3B9F-AC61-B2B9-62256B19E7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528DB0-B20D-C66C-CBF0-F8F3859874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9888B9-4307-E4CB-EBF2-07DE20A1307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3179BEC-A7D9-C490-233D-CE0162C57C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79474A-8460-2146-8C99-5F778ABA6C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901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46600-A824-4903-A4B9-43FCED9317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18F31A-9C00-2B62-8BF1-65B5B20184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6AD1FE-D4EA-7696-DF30-77C16FB4B3E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11D9D9-C1CD-DA90-4118-383384F01E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79474A-8460-2146-8C99-5F778ABA6C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141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AA883-EF46-5901-21E3-7B405E39F9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B5F1E9-9A08-51C1-D0E9-4F7036C3D8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FA0806-7F61-CE25-9DAC-547417F9A6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5833AAD-63CC-3A84-7AA1-DE660A90E0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79474A-8460-2146-8C99-5F778ABA6C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421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85EF5-97AC-DABD-684B-65AD7F3186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5B6341-8336-C334-75C8-F182163052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DEEF40-52F7-9F2B-232A-9C831CB401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9FDB74C-966E-5ADA-2DEC-09BF96BD1A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79474A-8460-2146-8C99-5F778ABA6C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547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0D5D0-AC23-6FE4-CCD8-5BF3A46F01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96CEB7-D886-46AB-08C1-0435DC642F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5AABF2-038E-838B-0C0D-BF31059BB47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1FBAF2D-F09C-B266-AA1F-CC39AB61DD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79474A-8460-2146-8C99-5F778ABA6C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191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EB1F6-B8C0-A6E7-649C-A790B98CEF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888BDC-A7AD-231B-C44E-0B36DC6A95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16290B-683C-F78D-47E9-CADEFCED64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CE2655-63F4-BF03-587F-423ED55E97F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79474A-8460-2146-8C99-5F778ABA6C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04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AE69D-8137-B530-3A6F-0AC5ED12DF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2B0A08-5C27-DEEB-CC8F-9368D515F6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6E3C02-9136-A27C-2510-57E515A2B2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977934-AE25-0E4E-7F99-F3E5B4E88E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79474A-8460-2146-8C99-5F778ABA6C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6785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91C79-13C7-99BE-5A9E-94FC04CFA0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0964FD-E07E-4D45-524A-86A64AADBF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A79957-C387-400C-5B17-D748300871EC}"/>
              </a:ext>
            </a:extLst>
          </p:cNvPr>
          <p:cNvSpPr>
            <a:spLocks noGrp="1"/>
          </p:cNvSpPr>
          <p:nvPr>
            <p:ph type="dt" sz="half" idx="10"/>
          </p:nvPr>
        </p:nvSpPr>
        <p:spPr/>
        <p:txBody>
          <a:bodyPr/>
          <a:lstStyle/>
          <a:p>
            <a:fld id="{6EBE5346-F066-4C1D-B0DE-432B5358432D}" type="datetimeFigureOut">
              <a:rPr lang="en-US" smtClean="0"/>
              <a:t>2/22/2024</a:t>
            </a:fld>
            <a:endParaRPr lang="en-US"/>
          </a:p>
        </p:txBody>
      </p:sp>
      <p:sp>
        <p:nvSpPr>
          <p:cNvPr id="5" name="Footer Placeholder 4">
            <a:extLst>
              <a:ext uri="{FF2B5EF4-FFF2-40B4-BE49-F238E27FC236}">
                <a16:creationId xmlns:a16="http://schemas.microsoft.com/office/drawing/2014/main" id="{623D3A6E-20A5-9C23-7AFB-76F61C8D5B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9F622A-FD6D-F212-92E2-6674BCAE217C}"/>
              </a:ext>
            </a:extLst>
          </p:cNvPr>
          <p:cNvSpPr>
            <a:spLocks noGrp="1"/>
          </p:cNvSpPr>
          <p:nvPr>
            <p:ph type="sldNum" sz="quarter" idx="12"/>
          </p:nvPr>
        </p:nvSpPr>
        <p:spPr/>
        <p:txBody>
          <a:bodyPr/>
          <a:lstStyle/>
          <a:p>
            <a:fld id="{AEAB1199-C7C5-4D88-809D-4F1C94E43526}" type="slidenum">
              <a:rPr lang="en-US" smtClean="0"/>
              <a:t>‹#›</a:t>
            </a:fld>
            <a:endParaRPr lang="en-US"/>
          </a:p>
        </p:txBody>
      </p:sp>
    </p:spTree>
    <p:extLst>
      <p:ext uri="{BB962C8B-B14F-4D97-AF65-F5344CB8AC3E}">
        <p14:creationId xmlns:p14="http://schemas.microsoft.com/office/powerpoint/2010/main" val="3390208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D9AE8-EDD0-CF1F-891D-D0D196C916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58076D-E340-6DDA-A9F2-6956BE5659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20960C-9BFA-EC20-2DDF-2D6899895AFD}"/>
              </a:ext>
            </a:extLst>
          </p:cNvPr>
          <p:cNvSpPr>
            <a:spLocks noGrp="1"/>
          </p:cNvSpPr>
          <p:nvPr>
            <p:ph type="dt" sz="half" idx="10"/>
          </p:nvPr>
        </p:nvSpPr>
        <p:spPr/>
        <p:txBody>
          <a:bodyPr/>
          <a:lstStyle/>
          <a:p>
            <a:fld id="{6EBE5346-F066-4C1D-B0DE-432B5358432D}" type="datetimeFigureOut">
              <a:rPr lang="en-US" smtClean="0"/>
              <a:t>2/22/2024</a:t>
            </a:fld>
            <a:endParaRPr lang="en-US"/>
          </a:p>
        </p:txBody>
      </p:sp>
      <p:sp>
        <p:nvSpPr>
          <p:cNvPr id="5" name="Footer Placeholder 4">
            <a:extLst>
              <a:ext uri="{FF2B5EF4-FFF2-40B4-BE49-F238E27FC236}">
                <a16:creationId xmlns:a16="http://schemas.microsoft.com/office/drawing/2014/main" id="{8DEDE457-B628-45B4-7DAF-CE17483BB7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59F9DC-44A4-E516-1103-B60BA2143ABF}"/>
              </a:ext>
            </a:extLst>
          </p:cNvPr>
          <p:cNvSpPr>
            <a:spLocks noGrp="1"/>
          </p:cNvSpPr>
          <p:nvPr>
            <p:ph type="sldNum" sz="quarter" idx="12"/>
          </p:nvPr>
        </p:nvSpPr>
        <p:spPr/>
        <p:txBody>
          <a:bodyPr/>
          <a:lstStyle/>
          <a:p>
            <a:fld id="{AEAB1199-C7C5-4D88-809D-4F1C94E43526}" type="slidenum">
              <a:rPr lang="en-US" smtClean="0"/>
              <a:t>‹#›</a:t>
            </a:fld>
            <a:endParaRPr lang="en-US"/>
          </a:p>
        </p:txBody>
      </p:sp>
    </p:spTree>
    <p:extLst>
      <p:ext uri="{BB962C8B-B14F-4D97-AF65-F5344CB8AC3E}">
        <p14:creationId xmlns:p14="http://schemas.microsoft.com/office/powerpoint/2010/main" val="1451836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470A85-197C-1AD9-903C-D5C937B56E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DD4562-0CA1-8CC9-0559-83C4CEA465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127C1C-1959-799C-829B-A3B0EC203E6F}"/>
              </a:ext>
            </a:extLst>
          </p:cNvPr>
          <p:cNvSpPr>
            <a:spLocks noGrp="1"/>
          </p:cNvSpPr>
          <p:nvPr>
            <p:ph type="dt" sz="half" idx="10"/>
          </p:nvPr>
        </p:nvSpPr>
        <p:spPr/>
        <p:txBody>
          <a:bodyPr/>
          <a:lstStyle/>
          <a:p>
            <a:fld id="{6EBE5346-F066-4C1D-B0DE-432B5358432D}" type="datetimeFigureOut">
              <a:rPr lang="en-US" smtClean="0"/>
              <a:t>2/22/2024</a:t>
            </a:fld>
            <a:endParaRPr lang="en-US"/>
          </a:p>
        </p:txBody>
      </p:sp>
      <p:sp>
        <p:nvSpPr>
          <p:cNvPr id="5" name="Footer Placeholder 4">
            <a:extLst>
              <a:ext uri="{FF2B5EF4-FFF2-40B4-BE49-F238E27FC236}">
                <a16:creationId xmlns:a16="http://schemas.microsoft.com/office/drawing/2014/main" id="{8F3931DD-7470-22AF-B2D3-6A5EB4A2A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A9C2B6-6587-A790-BAAA-5837EB372482}"/>
              </a:ext>
            </a:extLst>
          </p:cNvPr>
          <p:cNvSpPr>
            <a:spLocks noGrp="1"/>
          </p:cNvSpPr>
          <p:nvPr>
            <p:ph type="sldNum" sz="quarter" idx="12"/>
          </p:nvPr>
        </p:nvSpPr>
        <p:spPr/>
        <p:txBody>
          <a:bodyPr/>
          <a:lstStyle/>
          <a:p>
            <a:fld id="{AEAB1199-C7C5-4D88-809D-4F1C94E43526}" type="slidenum">
              <a:rPr lang="en-US" smtClean="0"/>
              <a:t>‹#›</a:t>
            </a:fld>
            <a:endParaRPr lang="en-US"/>
          </a:p>
        </p:txBody>
      </p:sp>
    </p:spTree>
    <p:extLst>
      <p:ext uri="{BB962C8B-B14F-4D97-AF65-F5344CB8AC3E}">
        <p14:creationId xmlns:p14="http://schemas.microsoft.com/office/powerpoint/2010/main" val="3590160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966592-259E-2848-A2A8-ACB1BDDD80D8}"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EDF2C8-8D53-4310-BAC3-B914C6E849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909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5EE63F-91AA-4A49-9B4E-D17200DFC1B0}" type="datetime1">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234885462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5EE63F-91AA-4A49-9B4E-D17200DFC1B0}" type="datetime1">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3806696594"/>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5EE63F-91AA-4A49-9B4E-D17200DFC1B0}" type="datetime1">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329061411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5EE63F-91AA-4A49-9B4E-D17200DFC1B0}" type="datetime1">
              <a:rPr lang="en-US" smtClean="0"/>
              <a:t>2/22/2024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3326807403"/>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5EE63F-91AA-4A49-9B4E-D17200DFC1B0}" type="datetime1">
              <a:rPr lang="en-US" smtClean="0"/>
              <a:t>2/22/2024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1581561365"/>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5EE63F-91AA-4A49-9B4E-D17200DFC1B0}" type="datetime1">
              <a:rPr lang="en-US" smtClean="0"/>
              <a:t>2/22/2024</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2151501701"/>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5EE63F-91AA-4A49-9B4E-D17200DFC1B0}" type="datetime1">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1183986159"/>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301CE-2BC1-97ED-8186-51CA60FA1A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ADB939-3AE5-5E47-B9C4-400DD4948B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0E4CF3-9F68-33F4-AE1B-F29B4CB156A2}"/>
              </a:ext>
            </a:extLst>
          </p:cNvPr>
          <p:cNvSpPr>
            <a:spLocks noGrp="1"/>
          </p:cNvSpPr>
          <p:nvPr>
            <p:ph type="dt" sz="half" idx="10"/>
          </p:nvPr>
        </p:nvSpPr>
        <p:spPr/>
        <p:txBody>
          <a:bodyPr/>
          <a:lstStyle/>
          <a:p>
            <a:fld id="{6EBE5346-F066-4C1D-B0DE-432B5358432D}" type="datetimeFigureOut">
              <a:rPr lang="en-US" smtClean="0"/>
              <a:t>2/22/2024</a:t>
            </a:fld>
            <a:endParaRPr lang="en-US"/>
          </a:p>
        </p:txBody>
      </p:sp>
      <p:sp>
        <p:nvSpPr>
          <p:cNvPr id="5" name="Footer Placeholder 4">
            <a:extLst>
              <a:ext uri="{FF2B5EF4-FFF2-40B4-BE49-F238E27FC236}">
                <a16:creationId xmlns:a16="http://schemas.microsoft.com/office/drawing/2014/main" id="{B8DFC753-F782-2B49-DDC6-01F26ECD02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CDEB5-F71D-9BB5-7881-54A5E0AF522D}"/>
              </a:ext>
            </a:extLst>
          </p:cNvPr>
          <p:cNvSpPr>
            <a:spLocks noGrp="1"/>
          </p:cNvSpPr>
          <p:nvPr>
            <p:ph type="sldNum" sz="quarter" idx="12"/>
          </p:nvPr>
        </p:nvSpPr>
        <p:spPr/>
        <p:txBody>
          <a:bodyPr/>
          <a:lstStyle/>
          <a:p>
            <a:fld id="{AEAB1199-C7C5-4D88-809D-4F1C94E43526}" type="slidenum">
              <a:rPr lang="en-US" smtClean="0"/>
              <a:t>‹#›</a:t>
            </a:fld>
            <a:endParaRPr lang="en-US"/>
          </a:p>
        </p:txBody>
      </p:sp>
    </p:spTree>
    <p:extLst>
      <p:ext uri="{BB962C8B-B14F-4D97-AF65-F5344CB8AC3E}">
        <p14:creationId xmlns:p14="http://schemas.microsoft.com/office/powerpoint/2010/main" val="39859418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5EE63F-91AA-4A49-9B4E-D17200DFC1B0}" type="datetime1">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3996098639"/>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BE5346-F066-4C1D-B0DE-432B5358432D}" type="datetimeFigureOut">
              <a:rPr lang="en-US" smtClean="0"/>
              <a:t>2/22/2024</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AEAB1199-C7C5-4D88-809D-4F1C94E43526}" type="slidenum">
              <a:rPr lang="en-US" smtClean="0"/>
              <a:t>‹#›</a:t>
            </a:fld>
            <a:endParaRPr lang="en-US"/>
          </a:p>
        </p:txBody>
      </p:sp>
    </p:spTree>
    <p:extLst>
      <p:ext uri="{BB962C8B-B14F-4D97-AF65-F5344CB8AC3E}">
        <p14:creationId xmlns:p14="http://schemas.microsoft.com/office/powerpoint/2010/main" val="1522027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EBE5346-F066-4C1D-B0DE-432B5358432D}"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EAB1199-C7C5-4D88-809D-4F1C94E43526}" type="slidenum">
              <a:rPr lang="en-US" smtClean="0"/>
              <a:t>‹#›</a:t>
            </a:fld>
            <a:endParaRPr lang="en-US"/>
          </a:p>
        </p:txBody>
      </p:sp>
    </p:spTree>
    <p:extLst>
      <p:ext uri="{BB962C8B-B14F-4D97-AF65-F5344CB8AC3E}">
        <p14:creationId xmlns:p14="http://schemas.microsoft.com/office/powerpoint/2010/main" val="33148937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EBE5346-F066-4C1D-B0DE-432B5358432D}"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EAB1199-C7C5-4D88-809D-4F1C94E43526}" type="slidenum">
              <a:rPr lang="en-US" smtClean="0"/>
              <a:t>‹#›</a:t>
            </a:fld>
            <a:endParaRPr lang="en-US"/>
          </a:p>
        </p:txBody>
      </p:sp>
    </p:spTree>
    <p:extLst>
      <p:ext uri="{BB962C8B-B14F-4D97-AF65-F5344CB8AC3E}">
        <p14:creationId xmlns:p14="http://schemas.microsoft.com/office/powerpoint/2010/main" val="848952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E5346-F066-4C1D-B0DE-432B5358432D}" type="datetimeFigureOut">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EAB1199-C7C5-4D88-809D-4F1C94E43526}" type="slidenum">
              <a:rPr lang="en-US" smtClean="0"/>
              <a:t>‹#›</a:t>
            </a:fld>
            <a:endParaRPr lang="en-US"/>
          </a:p>
        </p:txBody>
      </p:sp>
    </p:spTree>
    <p:extLst>
      <p:ext uri="{BB962C8B-B14F-4D97-AF65-F5344CB8AC3E}">
        <p14:creationId xmlns:p14="http://schemas.microsoft.com/office/powerpoint/2010/main" val="3575118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EBE5346-F066-4C1D-B0DE-432B5358432D}" type="datetimeFigureOut">
              <a:rPr lang="en-US" smtClean="0"/>
              <a:t>2/22/2024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AB1199-C7C5-4D88-809D-4F1C94E43526}" type="slidenum">
              <a:rPr lang="en-US" smtClean="0"/>
              <a:t>‹#›</a:t>
            </a:fld>
            <a:endParaRPr lang="en-US"/>
          </a:p>
        </p:txBody>
      </p:sp>
    </p:spTree>
    <p:extLst>
      <p:ext uri="{BB962C8B-B14F-4D97-AF65-F5344CB8AC3E}">
        <p14:creationId xmlns:p14="http://schemas.microsoft.com/office/powerpoint/2010/main" val="1126812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EBE5346-F066-4C1D-B0DE-432B5358432D}" type="datetimeFigureOut">
              <a:rPr lang="en-US" smtClean="0"/>
              <a:t>2/22/2024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AB1199-C7C5-4D88-809D-4F1C94E43526}" type="slidenum">
              <a:rPr lang="en-US" smtClean="0"/>
              <a:t>‹#›</a:t>
            </a:fld>
            <a:endParaRPr lang="en-US"/>
          </a:p>
        </p:txBody>
      </p:sp>
    </p:spTree>
    <p:extLst>
      <p:ext uri="{BB962C8B-B14F-4D97-AF65-F5344CB8AC3E}">
        <p14:creationId xmlns:p14="http://schemas.microsoft.com/office/powerpoint/2010/main" val="9640187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5EE63F-91AA-4A49-9B4E-D17200DFC1B0}" type="datetime1">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3025481676"/>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5EE63F-91AA-4A49-9B4E-D17200DFC1B0}" type="datetime1">
              <a:rPr lang="en-US" smtClean="0"/>
              <a:t>2/22/2024</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278046670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A634E-B859-D07E-3428-3BF4C9323D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83F150-EEFE-1C97-D610-26C03073130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8D2DE3-1F23-BDC2-5AA9-516E93B77DFC}"/>
              </a:ext>
            </a:extLst>
          </p:cNvPr>
          <p:cNvSpPr>
            <a:spLocks noGrp="1"/>
          </p:cNvSpPr>
          <p:nvPr>
            <p:ph type="dt" sz="half" idx="10"/>
          </p:nvPr>
        </p:nvSpPr>
        <p:spPr/>
        <p:txBody>
          <a:bodyPr/>
          <a:lstStyle/>
          <a:p>
            <a:fld id="{6EBE5346-F066-4C1D-B0DE-432B5358432D}" type="datetimeFigureOut">
              <a:rPr lang="en-US" smtClean="0"/>
              <a:t>2/22/2024</a:t>
            </a:fld>
            <a:endParaRPr lang="en-US"/>
          </a:p>
        </p:txBody>
      </p:sp>
      <p:sp>
        <p:nvSpPr>
          <p:cNvPr id="5" name="Footer Placeholder 4">
            <a:extLst>
              <a:ext uri="{FF2B5EF4-FFF2-40B4-BE49-F238E27FC236}">
                <a16:creationId xmlns:a16="http://schemas.microsoft.com/office/drawing/2014/main" id="{FDAA0291-C506-3C61-23CE-8290081FC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D328F-1649-990C-0603-47B8FA243178}"/>
              </a:ext>
            </a:extLst>
          </p:cNvPr>
          <p:cNvSpPr>
            <a:spLocks noGrp="1"/>
          </p:cNvSpPr>
          <p:nvPr>
            <p:ph type="sldNum" sz="quarter" idx="12"/>
          </p:nvPr>
        </p:nvSpPr>
        <p:spPr/>
        <p:txBody>
          <a:bodyPr/>
          <a:lstStyle/>
          <a:p>
            <a:fld id="{AEAB1199-C7C5-4D88-809D-4F1C94E43526}" type="slidenum">
              <a:rPr lang="en-US" smtClean="0"/>
              <a:t>‹#›</a:t>
            </a:fld>
            <a:endParaRPr lang="en-US"/>
          </a:p>
        </p:txBody>
      </p:sp>
    </p:spTree>
    <p:extLst>
      <p:ext uri="{BB962C8B-B14F-4D97-AF65-F5344CB8AC3E}">
        <p14:creationId xmlns:p14="http://schemas.microsoft.com/office/powerpoint/2010/main" val="1100169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A1B2D-6AC4-05B1-1134-B128497646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6E8D76-CB7B-D188-85D5-A70863263C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6C60C0-DEF1-1A39-3CD7-7E27D30670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A71A7C-2B50-A727-0B12-55F25E18C139}"/>
              </a:ext>
            </a:extLst>
          </p:cNvPr>
          <p:cNvSpPr>
            <a:spLocks noGrp="1"/>
          </p:cNvSpPr>
          <p:nvPr>
            <p:ph type="dt" sz="half" idx="10"/>
          </p:nvPr>
        </p:nvSpPr>
        <p:spPr/>
        <p:txBody>
          <a:bodyPr/>
          <a:lstStyle/>
          <a:p>
            <a:fld id="{6EBE5346-F066-4C1D-B0DE-432B5358432D}" type="datetimeFigureOut">
              <a:rPr lang="en-US" smtClean="0"/>
              <a:t>2/22/2024</a:t>
            </a:fld>
            <a:endParaRPr lang="en-US"/>
          </a:p>
        </p:txBody>
      </p:sp>
      <p:sp>
        <p:nvSpPr>
          <p:cNvPr id="6" name="Footer Placeholder 5">
            <a:extLst>
              <a:ext uri="{FF2B5EF4-FFF2-40B4-BE49-F238E27FC236}">
                <a16:creationId xmlns:a16="http://schemas.microsoft.com/office/drawing/2014/main" id="{C3A0EACF-814F-06F2-3459-8A1E764C22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1C6CDD-2E26-BFCE-084D-8B925ED99EC2}"/>
              </a:ext>
            </a:extLst>
          </p:cNvPr>
          <p:cNvSpPr>
            <a:spLocks noGrp="1"/>
          </p:cNvSpPr>
          <p:nvPr>
            <p:ph type="sldNum" sz="quarter" idx="12"/>
          </p:nvPr>
        </p:nvSpPr>
        <p:spPr/>
        <p:txBody>
          <a:bodyPr/>
          <a:lstStyle/>
          <a:p>
            <a:fld id="{AEAB1199-C7C5-4D88-809D-4F1C94E43526}" type="slidenum">
              <a:rPr lang="en-US" smtClean="0"/>
              <a:t>‹#›</a:t>
            </a:fld>
            <a:endParaRPr lang="en-US"/>
          </a:p>
        </p:txBody>
      </p:sp>
    </p:spTree>
    <p:extLst>
      <p:ext uri="{BB962C8B-B14F-4D97-AF65-F5344CB8AC3E}">
        <p14:creationId xmlns:p14="http://schemas.microsoft.com/office/powerpoint/2010/main" val="447682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E3565-1E81-A06D-A0E1-C4B11F74E6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BDB48F-3234-01C5-1E06-102C03E5FF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A8B043-3AF0-C345-9EAD-1B4AB1BA7E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B2F04B-C5F1-1CE9-BBE5-A99F0D79E3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2C9E32-A46F-B358-31AB-323A8CE975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0D7E8F-0FAC-94BE-4A46-71E832D50C66}"/>
              </a:ext>
            </a:extLst>
          </p:cNvPr>
          <p:cNvSpPr>
            <a:spLocks noGrp="1"/>
          </p:cNvSpPr>
          <p:nvPr>
            <p:ph type="dt" sz="half" idx="10"/>
          </p:nvPr>
        </p:nvSpPr>
        <p:spPr/>
        <p:txBody>
          <a:bodyPr/>
          <a:lstStyle/>
          <a:p>
            <a:fld id="{6EBE5346-F066-4C1D-B0DE-432B5358432D}" type="datetimeFigureOut">
              <a:rPr lang="en-US" smtClean="0"/>
              <a:t>2/22/2024</a:t>
            </a:fld>
            <a:endParaRPr lang="en-US"/>
          </a:p>
        </p:txBody>
      </p:sp>
      <p:sp>
        <p:nvSpPr>
          <p:cNvPr id="8" name="Footer Placeholder 7">
            <a:extLst>
              <a:ext uri="{FF2B5EF4-FFF2-40B4-BE49-F238E27FC236}">
                <a16:creationId xmlns:a16="http://schemas.microsoft.com/office/drawing/2014/main" id="{FF111AAF-CAA5-724F-9158-B10E8EFF1C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7A2DFF-0684-A6C3-3895-B0B97667A323}"/>
              </a:ext>
            </a:extLst>
          </p:cNvPr>
          <p:cNvSpPr>
            <a:spLocks noGrp="1"/>
          </p:cNvSpPr>
          <p:nvPr>
            <p:ph type="sldNum" sz="quarter" idx="12"/>
          </p:nvPr>
        </p:nvSpPr>
        <p:spPr/>
        <p:txBody>
          <a:bodyPr/>
          <a:lstStyle/>
          <a:p>
            <a:fld id="{AEAB1199-C7C5-4D88-809D-4F1C94E43526}" type="slidenum">
              <a:rPr lang="en-US" smtClean="0"/>
              <a:t>‹#›</a:t>
            </a:fld>
            <a:endParaRPr lang="en-US"/>
          </a:p>
        </p:txBody>
      </p:sp>
    </p:spTree>
    <p:extLst>
      <p:ext uri="{BB962C8B-B14F-4D97-AF65-F5344CB8AC3E}">
        <p14:creationId xmlns:p14="http://schemas.microsoft.com/office/powerpoint/2010/main" val="3325614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552C4-3D05-6B5E-6EBA-3F32737BD7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05A09D-CA75-41C9-C012-4A8721CB7D7D}"/>
              </a:ext>
            </a:extLst>
          </p:cNvPr>
          <p:cNvSpPr>
            <a:spLocks noGrp="1"/>
          </p:cNvSpPr>
          <p:nvPr>
            <p:ph type="dt" sz="half" idx="10"/>
          </p:nvPr>
        </p:nvSpPr>
        <p:spPr/>
        <p:txBody>
          <a:bodyPr/>
          <a:lstStyle/>
          <a:p>
            <a:fld id="{6EBE5346-F066-4C1D-B0DE-432B5358432D}" type="datetimeFigureOut">
              <a:rPr lang="en-US" smtClean="0"/>
              <a:t>2/22/2024</a:t>
            </a:fld>
            <a:endParaRPr lang="en-US"/>
          </a:p>
        </p:txBody>
      </p:sp>
      <p:sp>
        <p:nvSpPr>
          <p:cNvPr id="4" name="Footer Placeholder 3">
            <a:extLst>
              <a:ext uri="{FF2B5EF4-FFF2-40B4-BE49-F238E27FC236}">
                <a16:creationId xmlns:a16="http://schemas.microsoft.com/office/drawing/2014/main" id="{C730E945-89A4-F015-E5CA-3A4F3E083A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035976-8F5C-E1D4-39BB-663774D12D51}"/>
              </a:ext>
            </a:extLst>
          </p:cNvPr>
          <p:cNvSpPr>
            <a:spLocks noGrp="1"/>
          </p:cNvSpPr>
          <p:nvPr>
            <p:ph type="sldNum" sz="quarter" idx="12"/>
          </p:nvPr>
        </p:nvSpPr>
        <p:spPr/>
        <p:txBody>
          <a:bodyPr/>
          <a:lstStyle/>
          <a:p>
            <a:fld id="{AEAB1199-C7C5-4D88-809D-4F1C94E43526}" type="slidenum">
              <a:rPr lang="en-US" smtClean="0"/>
              <a:t>‹#›</a:t>
            </a:fld>
            <a:endParaRPr lang="en-US"/>
          </a:p>
        </p:txBody>
      </p:sp>
    </p:spTree>
    <p:extLst>
      <p:ext uri="{BB962C8B-B14F-4D97-AF65-F5344CB8AC3E}">
        <p14:creationId xmlns:p14="http://schemas.microsoft.com/office/powerpoint/2010/main" val="1684499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3E474C-F9A6-7424-7723-025D93DF7F96}"/>
              </a:ext>
            </a:extLst>
          </p:cNvPr>
          <p:cNvSpPr>
            <a:spLocks noGrp="1"/>
          </p:cNvSpPr>
          <p:nvPr>
            <p:ph type="dt" sz="half" idx="10"/>
          </p:nvPr>
        </p:nvSpPr>
        <p:spPr/>
        <p:txBody>
          <a:bodyPr/>
          <a:lstStyle/>
          <a:p>
            <a:fld id="{6EBE5346-F066-4C1D-B0DE-432B5358432D}" type="datetimeFigureOut">
              <a:rPr lang="en-US" smtClean="0"/>
              <a:t>2/22/2024</a:t>
            </a:fld>
            <a:endParaRPr lang="en-US"/>
          </a:p>
        </p:txBody>
      </p:sp>
      <p:sp>
        <p:nvSpPr>
          <p:cNvPr id="3" name="Footer Placeholder 2">
            <a:extLst>
              <a:ext uri="{FF2B5EF4-FFF2-40B4-BE49-F238E27FC236}">
                <a16:creationId xmlns:a16="http://schemas.microsoft.com/office/drawing/2014/main" id="{85E631B7-D385-5B44-A835-7788E2067E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69E663-9DFA-2408-8BC8-E9C81876B3E6}"/>
              </a:ext>
            </a:extLst>
          </p:cNvPr>
          <p:cNvSpPr>
            <a:spLocks noGrp="1"/>
          </p:cNvSpPr>
          <p:nvPr>
            <p:ph type="sldNum" sz="quarter" idx="12"/>
          </p:nvPr>
        </p:nvSpPr>
        <p:spPr/>
        <p:txBody>
          <a:bodyPr/>
          <a:lstStyle/>
          <a:p>
            <a:fld id="{AEAB1199-C7C5-4D88-809D-4F1C94E43526}" type="slidenum">
              <a:rPr lang="en-US" smtClean="0"/>
              <a:t>‹#›</a:t>
            </a:fld>
            <a:endParaRPr lang="en-US"/>
          </a:p>
        </p:txBody>
      </p:sp>
    </p:spTree>
    <p:extLst>
      <p:ext uri="{BB962C8B-B14F-4D97-AF65-F5344CB8AC3E}">
        <p14:creationId xmlns:p14="http://schemas.microsoft.com/office/powerpoint/2010/main" val="2098179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C4FC-B5DC-CE3E-11C5-B727BCD51E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B1BF2B-19BC-9D88-FF84-E7ACEBB7C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D58A55-6115-7D19-FD1A-F10D7389C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2BA069-3CCF-58DD-A2ED-90A0CA4BB339}"/>
              </a:ext>
            </a:extLst>
          </p:cNvPr>
          <p:cNvSpPr>
            <a:spLocks noGrp="1"/>
          </p:cNvSpPr>
          <p:nvPr>
            <p:ph type="dt" sz="half" idx="10"/>
          </p:nvPr>
        </p:nvSpPr>
        <p:spPr/>
        <p:txBody>
          <a:bodyPr/>
          <a:lstStyle/>
          <a:p>
            <a:fld id="{6EBE5346-F066-4C1D-B0DE-432B5358432D}" type="datetimeFigureOut">
              <a:rPr lang="en-US" smtClean="0"/>
              <a:t>2/22/2024</a:t>
            </a:fld>
            <a:endParaRPr lang="en-US"/>
          </a:p>
        </p:txBody>
      </p:sp>
      <p:sp>
        <p:nvSpPr>
          <p:cNvPr id="6" name="Footer Placeholder 5">
            <a:extLst>
              <a:ext uri="{FF2B5EF4-FFF2-40B4-BE49-F238E27FC236}">
                <a16:creationId xmlns:a16="http://schemas.microsoft.com/office/drawing/2014/main" id="{9BD24BF4-9AE6-54BD-A062-6FE13D7B18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090B37-EFCE-1DCA-11C9-454451E23883}"/>
              </a:ext>
            </a:extLst>
          </p:cNvPr>
          <p:cNvSpPr>
            <a:spLocks noGrp="1"/>
          </p:cNvSpPr>
          <p:nvPr>
            <p:ph type="sldNum" sz="quarter" idx="12"/>
          </p:nvPr>
        </p:nvSpPr>
        <p:spPr/>
        <p:txBody>
          <a:bodyPr/>
          <a:lstStyle/>
          <a:p>
            <a:fld id="{AEAB1199-C7C5-4D88-809D-4F1C94E43526}" type="slidenum">
              <a:rPr lang="en-US" smtClean="0"/>
              <a:t>‹#›</a:t>
            </a:fld>
            <a:endParaRPr lang="en-US"/>
          </a:p>
        </p:txBody>
      </p:sp>
    </p:spTree>
    <p:extLst>
      <p:ext uri="{BB962C8B-B14F-4D97-AF65-F5344CB8AC3E}">
        <p14:creationId xmlns:p14="http://schemas.microsoft.com/office/powerpoint/2010/main" val="1420347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A70E8-A7E0-39A5-1416-0E7AF52137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099A48-68E0-2494-B303-CE71904BEE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B6EC62-CA39-BDA7-79DC-4D830A9EBC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607AC2-BAF5-F9CD-D521-DA561E4FC085}"/>
              </a:ext>
            </a:extLst>
          </p:cNvPr>
          <p:cNvSpPr>
            <a:spLocks noGrp="1"/>
          </p:cNvSpPr>
          <p:nvPr>
            <p:ph type="dt" sz="half" idx="10"/>
          </p:nvPr>
        </p:nvSpPr>
        <p:spPr/>
        <p:txBody>
          <a:bodyPr/>
          <a:lstStyle/>
          <a:p>
            <a:fld id="{6EBE5346-F066-4C1D-B0DE-432B5358432D}" type="datetimeFigureOut">
              <a:rPr lang="en-US" smtClean="0"/>
              <a:t>2/22/2024</a:t>
            </a:fld>
            <a:endParaRPr lang="en-US"/>
          </a:p>
        </p:txBody>
      </p:sp>
      <p:sp>
        <p:nvSpPr>
          <p:cNvPr id="6" name="Footer Placeholder 5">
            <a:extLst>
              <a:ext uri="{FF2B5EF4-FFF2-40B4-BE49-F238E27FC236}">
                <a16:creationId xmlns:a16="http://schemas.microsoft.com/office/drawing/2014/main" id="{E8311349-198A-E40C-1BED-4356DDB94A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EC640C-D3EE-6913-1813-329AF69BC1B1}"/>
              </a:ext>
            </a:extLst>
          </p:cNvPr>
          <p:cNvSpPr>
            <a:spLocks noGrp="1"/>
          </p:cNvSpPr>
          <p:nvPr>
            <p:ph type="sldNum" sz="quarter" idx="12"/>
          </p:nvPr>
        </p:nvSpPr>
        <p:spPr/>
        <p:txBody>
          <a:bodyPr/>
          <a:lstStyle/>
          <a:p>
            <a:fld id="{AEAB1199-C7C5-4D88-809D-4F1C94E43526}" type="slidenum">
              <a:rPr lang="en-US" smtClean="0"/>
              <a:t>‹#›</a:t>
            </a:fld>
            <a:endParaRPr lang="en-US"/>
          </a:p>
        </p:txBody>
      </p:sp>
    </p:spTree>
    <p:extLst>
      <p:ext uri="{BB962C8B-B14F-4D97-AF65-F5344CB8AC3E}">
        <p14:creationId xmlns:p14="http://schemas.microsoft.com/office/powerpoint/2010/main" val="4012973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5C0185-7A39-5090-3379-1D641BA38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54F519-CBCF-0CA6-D34E-469B697589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DF8D8-E677-A918-3E87-4481111803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EBE5346-F066-4C1D-B0DE-432B5358432D}" type="datetimeFigureOut">
              <a:rPr lang="en-US" smtClean="0"/>
              <a:t>2/22/2024</a:t>
            </a:fld>
            <a:endParaRPr lang="en-US"/>
          </a:p>
        </p:txBody>
      </p:sp>
      <p:sp>
        <p:nvSpPr>
          <p:cNvPr id="5" name="Footer Placeholder 4">
            <a:extLst>
              <a:ext uri="{FF2B5EF4-FFF2-40B4-BE49-F238E27FC236}">
                <a16:creationId xmlns:a16="http://schemas.microsoft.com/office/drawing/2014/main" id="{647737E9-0339-9B29-679A-A8F3D2040A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B4E94D1-79D4-5327-1EE1-486103F6B2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EAB1199-C7C5-4D88-809D-4F1C94E43526}" type="slidenum">
              <a:rPr lang="en-US" smtClean="0"/>
              <a:t>‹#›</a:t>
            </a:fld>
            <a:endParaRPr lang="en-US"/>
          </a:p>
        </p:txBody>
      </p:sp>
    </p:spTree>
    <p:extLst>
      <p:ext uri="{BB962C8B-B14F-4D97-AF65-F5344CB8AC3E}">
        <p14:creationId xmlns:p14="http://schemas.microsoft.com/office/powerpoint/2010/main" val="2766012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6EBE5346-F066-4C1D-B0DE-432B5358432D}" type="datetimeFigureOut">
              <a:rPr lang="en-US" smtClean="0"/>
              <a:t>2/22/2024</a:t>
            </a:fld>
            <a:endParaRPr lang="en-US"/>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AEAB1199-C7C5-4D88-809D-4F1C94E43526}" type="slidenum">
              <a:rPr lang="en-US" smtClean="0"/>
              <a:t>‹#›</a:t>
            </a:fld>
            <a:endParaRPr lang="en-US"/>
          </a:p>
        </p:txBody>
      </p:sp>
    </p:spTree>
    <p:extLst>
      <p:ext uri="{BB962C8B-B14F-4D97-AF65-F5344CB8AC3E}">
        <p14:creationId xmlns:p14="http://schemas.microsoft.com/office/powerpoint/2010/main" val="113805875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www.chicago.mwdbe.com/"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dps.certification@cityofchicago.org" TargetMode="Externa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www.chicago.gov/bids" TargetMode="External"/><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A construction site with a tall building&#10;&#10;Description automatically generated">
            <a:extLst>
              <a:ext uri="{FF2B5EF4-FFF2-40B4-BE49-F238E27FC236}">
                <a16:creationId xmlns:a16="http://schemas.microsoft.com/office/drawing/2014/main" id="{51315ED5-0351-69A9-8956-51FA0604E06F}"/>
              </a:ext>
            </a:extLst>
          </p:cNvPr>
          <p:cNvPicPr>
            <a:picLocks noChangeAspect="1"/>
          </p:cNvPicPr>
          <p:nvPr/>
        </p:nvPicPr>
        <p:blipFill rotWithShape="1">
          <a:blip r:embed="rId2">
            <a:extLst>
              <a:ext uri="{28A0092B-C50C-407E-A947-70E740481C1C}">
                <a14:useLocalDpi xmlns:a14="http://schemas.microsoft.com/office/drawing/2010/main" val="0"/>
              </a:ext>
            </a:extLst>
          </a:blip>
          <a:srcRect l="755" t="2866" r="790" b="2868"/>
          <a:stretch/>
        </p:blipFill>
        <p:spPr>
          <a:xfrm>
            <a:off x="0" y="0"/>
            <a:ext cx="12188952" cy="6858000"/>
          </a:xfrm>
          <a:prstGeom prst="rect">
            <a:avLst/>
          </a:prstGeom>
        </p:spPr>
      </p:pic>
    </p:spTree>
    <p:extLst>
      <p:ext uri="{BB962C8B-B14F-4D97-AF65-F5344CB8AC3E}">
        <p14:creationId xmlns:p14="http://schemas.microsoft.com/office/powerpoint/2010/main" val="984793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E019A90-1E7A-B294-E4EA-5F900DEB3D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CF9CF4-1CDF-C147-62FF-484A99BED142}"/>
              </a:ext>
            </a:extLst>
          </p:cNvPr>
          <p:cNvSpPr>
            <a:spLocks noGrp="1"/>
          </p:cNvSpPr>
          <p:nvPr>
            <p:ph type="ctrTitle"/>
          </p:nvPr>
        </p:nvSpPr>
        <p:spPr>
          <a:xfrm>
            <a:off x="924964" y="1593668"/>
            <a:ext cx="3605347" cy="3670663"/>
          </a:xfrm>
        </p:spPr>
        <p:txBody>
          <a:bodyPr anchor="ctr">
            <a:noAutofit/>
          </a:bodyPr>
          <a:lstStyle/>
          <a:p>
            <a:r>
              <a:rPr lang="en-US" sz="4400" dirty="0">
                <a:solidFill>
                  <a:schemeClr val="bg1"/>
                </a:solidFill>
                <a:latin typeface="Big Shoulders Display Black" pitchFamily="2" charset="0"/>
              </a:rPr>
              <a:t>Qualifying</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Groups</a:t>
            </a:r>
          </a:p>
        </p:txBody>
      </p:sp>
      <p:sp>
        <p:nvSpPr>
          <p:cNvPr id="3" name="Slide Number Placeholder 2">
            <a:extLst>
              <a:ext uri="{FF2B5EF4-FFF2-40B4-BE49-F238E27FC236}">
                <a16:creationId xmlns:a16="http://schemas.microsoft.com/office/drawing/2014/main" id="{519229A6-6236-79E7-7D5A-3F55B20C5355}"/>
              </a:ext>
            </a:extLst>
          </p:cNvPr>
          <p:cNvSpPr>
            <a:spLocks noGrp="1"/>
          </p:cNvSpPr>
          <p:nvPr>
            <p:ph type="sldNum" sz="quarter" idx="12"/>
          </p:nvPr>
        </p:nvSpPr>
        <p:spPr>
          <a:xfrm>
            <a:off x="9157010" y="4270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DF2C8-8D53-4310-BAC3-B914C6E849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F2081CF-EC34-7552-22DE-7D6FEBB47F27}"/>
              </a:ext>
            </a:extLst>
          </p:cNvPr>
          <p:cNvSpPr txBox="1"/>
          <p:nvPr/>
        </p:nvSpPr>
        <p:spPr>
          <a:xfrm>
            <a:off x="4744812" y="789844"/>
            <a:ext cx="7155398" cy="5009833"/>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African American/Black</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Hispanic</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Asian</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Asian-Indian</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Women</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Veterans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Persons with Disabilities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Other Individuals who can prove social and economic disadvantage</a:t>
            </a:r>
          </a:p>
        </p:txBody>
      </p:sp>
      <p:pic>
        <p:nvPicPr>
          <p:cNvPr id="7" name="Picture 6" descr="A black and white sign&#10;&#10;Description automatically generated with low confidence">
            <a:extLst>
              <a:ext uri="{FF2B5EF4-FFF2-40B4-BE49-F238E27FC236}">
                <a16:creationId xmlns:a16="http://schemas.microsoft.com/office/drawing/2014/main" id="{60FAD774-E206-4204-F059-437E78966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443" y="789844"/>
            <a:ext cx="1981617" cy="383030"/>
          </a:xfrm>
          <a:prstGeom prst="rect">
            <a:avLst/>
          </a:prstGeom>
        </p:spPr>
      </p:pic>
    </p:spTree>
    <p:extLst>
      <p:ext uri="{BB962C8B-B14F-4D97-AF65-F5344CB8AC3E}">
        <p14:creationId xmlns:p14="http://schemas.microsoft.com/office/powerpoint/2010/main" val="2573882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E591F6-D9BF-CCBF-8051-18EEB55A93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5FBF6B-E23D-D15B-1F96-C74D15128591}"/>
              </a:ext>
            </a:extLst>
          </p:cNvPr>
          <p:cNvSpPr>
            <a:spLocks noGrp="1"/>
          </p:cNvSpPr>
          <p:nvPr>
            <p:ph type="ctrTitle"/>
          </p:nvPr>
        </p:nvSpPr>
        <p:spPr>
          <a:xfrm>
            <a:off x="7747553" y="1633424"/>
            <a:ext cx="3637243" cy="3670663"/>
          </a:xfrm>
        </p:spPr>
        <p:txBody>
          <a:bodyPr anchor="ctr">
            <a:noAutofit/>
          </a:bodyPr>
          <a:lstStyle/>
          <a:p>
            <a:pPr algn="ctr"/>
            <a:r>
              <a:rPr lang="en-US" sz="4400" dirty="0">
                <a:solidFill>
                  <a:schemeClr val="bg1"/>
                </a:solidFill>
                <a:latin typeface="Big Shoulders Display Black" pitchFamily="2" charset="0"/>
              </a:rPr>
              <a:t>Veteran-Owned Business Enterprises</a:t>
            </a:r>
          </a:p>
        </p:txBody>
      </p:sp>
      <p:sp>
        <p:nvSpPr>
          <p:cNvPr id="9" name="TextBox 8">
            <a:extLst>
              <a:ext uri="{FF2B5EF4-FFF2-40B4-BE49-F238E27FC236}">
                <a16:creationId xmlns:a16="http://schemas.microsoft.com/office/drawing/2014/main" id="{AA61D7BB-3D3F-F06D-9BF5-1EEB59669333}"/>
              </a:ext>
            </a:extLst>
          </p:cNvPr>
          <p:cNvSpPr txBox="1"/>
          <p:nvPr/>
        </p:nvSpPr>
        <p:spPr>
          <a:xfrm>
            <a:off x="874642" y="1756010"/>
            <a:ext cx="6013175" cy="4190314"/>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VBE – Veteran-Owned Business Enterprise “Veteran” means a person who has served in the United States armed forces and was discharged or separated under honorable conditions.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DD214 or DD215 needed as supporting evidence.  (Required)</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If vendor does not have their DD214 or DD215, the applicant should contact the Veterans Administration (VA).</a:t>
            </a:r>
          </a:p>
        </p:txBody>
      </p:sp>
      <p:pic>
        <p:nvPicPr>
          <p:cNvPr id="7" name="Picture 6" descr="A black and white sign&#10;&#10;Description automatically generated with low confidence">
            <a:extLst>
              <a:ext uri="{FF2B5EF4-FFF2-40B4-BE49-F238E27FC236}">
                <a16:creationId xmlns:a16="http://schemas.microsoft.com/office/drawing/2014/main" id="{0599EB8E-3512-B2AC-1815-3601E276FA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521" y="847785"/>
            <a:ext cx="1981617" cy="383030"/>
          </a:xfrm>
          <a:prstGeom prst="rect">
            <a:avLst/>
          </a:prstGeom>
        </p:spPr>
      </p:pic>
    </p:spTree>
    <p:extLst>
      <p:ext uri="{BB962C8B-B14F-4D97-AF65-F5344CB8AC3E}">
        <p14:creationId xmlns:p14="http://schemas.microsoft.com/office/powerpoint/2010/main" val="2999384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EE940028-DAC7-95EE-A7B0-D4B677A99C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F7EDEB-7879-65B7-5797-3E452B7F2DE5}"/>
              </a:ext>
            </a:extLst>
          </p:cNvPr>
          <p:cNvSpPr>
            <a:spLocks noGrp="1"/>
          </p:cNvSpPr>
          <p:nvPr>
            <p:ph type="ctrTitle"/>
          </p:nvPr>
        </p:nvSpPr>
        <p:spPr>
          <a:xfrm>
            <a:off x="1144469" y="1947902"/>
            <a:ext cx="9903061" cy="3082517"/>
          </a:xfrm>
        </p:spPr>
        <p:txBody>
          <a:bodyPr anchor="ctr">
            <a:normAutofit/>
          </a:bodyPr>
          <a:lstStyle/>
          <a:p>
            <a:pPr algn="ctr"/>
            <a:r>
              <a:rPr lang="en-US" dirty="0">
                <a:solidFill>
                  <a:schemeClr val="bg1"/>
                </a:solidFill>
                <a:latin typeface="Big Shoulders Display Black" pitchFamily="2" charset="0"/>
              </a:rPr>
              <a:t>Certification Requirements </a:t>
            </a:r>
          </a:p>
        </p:txBody>
      </p:sp>
      <p:sp>
        <p:nvSpPr>
          <p:cNvPr id="5" name="Slide Number Placeholder 4">
            <a:extLst>
              <a:ext uri="{FF2B5EF4-FFF2-40B4-BE49-F238E27FC236}">
                <a16:creationId xmlns:a16="http://schemas.microsoft.com/office/drawing/2014/main" id="{25472560-1B6B-A6D1-AA64-0AB8CD4B72F7}"/>
              </a:ext>
            </a:extLst>
          </p:cNvPr>
          <p:cNvSpPr>
            <a:spLocks noGrp="1"/>
          </p:cNvSpPr>
          <p:nvPr>
            <p:ph type="sldNum" sz="quarter" idx="12"/>
          </p:nvPr>
        </p:nvSpPr>
        <p:spPr>
          <a:xfrm>
            <a:off x="8593723" y="27906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DF2C8-8D53-4310-BAC3-B914C6E849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 name="Picture 9" descr="A black and white sign&#10;&#10;Description automatically generated with low confidence">
            <a:extLst>
              <a:ext uri="{FF2B5EF4-FFF2-40B4-BE49-F238E27FC236}">
                <a16:creationId xmlns:a16="http://schemas.microsoft.com/office/drawing/2014/main" id="{F29505DD-C431-0EFF-A861-E5C3D8A2B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323" y="826703"/>
            <a:ext cx="1981617" cy="383030"/>
          </a:xfrm>
          <a:prstGeom prst="rect">
            <a:avLst/>
          </a:prstGeom>
        </p:spPr>
      </p:pic>
    </p:spTree>
    <p:extLst>
      <p:ext uri="{BB962C8B-B14F-4D97-AF65-F5344CB8AC3E}">
        <p14:creationId xmlns:p14="http://schemas.microsoft.com/office/powerpoint/2010/main" val="4197201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15A021-6CB7-3C58-A036-D42E4FED4F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D621DB-8273-F733-4E34-E6F55D666B36}"/>
              </a:ext>
            </a:extLst>
          </p:cNvPr>
          <p:cNvSpPr>
            <a:spLocks noGrp="1"/>
          </p:cNvSpPr>
          <p:nvPr>
            <p:ph type="ctrTitle"/>
          </p:nvPr>
        </p:nvSpPr>
        <p:spPr>
          <a:xfrm>
            <a:off x="512490" y="1593668"/>
            <a:ext cx="3605347" cy="3670663"/>
          </a:xfrm>
        </p:spPr>
        <p:txBody>
          <a:bodyPr anchor="ctr">
            <a:noAutofit/>
          </a:bodyPr>
          <a:lstStyle/>
          <a:p>
            <a:pPr algn="ctr"/>
            <a:r>
              <a:rPr lang="en-US" sz="4400" dirty="0">
                <a:solidFill>
                  <a:schemeClr val="bg1"/>
                </a:solidFill>
                <a:latin typeface="Big Shoulders Display Black" pitchFamily="2" charset="0"/>
              </a:rPr>
              <a:t>What’s Required</a:t>
            </a:r>
          </a:p>
        </p:txBody>
      </p:sp>
      <p:sp>
        <p:nvSpPr>
          <p:cNvPr id="3" name="Slide Number Placeholder 2">
            <a:extLst>
              <a:ext uri="{FF2B5EF4-FFF2-40B4-BE49-F238E27FC236}">
                <a16:creationId xmlns:a16="http://schemas.microsoft.com/office/drawing/2014/main" id="{AC3261B1-C825-0002-3AC8-F030C6D3B25E}"/>
              </a:ext>
            </a:extLst>
          </p:cNvPr>
          <p:cNvSpPr>
            <a:spLocks noGrp="1"/>
          </p:cNvSpPr>
          <p:nvPr>
            <p:ph type="sldNum" sz="quarter" idx="12"/>
          </p:nvPr>
        </p:nvSpPr>
        <p:spPr>
          <a:xfrm>
            <a:off x="9157010" y="4270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DF2C8-8D53-4310-BAC3-B914C6E849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6B8B899-41D9-4ED8-6543-EE19F0727B51}"/>
              </a:ext>
            </a:extLst>
          </p:cNvPr>
          <p:cNvSpPr txBox="1"/>
          <p:nvPr/>
        </p:nvSpPr>
        <p:spPr>
          <a:xfrm>
            <a:off x="4182626" y="1092671"/>
            <a:ext cx="7327918" cy="5009833"/>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Local Business: principal place of business should be in the counties of Cook, DuPage, Kane, Lake, McHenry or Will (Applies to MBE/WBE/VBE/BEPD)</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DBE/ACDBE – Can be located anywhere in Illinois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Must be 51% owned, controlled, and managed by a minority, woman, veteran and/or person(s) with a disability.  For DBE/ACDBE, owners must be socially or economically disadvantaged individuals</a:t>
            </a:r>
          </a:p>
        </p:txBody>
      </p:sp>
      <p:pic>
        <p:nvPicPr>
          <p:cNvPr id="7" name="Picture 6" descr="A black and white sign&#10;&#10;Description automatically generated with low confidence">
            <a:extLst>
              <a:ext uri="{FF2B5EF4-FFF2-40B4-BE49-F238E27FC236}">
                <a16:creationId xmlns:a16="http://schemas.microsoft.com/office/drawing/2014/main" id="{74961085-5F09-F535-414A-0B7C53D75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664" y="824314"/>
            <a:ext cx="1981617" cy="383030"/>
          </a:xfrm>
          <a:prstGeom prst="rect">
            <a:avLst/>
          </a:prstGeom>
        </p:spPr>
      </p:pic>
    </p:spTree>
    <p:extLst>
      <p:ext uri="{BB962C8B-B14F-4D97-AF65-F5344CB8AC3E}">
        <p14:creationId xmlns:p14="http://schemas.microsoft.com/office/powerpoint/2010/main" val="24278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3A0720-7DE8-58E0-A6C5-C8597DC553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4FC892-56C6-A0CE-6AC8-DCA7E9633DED}"/>
              </a:ext>
            </a:extLst>
          </p:cNvPr>
          <p:cNvSpPr>
            <a:spLocks noGrp="1"/>
          </p:cNvSpPr>
          <p:nvPr>
            <p:ph type="ctrTitle"/>
          </p:nvPr>
        </p:nvSpPr>
        <p:spPr>
          <a:xfrm>
            <a:off x="512490" y="1593668"/>
            <a:ext cx="3605347" cy="3670663"/>
          </a:xfrm>
        </p:spPr>
        <p:txBody>
          <a:bodyPr anchor="ctr">
            <a:noAutofit/>
          </a:bodyPr>
          <a:lstStyle/>
          <a:p>
            <a:pPr algn="ctr"/>
            <a:r>
              <a:rPr lang="en-US" sz="4400" dirty="0">
                <a:solidFill>
                  <a:schemeClr val="bg1"/>
                </a:solidFill>
                <a:latin typeface="Big Shoulders Display Black" pitchFamily="2" charset="0"/>
              </a:rPr>
              <a:t>What’s Required</a:t>
            </a:r>
          </a:p>
        </p:txBody>
      </p:sp>
      <p:sp>
        <p:nvSpPr>
          <p:cNvPr id="3" name="Slide Number Placeholder 2">
            <a:extLst>
              <a:ext uri="{FF2B5EF4-FFF2-40B4-BE49-F238E27FC236}">
                <a16:creationId xmlns:a16="http://schemas.microsoft.com/office/drawing/2014/main" id="{5A42C7F8-38F2-41B8-5699-3014AABA5197}"/>
              </a:ext>
            </a:extLst>
          </p:cNvPr>
          <p:cNvSpPr>
            <a:spLocks noGrp="1"/>
          </p:cNvSpPr>
          <p:nvPr>
            <p:ph type="sldNum" sz="quarter" idx="12"/>
          </p:nvPr>
        </p:nvSpPr>
        <p:spPr>
          <a:xfrm>
            <a:off x="9157010" y="4270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DF2C8-8D53-4310-BAC3-B914C6E849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9445F86-7865-C006-475F-76A772E92645}"/>
              </a:ext>
            </a:extLst>
          </p:cNvPr>
          <p:cNvSpPr txBox="1"/>
          <p:nvPr/>
        </p:nvSpPr>
        <p:spPr>
          <a:xfrm>
            <a:off x="4814386" y="631504"/>
            <a:ext cx="6372105" cy="569386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Personal Net Worth Standard</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MBE/WBE/VBE:   The threshold only applies to construction companies.  The PNW is currently $2,689,571.25.  This is evaluated annually by the City of Chicago.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DBE/ACDBE: The threshold applies to all people seeking certification and is currently at $1,320,000.  This is adjusted periodically by the U.S. Department of Transportation.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calculation of personal net worth excludes the value of your primary residence and interest in the certified firm. For MBE/WBE Construction, the value of retirement savings, pensions/401 (k), and real estate are also excluded</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7" name="Picture 6" descr="A black and white sign&#10;&#10;Description automatically generated with low confidence">
            <a:extLst>
              <a:ext uri="{FF2B5EF4-FFF2-40B4-BE49-F238E27FC236}">
                <a16:creationId xmlns:a16="http://schemas.microsoft.com/office/drawing/2014/main" id="{174430AE-B271-BC35-DF15-1FFBD95CB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873" y="893831"/>
            <a:ext cx="1981617" cy="383030"/>
          </a:xfrm>
          <a:prstGeom prst="rect">
            <a:avLst/>
          </a:prstGeom>
        </p:spPr>
      </p:pic>
    </p:spTree>
    <p:extLst>
      <p:ext uri="{BB962C8B-B14F-4D97-AF65-F5344CB8AC3E}">
        <p14:creationId xmlns:p14="http://schemas.microsoft.com/office/powerpoint/2010/main" val="3968830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73142B-666C-8267-C4F7-6070D81A13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D4DBE9-73F7-BF59-3DF6-9A1DF7015F58}"/>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What’s</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Required</a:t>
            </a:r>
          </a:p>
        </p:txBody>
      </p:sp>
      <p:sp>
        <p:nvSpPr>
          <p:cNvPr id="3" name="Slide Number Placeholder 2">
            <a:extLst>
              <a:ext uri="{FF2B5EF4-FFF2-40B4-BE49-F238E27FC236}">
                <a16:creationId xmlns:a16="http://schemas.microsoft.com/office/drawing/2014/main" id="{D8159F35-9E66-B536-154E-8F2DDB1129A1}"/>
              </a:ext>
            </a:extLst>
          </p:cNvPr>
          <p:cNvSpPr>
            <a:spLocks noGrp="1"/>
          </p:cNvSpPr>
          <p:nvPr>
            <p:ph type="sldNum" sz="quarter" idx="12"/>
          </p:nvPr>
        </p:nvSpPr>
        <p:spPr>
          <a:xfrm>
            <a:off x="9157010" y="4270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DF2C8-8D53-4310-BAC3-B914C6E849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56149F2-7BD6-92BE-3E4B-35AAF2B279DA}"/>
              </a:ext>
            </a:extLst>
          </p:cNvPr>
          <p:cNvSpPr txBox="1"/>
          <p:nvPr/>
        </p:nvSpPr>
        <p:spPr>
          <a:xfrm>
            <a:off x="894522" y="858097"/>
            <a:ext cx="6544917" cy="558665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Business Size Standard</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MBE/WBE/VBE:  Gross Receipts must not exceed $46,889,046.52, averaged over 3 years for non-construction firms.  Construction firms are subject to 150% of SBA* size standards averaged over 7 years. </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DBE:  The firm’s 5-year average annual gross receipts must not exceed the SBA size limit for the firm’s primary line of business or the three-year average maximum of $30.40 million for Federal Highway Administration/Federal Transit Administration (FHWA/FTA) assisted contracts. Federal Aviation Administration (FAA) assisted contracts must not exceed the SBA* size limit for the firm’s primary line of business.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ACDBE:  Not to exceed $56.42M averaged over 3 years for most firms – some exceptions do exist.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*Ref: https://www.sba.gov/document/support--table-size-standards</a:t>
            </a:r>
          </a:p>
        </p:txBody>
      </p:sp>
      <p:pic>
        <p:nvPicPr>
          <p:cNvPr id="7" name="Picture 6" descr="A black and white sign&#10;&#10;Description automatically generated with low confidence">
            <a:extLst>
              <a:ext uri="{FF2B5EF4-FFF2-40B4-BE49-F238E27FC236}">
                <a16:creationId xmlns:a16="http://schemas.microsoft.com/office/drawing/2014/main" id="{A40DDC2D-7D44-CEB4-1B64-DC7A8EF7E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187" y="544641"/>
            <a:ext cx="1981617" cy="383030"/>
          </a:xfrm>
          <a:prstGeom prst="rect">
            <a:avLst/>
          </a:prstGeom>
        </p:spPr>
      </p:pic>
    </p:spTree>
    <p:extLst>
      <p:ext uri="{BB962C8B-B14F-4D97-AF65-F5344CB8AC3E}">
        <p14:creationId xmlns:p14="http://schemas.microsoft.com/office/powerpoint/2010/main" val="1084473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D4BE91-1620-BDF8-CF79-202D30348D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B8DC45-9D5D-6585-E57A-5ABF59495A05}"/>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Business</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Structures</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 that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Qualify</a:t>
            </a:r>
          </a:p>
        </p:txBody>
      </p:sp>
      <p:sp>
        <p:nvSpPr>
          <p:cNvPr id="3" name="Slide Number Placeholder 2">
            <a:extLst>
              <a:ext uri="{FF2B5EF4-FFF2-40B4-BE49-F238E27FC236}">
                <a16:creationId xmlns:a16="http://schemas.microsoft.com/office/drawing/2014/main" id="{C1CB97D8-B0BB-93D3-2D95-670842516CFB}"/>
              </a:ext>
            </a:extLst>
          </p:cNvPr>
          <p:cNvSpPr>
            <a:spLocks noGrp="1"/>
          </p:cNvSpPr>
          <p:nvPr>
            <p:ph type="sldNum" sz="quarter" idx="12"/>
          </p:nvPr>
        </p:nvSpPr>
        <p:spPr>
          <a:xfrm>
            <a:off x="9157010" y="4270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DF2C8-8D53-4310-BAC3-B914C6E849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B592173-BD8B-CB18-33AF-596FBF2224BC}"/>
              </a:ext>
            </a:extLst>
          </p:cNvPr>
          <p:cNvSpPr txBox="1"/>
          <p:nvPr/>
        </p:nvSpPr>
        <p:spPr>
          <a:xfrm>
            <a:off x="933282" y="1096995"/>
            <a:ext cx="6628720" cy="5078313"/>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Sole Proprietor </a:t>
            </a: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Typically owned by only one person, has no legal existence apart from the person him/herself</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Owner must submit Assumed Name Certificate if operating in a name other than the owner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3429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General Partnership </a:t>
            </a: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Two or more people go into business together without any formalities</a:t>
            </a:r>
          </a:p>
          <a:p>
            <a:pPr marL="746125" marR="0" lvl="1" indent="-466725"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p>
          <a:p>
            <a:pPr marL="746125" marR="0" lvl="1" indent="-466725"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Partnership Agreement required</a:t>
            </a:r>
          </a:p>
        </p:txBody>
      </p:sp>
      <p:pic>
        <p:nvPicPr>
          <p:cNvPr id="7" name="Picture 6" descr="A black and white sign&#10;&#10;Description automatically generated with low confidence">
            <a:extLst>
              <a:ext uri="{FF2B5EF4-FFF2-40B4-BE49-F238E27FC236}">
                <a16:creationId xmlns:a16="http://schemas.microsoft.com/office/drawing/2014/main" id="{5876CEDF-5658-6C1F-C63C-083CFA5329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282" y="609612"/>
            <a:ext cx="1981617" cy="383030"/>
          </a:xfrm>
          <a:prstGeom prst="rect">
            <a:avLst/>
          </a:prstGeom>
        </p:spPr>
      </p:pic>
    </p:spTree>
    <p:extLst>
      <p:ext uri="{BB962C8B-B14F-4D97-AF65-F5344CB8AC3E}">
        <p14:creationId xmlns:p14="http://schemas.microsoft.com/office/powerpoint/2010/main" val="2173744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042A5C-E64F-601F-A199-BE0BA70F3D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29F76D-4C6B-D7E4-B066-D25CC7CAF34E}"/>
              </a:ext>
            </a:extLst>
          </p:cNvPr>
          <p:cNvSpPr>
            <a:spLocks noGrp="1"/>
          </p:cNvSpPr>
          <p:nvPr>
            <p:ph type="ctrTitle"/>
          </p:nvPr>
        </p:nvSpPr>
        <p:spPr>
          <a:xfrm>
            <a:off x="512490" y="1593668"/>
            <a:ext cx="3605347" cy="3670663"/>
          </a:xfrm>
        </p:spPr>
        <p:txBody>
          <a:bodyPr anchor="ctr">
            <a:noAutofit/>
          </a:bodyPr>
          <a:lstStyle/>
          <a:p>
            <a:pPr algn="ctr"/>
            <a:r>
              <a:rPr lang="en-US" sz="4400" dirty="0">
                <a:solidFill>
                  <a:schemeClr val="bg1"/>
                </a:solidFill>
                <a:latin typeface="Big Shoulders Display Black" pitchFamily="2" charset="0"/>
              </a:rPr>
              <a:t>Business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Structures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that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Qualify</a:t>
            </a:r>
          </a:p>
        </p:txBody>
      </p:sp>
      <p:sp>
        <p:nvSpPr>
          <p:cNvPr id="3" name="Slide Number Placeholder 2">
            <a:extLst>
              <a:ext uri="{FF2B5EF4-FFF2-40B4-BE49-F238E27FC236}">
                <a16:creationId xmlns:a16="http://schemas.microsoft.com/office/drawing/2014/main" id="{74F6C11E-2598-E62A-8ECD-E9D526855543}"/>
              </a:ext>
            </a:extLst>
          </p:cNvPr>
          <p:cNvSpPr>
            <a:spLocks noGrp="1"/>
          </p:cNvSpPr>
          <p:nvPr>
            <p:ph type="sldNum" sz="quarter" idx="12"/>
          </p:nvPr>
        </p:nvSpPr>
        <p:spPr>
          <a:xfrm>
            <a:off x="9157010" y="4270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DF2C8-8D53-4310-BAC3-B914C6E849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9C87E75-7186-D330-EFE1-F43250306543}"/>
              </a:ext>
            </a:extLst>
          </p:cNvPr>
          <p:cNvSpPr txBox="1"/>
          <p:nvPr/>
        </p:nvSpPr>
        <p:spPr>
          <a:xfrm>
            <a:off x="4474009" y="1102927"/>
            <a:ext cx="7327918" cy="470898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Corporations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 corporation is treated as an entity that is completely separate from its shareholders.  It allows others to invest in the business without being liable for its debts.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firm must be in Good Standing with the State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Must have Articles of Incorporation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Must have a Certificate of Incorporation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Must have By-laws of the Corporation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Must have copies of all stock certificates (front/back)</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Must have Meeting Minutes</a:t>
            </a:r>
          </a:p>
        </p:txBody>
      </p:sp>
      <p:pic>
        <p:nvPicPr>
          <p:cNvPr id="7" name="Picture 6" descr="A black and white sign&#10;&#10;Description automatically generated with low confidence">
            <a:extLst>
              <a:ext uri="{FF2B5EF4-FFF2-40B4-BE49-F238E27FC236}">
                <a16:creationId xmlns:a16="http://schemas.microsoft.com/office/drawing/2014/main" id="{41929717-46CC-3AA6-2F84-5D0A89DBE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750" y="719897"/>
            <a:ext cx="1981617" cy="383030"/>
          </a:xfrm>
          <a:prstGeom prst="rect">
            <a:avLst/>
          </a:prstGeom>
        </p:spPr>
      </p:pic>
    </p:spTree>
    <p:extLst>
      <p:ext uri="{BB962C8B-B14F-4D97-AF65-F5344CB8AC3E}">
        <p14:creationId xmlns:p14="http://schemas.microsoft.com/office/powerpoint/2010/main" val="2187166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07E3A2-CB98-C017-6A4A-660725FA43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AF7E4D-0248-E626-BF5F-8F887F5D51D5}"/>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Business</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Structures that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Qualify</a:t>
            </a:r>
          </a:p>
        </p:txBody>
      </p:sp>
      <p:sp>
        <p:nvSpPr>
          <p:cNvPr id="3" name="Slide Number Placeholder 2">
            <a:extLst>
              <a:ext uri="{FF2B5EF4-FFF2-40B4-BE49-F238E27FC236}">
                <a16:creationId xmlns:a16="http://schemas.microsoft.com/office/drawing/2014/main" id="{C828B048-8839-DAD1-A0B7-EBC76E8A6739}"/>
              </a:ext>
            </a:extLst>
          </p:cNvPr>
          <p:cNvSpPr>
            <a:spLocks noGrp="1"/>
          </p:cNvSpPr>
          <p:nvPr>
            <p:ph type="sldNum" sz="quarter" idx="12"/>
          </p:nvPr>
        </p:nvSpPr>
        <p:spPr>
          <a:xfrm>
            <a:off x="9157010" y="4270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DF2C8-8D53-4310-BAC3-B914C6E849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20FFBB5-7579-E2F6-83D7-A0F49A45B7C9}"/>
              </a:ext>
            </a:extLst>
          </p:cNvPr>
          <p:cNvSpPr txBox="1"/>
          <p:nvPr/>
        </p:nvSpPr>
        <p:spPr>
          <a:xfrm>
            <a:off x="1078396" y="1673788"/>
            <a:ext cx="6377278" cy="39395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Limited Partnership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limited partners are more like stakeholders in a corporation. They are not liable for the debts beyond their own ownership. </a:t>
            </a:r>
          </a:p>
          <a:p>
            <a:pPr marL="746125" marR="0" lvl="1" indent="-466725"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p>
          <a:p>
            <a:pPr marL="746125" marR="0" lvl="1" indent="-466725"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Assumed Name Certification or Certificate of Limited Partnership</a:t>
            </a:r>
          </a:p>
          <a:p>
            <a:pPr marL="746125" marR="0" lvl="1" indent="-466725"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Limited Liability Company (LLC)</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Partnerships that have a Managing Member/Partner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Must have an Operating Agreement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Must have Articles of Organization</a:t>
            </a:r>
          </a:p>
        </p:txBody>
      </p:sp>
      <p:pic>
        <p:nvPicPr>
          <p:cNvPr id="7" name="Picture 6" descr="A black and white sign&#10;&#10;Description automatically generated with low confidence">
            <a:extLst>
              <a:ext uri="{FF2B5EF4-FFF2-40B4-BE49-F238E27FC236}">
                <a16:creationId xmlns:a16="http://schemas.microsoft.com/office/drawing/2014/main" id="{5ADB72A0-EE32-93EF-8BF7-6A6346702C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000" y="792175"/>
            <a:ext cx="1981617" cy="383030"/>
          </a:xfrm>
          <a:prstGeom prst="rect">
            <a:avLst/>
          </a:prstGeom>
        </p:spPr>
      </p:pic>
    </p:spTree>
    <p:extLst>
      <p:ext uri="{BB962C8B-B14F-4D97-AF65-F5344CB8AC3E}">
        <p14:creationId xmlns:p14="http://schemas.microsoft.com/office/powerpoint/2010/main" val="2992692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D74D4A-862D-78F0-08E0-DDE2F0988A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EEC1FF-944E-2CE1-37EF-5D9B6E10E64B}"/>
              </a:ext>
            </a:extLst>
          </p:cNvPr>
          <p:cNvSpPr>
            <a:spLocks noGrp="1"/>
          </p:cNvSpPr>
          <p:nvPr>
            <p:ph type="ctrTitle"/>
          </p:nvPr>
        </p:nvSpPr>
        <p:spPr>
          <a:xfrm>
            <a:off x="512490" y="1593668"/>
            <a:ext cx="3605347" cy="3670663"/>
          </a:xfrm>
        </p:spPr>
        <p:txBody>
          <a:bodyPr anchor="ctr">
            <a:noAutofit/>
          </a:bodyPr>
          <a:lstStyle/>
          <a:p>
            <a:pPr algn="ctr"/>
            <a:r>
              <a:rPr lang="en-US" sz="4400" dirty="0">
                <a:solidFill>
                  <a:schemeClr val="bg1"/>
                </a:solidFill>
                <a:latin typeface="Big Shoulders Display Black" pitchFamily="2" charset="0"/>
              </a:rPr>
              <a:t>Suppliers</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Distributors</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Brokers</a:t>
            </a:r>
          </a:p>
        </p:txBody>
      </p:sp>
      <p:sp>
        <p:nvSpPr>
          <p:cNvPr id="3" name="Slide Number Placeholder 2">
            <a:extLst>
              <a:ext uri="{FF2B5EF4-FFF2-40B4-BE49-F238E27FC236}">
                <a16:creationId xmlns:a16="http://schemas.microsoft.com/office/drawing/2014/main" id="{18A4E533-2E59-C335-79A2-8370163928A1}"/>
              </a:ext>
            </a:extLst>
          </p:cNvPr>
          <p:cNvSpPr>
            <a:spLocks noGrp="1"/>
          </p:cNvSpPr>
          <p:nvPr>
            <p:ph type="sldNum" sz="quarter" idx="12"/>
          </p:nvPr>
        </p:nvSpPr>
        <p:spPr>
          <a:xfrm>
            <a:off x="9157010" y="4270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DF2C8-8D53-4310-BAC3-B914C6E849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descr="A black and white sign&#10;&#10;Description automatically generated with low confidence">
            <a:extLst>
              <a:ext uri="{FF2B5EF4-FFF2-40B4-BE49-F238E27FC236}">
                <a16:creationId xmlns:a16="http://schemas.microsoft.com/office/drawing/2014/main" id="{C481E9A0-A71E-5119-B0CC-FF9CDE98E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656" y="792175"/>
            <a:ext cx="1981617" cy="383030"/>
          </a:xfrm>
          <a:prstGeom prst="rect">
            <a:avLst/>
          </a:prstGeom>
        </p:spPr>
      </p:pic>
      <p:sp>
        <p:nvSpPr>
          <p:cNvPr id="8" name="TextBox 7">
            <a:extLst>
              <a:ext uri="{FF2B5EF4-FFF2-40B4-BE49-F238E27FC236}">
                <a16:creationId xmlns:a16="http://schemas.microsoft.com/office/drawing/2014/main" id="{A302B1C6-FC4E-5E45-2EB5-68081F110B4D}"/>
              </a:ext>
            </a:extLst>
          </p:cNvPr>
          <p:cNvSpPr txBox="1"/>
          <p:nvPr/>
        </p:nvSpPr>
        <p:spPr>
          <a:xfrm>
            <a:off x="5338117" y="1137176"/>
            <a:ext cx="6147580" cy="48628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Suppliers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 supplier must be a regular dealer which is a firm that owns, operates or maintains a store, warehouse or other establishment in which materials, supplies, articles or equipment are bought, kept in stock and regularly sold or leased to the public in the usual course of business.</a:t>
            </a:r>
          </a:p>
          <a:p>
            <a:pPr marL="746125" marR="0" lvl="1" indent="-466725"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Distributors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Firms operating as a Distributor are identified as having a direct relationship with a manufacturer to distribute its goods and products within a specified territory or region.  The goods and/or products are unavailable or sold to the general public.</a:t>
            </a:r>
          </a:p>
          <a:p>
            <a:pPr marL="746125" marR="0" lvl="1" indent="-466725"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59966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t="-10000" b="-10000"/>
          </a:stretch>
        </a:blipFill>
        <a:effectLst/>
      </p:bgPr>
    </p:bg>
    <p:spTree>
      <p:nvGrpSpPr>
        <p:cNvPr id="1" name="">
          <a:extLst>
            <a:ext uri="{FF2B5EF4-FFF2-40B4-BE49-F238E27FC236}">
              <a16:creationId xmlns:a16="http://schemas.microsoft.com/office/drawing/2014/main" id="{C21D9C7C-9DA8-CE6A-5C6F-574E7DB535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73BF92-03F8-A5E6-BD63-B131A640AED9}"/>
              </a:ext>
            </a:extLst>
          </p:cNvPr>
          <p:cNvSpPr>
            <a:spLocks noGrp="1"/>
          </p:cNvSpPr>
          <p:nvPr>
            <p:ph type="ctrTitle"/>
          </p:nvPr>
        </p:nvSpPr>
        <p:spPr>
          <a:xfrm>
            <a:off x="889553" y="1502512"/>
            <a:ext cx="10786085" cy="3670663"/>
          </a:xfrm>
        </p:spPr>
        <p:txBody>
          <a:bodyPr anchor="ctr">
            <a:normAutofit/>
          </a:bodyPr>
          <a:lstStyle/>
          <a:p>
            <a:pPr algn="ctr"/>
            <a:r>
              <a:rPr lang="en-US" dirty="0">
                <a:solidFill>
                  <a:schemeClr val="bg1"/>
                </a:solidFill>
                <a:latin typeface="Big Shoulders Display Black"/>
              </a:rPr>
              <a:t>HOW TO BECOME CERTIFIED</a:t>
            </a:r>
            <a:endParaRPr lang="en-US" dirty="0">
              <a:solidFill>
                <a:schemeClr val="bg1"/>
              </a:solidFill>
              <a:latin typeface="Big Shoulders Display Black" pitchFamily="2" charset="0"/>
            </a:endParaRPr>
          </a:p>
        </p:txBody>
      </p:sp>
      <p:sp>
        <p:nvSpPr>
          <p:cNvPr id="5" name="Slide Number Placeholder 4">
            <a:extLst>
              <a:ext uri="{FF2B5EF4-FFF2-40B4-BE49-F238E27FC236}">
                <a16:creationId xmlns:a16="http://schemas.microsoft.com/office/drawing/2014/main" id="{13435745-6E82-AD06-E4A9-25B6122202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DF2C8-8D53-4310-BAC3-B914C6E849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black and white sign&#10;&#10;Description automatically generated with low confidence">
            <a:extLst>
              <a:ext uri="{FF2B5EF4-FFF2-40B4-BE49-F238E27FC236}">
                <a16:creationId xmlns:a16="http://schemas.microsoft.com/office/drawing/2014/main" id="{CB57338F-F67C-BDD3-90CC-89933BE35E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12" y="660963"/>
            <a:ext cx="4353780" cy="841549"/>
          </a:xfrm>
          <a:prstGeom prst="rect">
            <a:avLst/>
          </a:prstGeom>
        </p:spPr>
      </p:pic>
    </p:spTree>
    <p:extLst>
      <p:ext uri="{BB962C8B-B14F-4D97-AF65-F5344CB8AC3E}">
        <p14:creationId xmlns:p14="http://schemas.microsoft.com/office/powerpoint/2010/main" val="732937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E3A53E-CB0B-070B-2C2D-B801A937AB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3326F8-002E-B06F-A680-C849C4236354}"/>
              </a:ext>
            </a:extLst>
          </p:cNvPr>
          <p:cNvSpPr>
            <a:spLocks noGrp="1"/>
          </p:cNvSpPr>
          <p:nvPr>
            <p:ph type="ctrTitle"/>
          </p:nvPr>
        </p:nvSpPr>
        <p:spPr>
          <a:xfrm>
            <a:off x="8231679" y="1593668"/>
            <a:ext cx="3605347" cy="3670663"/>
          </a:xfrm>
        </p:spPr>
        <p:txBody>
          <a:bodyPr anchor="ctr">
            <a:noAutofit/>
          </a:bodyPr>
          <a:lstStyle/>
          <a:p>
            <a:r>
              <a:rPr lang="en-US" sz="4400" dirty="0">
                <a:solidFill>
                  <a:schemeClr val="bg1"/>
                </a:solidFill>
                <a:latin typeface="Big Shoulders Display Black" pitchFamily="2" charset="0"/>
              </a:rPr>
              <a:t>Suppliers</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Distributors</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Brokers</a:t>
            </a:r>
          </a:p>
        </p:txBody>
      </p:sp>
      <p:sp>
        <p:nvSpPr>
          <p:cNvPr id="9" name="TextBox 8">
            <a:extLst>
              <a:ext uri="{FF2B5EF4-FFF2-40B4-BE49-F238E27FC236}">
                <a16:creationId xmlns:a16="http://schemas.microsoft.com/office/drawing/2014/main" id="{18923ECB-3BD5-B8EC-0167-3AA540215730}"/>
              </a:ext>
            </a:extLst>
          </p:cNvPr>
          <p:cNvSpPr txBox="1"/>
          <p:nvPr/>
        </p:nvSpPr>
        <p:spPr>
          <a:xfrm>
            <a:off x="858739" y="1593668"/>
            <a:ext cx="6118861"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Brokers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Firms acting as brokers are not eligible for certification as an MBE/WBE/VBE/BEPD but can be eligible for certification as a DBE.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 person or entity that fills orders by purchasing or receiving supplies from a third-party supplier rather than out of its own existing inventory and provides no substantial service other than acting as a conduit between its supplier and its customer is considered a broker.</a:t>
            </a:r>
          </a:p>
        </p:txBody>
      </p:sp>
      <p:pic>
        <p:nvPicPr>
          <p:cNvPr id="7" name="Picture 6" descr="A black and white sign&#10;&#10;Description automatically generated with low confidence">
            <a:extLst>
              <a:ext uri="{FF2B5EF4-FFF2-40B4-BE49-F238E27FC236}">
                <a16:creationId xmlns:a16="http://schemas.microsoft.com/office/drawing/2014/main" id="{CF3E43BE-50DF-33B6-1CD2-C5EA6E3BC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739" y="609246"/>
            <a:ext cx="1981617" cy="383030"/>
          </a:xfrm>
          <a:prstGeom prst="rect">
            <a:avLst/>
          </a:prstGeom>
        </p:spPr>
      </p:pic>
    </p:spTree>
    <p:extLst>
      <p:ext uri="{BB962C8B-B14F-4D97-AF65-F5344CB8AC3E}">
        <p14:creationId xmlns:p14="http://schemas.microsoft.com/office/powerpoint/2010/main" val="2650850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82CE3EBF-A293-FB53-F552-1C5D878F24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D06D61-0C66-D9B3-C38E-DF495A7989F7}"/>
              </a:ext>
            </a:extLst>
          </p:cNvPr>
          <p:cNvSpPr>
            <a:spLocks noGrp="1"/>
          </p:cNvSpPr>
          <p:nvPr>
            <p:ph type="ctrTitle"/>
          </p:nvPr>
        </p:nvSpPr>
        <p:spPr>
          <a:xfrm>
            <a:off x="1028700" y="2236137"/>
            <a:ext cx="10037239" cy="3082517"/>
          </a:xfrm>
        </p:spPr>
        <p:txBody>
          <a:bodyPr anchor="ctr">
            <a:normAutofit/>
          </a:bodyPr>
          <a:lstStyle/>
          <a:p>
            <a:pPr algn="ctr"/>
            <a:r>
              <a:rPr lang="en-US" dirty="0">
                <a:solidFill>
                  <a:schemeClr val="bg1"/>
                </a:solidFill>
                <a:latin typeface="Big Shoulders Display Black" pitchFamily="2" charset="0"/>
              </a:rPr>
              <a:t>Online Application Process</a:t>
            </a:r>
          </a:p>
        </p:txBody>
      </p:sp>
      <p:sp>
        <p:nvSpPr>
          <p:cNvPr id="5" name="Slide Number Placeholder 4">
            <a:extLst>
              <a:ext uri="{FF2B5EF4-FFF2-40B4-BE49-F238E27FC236}">
                <a16:creationId xmlns:a16="http://schemas.microsoft.com/office/drawing/2014/main" id="{435F2C81-2687-F72F-5FE5-B4AC5166120D}"/>
              </a:ext>
            </a:extLst>
          </p:cNvPr>
          <p:cNvSpPr>
            <a:spLocks noGrp="1"/>
          </p:cNvSpPr>
          <p:nvPr>
            <p:ph type="sldNum" sz="quarter" idx="12"/>
          </p:nvPr>
        </p:nvSpPr>
        <p:spPr>
          <a:xfrm>
            <a:off x="8593723" y="27906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DF2C8-8D53-4310-BAC3-B914C6E849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 name="Picture 9" descr="A black and white sign&#10;&#10;Description automatically generated with low confidence">
            <a:extLst>
              <a:ext uri="{FF2B5EF4-FFF2-40B4-BE49-F238E27FC236}">
                <a16:creationId xmlns:a16="http://schemas.microsoft.com/office/drawing/2014/main" id="{4C5B96EE-95A5-66AD-00DA-6B01712E5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471" y="806826"/>
            <a:ext cx="1981617" cy="383030"/>
          </a:xfrm>
          <a:prstGeom prst="rect">
            <a:avLst/>
          </a:prstGeom>
        </p:spPr>
      </p:pic>
    </p:spTree>
    <p:extLst>
      <p:ext uri="{BB962C8B-B14F-4D97-AF65-F5344CB8AC3E}">
        <p14:creationId xmlns:p14="http://schemas.microsoft.com/office/powerpoint/2010/main" val="617668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FD33C2C-A150-2A52-FD1F-0328E4C76B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6BAFE5-6183-0C6E-0DD0-468ABBFF6AE4}"/>
              </a:ext>
            </a:extLst>
          </p:cNvPr>
          <p:cNvSpPr>
            <a:spLocks noGrp="1"/>
          </p:cNvSpPr>
          <p:nvPr>
            <p:ph type="ctrTitle"/>
          </p:nvPr>
        </p:nvSpPr>
        <p:spPr>
          <a:xfrm>
            <a:off x="929309" y="1593668"/>
            <a:ext cx="3188528" cy="3670663"/>
          </a:xfrm>
        </p:spPr>
        <p:txBody>
          <a:bodyPr anchor="ctr">
            <a:noAutofit/>
          </a:bodyPr>
          <a:lstStyle/>
          <a:p>
            <a:r>
              <a:rPr lang="en-US" sz="4400" dirty="0">
                <a:solidFill>
                  <a:schemeClr val="bg1"/>
                </a:solidFill>
                <a:latin typeface="Big Shoulders Display Black" pitchFamily="2" charset="0"/>
              </a:rPr>
              <a:t>The Process</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Online</a:t>
            </a:r>
          </a:p>
        </p:txBody>
      </p:sp>
      <p:sp>
        <p:nvSpPr>
          <p:cNvPr id="3" name="Slide Number Placeholder 2">
            <a:extLst>
              <a:ext uri="{FF2B5EF4-FFF2-40B4-BE49-F238E27FC236}">
                <a16:creationId xmlns:a16="http://schemas.microsoft.com/office/drawing/2014/main" id="{322BEBBB-E25F-6EC3-FB0F-A9A2B2E131CD}"/>
              </a:ext>
            </a:extLst>
          </p:cNvPr>
          <p:cNvSpPr>
            <a:spLocks noGrp="1"/>
          </p:cNvSpPr>
          <p:nvPr>
            <p:ph type="sldNum" sz="quarter" idx="12"/>
          </p:nvPr>
        </p:nvSpPr>
        <p:spPr>
          <a:xfrm>
            <a:off x="9157010" y="4270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DF2C8-8D53-4310-BAC3-B914C6E849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descr="A black and white sign&#10;&#10;Description automatically generated with low confidence">
            <a:extLst>
              <a:ext uri="{FF2B5EF4-FFF2-40B4-BE49-F238E27FC236}">
                <a16:creationId xmlns:a16="http://schemas.microsoft.com/office/drawing/2014/main" id="{FBCC49C9-BDB5-CE89-DC29-8350C7532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355" y="769341"/>
            <a:ext cx="1981617" cy="383030"/>
          </a:xfrm>
          <a:prstGeom prst="rect">
            <a:avLst/>
          </a:prstGeom>
        </p:spPr>
      </p:pic>
      <p:sp>
        <p:nvSpPr>
          <p:cNvPr id="8" name="TextBox 7">
            <a:extLst>
              <a:ext uri="{FF2B5EF4-FFF2-40B4-BE49-F238E27FC236}">
                <a16:creationId xmlns:a16="http://schemas.microsoft.com/office/drawing/2014/main" id="{4E73630C-B951-D370-3034-D3605144A891}"/>
              </a:ext>
            </a:extLst>
          </p:cNvPr>
          <p:cNvSpPr txBox="1"/>
          <p:nvPr/>
        </p:nvSpPr>
        <p:spPr>
          <a:xfrm>
            <a:off x="5442478" y="960856"/>
            <a:ext cx="6147580" cy="517064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Submit applications online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000" b="1" i="0" u="sng"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www.</a:t>
            </a:r>
            <a:r>
              <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hlinkClick r:id="rId4"/>
              </a:rPr>
              <a:t>Chicago.mwdbe.com</a:t>
            </a:r>
            <a:endPar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Application Fee is $250.</a:t>
            </a:r>
          </a:p>
          <a:p>
            <a:pPr marL="746125" marR="0" lvl="1" indent="-466725"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(No Fee for DBE/ACDBE or BEPD)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After Submission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 will receive an emailed invoice.</a:t>
            </a:r>
          </a:p>
          <a:p>
            <a:pPr marL="280988" marR="0" lvl="1" indent="-1588"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We will not review your application until you pay the $250 application fee.</a:t>
            </a:r>
          </a:p>
          <a:p>
            <a:pPr marL="280988" marR="0" lvl="1" indent="-1588"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p>
          <a:p>
            <a:pPr marL="165100" indent="-342900">
              <a:buFont typeface="Wingdings" panose="05000000000000000000" pitchFamily="2" charset="2"/>
              <a:buChar cha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 can pay the $250 at any of the City’s Payment Centers.  You must bring the invoice when paying at the payment centers.  </a:t>
            </a:r>
          </a:p>
          <a:p>
            <a:pPr marL="2794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2</a:t>
            </a:r>
            <a:r>
              <a:rPr kumimoji="0" lang="en-US" sz="2000" b="1" i="0" u="none" strike="noStrike" kern="1200" cap="none" spc="0" normalizeH="0" baseline="30000" noProof="0" dirty="0">
                <a:ln>
                  <a:noFill/>
                </a:ln>
                <a:solidFill>
                  <a:schemeClr val="bg1"/>
                </a:solidFill>
                <a:effectLst/>
                <a:uLnTx/>
                <a:uFillTx/>
                <a:latin typeface="Arial" panose="020B0604020202020204" pitchFamily="34" charset="0"/>
                <a:ea typeface="+mn-ea"/>
                <a:cs typeface="Arial" panose="020B0604020202020204" pitchFamily="34" charset="0"/>
              </a:rPr>
              <a:t>nd</a:t>
            </a:r>
            <a:r>
              <a:rPr kumimoji="0" lang="en-US" sz="2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page of the invoice has the website address to make an online payment.</a:t>
            </a:r>
          </a:p>
        </p:txBody>
      </p:sp>
    </p:spTree>
    <p:extLst>
      <p:ext uri="{BB962C8B-B14F-4D97-AF65-F5344CB8AC3E}">
        <p14:creationId xmlns:p14="http://schemas.microsoft.com/office/powerpoint/2010/main" val="4018293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149E8A-9ABF-08BD-76F5-99F0418852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2A8806-45B0-CE59-3AE5-F111381306CF}"/>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Information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Needed</a:t>
            </a:r>
          </a:p>
        </p:txBody>
      </p:sp>
      <p:sp>
        <p:nvSpPr>
          <p:cNvPr id="9" name="TextBox 8">
            <a:extLst>
              <a:ext uri="{FF2B5EF4-FFF2-40B4-BE49-F238E27FC236}">
                <a16:creationId xmlns:a16="http://schemas.microsoft.com/office/drawing/2014/main" id="{76A87CBE-EC83-FBB5-827F-75021ECF360F}"/>
              </a:ext>
            </a:extLst>
          </p:cNvPr>
          <p:cNvSpPr txBox="1"/>
          <p:nvPr/>
        </p:nvSpPr>
        <p:spPr>
          <a:xfrm>
            <a:off x="1167019" y="1683727"/>
            <a:ext cx="6934698" cy="430887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Contact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Type of Certification You Are Seeking</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MBE/WBE/VBE/BEPD/DBE/ACDBE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BEPD requires Schedule G Form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VBE requires DD214 or DD215</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Ownership Information</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Employee Information</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Facility Information</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Financial Information</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Licenses (for applicant and business)</a:t>
            </a:r>
          </a:p>
        </p:txBody>
      </p:sp>
      <p:pic>
        <p:nvPicPr>
          <p:cNvPr id="7" name="Picture 6" descr="A black and white sign&#10;&#10;Description automatically generated with low confidence">
            <a:extLst>
              <a:ext uri="{FF2B5EF4-FFF2-40B4-BE49-F238E27FC236}">
                <a16:creationId xmlns:a16="http://schemas.microsoft.com/office/drawing/2014/main" id="{61595E62-F974-DD0C-C844-FA5BCCC29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6303" y="663911"/>
            <a:ext cx="1981617" cy="383030"/>
          </a:xfrm>
          <a:prstGeom prst="rect">
            <a:avLst/>
          </a:prstGeom>
        </p:spPr>
      </p:pic>
    </p:spTree>
    <p:extLst>
      <p:ext uri="{BB962C8B-B14F-4D97-AF65-F5344CB8AC3E}">
        <p14:creationId xmlns:p14="http://schemas.microsoft.com/office/powerpoint/2010/main" val="2680403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8A3E1C-E052-1E8B-A0DA-C13C5AAFB8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17D58F-71C9-E246-6B28-930A72F90B4D}"/>
              </a:ext>
            </a:extLst>
          </p:cNvPr>
          <p:cNvSpPr>
            <a:spLocks noGrp="1"/>
          </p:cNvSpPr>
          <p:nvPr>
            <p:ph type="ctrTitle"/>
          </p:nvPr>
        </p:nvSpPr>
        <p:spPr>
          <a:xfrm>
            <a:off x="910055" y="1593668"/>
            <a:ext cx="3605347" cy="3670663"/>
          </a:xfrm>
        </p:spPr>
        <p:txBody>
          <a:bodyPr anchor="ctr">
            <a:noAutofit/>
          </a:bodyPr>
          <a:lstStyle/>
          <a:p>
            <a:r>
              <a:rPr lang="en-US" sz="4400" dirty="0">
                <a:solidFill>
                  <a:schemeClr val="bg1"/>
                </a:solidFill>
                <a:latin typeface="Big Shoulders Display Black" pitchFamily="2" charset="0"/>
              </a:rPr>
              <a:t>Information</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Needed</a:t>
            </a:r>
          </a:p>
        </p:txBody>
      </p:sp>
      <p:sp>
        <p:nvSpPr>
          <p:cNvPr id="3" name="Slide Number Placeholder 2">
            <a:extLst>
              <a:ext uri="{FF2B5EF4-FFF2-40B4-BE49-F238E27FC236}">
                <a16:creationId xmlns:a16="http://schemas.microsoft.com/office/drawing/2014/main" id="{99136DB2-BCA2-0614-62EC-801BB590D2AF}"/>
              </a:ext>
            </a:extLst>
          </p:cNvPr>
          <p:cNvSpPr>
            <a:spLocks noGrp="1"/>
          </p:cNvSpPr>
          <p:nvPr>
            <p:ph type="sldNum" sz="quarter" idx="12"/>
          </p:nvPr>
        </p:nvSpPr>
        <p:spPr>
          <a:xfrm>
            <a:off x="9157010" y="4270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DF2C8-8D53-4310-BAC3-B914C6E849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descr="A black and white sign&#10;&#10;Description automatically generated with low confidence">
            <a:extLst>
              <a:ext uri="{FF2B5EF4-FFF2-40B4-BE49-F238E27FC236}">
                <a16:creationId xmlns:a16="http://schemas.microsoft.com/office/drawing/2014/main" id="{4F269F6C-44C5-37B4-31B6-6A29A6DF6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325" y="792175"/>
            <a:ext cx="1981617" cy="383030"/>
          </a:xfrm>
          <a:prstGeom prst="rect">
            <a:avLst/>
          </a:prstGeom>
        </p:spPr>
      </p:pic>
      <p:sp>
        <p:nvSpPr>
          <p:cNvPr id="8" name="TextBox 7">
            <a:extLst>
              <a:ext uri="{FF2B5EF4-FFF2-40B4-BE49-F238E27FC236}">
                <a16:creationId xmlns:a16="http://schemas.microsoft.com/office/drawing/2014/main" id="{D050CBF9-F74C-2A60-E85A-EE65AF154F01}"/>
              </a:ext>
            </a:extLst>
          </p:cNvPr>
          <p:cNvSpPr txBox="1"/>
          <p:nvPr/>
        </p:nvSpPr>
        <p:spPr>
          <a:xfrm>
            <a:off x="5015095" y="1093213"/>
            <a:ext cx="6147580" cy="48936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Proof of Eligibility Documents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Resume(s) Owners, Key Management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Evidence of Executed Contracts and/or invoices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Driver’s License and Birth Certificate or Passport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Proof of Equity Contribution/Investment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Business Bank Account Signatory Card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Organization Chart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Equipment List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Loan Information</a:t>
            </a:r>
          </a:p>
        </p:txBody>
      </p:sp>
    </p:spTree>
    <p:extLst>
      <p:ext uri="{BB962C8B-B14F-4D97-AF65-F5344CB8AC3E}">
        <p14:creationId xmlns:p14="http://schemas.microsoft.com/office/powerpoint/2010/main" val="1608319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59235E-3EE3-7460-56A2-09E767B4B7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D73D6A-EBF9-6708-ADC2-91B4092E5E95}"/>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Information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Needed</a:t>
            </a:r>
          </a:p>
        </p:txBody>
      </p:sp>
      <p:sp>
        <p:nvSpPr>
          <p:cNvPr id="3" name="Slide Number Placeholder 2">
            <a:extLst>
              <a:ext uri="{FF2B5EF4-FFF2-40B4-BE49-F238E27FC236}">
                <a16:creationId xmlns:a16="http://schemas.microsoft.com/office/drawing/2014/main" id="{587731FF-D9E4-847D-6258-9E0AA17FE47E}"/>
              </a:ext>
            </a:extLst>
          </p:cNvPr>
          <p:cNvSpPr>
            <a:spLocks noGrp="1"/>
          </p:cNvSpPr>
          <p:nvPr>
            <p:ph type="sldNum" sz="quarter" idx="12"/>
          </p:nvPr>
        </p:nvSpPr>
        <p:spPr>
          <a:xfrm>
            <a:off x="9157010" y="4270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DF2C8-8D53-4310-BAC3-B914C6E849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B371581-BA64-EEBB-CBD9-2CE0B781608C}"/>
              </a:ext>
            </a:extLst>
          </p:cNvPr>
          <p:cNvSpPr txBox="1"/>
          <p:nvPr/>
        </p:nvSpPr>
        <p:spPr>
          <a:xfrm>
            <a:off x="969066" y="1519732"/>
            <a:ext cx="6564642"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Financial Documents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Federal Business and Individual Tax Returns</a:t>
            </a:r>
          </a:p>
          <a:p>
            <a:pPr marL="1257300"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Three Years for Non-construction Firms MBE/WBE/VBE/BEPD</a:t>
            </a:r>
          </a:p>
          <a:p>
            <a:pPr marL="1257300"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Seven Years for Construction Firms MBE/WBE/VBE/BEPD </a:t>
            </a:r>
          </a:p>
          <a:p>
            <a:pPr marL="1257300"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Five Years for DBE/ACDBE Firms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W-2s/1099s (Owner, Key Managers)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Personal Net Worth Statement (construction firms, all new DBE/ACDBE)</a:t>
            </a:r>
          </a:p>
        </p:txBody>
      </p:sp>
      <p:pic>
        <p:nvPicPr>
          <p:cNvPr id="7" name="Picture 6" descr="A black and white sign&#10;&#10;Description automatically generated with low confidence">
            <a:extLst>
              <a:ext uri="{FF2B5EF4-FFF2-40B4-BE49-F238E27FC236}">
                <a16:creationId xmlns:a16="http://schemas.microsoft.com/office/drawing/2014/main" id="{D68C6A9D-5268-6F14-6A87-6190DEF457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094" y="709003"/>
            <a:ext cx="1981617" cy="383030"/>
          </a:xfrm>
          <a:prstGeom prst="rect">
            <a:avLst/>
          </a:prstGeom>
        </p:spPr>
      </p:pic>
    </p:spTree>
    <p:extLst>
      <p:ext uri="{BB962C8B-B14F-4D97-AF65-F5344CB8AC3E}">
        <p14:creationId xmlns:p14="http://schemas.microsoft.com/office/powerpoint/2010/main" val="761873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AF4FCC-178F-D144-783B-F42E1B772C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FC58DD-5A7F-EF5C-5499-E63F54F528F4}"/>
              </a:ext>
            </a:extLst>
          </p:cNvPr>
          <p:cNvSpPr>
            <a:spLocks noGrp="1"/>
          </p:cNvSpPr>
          <p:nvPr>
            <p:ph type="ctrTitle"/>
          </p:nvPr>
        </p:nvSpPr>
        <p:spPr>
          <a:xfrm>
            <a:off x="969690" y="1593668"/>
            <a:ext cx="3605347" cy="3670663"/>
          </a:xfrm>
        </p:spPr>
        <p:txBody>
          <a:bodyPr anchor="ctr">
            <a:noAutofit/>
          </a:bodyPr>
          <a:lstStyle/>
          <a:p>
            <a:r>
              <a:rPr lang="en-US" sz="4400" dirty="0">
                <a:solidFill>
                  <a:schemeClr val="bg1"/>
                </a:solidFill>
                <a:latin typeface="Big Shoulders Display Black" pitchFamily="2" charset="0"/>
              </a:rPr>
              <a:t>After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Applications</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are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Submitted</a:t>
            </a:r>
          </a:p>
        </p:txBody>
      </p:sp>
      <p:sp>
        <p:nvSpPr>
          <p:cNvPr id="3" name="Slide Number Placeholder 2">
            <a:extLst>
              <a:ext uri="{FF2B5EF4-FFF2-40B4-BE49-F238E27FC236}">
                <a16:creationId xmlns:a16="http://schemas.microsoft.com/office/drawing/2014/main" id="{8D064311-A724-F57D-8C02-84D7E69BBA9D}"/>
              </a:ext>
            </a:extLst>
          </p:cNvPr>
          <p:cNvSpPr>
            <a:spLocks noGrp="1"/>
          </p:cNvSpPr>
          <p:nvPr>
            <p:ph type="sldNum" sz="quarter" idx="12"/>
          </p:nvPr>
        </p:nvSpPr>
        <p:spPr>
          <a:xfrm>
            <a:off x="9157010" y="4270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DF2C8-8D53-4310-BAC3-B914C6E849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descr="A black and white sign&#10;&#10;Description automatically generated with low confidence">
            <a:extLst>
              <a:ext uri="{FF2B5EF4-FFF2-40B4-BE49-F238E27FC236}">
                <a16:creationId xmlns:a16="http://schemas.microsoft.com/office/drawing/2014/main" id="{540B0777-B1CC-92CD-F75E-49E03A767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29" y="792175"/>
            <a:ext cx="1981617" cy="383030"/>
          </a:xfrm>
          <a:prstGeom prst="rect">
            <a:avLst/>
          </a:prstGeom>
        </p:spPr>
      </p:pic>
      <p:sp>
        <p:nvSpPr>
          <p:cNvPr id="8" name="TextBox 7">
            <a:extLst>
              <a:ext uri="{FF2B5EF4-FFF2-40B4-BE49-F238E27FC236}">
                <a16:creationId xmlns:a16="http://schemas.microsoft.com/office/drawing/2014/main" id="{80A5689F-BB95-0BC8-7891-F75E5703EB67}"/>
              </a:ext>
            </a:extLst>
          </p:cNvPr>
          <p:cNvSpPr txBox="1"/>
          <p:nvPr/>
        </p:nvSpPr>
        <p:spPr>
          <a:xfrm>
            <a:off x="5531930" y="1098183"/>
            <a:ext cx="6147580"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33B46"/>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application is checked to make sure we have all documentation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process can take approximately 90 days from receiving “all” documents.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Documents are thoroughly reviewed.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 may receive a site visit.  All DBE/ACDBE applications and MBE/WBE/VBE/BEPD applicants in the areas of construction and supplier/ distributors will receive a site visit.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33B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51794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620186-8C70-8B36-6598-C79A87F5BD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95DE9D-66D1-81D1-2E9A-89064901FDE7}"/>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Maintaining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Certification</a:t>
            </a:r>
          </a:p>
        </p:txBody>
      </p:sp>
      <p:sp>
        <p:nvSpPr>
          <p:cNvPr id="9" name="TextBox 8">
            <a:extLst>
              <a:ext uri="{FF2B5EF4-FFF2-40B4-BE49-F238E27FC236}">
                <a16:creationId xmlns:a16="http://schemas.microsoft.com/office/drawing/2014/main" id="{917971C5-DD41-12E2-C130-D664BF8295D6}"/>
              </a:ext>
            </a:extLst>
          </p:cNvPr>
          <p:cNvSpPr txBox="1"/>
          <p:nvPr/>
        </p:nvSpPr>
        <p:spPr>
          <a:xfrm>
            <a:off x="780220" y="1668819"/>
            <a:ext cx="6673973" cy="4684424"/>
          </a:xfrm>
          <a:prstGeom prst="rect">
            <a:avLst/>
          </a:prstGeom>
          <a:noFill/>
        </p:spPr>
        <p:txBody>
          <a:bodyPr wrap="square" rtlCol="0">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There is no Expiration to Certification</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However…</a:t>
            </a:r>
            <a:r>
              <a:rPr kumimoji="0" lang="en-US" sz="2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All Vendors must submit an Annual “No Change Affidavit.”</a:t>
            </a:r>
          </a:p>
          <a:p>
            <a:pPr marR="0" lvl="1"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 must notify the Certification Division of the Department of Procurement Services regarding organization changes, business name changes, and ownership changes within 10 business days of the change. You can report material changes online in the portal via the Expansion application with a follow-up email to </a:t>
            </a: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hlinkClick r:id="rId2">
                  <a:extLst>
                    <a:ext uri="{A12FA001-AC4F-418D-AE19-62706E023703}">
                      <ahyp:hlinkClr xmlns:ahyp="http://schemas.microsoft.com/office/drawing/2018/hyperlinkcolor" val="tx"/>
                    </a:ext>
                  </a:extLst>
                </a:hlinkClick>
              </a:rPr>
              <a:t>dps.certification@cityofchicago.org</a:t>
            </a: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33B4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333B46"/>
              </a:solidFill>
              <a:effectLst/>
              <a:uLnTx/>
              <a:uFillTx/>
              <a:latin typeface="Arial" panose="020B0604020202020204" pitchFamily="34" charset="0"/>
              <a:ea typeface="+mn-ea"/>
              <a:cs typeface="Arial" panose="020B0604020202020204" pitchFamily="34" charset="0"/>
            </a:endParaRPr>
          </a:p>
        </p:txBody>
      </p:sp>
      <p:pic>
        <p:nvPicPr>
          <p:cNvPr id="7" name="Picture 6" descr="A black and white sign&#10;&#10;Description automatically generated with low confidence">
            <a:extLst>
              <a:ext uri="{FF2B5EF4-FFF2-40B4-BE49-F238E27FC236}">
                <a16:creationId xmlns:a16="http://schemas.microsoft.com/office/drawing/2014/main" id="{A57CEA69-C248-D3B6-B1D5-D94A3B4B31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617" y="619185"/>
            <a:ext cx="1981617" cy="383030"/>
          </a:xfrm>
          <a:prstGeom prst="rect">
            <a:avLst/>
          </a:prstGeom>
        </p:spPr>
      </p:pic>
    </p:spTree>
    <p:extLst>
      <p:ext uri="{BB962C8B-B14F-4D97-AF65-F5344CB8AC3E}">
        <p14:creationId xmlns:p14="http://schemas.microsoft.com/office/powerpoint/2010/main" val="1706885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E8CF7A-5921-442E-C56F-28570D668E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738FE0-4403-8ACE-9DAC-748D3A4E907E}"/>
              </a:ext>
            </a:extLst>
          </p:cNvPr>
          <p:cNvSpPr>
            <a:spLocks noGrp="1"/>
          </p:cNvSpPr>
          <p:nvPr>
            <p:ph type="ctrTitle"/>
          </p:nvPr>
        </p:nvSpPr>
        <p:spPr>
          <a:xfrm>
            <a:off x="780846" y="1658272"/>
            <a:ext cx="3605347" cy="3670663"/>
          </a:xfrm>
        </p:spPr>
        <p:txBody>
          <a:bodyPr anchor="ctr">
            <a:noAutofit/>
          </a:bodyPr>
          <a:lstStyle/>
          <a:p>
            <a:r>
              <a:rPr lang="en-US" sz="4400" dirty="0">
                <a:solidFill>
                  <a:schemeClr val="bg1"/>
                </a:solidFill>
                <a:latin typeface="Big Shoulders Display Black" pitchFamily="2" charset="0"/>
              </a:rPr>
              <a:t>Maintaining</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Certification</a:t>
            </a:r>
          </a:p>
        </p:txBody>
      </p:sp>
      <p:sp>
        <p:nvSpPr>
          <p:cNvPr id="3" name="Slide Number Placeholder 2">
            <a:extLst>
              <a:ext uri="{FF2B5EF4-FFF2-40B4-BE49-F238E27FC236}">
                <a16:creationId xmlns:a16="http://schemas.microsoft.com/office/drawing/2014/main" id="{6B485EEE-9BCC-2706-DD11-2F9A0111500D}"/>
              </a:ext>
            </a:extLst>
          </p:cNvPr>
          <p:cNvSpPr>
            <a:spLocks noGrp="1"/>
          </p:cNvSpPr>
          <p:nvPr>
            <p:ph type="sldNum" sz="quarter" idx="12"/>
          </p:nvPr>
        </p:nvSpPr>
        <p:spPr>
          <a:xfrm>
            <a:off x="9157010" y="4270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DF2C8-8D53-4310-BAC3-B914C6E849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descr="A black and white sign&#10;&#10;Description automatically generated with low confidence">
            <a:extLst>
              <a:ext uri="{FF2B5EF4-FFF2-40B4-BE49-F238E27FC236}">
                <a16:creationId xmlns:a16="http://schemas.microsoft.com/office/drawing/2014/main" id="{FDB7611B-2F04-CDCC-D0DE-9B75DFB7B8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264" y="792175"/>
            <a:ext cx="1981617" cy="383030"/>
          </a:xfrm>
          <a:prstGeom prst="rect">
            <a:avLst/>
          </a:prstGeom>
        </p:spPr>
      </p:pic>
      <p:sp>
        <p:nvSpPr>
          <p:cNvPr id="8" name="TextBox 7">
            <a:extLst>
              <a:ext uri="{FF2B5EF4-FFF2-40B4-BE49-F238E27FC236}">
                <a16:creationId xmlns:a16="http://schemas.microsoft.com/office/drawing/2014/main" id="{4AEC3536-34A8-34BA-458D-A10F4FCC539D}"/>
              </a:ext>
            </a:extLst>
          </p:cNvPr>
          <p:cNvSpPr txBox="1"/>
          <p:nvPr/>
        </p:nvSpPr>
        <p:spPr>
          <a:xfrm>
            <a:off x="5247249" y="1098183"/>
            <a:ext cx="6432261" cy="523220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Expansion of Services</a:t>
            </a: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Submit your request in writing online in the portal via the Expansion application.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Where possible, include the added category NAICS code(s), description of the service to be performed and supporting documentation evidencing the owner’s experience.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 must include: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Required Licenses</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Copies of past or present contracts</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Any needed insurance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Current resume</a:t>
            </a:r>
          </a:p>
        </p:txBody>
      </p:sp>
    </p:spTree>
    <p:extLst>
      <p:ext uri="{BB962C8B-B14F-4D97-AF65-F5344CB8AC3E}">
        <p14:creationId xmlns:p14="http://schemas.microsoft.com/office/powerpoint/2010/main" val="3973815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513F3F-B10C-AE58-A5E4-D55B0DDA4FD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45D4868-AA28-98BD-740C-BBC5E0FFB522}"/>
              </a:ext>
            </a:extLst>
          </p:cNvPr>
          <p:cNvSpPr txBox="1"/>
          <p:nvPr/>
        </p:nvSpPr>
        <p:spPr>
          <a:xfrm>
            <a:off x="805070" y="1150178"/>
            <a:ext cx="6421418" cy="490903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Top 10 Reasons Applications are Denied</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en-US"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Unsubstantiated or questionable ownership/control.</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en-US"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Unclear description of critical functions and who is responsible.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en-US"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Company cannot substantiate where and/or how start-up funds/expansion capital was initiated.</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en-US"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Outside secondary employment takes the majority of the MBE/WBE/VBE/BEPD/DBE Enterprise’s time each day.</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en-US"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The company is not located in one of the six-county regions (MBE/WBE/VBE/BEPD).</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en-US"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Point of Contact did not respond to requests for information in a timely manner.</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en-US"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Inconsistencies with the Applicant’s firm name among various documents.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en-US"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Problems with contracts: missing, incomplete, not signed and executed by qualifying owners, or having no corresponding proof of payments.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en-US"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Required documents are not attached, or there is no explanation for why the documents are unavailable.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en-US"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Three/Five/Seven years of tax returns were not submitted </a:t>
            </a:r>
            <a:r>
              <a:rPr kumimoji="0" lang="en-US" altLang="en-US" sz="1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(signed) as required.</a:t>
            </a:r>
          </a:p>
        </p:txBody>
      </p:sp>
      <p:sp>
        <p:nvSpPr>
          <p:cNvPr id="2" name="Title 1">
            <a:extLst>
              <a:ext uri="{FF2B5EF4-FFF2-40B4-BE49-F238E27FC236}">
                <a16:creationId xmlns:a16="http://schemas.microsoft.com/office/drawing/2014/main" id="{FCBC8247-0A85-1351-AB82-7C20959FDAC5}"/>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What you</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Need</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To Know</a:t>
            </a:r>
          </a:p>
        </p:txBody>
      </p:sp>
      <p:sp>
        <p:nvSpPr>
          <p:cNvPr id="3" name="Slide Number Placeholder 2">
            <a:extLst>
              <a:ext uri="{FF2B5EF4-FFF2-40B4-BE49-F238E27FC236}">
                <a16:creationId xmlns:a16="http://schemas.microsoft.com/office/drawing/2014/main" id="{DC173BE9-F6F3-1B0D-61A7-9CC6D709864F}"/>
              </a:ext>
            </a:extLst>
          </p:cNvPr>
          <p:cNvSpPr>
            <a:spLocks noGrp="1"/>
          </p:cNvSpPr>
          <p:nvPr>
            <p:ph type="sldNum" sz="quarter" idx="12"/>
          </p:nvPr>
        </p:nvSpPr>
        <p:spPr>
          <a:xfrm>
            <a:off x="9157010" y="4270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DF2C8-8D53-4310-BAC3-B914C6E849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descr="A black and white sign&#10;&#10;Description automatically generated with low confidence">
            <a:extLst>
              <a:ext uri="{FF2B5EF4-FFF2-40B4-BE49-F238E27FC236}">
                <a16:creationId xmlns:a16="http://schemas.microsoft.com/office/drawing/2014/main" id="{6B1DF763-A544-C468-CCBB-B00A47B28C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643" y="614917"/>
            <a:ext cx="1981617" cy="383030"/>
          </a:xfrm>
          <a:prstGeom prst="rect">
            <a:avLst/>
          </a:prstGeom>
        </p:spPr>
      </p:pic>
    </p:spTree>
    <p:extLst>
      <p:ext uri="{BB962C8B-B14F-4D97-AF65-F5344CB8AC3E}">
        <p14:creationId xmlns:p14="http://schemas.microsoft.com/office/powerpoint/2010/main" val="523496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F8F4017-20AF-EDDD-AB0E-CFB4B1A8422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392CA0-FCFE-EC5C-D50B-732F980F137F}"/>
              </a:ext>
            </a:extLst>
          </p:cNvPr>
          <p:cNvSpPr>
            <a:spLocks noGrp="1"/>
          </p:cNvSpPr>
          <p:nvPr>
            <p:ph type="sldNum" sz="quarter" idx="12"/>
          </p:nvPr>
        </p:nvSpPr>
        <p:spPr>
          <a:xfrm>
            <a:off x="9157010" y="4270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DF2C8-8D53-4310-BAC3-B914C6E849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descr="A black and white sign&#10;&#10;Description automatically generated with low confidence">
            <a:extLst>
              <a:ext uri="{FF2B5EF4-FFF2-40B4-BE49-F238E27FC236}">
                <a16:creationId xmlns:a16="http://schemas.microsoft.com/office/drawing/2014/main" id="{B9264ACE-8F19-1A32-C00C-70C04FF94E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586" y="792175"/>
            <a:ext cx="1981617" cy="383030"/>
          </a:xfrm>
          <a:prstGeom prst="rect">
            <a:avLst/>
          </a:prstGeom>
        </p:spPr>
      </p:pic>
      <p:sp>
        <p:nvSpPr>
          <p:cNvPr id="6" name="TextBox 5">
            <a:extLst>
              <a:ext uri="{FF2B5EF4-FFF2-40B4-BE49-F238E27FC236}">
                <a16:creationId xmlns:a16="http://schemas.microsoft.com/office/drawing/2014/main" id="{6344A89E-6A73-832E-CB52-7710D39B672A}"/>
              </a:ext>
            </a:extLst>
          </p:cNvPr>
          <p:cNvSpPr txBox="1"/>
          <p:nvPr/>
        </p:nvSpPr>
        <p:spPr>
          <a:xfrm>
            <a:off x="691597" y="1386308"/>
            <a:ext cx="10540448" cy="489986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Department of Procurement Services is committed to Communications and Outreach, which is key to keeping citizens informed of bid opportunities, new programs, and innovations.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Also, ensure that you download a copy of our most recent</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Consolidated Buying Plan</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This is a 15-month forecast including hundreds of upcoming opportunities for 12 city agencies. To download, go to: </a:t>
            </a:r>
            <a:r>
              <a:rPr kumimoji="0" lang="en-US" sz="1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www.chicago.gov/dps. </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 encourage you to follow us on our website </a:t>
            </a:r>
            <a:r>
              <a:rPr kumimoji="0" lang="en-US" sz="1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www.chicago.gov/dps </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 the latest news, updates, and our calendar of events. Go online, www.chicago.gov/DPS, and click on the letter icon and sign up for our </a:t>
            </a:r>
            <a:r>
              <a:rPr kumimoji="0" lang="en-US" sz="1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Email Newsletter: DPS Alerts</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full of news that you can use.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Follow us on social media to stay informed:</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Facebook: </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www.facebook.com/ChicagoDPS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Twitter: </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www.twitter.com/ChicagoDPS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LinkedIn: </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www.linkedin.com/company/chicagodps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Youtube</a:t>
            </a:r>
            <a:r>
              <a:rPr kumimoji="0" lang="en-US" sz="1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www.YouTube.com/ChicagoDPS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NOTE: Legal advertisements for the City of Chicago Department of Procurement Services (DPS) appear in the Chicago Tribune. Information about DPS contracting opportunities will be available at </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3"/>
              </a:rPr>
              <a:t>www.chicago.gov/bids</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6847632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a:extLst>
            <a:ext uri="{FF2B5EF4-FFF2-40B4-BE49-F238E27FC236}">
              <a16:creationId xmlns:a16="http://schemas.microsoft.com/office/drawing/2014/main" id="{C57F9123-D71C-664A-0A17-A3C1396BA3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256393-A682-F002-C222-B401181F20C4}"/>
              </a:ext>
            </a:extLst>
          </p:cNvPr>
          <p:cNvSpPr>
            <a:spLocks noGrp="1"/>
          </p:cNvSpPr>
          <p:nvPr>
            <p:ph type="ctrTitle"/>
          </p:nvPr>
        </p:nvSpPr>
        <p:spPr>
          <a:xfrm>
            <a:off x="2499693" y="4153272"/>
            <a:ext cx="6988486" cy="1273629"/>
          </a:xfrm>
        </p:spPr>
        <p:txBody>
          <a:bodyPr anchor="ctr">
            <a:normAutofit fontScale="90000"/>
          </a:bodyPr>
          <a:lstStyle/>
          <a:p>
            <a:r>
              <a:rPr lang="en-US" sz="8000" dirty="0">
                <a:solidFill>
                  <a:schemeClr val="bg1"/>
                </a:solidFill>
                <a:latin typeface="Big Shoulders Display Black" pitchFamily="2" charset="0"/>
              </a:rPr>
              <a:t>QUESTIONS?</a:t>
            </a:r>
          </a:p>
        </p:txBody>
      </p:sp>
      <p:sp>
        <p:nvSpPr>
          <p:cNvPr id="5" name="Slide Number Placeholder 4">
            <a:extLst>
              <a:ext uri="{FF2B5EF4-FFF2-40B4-BE49-F238E27FC236}">
                <a16:creationId xmlns:a16="http://schemas.microsoft.com/office/drawing/2014/main" id="{7B6762DE-856D-9C89-79D4-D15CADFDAA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DF2C8-8D53-4310-BAC3-B914C6E849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black and white sign&#10;&#10;Description automatically generated with low confidence">
            <a:extLst>
              <a:ext uri="{FF2B5EF4-FFF2-40B4-BE49-F238E27FC236}">
                <a16:creationId xmlns:a16="http://schemas.microsoft.com/office/drawing/2014/main" id="{90F3DC3A-4F65-48FB-677D-451DC0496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593" y="478126"/>
            <a:ext cx="4262811" cy="823965"/>
          </a:xfrm>
          <a:prstGeom prst="rect">
            <a:avLst/>
          </a:prstGeom>
        </p:spPr>
      </p:pic>
      <p:pic>
        <p:nvPicPr>
          <p:cNvPr id="9" name="Picture 8">
            <a:extLst>
              <a:ext uri="{FF2B5EF4-FFF2-40B4-BE49-F238E27FC236}">
                <a16:creationId xmlns:a16="http://schemas.microsoft.com/office/drawing/2014/main" id="{8510EDDA-D79D-656F-A122-3FC14E42C7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3434" y="1159727"/>
            <a:ext cx="2993012" cy="3006226"/>
          </a:xfrm>
          <a:prstGeom prst="rect">
            <a:avLst/>
          </a:prstGeom>
        </p:spPr>
      </p:pic>
      <p:pic>
        <p:nvPicPr>
          <p:cNvPr id="11" name="Picture 10">
            <a:extLst>
              <a:ext uri="{FF2B5EF4-FFF2-40B4-BE49-F238E27FC236}">
                <a16:creationId xmlns:a16="http://schemas.microsoft.com/office/drawing/2014/main" id="{35ABB580-C26B-7FA7-3C5C-5E8D699BBD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flipV="1">
            <a:off x="1606387" y="6204856"/>
            <a:ext cx="274970" cy="224714"/>
          </a:xfrm>
          <a:prstGeom prst="rect">
            <a:avLst/>
          </a:prstGeom>
        </p:spPr>
      </p:pic>
    </p:spTree>
    <p:extLst>
      <p:ext uri="{BB962C8B-B14F-4D97-AF65-F5344CB8AC3E}">
        <p14:creationId xmlns:p14="http://schemas.microsoft.com/office/powerpoint/2010/main" val="17432152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57AD4-7320-1383-35AF-BA240781321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682B06-0018-5762-050D-A72C960FD6EF}"/>
              </a:ext>
            </a:extLst>
          </p:cNvPr>
          <p:cNvSpPr>
            <a:spLocks noGrp="1"/>
          </p:cNvSpPr>
          <p:nvPr>
            <p:ph type="sldNum" sz="quarter" idx="12"/>
          </p:nvPr>
        </p:nvSpPr>
        <p:spPr>
          <a:xfrm>
            <a:off x="9157010" y="4270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DF2C8-8D53-4310-BAC3-B914C6E849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descr="A black and white sign&#10;&#10;Description automatically generated with low confidence">
            <a:extLst>
              <a:ext uri="{FF2B5EF4-FFF2-40B4-BE49-F238E27FC236}">
                <a16:creationId xmlns:a16="http://schemas.microsoft.com/office/drawing/2014/main" id="{27125B9D-6B3D-6143-D9B6-A179BF929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761" y="501681"/>
            <a:ext cx="1981617" cy="383030"/>
          </a:xfrm>
          <a:prstGeom prst="rect">
            <a:avLst/>
          </a:prstGeom>
        </p:spPr>
      </p:pic>
      <p:sp>
        <p:nvSpPr>
          <p:cNvPr id="11" name="Rectangle 10">
            <a:extLst>
              <a:ext uri="{FF2B5EF4-FFF2-40B4-BE49-F238E27FC236}">
                <a16:creationId xmlns:a16="http://schemas.microsoft.com/office/drawing/2014/main" id="{164642DA-AE21-D0C6-FA61-A951C460E5CC}"/>
              </a:ext>
            </a:extLst>
          </p:cNvPr>
          <p:cNvSpPr/>
          <p:nvPr/>
        </p:nvSpPr>
        <p:spPr>
          <a:xfrm>
            <a:off x="465826" y="855664"/>
            <a:ext cx="10685253" cy="139249"/>
          </a:xfrm>
          <a:prstGeom prst="rect">
            <a:avLst/>
          </a:prstGeom>
          <a:solidFill>
            <a:srgbClr val="C0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a:extLst>
              <a:ext uri="{FF2B5EF4-FFF2-40B4-BE49-F238E27FC236}">
                <a16:creationId xmlns:a16="http://schemas.microsoft.com/office/drawing/2014/main" id="{F3B886B5-D614-02C9-FB3C-2401433330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0203" y="6320767"/>
            <a:ext cx="260350" cy="258763"/>
          </a:xfrm>
          <a:prstGeom prst="rect">
            <a:avLst/>
          </a:prstGeom>
          <a:solidFill>
            <a:srgbClr val="002060"/>
          </a:solidFill>
          <a:ln>
            <a:noFill/>
          </a:ln>
        </p:spPr>
      </p:pic>
      <p:pic>
        <p:nvPicPr>
          <p:cNvPr id="14" name="Picture 9" descr="Logo, icon&#10;&#10;Description automatically generated">
            <a:extLst>
              <a:ext uri="{FF2B5EF4-FFF2-40B4-BE49-F238E27FC236}">
                <a16:creationId xmlns:a16="http://schemas.microsoft.com/office/drawing/2014/main" id="{EEB60E5B-FA2D-7CB2-AB0F-52524B5CAB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7941" y="6325529"/>
            <a:ext cx="258762" cy="260350"/>
          </a:xfrm>
          <a:prstGeom prst="rect">
            <a:avLst/>
          </a:prstGeom>
          <a:solidFill>
            <a:srgbClr val="002060"/>
          </a:solidFill>
          <a:ln>
            <a:noFill/>
          </a:ln>
        </p:spPr>
      </p:pic>
      <p:pic>
        <p:nvPicPr>
          <p:cNvPr id="15" name="Picture 11" descr="A picture containing clipart&#10;&#10;Description automatically generated">
            <a:extLst>
              <a:ext uri="{FF2B5EF4-FFF2-40B4-BE49-F238E27FC236}">
                <a16:creationId xmlns:a16="http://schemas.microsoft.com/office/drawing/2014/main" id="{96136F32-A18B-369E-EBC3-07B6066CA2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6116" y="6325529"/>
            <a:ext cx="260350" cy="260350"/>
          </a:xfrm>
          <a:prstGeom prst="rect">
            <a:avLst/>
          </a:prstGeom>
          <a:solidFill>
            <a:srgbClr val="002060"/>
          </a:solidFill>
          <a:ln>
            <a:noFill/>
          </a:ln>
        </p:spPr>
      </p:pic>
      <p:pic>
        <p:nvPicPr>
          <p:cNvPr id="16" name="Picture 13" descr="Logo&#10;&#10;Description automatically generated">
            <a:extLst>
              <a:ext uri="{FF2B5EF4-FFF2-40B4-BE49-F238E27FC236}">
                <a16:creationId xmlns:a16="http://schemas.microsoft.com/office/drawing/2014/main" id="{1E7EE39E-E4D8-5D3C-FFD9-E3C53E2021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2028" y="6325529"/>
            <a:ext cx="260350" cy="260350"/>
          </a:xfrm>
          <a:prstGeom prst="rect">
            <a:avLst/>
          </a:prstGeom>
          <a:solidFill>
            <a:srgbClr val="002060"/>
          </a:solidFill>
          <a:ln>
            <a:noFill/>
          </a:ln>
        </p:spPr>
      </p:pic>
      <p:sp>
        <p:nvSpPr>
          <p:cNvPr id="17" name="TextBox 14">
            <a:extLst>
              <a:ext uri="{FF2B5EF4-FFF2-40B4-BE49-F238E27FC236}">
                <a16:creationId xmlns:a16="http://schemas.microsoft.com/office/drawing/2014/main" id="{3740F95E-9DB0-1C97-5045-3BD6EC0FA283}"/>
              </a:ext>
            </a:extLst>
          </p:cNvPr>
          <p:cNvSpPr txBox="1">
            <a:spLocks noChangeArrowheads="1"/>
          </p:cNvSpPr>
          <p:nvPr/>
        </p:nvSpPr>
        <p:spPr bwMode="auto">
          <a:xfrm>
            <a:off x="3293853" y="6346166"/>
            <a:ext cx="1219200" cy="261938"/>
          </a:xfrm>
          <a:prstGeom prst="rect">
            <a:avLst/>
          </a:prstGeom>
          <a:solidFill>
            <a:srgbClr val="333B46"/>
          </a:solidFill>
          <a:ln>
            <a:noFill/>
          </a:ln>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defTabSz="6858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defTabSz="6858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100" b="0" i="0" u="none" strike="noStrike" kern="1200" cap="none" spc="0" normalizeH="0" baseline="0" noProof="0">
                <a:ln>
                  <a:noFill/>
                </a:ln>
                <a:solidFill>
                  <a:srgbClr val="FFFFFF"/>
                </a:solidFill>
                <a:effectLst/>
                <a:uLnTx/>
                <a:uFillTx/>
                <a:latin typeface="Roboto Light" panose="02000000000000000000" pitchFamily="2" charset="0"/>
                <a:ea typeface="+mn-ea"/>
                <a:cs typeface="Roboto Light" panose="02000000000000000000" pitchFamily="2" charset="0"/>
              </a:rPr>
              <a:t>@CHICAGODPS</a:t>
            </a:r>
          </a:p>
        </p:txBody>
      </p:sp>
      <p:sp>
        <p:nvSpPr>
          <p:cNvPr id="18" name="TextBox 15">
            <a:extLst>
              <a:ext uri="{FF2B5EF4-FFF2-40B4-BE49-F238E27FC236}">
                <a16:creationId xmlns:a16="http://schemas.microsoft.com/office/drawing/2014/main" id="{91D45582-DD5D-07E8-DA99-1FA27D09A11C}"/>
              </a:ext>
            </a:extLst>
          </p:cNvPr>
          <p:cNvSpPr txBox="1">
            <a:spLocks noChangeArrowheads="1"/>
          </p:cNvSpPr>
          <p:nvPr/>
        </p:nvSpPr>
        <p:spPr bwMode="auto">
          <a:xfrm>
            <a:off x="1903562" y="1387415"/>
            <a:ext cx="2818471" cy="415498"/>
          </a:xfrm>
          <a:prstGeom prst="rect">
            <a:avLst/>
          </a:prstGeom>
          <a:solidFill>
            <a:srgbClr val="333B46"/>
          </a:solidFill>
          <a:ln>
            <a:noFill/>
          </a:ln>
        </p:spPr>
        <p:txBody>
          <a:bodyPr wrap="square">
            <a:spAutoFit/>
          </a:bodyPr>
          <a:lstStyle>
            <a:lvl1pPr defTabSz="685800">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defTabSz="6858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defTabSz="6858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100" b="0" i="0" u="none" strike="noStrike" kern="1200" cap="none" spc="0" normalizeH="0" baseline="0" noProof="0" dirty="0">
                <a:ln>
                  <a:noFill/>
                </a:ln>
                <a:solidFill>
                  <a:srgbClr val="FFFFFF"/>
                </a:solidFill>
                <a:effectLst/>
                <a:uLnTx/>
                <a:uFillTx/>
                <a:latin typeface="Roboto Medium" panose="02000000000000000000" pitchFamily="2" charset="0"/>
                <a:ea typeface="+mn-ea"/>
                <a:cs typeface="Roboto Medium" panose="02000000000000000000" pitchFamily="2" charset="0"/>
              </a:rPr>
              <a:t>RESOURCE GUIDES</a:t>
            </a:r>
          </a:p>
        </p:txBody>
      </p:sp>
      <p:pic>
        <p:nvPicPr>
          <p:cNvPr id="19" name="Picture 18">
            <a:extLst>
              <a:ext uri="{FF2B5EF4-FFF2-40B4-BE49-F238E27FC236}">
                <a16:creationId xmlns:a16="http://schemas.microsoft.com/office/drawing/2014/main" id="{5CEB0E6A-3595-DF9D-63EB-E4B133FCF4B9}"/>
              </a:ext>
            </a:extLst>
          </p:cNvPr>
          <p:cNvPicPr>
            <a:picLocks noChangeAspect="1"/>
          </p:cNvPicPr>
          <p:nvPr/>
        </p:nvPicPr>
        <p:blipFill rotWithShape="1">
          <a:blip r:embed="rId7"/>
          <a:srcRect l="7203"/>
          <a:stretch/>
        </p:blipFill>
        <p:spPr>
          <a:xfrm>
            <a:off x="6786114" y="1114248"/>
            <a:ext cx="1777732" cy="2328952"/>
          </a:xfrm>
          <a:prstGeom prst="rect">
            <a:avLst/>
          </a:prstGeom>
          <a:solidFill>
            <a:srgbClr val="002060"/>
          </a:solidFill>
          <a:ln>
            <a:noFill/>
          </a:ln>
          <a:effectLst>
            <a:outerShdw blurRad="190500" algn="tl" rotWithShape="0">
              <a:srgbClr val="000000">
                <a:alpha val="70000"/>
              </a:srgbClr>
            </a:outerShdw>
          </a:effectLst>
        </p:spPr>
      </p:pic>
      <p:pic>
        <p:nvPicPr>
          <p:cNvPr id="20" name="Picture 19">
            <a:extLst>
              <a:ext uri="{FF2B5EF4-FFF2-40B4-BE49-F238E27FC236}">
                <a16:creationId xmlns:a16="http://schemas.microsoft.com/office/drawing/2014/main" id="{258B91A8-25B7-017F-6C2A-0795E0026C19}"/>
              </a:ext>
            </a:extLst>
          </p:cNvPr>
          <p:cNvPicPr>
            <a:picLocks noChangeAspect="1"/>
          </p:cNvPicPr>
          <p:nvPr/>
        </p:nvPicPr>
        <p:blipFill>
          <a:blip r:embed="rId8"/>
          <a:stretch>
            <a:fillRect/>
          </a:stretch>
        </p:blipFill>
        <p:spPr>
          <a:xfrm>
            <a:off x="8715555" y="1092538"/>
            <a:ext cx="1777732" cy="2316546"/>
          </a:xfrm>
          <a:prstGeom prst="rect">
            <a:avLst/>
          </a:prstGeom>
          <a:solidFill>
            <a:srgbClr val="002060"/>
          </a:solidFill>
          <a:ln>
            <a:noFill/>
          </a:ln>
          <a:effectLst>
            <a:outerShdw blurRad="190500" algn="tl" rotWithShape="0">
              <a:srgbClr val="000000">
                <a:alpha val="70000"/>
              </a:srgbClr>
            </a:outerShdw>
          </a:effectLst>
        </p:spPr>
      </p:pic>
      <p:pic>
        <p:nvPicPr>
          <p:cNvPr id="21" name="Picture 20">
            <a:extLst>
              <a:ext uri="{FF2B5EF4-FFF2-40B4-BE49-F238E27FC236}">
                <a16:creationId xmlns:a16="http://schemas.microsoft.com/office/drawing/2014/main" id="{A9464A36-5E1C-9C09-59A7-46722F03DAEB}"/>
              </a:ext>
            </a:extLst>
          </p:cNvPr>
          <p:cNvPicPr>
            <a:picLocks noChangeAspect="1"/>
          </p:cNvPicPr>
          <p:nvPr/>
        </p:nvPicPr>
        <p:blipFill>
          <a:blip r:embed="rId9"/>
          <a:stretch>
            <a:fillRect/>
          </a:stretch>
        </p:blipFill>
        <p:spPr>
          <a:xfrm>
            <a:off x="6809118" y="3547264"/>
            <a:ext cx="1777732" cy="2325407"/>
          </a:xfrm>
          <a:prstGeom prst="rect">
            <a:avLst/>
          </a:prstGeom>
          <a:solidFill>
            <a:srgbClr val="002060"/>
          </a:solidFill>
          <a:ln>
            <a:noFill/>
          </a:ln>
          <a:effectLst>
            <a:outerShdw blurRad="190500" algn="tl" rotWithShape="0">
              <a:srgbClr val="000000">
                <a:alpha val="70000"/>
              </a:srgbClr>
            </a:outerShdw>
          </a:effectLst>
        </p:spPr>
      </p:pic>
      <p:pic>
        <p:nvPicPr>
          <p:cNvPr id="22" name="Picture 21">
            <a:extLst>
              <a:ext uri="{FF2B5EF4-FFF2-40B4-BE49-F238E27FC236}">
                <a16:creationId xmlns:a16="http://schemas.microsoft.com/office/drawing/2014/main" id="{2B5755A6-8B9A-C10D-DE8C-EBD882A544DA}"/>
              </a:ext>
            </a:extLst>
          </p:cNvPr>
          <p:cNvPicPr>
            <a:picLocks noChangeAspect="1"/>
          </p:cNvPicPr>
          <p:nvPr/>
        </p:nvPicPr>
        <p:blipFill>
          <a:blip r:embed="rId10"/>
          <a:stretch>
            <a:fillRect/>
          </a:stretch>
        </p:blipFill>
        <p:spPr>
          <a:xfrm>
            <a:off x="8744310" y="3473242"/>
            <a:ext cx="1777732" cy="2398472"/>
          </a:xfrm>
          <a:prstGeom prst="rect">
            <a:avLst/>
          </a:prstGeom>
          <a:solidFill>
            <a:srgbClr val="002060"/>
          </a:solidFill>
          <a:ln>
            <a:noFill/>
          </a:ln>
          <a:effectLst>
            <a:outerShdw blurRad="190500" algn="tl" rotWithShape="0">
              <a:srgbClr val="000000">
                <a:alpha val="70000"/>
              </a:srgbClr>
            </a:outerShdw>
          </a:effectLst>
        </p:spPr>
      </p:pic>
      <p:sp>
        <p:nvSpPr>
          <p:cNvPr id="23" name="TextBox 22">
            <a:extLst>
              <a:ext uri="{FF2B5EF4-FFF2-40B4-BE49-F238E27FC236}">
                <a16:creationId xmlns:a16="http://schemas.microsoft.com/office/drawing/2014/main" id="{D117DC42-5DF4-C732-8CF1-9CF33668162C}"/>
              </a:ext>
            </a:extLst>
          </p:cNvPr>
          <p:cNvSpPr txBox="1"/>
          <p:nvPr/>
        </p:nvSpPr>
        <p:spPr>
          <a:xfrm>
            <a:off x="1085428" y="2370987"/>
            <a:ext cx="5135593" cy="2800767"/>
          </a:xfrm>
          <a:prstGeom prst="rect">
            <a:avLst/>
          </a:prstGeom>
          <a:solidFill>
            <a:srgbClr val="333B46"/>
          </a:solidFill>
          <a:ln>
            <a:solidFill>
              <a:srgbClr val="333B46"/>
            </a:solidFill>
          </a:ln>
        </p:spPr>
        <p:txBody>
          <a:bodyPr wrap="square">
            <a:spAutoFit/>
          </a:bodyPr>
          <a:lstStyle/>
          <a:p>
            <a:pPr marL="214313" marR="0" lvl="0" indent="-214313" algn="l" defTabSz="685800" rtl="0" eaLnBrk="1" fontAlgn="auto"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DPS has published a four-volume set of Resource Guides, expanding on the guiding principle of transparency.</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214313" marR="0" lvl="0" indent="-214313" algn="l" defTabSz="685800" rtl="0" eaLnBrk="1" fontAlgn="auto"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Resource Guides were divided into key areas of the procurement process:</a:t>
            </a:r>
          </a:p>
          <a:p>
            <a:pPr marL="557213" marR="0" lvl="1" indent="-214313" algn="l" defTabSz="685800" rtl="0" eaLnBrk="1" fontAlgn="auto" latinLnBrk="0" hangingPunct="1">
              <a:lnSpc>
                <a:spcPct val="100000"/>
              </a:lnSpc>
              <a:spcBef>
                <a:spcPts val="0"/>
              </a:spcBef>
              <a:spcAft>
                <a:spcPts val="0"/>
              </a:spcAft>
              <a:buClrTx/>
              <a:buSzTx/>
              <a:buFont typeface="Wingdings" pitchFamily="2" charset="2"/>
              <a:buChar char="Ø"/>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Contract Administration</a:t>
            </a:r>
          </a:p>
          <a:p>
            <a:pPr marL="557213" marR="0" lvl="1" indent="-214313" algn="l" defTabSz="685800" rtl="0" eaLnBrk="1" fontAlgn="auto" latinLnBrk="0" hangingPunct="1">
              <a:lnSpc>
                <a:spcPct val="100000"/>
              </a:lnSpc>
              <a:spcBef>
                <a:spcPts val="0"/>
              </a:spcBef>
              <a:spcAft>
                <a:spcPts val="0"/>
              </a:spcAft>
              <a:buClrTx/>
              <a:buSzTx/>
              <a:buFont typeface="Wingdings" pitchFamily="2" charset="2"/>
              <a:buChar char="Ø"/>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Incentives and Programs</a:t>
            </a:r>
          </a:p>
          <a:p>
            <a:pPr marL="557213" marR="0" lvl="1" indent="-214313" algn="l" defTabSz="685800" rtl="0" eaLnBrk="1" fontAlgn="auto" latinLnBrk="0" hangingPunct="1">
              <a:lnSpc>
                <a:spcPct val="100000"/>
              </a:lnSpc>
              <a:spcBef>
                <a:spcPts val="0"/>
              </a:spcBef>
              <a:spcAft>
                <a:spcPts val="0"/>
              </a:spcAft>
              <a:buClrTx/>
              <a:buSzTx/>
              <a:buFont typeface="Wingdings" pitchFamily="2" charset="2"/>
              <a:buChar char="Ø"/>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Certification</a:t>
            </a:r>
          </a:p>
          <a:p>
            <a:pPr marL="557213" marR="0" lvl="1" indent="-214313" algn="l" defTabSz="685800" rtl="0" eaLnBrk="1" fontAlgn="auto" latinLnBrk="0" hangingPunct="1">
              <a:lnSpc>
                <a:spcPct val="100000"/>
              </a:lnSpc>
              <a:spcBef>
                <a:spcPts val="0"/>
              </a:spcBef>
              <a:spcAft>
                <a:spcPts val="0"/>
              </a:spcAft>
              <a:buClrTx/>
              <a:buSzTx/>
              <a:buFont typeface="Wingdings" pitchFamily="2" charset="2"/>
              <a:buChar char="Ø"/>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Compliance</a:t>
            </a:r>
          </a:p>
          <a:p>
            <a:pPr marL="342900" marR="0" lvl="1"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214313" marR="0" lvl="0" indent="-214313" algn="l" defTabSz="685800" rtl="0" eaLnBrk="1" fontAlgn="auto" latinLnBrk="0" hangingPunct="1">
              <a:lnSpc>
                <a:spcPct val="100000"/>
              </a:lnSpc>
              <a:spcBef>
                <a:spcPts val="0"/>
              </a:spcBef>
              <a:spcAft>
                <a:spcPts val="0"/>
              </a:spcAft>
              <a:buClrTx/>
              <a:buSzTx/>
              <a:buFont typeface="Wingdings" pitchFamily="2" charset="2"/>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Roboto" panose="02000000000000000000" pitchFamily="2" charset="0"/>
                <a:cs typeface="Calibri" panose="020F0502020204030204" pitchFamily="34" charset="0"/>
              </a:rPr>
              <a:t>Download now at www.chicago.gov/dpsguides</a:t>
            </a:r>
          </a:p>
        </p:txBody>
      </p:sp>
      <p:sp>
        <p:nvSpPr>
          <p:cNvPr id="25" name="Rectangle 24">
            <a:extLst>
              <a:ext uri="{FF2B5EF4-FFF2-40B4-BE49-F238E27FC236}">
                <a16:creationId xmlns:a16="http://schemas.microsoft.com/office/drawing/2014/main" id="{AC9C9361-1D30-5D2B-D215-8AD29942D604}"/>
              </a:ext>
            </a:extLst>
          </p:cNvPr>
          <p:cNvSpPr/>
          <p:nvPr/>
        </p:nvSpPr>
        <p:spPr>
          <a:xfrm>
            <a:off x="506082" y="5979754"/>
            <a:ext cx="10685253" cy="139249"/>
          </a:xfrm>
          <a:prstGeom prst="rect">
            <a:avLst/>
          </a:prstGeom>
          <a:solidFill>
            <a:srgbClr val="C0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837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DAD5BA-4A2C-1726-C353-138468874C54}"/>
              </a:ext>
            </a:extLst>
          </p:cNvPr>
          <p:cNvPicPr>
            <a:picLocks noChangeAspect="1"/>
          </p:cNvPicPr>
          <p:nvPr/>
        </p:nvPicPr>
        <p:blipFill rotWithShape="1">
          <a:blip r:embed="rId2"/>
          <a:srcRect t="18688" b="-437"/>
          <a:stretch/>
        </p:blipFill>
        <p:spPr>
          <a:xfrm>
            <a:off x="0" y="-51164"/>
            <a:ext cx="12194274" cy="6949213"/>
          </a:xfrm>
          <a:prstGeom prst="rect">
            <a:avLst/>
          </a:prstGeom>
        </p:spPr>
      </p:pic>
      <p:sp>
        <p:nvSpPr>
          <p:cNvPr id="5" name="TextBox 4">
            <a:extLst>
              <a:ext uri="{FF2B5EF4-FFF2-40B4-BE49-F238E27FC236}">
                <a16:creationId xmlns:a16="http://schemas.microsoft.com/office/drawing/2014/main" id="{B2B1EEB1-AA85-3043-E959-92E5ED38DC05}"/>
              </a:ext>
            </a:extLst>
          </p:cNvPr>
          <p:cNvSpPr txBox="1"/>
          <p:nvPr/>
        </p:nvSpPr>
        <p:spPr>
          <a:xfrm>
            <a:off x="1338821" y="668714"/>
            <a:ext cx="951454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chemeClr val="bg1"/>
                </a:solidFill>
                <a:latin typeface="ADLaM Display"/>
                <a:ea typeface="ADLaM Display"/>
                <a:cs typeface="ADLaM Display"/>
              </a:rPr>
              <a:t>Stay Informed</a:t>
            </a:r>
          </a:p>
        </p:txBody>
      </p:sp>
      <p:sp>
        <p:nvSpPr>
          <p:cNvPr id="4" name="TextBox 3">
            <a:extLst>
              <a:ext uri="{FF2B5EF4-FFF2-40B4-BE49-F238E27FC236}">
                <a16:creationId xmlns:a16="http://schemas.microsoft.com/office/drawing/2014/main" id="{AB1BCAE2-4D53-C0D6-E8AC-1CB638B0E7EB}"/>
              </a:ext>
            </a:extLst>
          </p:cNvPr>
          <p:cNvSpPr txBox="1"/>
          <p:nvPr/>
        </p:nvSpPr>
        <p:spPr>
          <a:xfrm>
            <a:off x="1336843" y="3733873"/>
            <a:ext cx="9488757" cy="11353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dirty="0">
                <a:solidFill>
                  <a:srgbClr val="FFFFFF"/>
                </a:solidFill>
                <a:latin typeface="ADLaM Display"/>
                <a:ea typeface="ADLaM Display"/>
                <a:cs typeface="ADLaM Display"/>
              </a:rPr>
              <a:t>We encourage you to follow us social media to stay informed. You can find us on LinkedIn, Facebook, Twitter, and YouTube.</a:t>
            </a:r>
          </a:p>
        </p:txBody>
      </p:sp>
      <p:sp>
        <p:nvSpPr>
          <p:cNvPr id="8" name="TextBox 7">
            <a:extLst>
              <a:ext uri="{FF2B5EF4-FFF2-40B4-BE49-F238E27FC236}">
                <a16:creationId xmlns:a16="http://schemas.microsoft.com/office/drawing/2014/main" id="{AC53591C-1A2C-4B5F-30A9-ADC7903F913A}"/>
              </a:ext>
            </a:extLst>
          </p:cNvPr>
          <p:cNvSpPr txBox="1"/>
          <p:nvPr/>
        </p:nvSpPr>
        <p:spPr>
          <a:xfrm>
            <a:off x="1350211" y="1585298"/>
            <a:ext cx="9488757" cy="16893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dirty="0">
                <a:solidFill>
                  <a:srgbClr val="FFFFFF"/>
                </a:solidFill>
                <a:latin typeface="ADLaM Display"/>
                <a:ea typeface="ADLaM Display"/>
                <a:cs typeface="ADLaM Display"/>
              </a:rPr>
              <a:t>The Department of Procurement Services is committed to Communications and Outreach, which is key to keeping citizens informed of bid opportunities, new programs, and innovations. </a:t>
            </a:r>
            <a:endParaRPr lang="en-US" sz="2400">
              <a:latin typeface="ADLaM Display"/>
              <a:ea typeface="ADLaM Display"/>
              <a:cs typeface="ADLaM Display"/>
            </a:endParaRPr>
          </a:p>
        </p:txBody>
      </p:sp>
      <p:pic>
        <p:nvPicPr>
          <p:cNvPr id="11" name="Picture 10">
            <a:extLst>
              <a:ext uri="{FF2B5EF4-FFF2-40B4-BE49-F238E27FC236}">
                <a16:creationId xmlns:a16="http://schemas.microsoft.com/office/drawing/2014/main" id="{87AE7744-2F85-C97C-54EC-831F02D790B9}"/>
              </a:ext>
            </a:extLst>
          </p:cNvPr>
          <p:cNvPicPr>
            <a:picLocks noChangeAspect="1"/>
          </p:cNvPicPr>
          <p:nvPr/>
        </p:nvPicPr>
        <p:blipFill>
          <a:blip r:embed="rId3"/>
          <a:stretch>
            <a:fillRect/>
          </a:stretch>
        </p:blipFill>
        <p:spPr>
          <a:xfrm>
            <a:off x="2800684" y="5390966"/>
            <a:ext cx="6579936" cy="835224"/>
          </a:xfrm>
          <a:prstGeom prst="rect">
            <a:avLst/>
          </a:prstGeom>
        </p:spPr>
      </p:pic>
    </p:spTree>
    <p:extLst>
      <p:ext uri="{BB962C8B-B14F-4D97-AF65-F5344CB8AC3E}">
        <p14:creationId xmlns:p14="http://schemas.microsoft.com/office/powerpoint/2010/main" val="4233463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DAD5BA-4A2C-1726-C353-138468874C54}"/>
              </a:ext>
            </a:extLst>
          </p:cNvPr>
          <p:cNvPicPr>
            <a:picLocks noChangeAspect="1"/>
          </p:cNvPicPr>
          <p:nvPr/>
        </p:nvPicPr>
        <p:blipFill rotWithShape="1">
          <a:blip r:embed="rId2"/>
          <a:srcRect t="18688" b="-437"/>
          <a:stretch/>
        </p:blipFill>
        <p:spPr>
          <a:xfrm>
            <a:off x="0" y="-51164"/>
            <a:ext cx="12194274" cy="6949213"/>
          </a:xfrm>
          <a:prstGeom prst="rect">
            <a:avLst/>
          </a:prstGeom>
        </p:spPr>
      </p:pic>
      <p:sp>
        <p:nvSpPr>
          <p:cNvPr id="8" name="TextBox 7">
            <a:extLst>
              <a:ext uri="{FF2B5EF4-FFF2-40B4-BE49-F238E27FC236}">
                <a16:creationId xmlns:a16="http://schemas.microsoft.com/office/drawing/2014/main" id="{AC53591C-1A2C-4B5F-30A9-ADC7903F913A}"/>
              </a:ext>
            </a:extLst>
          </p:cNvPr>
          <p:cNvSpPr txBox="1"/>
          <p:nvPr/>
        </p:nvSpPr>
        <p:spPr>
          <a:xfrm>
            <a:off x="1570790" y="827506"/>
            <a:ext cx="9047599" cy="2972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3200" dirty="0">
                <a:solidFill>
                  <a:srgbClr val="FFFFFF"/>
                </a:solidFill>
                <a:latin typeface="ADLaM Display"/>
                <a:ea typeface="ADLaM Display"/>
                <a:cs typeface="ADLaM Display"/>
              </a:rPr>
              <a:t>We encourage you to visit the DPS table for additional resources and to ask any questions about doing business with the City.</a:t>
            </a:r>
            <a:endParaRPr lang="en-US" sz="3200" dirty="0"/>
          </a:p>
        </p:txBody>
      </p:sp>
      <p:sp>
        <p:nvSpPr>
          <p:cNvPr id="3" name="TextBox 2">
            <a:extLst>
              <a:ext uri="{FF2B5EF4-FFF2-40B4-BE49-F238E27FC236}">
                <a16:creationId xmlns:a16="http://schemas.microsoft.com/office/drawing/2014/main" id="{D42E778A-47EA-B788-0CA2-BC3C89750793}"/>
              </a:ext>
            </a:extLst>
          </p:cNvPr>
          <p:cNvSpPr txBox="1"/>
          <p:nvPr/>
        </p:nvSpPr>
        <p:spPr>
          <a:xfrm>
            <a:off x="1570790" y="4142873"/>
            <a:ext cx="9047599" cy="7443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3200" dirty="0">
                <a:solidFill>
                  <a:srgbClr val="FFFFFF"/>
                </a:solidFill>
                <a:latin typeface="ADLaM Display"/>
                <a:ea typeface="ADLaM Display"/>
                <a:cs typeface="ADLaM Display"/>
              </a:rPr>
              <a:t>Visit www.Chicago.gov/dps</a:t>
            </a:r>
          </a:p>
        </p:txBody>
      </p:sp>
    </p:spTree>
    <p:extLst>
      <p:ext uri="{BB962C8B-B14F-4D97-AF65-F5344CB8AC3E}">
        <p14:creationId xmlns:p14="http://schemas.microsoft.com/office/powerpoint/2010/main" val="828623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458888-5338-2D0B-0CE6-D4A1C4BE2D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54A781-8198-AE11-F8FF-D8BA3ECE3F73}"/>
              </a:ext>
            </a:extLst>
          </p:cNvPr>
          <p:cNvSpPr>
            <a:spLocks noGrp="1"/>
          </p:cNvSpPr>
          <p:nvPr>
            <p:ph type="ctrTitle"/>
          </p:nvPr>
        </p:nvSpPr>
        <p:spPr>
          <a:xfrm>
            <a:off x="5922236" y="1179320"/>
            <a:ext cx="5890623" cy="4613334"/>
          </a:xfrm>
        </p:spPr>
        <p:txBody>
          <a:bodyPr anchor="ctr">
            <a:noAutofit/>
          </a:bodyPr>
          <a:lstStyle/>
          <a:p>
            <a:pPr algn="l"/>
            <a:r>
              <a:rPr lang="en-US" sz="2800" dirty="0">
                <a:solidFill>
                  <a:schemeClr val="bg1"/>
                </a:solidFill>
                <a:latin typeface="Arial" panose="020B0604020202020204" pitchFamily="34" charset="0"/>
                <a:cs typeface="Arial" panose="020B0604020202020204" pitchFamily="34" charset="0"/>
              </a:rPr>
              <a:t>DPS is the contracting authority for the procurement of goods and services for the City of Chicago. Through its Office of Contracting Equity,  the Department is responsible for the administration of incentives and programs designed to promote the inclusion of minorities, women, and other eligible small businesses in contracting opportunities offered by the City of Chicago. </a:t>
            </a:r>
          </a:p>
        </p:txBody>
      </p:sp>
      <p:sp>
        <p:nvSpPr>
          <p:cNvPr id="3" name="Slide Number Placeholder 2">
            <a:extLst>
              <a:ext uri="{FF2B5EF4-FFF2-40B4-BE49-F238E27FC236}">
                <a16:creationId xmlns:a16="http://schemas.microsoft.com/office/drawing/2014/main" id="{094624DC-506F-D5E2-FA7B-3ACA492DF174}"/>
              </a:ext>
            </a:extLst>
          </p:cNvPr>
          <p:cNvSpPr>
            <a:spLocks noGrp="1"/>
          </p:cNvSpPr>
          <p:nvPr>
            <p:ph type="sldNum" sz="quarter" idx="12"/>
          </p:nvPr>
        </p:nvSpPr>
        <p:spPr>
          <a:xfrm>
            <a:off x="9157010" y="27032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DF2C8-8D53-4310-BAC3-B914C6E849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descr="A black and white sign&#10;&#10;Description automatically generated with low confidence">
            <a:extLst>
              <a:ext uri="{FF2B5EF4-FFF2-40B4-BE49-F238E27FC236}">
                <a16:creationId xmlns:a16="http://schemas.microsoft.com/office/drawing/2014/main" id="{4000D1FB-FCF3-CDE7-5FF7-A9F017486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769" y="748394"/>
            <a:ext cx="1981617" cy="383030"/>
          </a:xfrm>
          <a:prstGeom prst="rect">
            <a:avLst/>
          </a:prstGeom>
        </p:spPr>
      </p:pic>
      <p:sp>
        <p:nvSpPr>
          <p:cNvPr id="5" name="TextBox 4">
            <a:extLst>
              <a:ext uri="{FF2B5EF4-FFF2-40B4-BE49-F238E27FC236}">
                <a16:creationId xmlns:a16="http://schemas.microsoft.com/office/drawing/2014/main" id="{BC9337DF-C61E-F62D-F396-675729FDB07E}"/>
              </a:ext>
            </a:extLst>
          </p:cNvPr>
          <p:cNvSpPr txBox="1"/>
          <p:nvPr/>
        </p:nvSpPr>
        <p:spPr>
          <a:xfrm>
            <a:off x="700709" y="2170978"/>
            <a:ext cx="505901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dirty="0">
                <a:ln>
                  <a:noFill/>
                </a:ln>
                <a:solidFill>
                  <a:prstClr val="white"/>
                </a:solidFill>
                <a:effectLst/>
                <a:uLnTx/>
                <a:uFillTx/>
                <a:latin typeface="Big Shoulders Display Black" pitchFamily="2" charset="77"/>
                <a:ea typeface="+mn-ea"/>
                <a:cs typeface="Arial" panose="020B0604020202020204" pitchFamily="34" charset="0"/>
              </a:rPr>
              <a:t>DEPARTMENT OVERVIEW</a:t>
            </a:r>
          </a:p>
        </p:txBody>
      </p:sp>
    </p:spTree>
    <p:extLst>
      <p:ext uri="{BB962C8B-B14F-4D97-AF65-F5344CB8AC3E}">
        <p14:creationId xmlns:p14="http://schemas.microsoft.com/office/powerpoint/2010/main" val="2494762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E2DFA1-C3C2-EA2F-F117-D4E6DCA726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0214D8-3304-2EA3-7459-3CB3BF4C2190}"/>
              </a:ext>
            </a:extLst>
          </p:cNvPr>
          <p:cNvSpPr>
            <a:spLocks noGrp="1"/>
          </p:cNvSpPr>
          <p:nvPr>
            <p:ph type="ctrTitle"/>
          </p:nvPr>
        </p:nvSpPr>
        <p:spPr>
          <a:xfrm>
            <a:off x="7479197" y="1593668"/>
            <a:ext cx="4120620" cy="3670663"/>
          </a:xfrm>
        </p:spPr>
        <p:txBody>
          <a:bodyPr anchor="ctr">
            <a:normAutofit fontScale="90000"/>
          </a:bodyPr>
          <a:lstStyle/>
          <a:p>
            <a:pPr algn="ctr"/>
            <a:r>
              <a:rPr lang="en-US" sz="6600" dirty="0">
                <a:solidFill>
                  <a:schemeClr val="bg1"/>
                </a:solidFill>
                <a:latin typeface="Big Shoulders Display Black" pitchFamily="2" charset="0"/>
              </a:rPr>
              <a:t>OUR GOALS AT A GLANCE</a:t>
            </a:r>
          </a:p>
        </p:txBody>
      </p:sp>
      <p:sp>
        <p:nvSpPr>
          <p:cNvPr id="3" name="Slide Number Placeholder 2">
            <a:extLst>
              <a:ext uri="{FF2B5EF4-FFF2-40B4-BE49-F238E27FC236}">
                <a16:creationId xmlns:a16="http://schemas.microsoft.com/office/drawing/2014/main" id="{08D06415-E35E-1D1C-28BE-EDF29426526F}"/>
              </a:ext>
            </a:extLst>
          </p:cNvPr>
          <p:cNvSpPr>
            <a:spLocks noGrp="1"/>
          </p:cNvSpPr>
          <p:nvPr>
            <p:ph type="sldNum" sz="quarter" idx="12"/>
          </p:nvPr>
        </p:nvSpPr>
        <p:spPr>
          <a:xfrm>
            <a:off x="9157010" y="4270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DF2C8-8D53-4310-BAC3-B914C6E849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415C9EF-7716-6735-8439-46B082A05034}"/>
              </a:ext>
            </a:extLst>
          </p:cNvPr>
          <p:cNvSpPr txBox="1"/>
          <p:nvPr/>
        </p:nvSpPr>
        <p:spPr>
          <a:xfrm>
            <a:off x="1051271" y="1629317"/>
            <a:ext cx="5738477" cy="3890489"/>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Benefits of Certification</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Who Qualifies for Certification</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Certification Requirements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Application Process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Required Information/Documents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After Applications are Submitted</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descr="A black and white sign&#10;&#10;Description automatically generated with low confidence">
            <a:extLst>
              <a:ext uri="{FF2B5EF4-FFF2-40B4-BE49-F238E27FC236}">
                <a16:creationId xmlns:a16="http://schemas.microsoft.com/office/drawing/2014/main" id="{48119E7E-0262-FBA7-9807-61F50B6992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813" y="877602"/>
            <a:ext cx="1981617" cy="383030"/>
          </a:xfrm>
          <a:prstGeom prst="rect">
            <a:avLst/>
          </a:prstGeom>
        </p:spPr>
      </p:pic>
    </p:spTree>
    <p:extLst>
      <p:ext uri="{BB962C8B-B14F-4D97-AF65-F5344CB8AC3E}">
        <p14:creationId xmlns:p14="http://schemas.microsoft.com/office/powerpoint/2010/main" val="3287591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A1E8586-0C25-23CB-3DBA-FA01EC691F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11C00C-918D-8D2A-5EE0-575791691C47}"/>
              </a:ext>
            </a:extLst>
          </p:cNvPr>
          <p:cNvSpPr>
            <a:spLocks noGrp="1"/>
          </p:cNvSpPr>
          <p:nvPr>
            <p:ph type="ctrTitle"/>
          </p:nvPr>
        </p:nvSpPr>
        <p:spPr>
          <a:xfrm>
            <a:off x="7732643" y="1593668"/>
            <a:ext cx="4079535" cy="3670663"/>
          </a:xfrm>
        </p:spPr>
        <p:txBody>
          <a:bodyPr anchor="ctr">
            <a:noAutofit/>
          </a:bodyPr>
          <a:lstStyle/>
          <a:p>
            <a:r>
              <a:rPr lang="en-US" sz="4400" dirty="0">
                <a:solidFill>
                  <a:schemeClr val="bg1"/>
                </a:solidFill>
                <a:latin typeface="Big Shoulders Display Black" pitchFamily="2" charset="0"/>
              </a:rPr>
              <a:t>City of Chicago</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Certification </a:t>
            </a:r>
            <a:br>
              <a:rPr lang="en-US" sz="4400" dirty="0">
                <a:solidFill>
                  <a:schemeClr val="bg1"/>
                </a:solidFill>
                <a:latin typeface="Big Shoulders Display Black" pitchFamily="2" charset="0"/>
              </a:rPr>
            </a:br>
            <a:r>
              <a:rPr lang="en-US" sz="4400" dirty="0">
                <a:solidFill>
                  <a:schemeClr val="bg1"/>
                </a:solidFill>
                <a:latin typeface="Big Shoulders Display Black" pitchFamily="2" charset="0"/>
              </a:rPr>
              <a:t>Programs</a:t>
            </a:r>
          </a:p>
        </p:txBody>
      </p:sp>
      <p:sp>
        <p:nvSpPr>
          <p:cNvPr id="3" name="Slide Number Placeholder 2">
            <a:extLst>
              <a:ext uri="{FF2B5EF4-FFF2-40B4-BE49-F238E27FC236}">
                <a16:creationId xmlns:a16="http://schemas.microsoft.com/office/drawing/2014/main" id="{621B23BB-F66F-A4DB-A9D2-D2CE48F4AE23}"/>
              </a:ext>
            </a:extLst>
          </p:cNvPr>
          <p:cNvSpPr>
            <a:spLocks noGrp="1"/>
          </p:cNvSpPr>
          <p:nvPr>
            <p:ph type="sldNum" sz="quarter" idx="12"/>
          </p:nvPr>
        </p:nvSpPr>
        <p:spPr>
          <a:xfrm>
            <a:off x="9157010" y="4270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DF2C8-8D53-4310-BAC3-B914C6E849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6E4D4BC-DB76-B72F-374F-5004ACAB6180}"/>
              </a:ext>
            </a:extLst>
          </p:cNvPr>
          <p:cNvSpPr txBox="1"/>
          <p:nvPr/>
        </p:nvSpPr>
        <p:spPr>
          <a:xfrm>
            <a:off x="720585" y="1492623"/>
            <a:ext cx="6574055" cy="4455835"/>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MBE – Minority-Owned Business Enterprise</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WBE – Women Owned Business Enterprise</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VBE – Veteran-Owned Business Enterprise </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BEPD – Business Enterprise for People with Disabilities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DBE – Disadvantaged Business Enterprise</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ACDBE – Airport Concessions Disadvantaged Business Enterprise</a:t>
            </a:r>
          </a:p>
        </p:txBody>
      </p:sp>
      <p:pic>
        <p:nvPicPr>
          <p:cNvPr id="7" name="Picture 6" descr="A black and white sign&#10;&#10;Description automatically generated with low confidence">
            <a:extLst>
              <a:ext uri="{FF2B5EF4-FFF2-40B4-BE49-F238E27FC236}">
                <a16:creationId xmlns:a16="http://schemas.microsoft.com/office/drawing/2014/main" id="{9B417E8C-63B3-537E-BE3B-DB4F956D27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212" y="682211"/>
            <a:ext cx="1981617" cy="383030"/>
          </a:xfrm>
          <a:prstGeom prst="rect">
            <a:avLst/>
          </a:prstGeom>
        </p:spPr>
      </p:pic>
    </p:spTree>
    <p:extLst>
      <p:ext uri="{BB962C8B-B14F-4D97-AF65-F5344CB8AC3E}">
        <p14:creationId xmlns:p14="http://schemas.microsoft.com/office/powerpoint/2010/main" val="2459909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C44F8E50-73E7-42BB-E6AB-0228BA8CEF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F1636A-DF6D-6D84-4942-FC408BACB908}"/>
              </a:ext>
            </a:extLst>
          </p:cNvPr>
          <p:cNvSpPr>
            <a:spLocks noGrp="1"/>
          </p:cNvSpPr>
          <p:nvPr>
            <p:ph type="ctrTitle"/>
          </p:nvPr>
        </p:nvSpPr>
        <p:spPr>
          <a:xfrm>
            <a:off x="998883" y="2236137"/>
            <a:ext cx="10067056" cy="3082517"/>
          </a:xfrm>
        </p:spPr>
        <p:txBody>
          <a:bodyPr anchor="ctr">
            <a:normAutofit/>
          </a:bodyPr>
          <a:lstStyle/>
          <a:p>
            <a:pPr algn="ctr"/>
            <a:r>
              <a:rPr lang="en-US" dirty="0">
                <a:solidFill>
                  <a:schemeClr val="bg1"/>
                </a:solidFill>
                <a:latin typeface="Big Shoulders Display Black" pitchFamily="2" charset="0"/>
              </a:rPr>
              <a:t>Benefits of Certification </a:t>
            </a:r>
          </a:p>
        </p:txBody>
      </p:sp>
      <p:sp>
        <p:nvSpPr>
          <p:cNvPr id="5" name="Slide Number Placeholder 4">
            <a:extLst>
              <a:ext uri="{FF2B5EF4-FFF2-40B4-BE49-F238E27FC236}">
                <a16:creationId xmlns:a16="http://schemas.microsoft.com/office/drawing/2014/main" id="{763E9FB2-8E39-6198-6DEB-3E7A066671AE}"/>
              </a:ext>
            </a:extLst>
          </p:cNvPr>
          <p:cNvSpPr>
            <a:spLocks noGrp="1"/>
          </p:cNvSpPr>
          <p:nvPr>
            <p:ph type="sldNum" sz="quarter" idx="12"/>
          </p:nvPr>
        </p:nvSpPr>
        <p:spPr>
          <a:xfrm>
            <a:off x="8593723" y="27906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DF2C8-8D53-4310-BAC3-B914C6E849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 name="Picture 9" descr="A black and white sign&#10;&#10;Description automatically generated with low confidence">
            <a:extLst>
              <a:ext uri="{FF2B5EF4-FFF2-40B4-BE49-F238E27FC236}">
                <a16:creationId xmlns:a16="http://schemas.microsoft.com/office/drawing/2014/main" id="{2E384EFE-94FD-3C9C-3A57-3BC99FCC6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323" y="836642"/>
            <a:ext cx="1981617" cy="383030"/>
          </a:xfrm>
          <a:prstGeom prst="rect">
            <a:avLst/>
          </a:prstGeom>
        </p:spPr>
      </p:pic>
    </p:spTree>
    <p:extLst>
      <p:ext uri="{BB962C8B-B14F-4D97-AF65-F5344CB8AC3E}">
        <p14:creationId xmlns:p14="http://schemas.microsoft.com/office/powerpoint/2010/main" val="1326570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00F90C-6E8E-EDDA-BB67-496F764583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89DECC-E3B2-78F4-C889-248CD8CF85CA}"/>
              </a:ext>
            </a:extLst>
          </p:cNvPr>
          <p:cNvSpPr>
            <a:spLocks noGrp="1"/>
          </p:cNvSpPr>
          <p:nvPr>
            <p:ph type="ctrTitle"/>
          </p:nvPr>
        </p:nvSpPr>
        <p:spPr>
          <a:xfrm>
            <a:off x="850420" y="1499246"/>
            <a:ext cx="3605347" cy="3670663"/>
          </a:xfrm>
        </p:spPr>
        <p:txBody>
          <a:bodyPr anchor="ctr">
            <a:noAutofit/>
          </a:bodyPr>
          <a:lstStyle/>
          <a:p>
            <a:r>
              <a:rPr lang="en-US" sz="4400" dirty="0">
                <a:solidFill>
                  <a:schemeClr val="bg1"/>
                </a:solidFill>
                <a:latin typeface="Big Shoulders Display Black" pitchFamily="2" charset="0"/>
              </a:rPr>
              <a:t>The Benefits</a:t>
            </a:r>
          </a:p>
        </p:txBody>
      </p:sp>
      <p:sp>
        <p:nvSpPr>
          <p:cNvPr id="3" name="Slide Number Placeholder 2">
            <a:extLst>
              <a:ext uri="{FF2B5EF4-FFF2-40B4-BE49-F238E27FC236}">
                <a16:creationId xmlns:a16="http://schemas.microsoft.com/office/drawing/2014/main" id="{375DF199-B36E-A3E8-A1D2-E0A774BF5670}"/>
              </a:ext>
            </a:extLst>
          </p:cNvPr>
          <p:cNvSpPr>
            <a:spLocks noGrp="1"/>
          </p:cNvSpPr>
          <p:nvPr>
            <p:ph type="sldNum" sz="quarter" idx="12"/>
          </p:nvPr>
        </p:nvSpPr>
        <p:spPr>
          <a:xfrm>
            <a:off x="9157010" y="4270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DF2C8-8D53-4310-BAC3-B914C6E849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52B5A76-3E96-655A-7EC4-778B6539A9CF}"/>
              </a:ext>
            </a:extLst>
          </p:cNvPr>
          <p:cNvSpPr txBox="1"/>
          <p:nvPr/>
        </p:nvSpPr>
        <p:spPr>
          <a:xfrm>
            <a:off x="5044108" y="1599883"/>
            <a:ext cx="6337228" cy="3728649"/>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Provides visibility – Once Certified, your firm is listed in a directory accessible to the general public and all Prime Contractors. </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There are minority, women, veterans, and disadvantaged business participation goals on City of Chicago projects and sister agencies.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There are businesses in the private sector that seek out certified firms for products and/or services.</a:t>
            </a:r>
          </a:p>
        </p:txBody>
      </p:sp>
      <p:pic>
        <p:nvPicPr>
          <p:cNvPr id="7" name="Picture 6" descr="A black and white sign&#10;&#10;Description automatically generated with low confidence">
            <a:extLst>
              <a:ext uri="{FF2B5EF4-FFF2-40B4-BE49-F238E27FC236}">
                <a16:creationId xmlns:a16="http://schemas.microsoft.com/office/drawing/2014/main" id="{35AEBADB-5258-BE8B-D855-F0534AB0C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533" y="793251"/>
            <a:ext cx="1981617" cy="383030"/>
          </a:xfrm>
          <a:prstGeom prst="rect">
            <a:avLst/>
          </a:prstGeom>
        </p:spPr>
      </p:pic>
    </p:spTree>
    <p:extLst>
      <p:ext uri="{BB962C8B-B14F-4D97-AF65-F5344CB8AC3E}">
        <p14:creationId xmlns:p14="http://schemas.microsoft.com/office/powerpoint/2010/main" val="3593938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5F7886-F080-6622-2EC9-938177ED97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FAFCC5-7444-09CD-DDDB-387751877CBB}"/>
              </a:ext>
            </a:extLst>
          </p:cNvPr>
          <p:cNvSpPr>
            <a:spLocks noGrp="1"/>
          </p:cNvSpPr>
          <p:nvPr>
            <p:ph type="ctrTitle"/>
          </p:nvPr>
        </p:nvSpPr>
        <p:spPr>
          <a:xfrm>
            <a:off x="7839083" y="1265677"/>
            <a:ext cx="3605347" cy="3670663"/>
          </a:xfrm>
        </p:spPr>
        <p:txBody>
          <a:bodyPr anchor="ctr">
            <a:noAutofit/>
          </a:bodyPr>
          <a:lstStyle/>
          <a:p>
            <a:r>
              <a:rPr lang="en-US" sz="4400" dirty="0">
                <a:solidFill>
                  <a:schemeClr val="bg1"/>
                </a:solidFill>
                <a:latin typeface="Big Shoulders Display Black" pitchFamily="2" charset="0"/>
              </a:rPr>
              <a:t>The Benefits</a:t>
            </a:r>
          </a:p>
        </p:txBody>
      </p:sp>
      <p:sp>
        <p:nvSpPr>
          <p:cNvPr id="3" name="Slide Number Placeholder 2">
            <a:extLst>
              <a:ext uri="{FF2B5EF4-FFF2-40B4-BE49-F238E27FC236}">
                <a16:creationId xmlns:a16="http://schemas.microsoft.com/office/drawing/2014/main" id="{25834D05-A1A5-A694-A884-82A27C33860E}"/>
              </a:ext>
            </a:extLst>
          </p:cNvPr>
          <p:cNvSpPr>
            <a:spLocks noGrp="1"/>
          </p:cNvSpPr>
          <p:nvPr>
            <p:ph type="sldNum" sz="quarter" idx="12"/>
          </p:nvPr>
        </p:nvSpPr>
        <p:spPr>
          <a:xfrm>
            <a:off x="9157010" y="4270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DF2C8-8D53-4310-BAC3-B914C6E849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BEAA7B2-DD76-784F-D46E-E6028FDDE61F}"/>
              </a:ext>
            </a:extLst>
          </p:cNvPr>
          <p:cNvSpPr txBox="1"/>
          <p:nvPr/>
        </p:nvSpPr>
        <p:spPr>
          <a:xfrm>
            <a:off x="868678" y="1656619"/>
            <a:ext cx="6613811" cy="4253537"/>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City of Chicago has a Target Market program that provides exclusive bidding to certified minority- and women-owned business enterprises.  This allows certified businesses to take 100% of the contract because no subcontractor goals are associated with the project.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333B46"/>
              </a:solidFill>
              <a:effectLst/>
              <a:uLnTx/>
              <a:uFillTx/>
              <a:latin typeface="Arial" panose="020B0604020202020204" pitchFamily="34" charset="0"/>
              <a:ea typeface="+mn-ea"/>
              <a:cs typeface="Arial" panose="020B0604020202020204" pitchFamily="34" charset="0"/>
            </a:endParaRPr>
          </a:p>
        </p:txBody>
      </p:sp>
      <p:pic>
        <p:nvPicPr>
          <p:cNvPr id="7" name="Picture 6" descr="A black and white sign&#10;&#10;Description automatically generated with low confidence">
            <a:extLst>
              <a:ext uri="{FF2B5EF4-FFF2-40B4-BE49-F238E27FC236}">
                <a16:creationId xmlns:a16="http://schemas.microsoft.com/office/drawing/2014/main" id="{B3D6DCC4-B168-F4C1-AE24-0582D66429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452" y="756329"/>
            <a:ext cx="1981617" cy="383030"/>
          </a:xfrm>
          <a:prstGeom prst="rect">
            <a:avLst/>
          </a:prstGeom>
        </p:spPr>
      </p:pic>
    </p:spTree>
    <p:extLst>
      <p:ext uri="{BB962C8B-B14F-4D97-AF65-F5344CB8AC3E}">
        <p14:creationId xmlns:p14="http://schemas.microsoft.com/office/powerpoint/2010/main" val="2623245408"/>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2141</Words>
  <Application>Microsoft Office PowerPoint</Application>
  <PresentationFormat>Widescreen</PresentationFormat>
  <Paragraphs>250</Paragraphs>
  <Slides>33</Slides>
  <Notes>10</Notes>
  <HiddenSlides>2</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33</vt:i4>
      </vt:variant>
    </vt:vector>
  </HeadingPairs>
  <TitlesOfParts>
    <vt:vector size="46" baseType="lpstr">
      <vt:lpstr>ADLaM Display</vt:lpstr>
      <vt:lpstr>Aptos</vt:lpstr>
      <vt:lpstr>Aptos Display</vt:lpstr>
      <vt:lpstr>Arial</vt:lpstr>
      <vt:lpstr>Big Shoulders Display Black</vt:lpstr>
      <vt:lpstr>Calibri</vt:lpstr>
      <vt:lpstr>Century Gothic</vt:lpstr>
      <vt:lpstr>Roboto Light</vt:lpstr>
      <vt:lpstr>Roboto Medium</vt:lpstr>
      <vt:lpstr>Wingdings</vt:lpstr>
      <vt:lpstr>Wingdings 3</vt:lpstr>
      <vt:lpstr>Office Theme</vt:lpstr>
      <vt:lpstr>Ion Boardroom</vt:lpstr>
      <vt:lpstr>PowerPoint Presentation</vt:lpstr>
      <vt:lpstr>HOW TO BECOME CERTIFIED</vt:lpstr>
      <vt:lpstr>PowerPoint Presentation</vt:lpstr>
      <vt:lpstr>DPS is the contracting authority for the procurement of goods and services for the City of Chicago. Through its Office of Contracting Equity,  the Department is responsible for the administration of incentives and programs designed to promote the inclusion of minorities, women, and other eligible small businesses in contracting opportunities offered by the City of Chicago. </vt:lpstr>
      <vt:lpstr>OUR GOALS AT A GLANCE</vt:lpstr>
      <vt:lpstr>City of Chicago Certification  Programs</vt:lpstr>
      <vt:lpstr>Benefits of Certification </vt:lpstr>
      <vt:lpstr>The Benefits</vt:lpstr>
      <vt:lpstr>The Benefits</vt:lpstr>
      <vt:lpstr>Qualifying Groups</vt:lpstr>
      <vt:lpstr>Veteran-Owned Business Enterprises</vt:lpstr>
      <vt:lpstr>Certification Requirements </vt:lpstr>
      <vt:lpstr>What’s Required</vt:lpstr>
      <vt:lpstr>What’s Required</vt:lpstr>
      <vt:lpstr>What’s Required</vt:lpstr>
      <vt:lpstr>Business Structures  that  Qualify</vt:lpstr>
      <vt:lpstr>Business  Structures  that  Qualify</vt:lpstr>
      <vt:lpstr>Business Structures that  Qualify</vt:lpstr>
      <vt:lpstr>Suppliers Distributors Brokers</vt:lpstr>
      <vt:lpstr>Suppliers Distributors Brokers</vt:lpstr>
      <vt:lpstr>Online Application Process</vt:lpstr>
      <vt:lpstr>The Process Online</vt:lpstr>
      <vt:lpstr>Information  Needed</vt:lpstr>
      <vt:lpstr>Information Needed</vt:lpstr>
      <vt:lpstr>Information  Needed</vt:lpstr>
      <vt:lpstr>After  Applications are  Submitted</vt:lpstr>
      <vt:lpstr>Maintaining  Certification</vt:lpstr>
      <vt:lpstr>Maintaining Certification</vt:lpstr>
      <vt:lpstr>What you Need To Know</vt:lpstr>
      <vt:lpstr>QUESTIONS?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Fabienne Elie</dc:creator>
  <cp:lastModifiedBy>Jacqueline Umbles</cp:lastModifiedBy>
  <cp:revision>161</cp:revision>
  <dcterms:created xsi:type="dcterms:W3CDTF">2024-02-16T20:04:58Z</dcterms:created>
  <dcterms:modified xsi:type="dcterms:W3CDTF">2024-02-22T06:44:59Z</dcterms:modified>
</cp:coreProperties>
</file>