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3" r:id="rId10"/>
    <p:sldId id="303" r:id="rId11"/>
    <p:sldId id="300" r:id="rId12"/>
    <p:sldId id="304" r:id="rId13"/>
    <p:sldId id="264" r:id="rId14"/>
    <p:sldId id="265" r:id="rId15"/>
    <p:sldId id="266" r:id="rId16"/>
    <p:sldId id="268" r:id="rId17"/>
    <p:sldId id="269" r:id="rId18"/>
    <p:sldId id="267" r:id="rId19"/>
    <p:sldId id="307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308" r:id="rId28"/>
    <p:sldId id="275" r:id="rId29"/>
    <p:sldId id="301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09" r:id="rId38"/>
    <p:sldId id="286" r:id="rId39"/>
    <p:sldId id="287" r:id="rId40"/>
    <p:sldId id="288" r:id="rId41"/>
    <p:sldId id="289" r:id="rId42"/>
    <p:sldId id="290" r:id="rId43"/>
    <p:sldId id="292" r:id="rId44"/>
    <p:sldId id="293" r:id="rId45"/>
    <p:sldId id="305" r:id="rId46"/>
    <p:sldId id="306" r:id="rId47"/>
    <p:sldId id="294" r:id="rId48"/>
    <p:sldId id="295" r:id="rId49"/>
    <p:sldId id="296" r:id="rId50"/>
    <p:sldId id="297" r:id="rId51"/>
    <p:sldId id="298" r:id="rId52"/>
    <p:sldId id="29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04" autoAdjust="0"/>
  </p:normalViewPr>
  <p:slideViewPr>
    <p:cSldViewPr>
      <p:cViewPr varScale="1">
        <p:scale>
          <a:sx n="48" d="100"/>
          <a:sy n="48" d="100"/>
        </p:scale>
        <p:origin x="15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5071-0D48-4769-B553-C82ADFB361E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E56A7-D51A-4503-A139-63BD80BB9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7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Instructors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general emergency preparedness slides have not been employed in the training, insert an agenda slide appropriate to the training.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 the participants to the training.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summary overview of the agenda.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yourself and provide some background information about your past experiences.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other instructors to introduce themselves in the same way.  Consider asking: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participant’s name;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participant’s organization;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participant’s role or title; and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the participant is taking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2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67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11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6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5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5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Instructors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general emergency preparedness slides have not been employed in the training, insert an agenda slide appropriate to the training.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 the participants to the training.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summary overview of the agenda.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yourself and provide some background information about your past experiences.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other instructors to introduce themselves in the same way.  Consider asking: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participant’s name;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participant’s organization;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participant’s role or title; and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the participant is taking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3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68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1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9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0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92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Course Instructors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Emphasize that those around you, including neighbors, caregivers, and family can provide additional help during an emergency.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Emphasize the importance of communicating the plan and any additional needs to these individuals to help ensure that needs are being 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8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5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6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4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3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5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3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1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80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9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B0894-5D0B-4A14-9D5C-428D5FCD07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0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25436-EEBF-4989-9B41-B5A1B9DBA31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6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22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2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94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2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62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Course Instructors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Remember on the last slide to provide your contact information and relevant contact information for individuals in our community, such as the local emergency management agency.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5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2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6A7-D51A-4503-A139-63BD80BB95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ear Up. Get Ready! It can happen! Emergency Preparednes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5562600"/>
            <a:ext cx="1143000" cy="1143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EA10-F3B1-4E03-9E42-E1B812A8D40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5783-1215-44D9-BFDA-265F18A7C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.gov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hs.gov/if-you-see-something-say-something" TargetMode="External"/><Relationship Id="rId5" Type="http://schemas.openxmlformats.org/officeDocument/2006/relationships/hyperlink" Target="http://www.gearupgetready.org/" TargetMode="External"/><Relationship Id="rId4" Type="http://schemas.openxmlformats.org/officeDocument/2006/relationships/hyperlink" Target="http://www.redcross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od.org/assets/downloads/Readiness-Tips-Disabilities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dcross.org/images/MEDIA_CustomProductCatalog/m4240199_A4497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/images/MEDIA_CustomProductCatalog/m4640086_Disaster_Preparedness_for_Srs-English.revised_7-09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aging/emergency/preparednes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medialibrary/media_records/68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ca.org/pet-care/disaster-preparednes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manesociety.org/issues/animal_rescue/tips/pets-disaster.html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Gear Up Get Ready:</a:t>
            </a:r>
            <a:br>
              <a:rPr lang="en-US" dirty="0" smtClean="0"/>
            </a:br>
            <a:r>
              <a:rPr lang="en-US" dirty="0" smtClean="0"/>
              <a:t>Being Prepared To Help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Insert Organization</a:t>
            </a:r>
          </a:p>
          <a:p>
            <a:r>
              <a:rPr lang="en-US" i="1" dirty="0" smtClean="0"/>
              <a:t>Presentation Date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milyEmergency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5554" y="398929"/>
            <a:ext cx="4520046" cy="584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Develop a kit for your family –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7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Bottled water and non-perishable food – per person, per day for at least 3 days </a:t>
            </a:r>
          </a:p>
          <a:p>
            <a:pPr lvl="0"/>
            <a:r>
              <a:rPr lang="en-US" sz="2800" dirty="0" smtClean="0"/>
              <a:t>NOAA Radio </a:t>
            </a:r>
          </a:p>
          <a:p>
            <a:pPr lvl="0"/>
            <a:r>
              <a:rPr lang="en-US" sz="2800" dirty="0" smtClean="0"/>
              <a:t>Can Opener </a:t>
            </a:r>
          </a:p>
          <a:p>
            <a:pPr lvl="0"/>
            <a:r>
              <a:rPr lang="en-US" sz="2800" dirty="0" smtClean="0"/>
              <a:t>Flashlight and batteries </a:t>
            </a:r>
          </a:p>
          <a:p>
            <a:pPr lvl="0"/>
            <a:r>
              <a:rPr lang="en-US" sz="2800" dirty="0" smtClean="0"/>
              <a:t>Personal hygiene items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7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First aid kit </a:t>
            </a:r>
          </a:p>
          <a:p>
            <a:pPr lvl="0"/>
            <a:r>
              <a:rPr lang="en-US" dirty="0" smtClean="0"/>
              <a:t>Whistle</a:t>
            </a:r>
          </a:p>
          <a:p>
            <a:pPr lvl="0"/>
            <a:r>
              <a:rPr lang="en-US" dirty="0" smtClean="0"/>
              <a:t>Copies of important documents </a:t>
            </a:r>
          </a:p>
          <a:p>
            <a:pPr lvl="0"/>
            <a:r>
              <a:rPr lang="en-US" dirty="0" smtClean="0"/>
              <a:t>Blankets / towels</a:t>
            </a:r>
          </a:p>
          <a:p>
            <a:pPr lvl="0"/>
            <a:r>
              <a:rPr lang="en-US" dirty="0" smtClean="0"/>
              <a:t>Change of clothing </a:t>
            </a:r>
          </a:p>
          <a:p>
            <a:pPr lvl="0"/>
            <a:r>
              <a:rPr lang="en-US" dirty="0" smtClean="0"/>
              <a:t>Durable container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802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You have most of these items around your house – collect them in one place!</a:t>
            </a:r>
            <a:endParaRPr lang="en-US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750" t="15000" r="31875" b="2000"/>
          <a:stretch>
            <a:fillRect/>
          </a:stretch>
        </p:blipFill>
        <p:spPr bwMode="auto">
          <a:xfrm>
            <a:off x="1447800" y="344979"/>
            <a:ext cx="3962400" cy="597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Develop a kit for your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Remember to account for the unique needs of your family.</a:t>
            </a:r>
          </a:p>
          <a:p>
            <a:pPr lvl="0"/>
            <a:r>
              <a:rPr lang="en-US" dirty="0" smtClean="0"/>
              <a:t>Special considerations may include:</a:t>
            </a:r>
            <a:endParaRPr lang="en-US" dirty="0"/>
          </a:p>
          <a:p>
            <a:pPr lvl="1"/>
            <a:r>
              <a:rPr lang="en-US" dirty="0"/>
              <a:t>Medical supplies, including extra prescriptions for medications taken daily.</a:t>
            </a:r>
          </a:p>
          <a:p>
            <a:pPr lvl="1"/>
            <a:r>
              <a:rPr lang="en-US" dirty="0"/>
              <a:t>Cash or traveler’s checks. </a:t>
            </a:r>
          </a:p>
          <a:p>
            <a:pPr lvl="1"/>
            <a:r>
              <a:rPr lang="en-US" dirty="0" smtClean="0"/>
              <a:t>Food (formula, baby-food) and toys for children.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Additional Kit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addition to having these items at home, you may want to consider: </a:t>
            </a:r>
          </a:p>
          <a:p>
            <a:pPr lvl="1"/>
            <a:r>
              <a:rPr lang="en-US" dirty="0"/>
              <a:t>Creating a light-weight version of the kit (i.e. Go Kit) in a sturdy backpack to allow you to evacuate easily.</a:t>
            </a:r>
          </a:p>
          <a:p>
            <a:pPr lvl="1"/>
            <a:r>
              <a:rPr lang="en-US" dirty="0"/>
              <a:t>Storing food, water, and supplies at your office (i.e. Work Kit).  This may include a comfortable change of clothing and a sturdy pair of shoes.</a:t>
            </a:r>
          </a:p>
          <a:p>
            <a:pPr lvl="1"/>
            <a:r>
              <a:rPr lang="en-US" dirty="0"/>
              <a:t>Keeping emergency supplies in your car (i.e. Car Kit) including food items, jumper cables, warm clothing / sleeping bags, and kitty litter for tire traction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/>
              <a:t>Do you have any questions about anything covered in this module?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Gear Up Get Ready:</a:t>
            </a:r>
            <a:br>
              <a:rPr lang="en-US" dirty="0" smtClean="0"/>
            </a:br>
            <a:r>
              <a:rPr lang="en-US" dirty="0" smtClean="0"/>
              <a:t>Preparedness for Seniors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Insert Organization</a:t>
            </a:r>
          </a:p>
          <a:p>
            <a:r>
              <a:rPr lang="en-US" i="1" dirty="0" smtClean="0"/>
              <a:t>Presentation Date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Agenda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[Insert agenda]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Restrooms</a:t>
            </a:r>
            <a:endParaRPr lang="en-US" dirty="0"/>
          </a:p>
          <a:p>
            <a:pPr lvl="0"/>
            <a:r>
              <a:rPr lang="en-US" dirty="0"/>
              <a:t>Smoking policy</a:t>
            </a:r>
          </a:p>
          <a:p>
            <a:pPr lvl="0"/>
            <a:r>
              <a:rPr lang="en-US" dirty="0"/>
              <a:t>Cell phone policy (silent mode)</a:t>
            </a:r>
          </a:p>
          <a:p>
            <a:pPr lvl="0"/>
            <a:r>
              <a:rPr lang="en-US" dirty="0"/>
              <a:t>Emergency </a:t>
            </a:r>
            <a:r>
              <a:rPr lang="en-US" dirty="0" smtClean="0"/>
              <a:t>exits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Importance of Senior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Disasters can have a more severe impact on seniors who may have health needs or mobility constraints.</a:t>
            </a:r>
          </a:p>
          <a:p>
            <a:pPr lvl="1"/>
            <a:r>
              <a:rPr lang="en-US" dirty="0" smtClean="0"/>
              <a:t>Power failures may cut off oxygen supplies.</a:t>
            </a:r>
          </a:p>
          <a:p>
            <a:pPr lvl="1"/>
            <a:r>
              <a:rPr lang="en-US" dirty="0" smtClean="0"/>
              <a:t>Homebound seniors may not be able to evacuate when flood waters rise.</a:t>
            </a:r>
          </a:p>
          <a:p>
            <a:pPr lvl="1"/>
            <a:r>
              <a:rPr lang="en-US" dirty="0" smtClean="0"/>
              <a:t>Walking aids may be necessary to walk down stairs.</a:t>
            </a:r>
          </a:p>
          <a:p>
            <a:pPr lvl="0"/>
            <a:r>
              <a:rPr lang="en-US" dirty="0" smtClean="0"/>
              <a:t>These challenges mean seniors may need to take additional steps to be ready and remain safe.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Welcome and Agenda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[insert agenda]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Additional Preparedness Items for Seniors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Consider </a:t>
            </a:r>
            <a:r>
              <a:rPr lang="en-US" dirty="0"/>
              <a:t>storing your emergency kit in an easy to transport container, such as a cart with wheels.</a:t>
            </a:r>
          </a:p>
          <a:p>
            <a:pPr lvl="0"/>
            <a:r>
              <a:rPr lang="en-US" dirty="0"/>
              <a:t>Label any equipment, such as wheelchairs, canes or walkers, that you would need with your name, address and phone </a:t>
            </a:r>
            <a:r>
              <a:rPr lang="en-US" dirty="0" smtClean="0"/>
              <a:t>numbers.</a:t>
            </a:r>
            <a:endParaRPr lang="en-US" dirty="0"/>
          </a:p>
          <a:p>
            <a:pPr lvl="0"/>
            <a:r>
              <a:rPr lang="en-US" dirty="0"/>
              <a:t>Talk to your doctor to and ensure that your kit contains an additional supply of necessary medications.  </a:t>
            </a:r>
          </a:p>
          <a:p>
            <a:pPr lvl="0"/>
            <a:r>
              <a:rPr lang="en-US" dirty="0"/>
              <a:t>Make sure your kit contains important documents, such as information about your doctors and copies of prescriptions, deeds or leases, birth certificates and insurance policies.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Additional Preparedness Actions for Seniors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Post </a:t>
            </a:r>
            <a:r>
              <a:rPr lang="en-US" dirty="0"/>
              <a:t>emergency numbers near your phones, including those for transportation providers, doctors, and local / out-of-area contacts.</a:t>
            </a:r>
          </a:p>
          <a:p>
            <a:pPr lvl="0"/>
            <a:r>
              <a:rPr lang="en-US" dirty="0"/>
              <a:t>Keep necessary items, such as wheelchairs and walkers, in a designated place so they can be found and accessed quickly. </a:t>
            </a:r>
          </a:p>
          <a:p>
            <a:pPr lvl="0"/>
            <a:r>
              <a:rPr lang="en-US" dirty="0"/>
              <a:t>Keep necessary tools like hearing aids in a safe and accessible place close to your bed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Evacuation Tips for Seniors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Try </a:t>
            </a:r>
            <a:r>
              <a:rPr lang="en-US" dirty="0"/>
              <a:t>to make arrangements to evacuate before an incident.  This includes how you will evacuate, specifically if you need additional resources (i.e. </a:t>
            </a:r>
            <a:r>
              <a:rPr lang="en-US" dirty="0" err="1"/>
              <a:t>paratransit</a:t>
            </a:r>
            <a:r>
              <a:rPr lang="en-US" dirty="0"/>
              <a:t>) to evacuate.</a:t>
            </a:r>
          </a:p>
          <a:p>
            <a:pPr lvl="0"/>
            <a:r>
              <a:rPr lang="en-US" dirty="0"/>
              <a:t>Contact your local emergency management agency for tips on how to evacuate, or to register for additional assistance.</a:t>
            </a:r>
          </a:p>
          <a:p>
            <a:pPr lvl="0"/>
            <a:r>
              <a:rPr lang="en-US" dirty="0"/>
              <a:t>If you are instructed to evacuate, try to carpool and use routes specified by local officials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/>
              <a:t>Do you have any questions about anything covered in this module?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Gear Up Get Ready:</a:t>
            </a:r>
            <a:br>
              <a:rPr lang="en-US" dirty="0" smtClean="0"/>
            </a:br>
            <a:r>
              <a:rPr lang="en-US" dirty="0" smtClean="0"/>
              <a:t>Preparedness for Persons with Disabilities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Insert Organization</a:t>
            </a:r>
          </a:p>
          <a:p>
            <a:r>
              <a:rPr lang="en-US" i="1" dirty="0" smtClean="0"/>
              <a:t>Presentation Date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Agenda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[insert agenda]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Restrooms</a:t>
            </a:r>
            <a:endParaRPr lang="en-US" dirty="0"/>
          </a:p>
          <a:p>
            <a:pPr lvl="0"/>
            <a:r>
              <a:rPr lang="en-US" dirty="0"/>
              <a:t>Smoking policy</a:t>
            </a:r>
          </a:p>
          <a:p>
            <a:pPr lvl="0"/>
            <a:r>
              <a:rPr lang="en-US" dirty="0"/>
              <a:t>Cell phone policy (silent mode)</a:t>
            </a:r>
          </a:p>
          <a:p>
            <a:pPr lvl="0"/>
            <a:r>
              <a:rPr lang="en-US" dirty="0"/>
              <a:t>Emergency </a:t>
            </a:r>
            <a:r>
              <a:rPr lang="en-US" dirty="0" smtClean="0"/>
              <a:t>exits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Importance of Preparedness for Persons with Disabilities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Disasters can have a more severe impact on persons with disabilities.</a:t>
            </a:r>
          </a:p>
          <a:p>
            <a:pPr lvl="1"/>
            <a:r>
              <a:rPr lang="en-US" dirty="0" smtClean="0"/>
              <a:t>Individuals with limited hearing may not receive warning signals.</a:t>
            </a:r>
          </a:p>
          <a:p>
            <a:pPr lvl="1"/>
            <a:r>
              <a:rPr lang="en-US" dirty="0" smtClean="0"/>
              <a:t>Individuals in wheelchairs may need transit assistance when evacuating.</a:t>
            </a:r>
          </a:p>
          <a:p>
            <a:pPr lvl="1"/>
            <a:r>
              <a:rPr lang="en-US" dirty="0" smtClean="0"/>
              <a:t>Assistive products may not be left behind in an emergency.</a:t>
            </a:r>
          </a:p>
          <a:p>
            <a:pPr lvl="0"/>
            <a:r>
              <a:rPr lang="en-US" dirty="0" smtClean="0"/>
              <a:t>These challenges mean persons with disabilities may need to take additional steps to be ready and remain safe.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Complete a Personal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order to better prepare for disasters, individuals with disabilities or caretakers should engage in a personal assessment.</a:t>
            </a:r>
          </a:p>
          <a:p>
            <a:pPr lvl="0"/>
            <a:r>
              <a:rPr lang="en-US" dirty="0"/>
              <a:t>Considerations should include: </a:t>
            </a:r>
          </a:p>
          <a:p>
            <a:pPr lvl="1"/>
            <a:r>
              <a:rPr lang="en-US" dirty="0"/>
              <a:t>Personal care: What type of assistance is necessary to bathe, groom, and dress? </a:t>
            </a:r>
          </a:p>
          <a:p>
            <a:pPr lvl="1"/>
            <a:r>
              <a:rPr lang="en-US" dirty="0"/>
              <a:t>Utilities: What utilities are necessary to the individual and what will the individual do if those utilities are not available?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Complete a Personal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Considerations </a:t>
            </a:r>
            <a:r>
              <a:rPr lang="en-US" dirty="0"/>
              <a:t>should </a:t>
            </a:r>
            <a:r>
              <a:rPr lang="en-US" dirty="0" smtClean="0"/>
              <a:t>include (continued): </a:t>
            </a:r>
            <a:endParaRPr lang="en-US" dirty="0"/>
          </a:p>
          <a:p>
            <a:pPr lvl="1"/>
            <a:r>
              <a:rPr lang="en-US" dirty="0" smtClean="0"/>
              <a:t>Equipment</a:t>
            </a:r>
            <a:r>
              <a:rPr lang="en-US" dirty="0"/>
              <a:t>: What equipment is used on a day to day basis? This includes personal care equipment, mobility equipment, and feeding equipment.</a:t>
            </a:r>
          </a:p>
          <a:p>
            <a:pPr lvl="1"/>
            <a:r>
              <a:rPr lang="en-US" dirty="0"/>
              <a:t>Transportation: What equipment or resources are necessary to facilitate transportation? </a:t>
            </a:r>
          </a:p>
          <a:p>
            <a:pPr lvl="1"/>
            <a:r>
              <a:rPr lang="en-US" dirty="0"/>
              <a:t>Service Animals / Pets: What resources are necessary to care for service animals or pets?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Housekeeping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Restrooms</a:t>
            </a:r>
            <a:endParaRPr lang="en-US" dirty="0"/>
          </a:p>
          <a:p>
            <a:pPr lvl="0"/>
            <a:r>
              <a:rPr lang="en-US" dirty="0"/>
              <a:t>Smoking policy</a:t>
            </a:r>
          </a:p>
          <a:p>
            <a:pPr lvl="0"/>
            <a:r>
              <a:rPr lang="en-US" dirty="0"/>
              <a:t>Cell phone policy (silent mode)</a:t>
            </a:r>
          </a:p>
          <a:p>
            <a:pPr lvl="0"/>
            <a:r>
              <a:rPr lang="en-US" dirty="0"/>
              <a:t>Emergency exits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Additional Considerations for Individuals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Ensure </a:t>
            </a:r>
            <a:r>
              <a:rPr lang="en-US" dirty="0"/>
              <a:t>that your emergency plan includes contact information for your network.  This goes beyond local and out-of-area contacts and should include caregivers or others who provide regular support.</a:t>
            </a:r>
          </a:p>
          <a:p>
            <a:pPr lvl="0"/>
            <a:r>
              <a:rPr lang="en-US" dirty="0"/>
              <a:t>Understand and document escape routes from your home, in case your home becomes unsafe.  Account for your specific needs in these routes.</a:t>
            </a:r>
          </a:p>
          <a:p>
            <a:pPr lvl="0"/>
            <a:r>
              <a:rPr lang="en-US" dirty="0"/>
              <a:t>Plan for work-</a:t>
            </a:r>
            <a:r>
              <a:rPr lang="en-US" dirty="0" err="1"/>
              <a:t>arounds</a:t>
            </a:r>
            <a:r>
              <a:rPr lang="en-US" dirty="0"/>
              <a:t> in case utilities </a:t>
            </a:r>
            <a:r>
              <a:rPr lang="en-US" dirty="0" smtClean="0"/>
              <a:t>or </a:t>
            </a:r>
            <a:r>
              <a:rPr lang="en-US" dirty="0"/>
              <a:t>day-to-day equipment </a:t>
            </a:r>
            <a:r>
              <a:rPr lang="en-US" dirty="0" smtClean="0"/>
              <a:t>are not </a:t>
            </a:r>
            <a:r>
              <a:rPr lang="en-US" dirty="0"/>
              <a:t>functional.  For example, have a manual wheelchair for backup if an electric wheelchair is used on a day-to-day basis.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Additional Considerations for Individuals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Talk </a:t>
            </a:r>
            <a:r>
              <a:rPr lang="en-US" dirty="0"/>
              <a:t>to your local emergency management about ways that you can receive emergency notifications that are meet your unique needs.</a:t>
            </a:r>
          </a:p>
          <a:p>
            <a:pPr lvl="0"/>
            <a:r>
              <a:rPr lang="en-US" dirty="0"/>
              <a:t>Talk to your apartment building about marking accessible emergency exits and notifications in the building to help meet your needs.</a:t>
            </a:r>
          </a:p>
          <a:p>
            <a:pPr lvl="0"/>
            <a:r>
              <a:rPr lang="en-US" dirty="0"/>
              <a:t>Ensure that your emergency supply kit contains the resources you need, including medicines or backup equipment.  </a:t>
            </a:r>
          </a:p>
          <a:p>
            <a:pPr lvl="0"/>
            <a:r>
              <a:rPr lang="en-US" dirty="0"/>
              <a:t>Always follow the recommendations of local officials regarding evacuation routes and ways to stay safe.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Additional Considerations for Individuals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Communicate </a:t>
            </a:r>
            <a:r>
              <a:rPr lang="en-US" dirty="0"/>
              <a:t>your emergency plan with your personal network.</a:t>
            </a:r>
          </a:p>
          <a:p>
            <a:pPr lvl="0"/>
            <a:r>
              <a:rPr lang="en-US" dirty="0"/>
              <a:t>Ensure members of your personal network know where equipment you may need is located, and how it can be moved or operated.</a:t>
            </a:r>
          </a:p>
          <a:p>
            <a:pPr lvl="0"/>
            <a:r>
              <a:rPr lang="en-US" dirty="0"/>
              <a:t>Contact local officials regarding registrations or notification lists where you can register to receive assistance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/>
              <a:t>Do you have any questions about anything covered in this module?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Gear Up Get Ready:</a:t>
            </a:r>
            <a:br>
              <a:rPr lang="en-US" dirty="0" smtClean="0"/>
            </a:br>
            <a:r>
              <a:rPr lang="en-US" dirty="0" smtClean="0"/>
              <a:t>Preparedness for Pet Owners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Insert Organization</a:t>
            </a:r>
          </a:p>
          <a:p>
            <a:r>
              <a:rPr lang="en-US" i="1" dirty="0" smtClean="0"/>
              <a:t>Presentation Date</a:t>
            </a:r>
            <a:endParaRPr lang="en-US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Agenda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[insert agenda]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Restrooms</a:t>
            </a:r>
            <a:endParaRPr lang="en-US" dirty="0"/>
          </a:p>
          <a:p>
            <a:pPr lvl="0"/>
            <a:r>
              <a:rPr lang="en-US" dirty="0"/>
              <a:t>Smoking policy</a:t>
            </a:r>
          </a:p>
          <a:p>
            <a:pPr lvl="0"/>
            <a:r>
              <a:rPr lang="en-US" dirty="0"/>
              <a:t>Cell phone policy (silent mode)</a:t>
            </a:r>
          </a:p>
          <a:p>
            <a:pPr lvl="0"/>
            <a:r>
              <a:rPr lang="en-US" dirty="0"/>
              <a:t>Emergency </a:t>
            </a:r>
            <a:r>
              <a:rPr lang="en-US" dirty="0" smtClean="0"/>
              <a:t>exits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Importance of Preparedness for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Household pets can also be impacted by a disaster.</a:t>
            </a:r>
          </a:p>
          <a:p>
            <a:pPr lvl="1"/>
            <a:r>
              <a:rPr lang="en-US" dirty="0" smtClean="0"/>
              <a:t>It may not be safe for pets to go outside for sanitation.</a:t>
            </a:r>
          </a:p>
          <a:p>
            <a:pPr lvl="1"/>
            <a:r>
              <a:rPr lang="en-US" dirty="0" smtClean="0"/>
              <a:t>An emergency may happen when you are away from your home, or when it is difficult to get back to your home.</a:t>
            </a:r>
          </a:p>
          <a:p>
            <a:pPr lvl="0"/>
            <a:r>
              <a:rPr lang="en-US" dirty="0" smtClean="0"/>
              <a:t>These challenges mean families with pets may need to take additional steps to be ready and remain safe.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Basic Preparedness for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Make </a:t>
            </a:r>
            <a:r>
              <a:rPr lang="en-US" dirty="0"/>
              <a:t>sure that </a:t>
            </a:r>
            <a:r>
              <a:rPr lang="en-US" dirty="0" smtClean="0"/>
              <a:t>your </a:t>
            </a:r>
            <a:r>
              <a:rPr lang="en-US" dirty="0"/>
              <a:t>pets have an ID and that it is up-to-date.</a:t>
            </a:r>
          </a:p>
          <a:p>
            <a:pPr lvl="0"/>
            <a:r>
              <a:rPr lang="en-US" dirty="0"/>
              <a:t>Have a copy of your pet’s rabies certificate, and ensure up-to-date tags are on your pet’s collar.</a:t>
            </a:r>
          </a:p>
          <a:p>
            <a:pPr lvl="0"/>
            <a:r>
              <a:rPr lang="en-US" dirty="0"/>
              <a:t>Include pet food, medication, and hygiene items (such as a litter box) for your pet in your disaster supply kit.  Include contact information for your pet’s vet.</a:t>
            </a:r>
          </a:p>
          <a:p>
            <a:pPr lvl="0"/>
            <a:r>
              <a:rPr lang="en-US" dirty="0"/>
              <a:t>Include pet transportation supplies (harness, carrier) in your kit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Plan for your Pet to Have a Safe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Identify </a:t>
            </a:r>
            <a:r>
              <a:rPr lang="en-US" dirty="0"/>
              <a:t>hotels / kennels / friends and relatives who may help keep your pet safe during an emergency.</a:t>
            </a:r>
          </a:p>
          <a:p>
            <a:pPr lvl="0"/>
            <a:r>
              <a:rPr lang="en-US" dirty="0"/>
              <a:t>Plan for how you will evacuate with your pet.</a:t>
            </a:r>
          </a:p>
          <a:p>
            <a:pPr lvl="0"/>
            <a:r>
              <a:rPr lang="en-US" dirty="0"/>
              <a:t>Plan for how your pet will be kept safe during a storm or disaster.  This includes planning for how you will keep your pet safe if hazards remain outside for a significant duration of time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 you really need to be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the midst of day-to-day activities, most do not remember that we live in a weather prone country and region.  </a:t>
            </a:r>
          </a:p>
          <a:p>
            <a:pPr lvl="0"/>
            <a:r>
              <a:rPr lang="en-US" dirty="0"/>
              <a:t>Annually, Americans cope with an average of 10,000 thunderstorms, 2,500 floods, 1,000 tornadoes, and an average of six deadly hurricanes, on average.  </a:t>
            </a:r>
          </a:p>
          <a:p>
            <a:pPr lvl="0"/>
            <a:r>
              <a:rPr lang="en-US" dirty="0"/>
              <a:t>In addition, there are other emergencies that happen on a more frequent basis, like house fires and incidences in our schools.   </a:t>
            </a:r>
          </a:p>
          <a:p>
            <a:pPr lvl="0"/>
            <a:r>
              <a:rPr lang="en-US" dirty="0"/>
              <a:t>Most do not take any action until AFTER these events impact their households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Additional Considerations for Pet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If </a:t>
            </a:r>
            <a:r>
              <a:rPr lang="en-US" dirty="0"/>
              <a:t>you can’t get to your pet, identify how a family member, neighbor, or other trusted individual can access or help take care of your pet.</a:t>
            </a:r>
          </a:p>
          <a:p>
            <a:pPr lvl="0"/>
            <a:r>
              <a:rPr lang="en-US" dirty="0"/>
              <a:t>Place a sticker in your window identifying the number and type of pets in your home and key contact information for emergency responders. </a:t>
            </a:r>
          </a:p>
          <a:p>
            <a:pPr lvl="0"/>
            <a:r>
              <a:rPr lang="en-US" dirty="0"/>
              <a:t>Keep a recent photo of your pet in your kit in case you and your pet are separated.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/>
              <a:t>Do you have any questions about anything covered in this module?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Gear Up Get Ready:</a:t>
            </a:r>
            <a:br>
              <a:rPr lang="en-US" dirty="0" smtClean="0"/>
            </a:br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Insert Organization</a:t>
            </a:r>
          </a:p>
          <a:p>
            <a:r>
              <a:rPr lang="en-US" i="1" dirty="0" smtClean="0"/>
              <a:t>Presentation Date</a:t>
            </a:r>
            <a:endParaRPr lang="en-US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Emergency </a:t>
            </a:r>
            <a:r>
              <a:rPr lang="en-US" dirty="0"/>
              <a:t>Alert </a:t>
            </a:r>
            <a:r>
              <a:rPr lang="en-US" dirty="0" smtClean="0"/>
              <a:t>Systems</a:t>
            </a:r>
            <a:endParaRPr lang="en-US" dirty="0"/>
          </a:p>
          <a:p>
            <a:pPr lvl="0"/>
            <a:r>
              <a:rPr lang="en-US" dirty="0" smtClean="0"/>
              <a:t>Sirens</a:t>
            </a:r>
            <a:endParaRPr lang="en-US" dirty="0"/>
          </a:p>
          <a:p>
            <a:pPr lvl="0"/>
            <a:r>
              <a:rPr lang="en-US" dirty="0"/>
              <a:t>Phone </a:t>
            </a:r>
            <a:r>
              <a:rPr lang="en-US" dirty="0" smtClean="0"/>
              <a:t>calls</a:t>
            </a:r>
            <a:endParaRPr lang="en-US" dirty="0"/>
          </a:p>
          <a:p>
            <a:pPr lvl="0"/>
            <a:r>
              <a:rPr lang="en-US" dirty="0"/>
              <a:t>NOAA Weather </a:t>
            </a:r>
            <a:r>
              <a:rPr lang="en-US" dirty="0" smtClean="0"/>
              <a:t>Radio</a:t>
            </a:r>
            <a:endParaRPr lang="en-US" dirty="0"/>
          </a:p>
          <a:p>
            <a:pPr lvl="0"/>
            <a:r>
              <a:rPr lang="en-US" dirty="0"/>
              <a:t>Social </a:t>
            </a:r>
            <a:r>
              <a:rPr lang="en-US" dirty="0" smtClean="0"/>
              <a:t>Media</a:t>
            </a:r>
          </a:p>
          <a:p>
            <a:pPr lvl="0"/>
            <a:r>
              <a:rPr lang="en-US" dirty="0" smtClean="0"/>
              <a:t>In an emergency, always listen to what local emergency management tells you to do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Local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Earthquake</a:t>
            </a:r>
            <a:endParaRPr lang="en-US" dirty="0"/>
          </a:p>
          <a:p>
            <a:pPr lvl="0"/>
            <a:r>
              <a:rPr lang="en-US" dirty="0"/>
              <a:t>Extreme Heat </a:t>
            </a:r>
          </a:p>
          <a:p>
            <a:pPr lvl="0"/>
            <a:r>
              <a:rPr lang="en-US" dirty="0"/>
              <a:t>Floods </a:t>
            </a:r>
          </a:p>
          <a:p>
            <a:pPr lvl="0"/>
            <a:r>
              <a:rPr lang="en-US" dirty="0"/>
              <a:t>Fire </a:t>
            </a:r>
          </a:p>
          <a:p>
            <a:pPr lvl="0"/>
            <a:r>
              <a:rPr lang="en-US" dirty="0"/>
              <a:t>Food Borne Illness </a:t>
            </a:r>
          </a:p>
          <a:p>
            <a:pPr lvl="0"/>
            <a:r>
              <a:rPr lang="en-US" dirty="0"/>
              <a:t>Pandemic Influenza </a:t>
            </a:r>
          </a:p>
          <a:p>
            <a:pPr lvl="0"/>
            <a:r>
              <a:rPr lang="en-US" dirty="0"/>
              <a:t>Winter Storms </a:t>
            </a:r>
          </a:p>
          <a:p>
            <a:pPr lvl="0"/>
            <a:r>
              <a:rPr lang="en-US" dirty="0"/>
              <a:t>Thunderstorms </a:t>
            </a:r>
          </a:p>
          <a:p>
            <a:pPr lvl="0"/>
            <a:r>
              <a:rPr lang="en-US" dirty="0"/>
              <a:t>Tornadoes </a:t>
            </a:r>
          </a:p>
          <a:p>
            <a:pPr lvl="0"/>
            <a:r>
              <a:rPr lang="en-US" dirty="0"/>
              <a:t>Active Shooter </a:t>
            </a:r>
          </a:p>
          <a:p>
            <a:pPr lvl="0"/>
            <a:r>
              <a:rPr lang="en-US" dirty="0"/>
              <a:t>Chemical and Hazardous Materials </a:t>
            </a:r>
          </a:p>
          <a:p>
            <a:pPr lvl="0"/>
            <a:r>
              <a:rPr lang="en-US" dirty="0"/>
              <a:t>Cyber </a:t>
            </a:r>
          </a:p>
          <a:p>
            <a:pPr lvl="0"/>
            <a:r>
              <a:rPr lang="en-US" dirty="0"/>
              <a:t>Nuclear Power Plant </a:t>
            </a:r>
          </a:p>
          <a:p>
            <a:pPr lvl="0"/>
            <a:r>
              <a:rPr lang="en-US" dirty="0"/>
              <a:t>Terrorism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Ready for a Terrorist Attack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924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/>
              <a:t>Terrorism is the unlawful use of force or violence by a person or group. The goal is to intimidate or coerce societies or governments.</a:t>
            </a:r>
          </a:p>
          <a:p>
            <a:pPr eaLnBrk="1" hangingPunct="1">
              <a:defRPr/>
            </a:pPr>
            <a:r>
              <a:rPr lang="en-US" sz="1800" dirty="0" smtClean="0"/>
              <a:t>By planning how to respond to a terrorist attack, you can greatly improve your chances of survival. 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838200" y="2816225"/>
          <a:ext cx="6858000" cy="3294840"/>
        </p:xfrm>
        <a:graphic>
          <a:graphicData uri="http://schemas.openxmlformats.org/drawingml/2006/table">
            <a:tbl>
              <a:tblPr firstRow="1" firstCol="1" bandRow="1"/>
              <a:tblGrid>
                <a:gridCol w="1605064"/>
                <a:gridCol w="5252936"/>
              </a:tblGrid>
              <a:tr h="472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Biological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The deliberate release of germs or other harmful substances that can cause illness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Chemical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The deliberate release of toxic gases, liquids, or solids that can poison people and the environment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693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Radiation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The spread of harmful radiation through an explosion such as a “dirty bomb”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Nuclear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The deliberate detonation of a nuclear device resulting in intense light, heat, radiation, and collateral damage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693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Explosive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The use of explosions to cause mortal injury or destruction of property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01" marR="83001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Ready for a Terrorist Attack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1295400"/>
            <a:ext cx="3657600" cy="2925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Stay or go?</a:t>
            </a:r>
          </a:p>
          <a:p>
            <a:pPr lvl="1">
              <a:defRPr/>
            </a:pPr>
            <a:r>
              <a:rPr lang="en-US" dirty="0"/>
              <a:t>If you are advised by local officials to </a:t>
            </a:r>
            <a:r>
              <a:rPr lang="en-US" dirty="0" smtClean="0"/>
              <a:t>shelter </a:t>
            </a:r>
            <a:r>
              <a:rPr lang="en-US" dirty="0"/>
              <a:t>in </a:t>
            </a:r>
            <a:r>
              <a:rPr lang="en-US" dirty="0" smtClean="0"/>
              <a:t>place, remain </a:t>
            </a:r>
            <a:r>
              <a:rPr lang="en-US" dirty="0"/>
              <a:t>inside your home or office and protect yourself there</a:t>
            </a:r>
            <a:r>
              <a:rPr lang="en-US" dirty="0" smtClean="0"/>
              <a:t>.</a:t>
            </a:r>
            <a:endParaRPr lang="en-US" dirty="0"/>
          </a:p>
          <a:p>
            <a:pPr lvl="1">
              <a:defRPr/>
            </a:pPr>
            <a:r>
              <a:rPr lang="en-US" dirty="0"/>
              <a:t>If you are advised to evacuate, do so immediately. </a:t>
            </a:r>
            <a:r>
              <a:rPr lang="en-US" dirty="0" smtClean="0"/>
              <a:t>Don’t </a:t>
            </a:r>
            <a:r>
              <a:rPr lang="en-US" dirty="0"/>
              <a:t>forget to lock your home and take your pets with </a:t>
            </a:r>
            <a:r>
              <a:rPr lang="en-US" dirty="0" smtClean="0"/>
              <a:t>you.</a:t>
            </a:r>
          </a:p>
        </p:txBody>
      </p:sp>
      <p:pic>
        <p:nvPicPr>
          <p:cNvPr id="29700" name="Picture 2" descr="http://www.thebus.org/cs/seecard.jpg"/>
          <p:cNvPicPr>
            <a:picLocks noChangeAspect="1" noChangeArrowheads="1"/>
          </p:cNvPicPr>
          <p:nvPr/>
        </p:nvPicPr>
        <p:blipFill>
          <a:blip r:embed="rId3" cstate="print"/>
          <a:srcRect b="16418"/>
          <a:stretch>
            <a:fillRect/>
          </a:stretch>
        </p:blipFill>
        <p:spPr bwMode="auto">
          <a:xfrm>
            <a:off x="4419600" y="1939925"/>
            <a:ext cx="4191000" cy="1565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4114800"/>
            <a:ext cx="7620000" cy="2925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Important activities</a:t>
            </a:r>
          </a:p>
          <a:p>
            <a:pPr lvl="1">
              <a:defRPr/>
            </a:pPr>
            <a:r>
              <a:rPr lang="en-US" dirty="0" smtClean="0"/>
              <a:t>If you see something, say something!</a:t>
            </a:r>
          </a:p>
          <a:p>
            <a:pPr lvl="1">
              <a:defRPr/>
            </a:pPr>
            <a:r>
              <a:rPr lang="en-US" dirty="0" smtClean="0"/>
              <a:t>If you receive a bomb threat, try to get as much information from the caller as possible. Call 911 and report it to the police immediately.</a:t>
            </a:r>
            <a:endParaRPr lang="en-US" sz="3200" dirty="0" smtClean="0"/>
          </a:p>
          <a:p>
            <a:pPr lvl="1">
              <a:defRPr/>
            </a:pPr>
            <a:r>
              <a:rPr lang="en-US" dirty="0" smtClean="0"/>
              <a:t>Be wary of suspicious packages and letters. Be particularly cautious of parcels that:</a:t>
            </a:r>
            <a:endParaRPr lang="en-US" sz="3200" dirty="0" smtClean="0"/>
          </a:p>
          <a:p>
            <a:pPr lvl="2">
              <a:defRPr/>
            </a:pPr>
            <a:r>
              <a:rPr lang="en-US" sz="2200" dirty="0" smtClean="0"/>
              <a:t>Have no return address or a return address that can’t be verified as legitimate.</a:t>
            </a:r>
            <a:endParaRPr lang="en-US" sz="2900" dirty="0" smtClean="0"/>
          </a:p>
          <a:p>
            <a:pPr lvl="2">
              <a:defRPr/>
            </a:pPr>
            <a:r>
              <a:rPr lang="en-US" sz="2200" dirty="0" smtClean="0"/>
              <a:t>Show a city or state in the postmark that doesn’t match the return address.</a:t>
            </a:r>
            <a:endParaRPr lang="en-US" sz="2900" dirty="0" smtClean="0"/>
          </a:p>
          <a:p>
            <a:pPr lvl="2">
              <a:defRPr/>
            </a:pPr>
            <a:r>
              <a:rPr lang="en-US" sz="2200" dirty="0" smtClean="0"/>
              <a:t>Are not addressed to a specific person.</a:t>
            </a:r>
            <a:endParaRPr lang="en-US" sz="2900" dirty="0" smtClean="0"/>
          </a:p>
          <a:p>
            <a:pPr lvl="2">
              <a:defRPr/>
            </a:pPr>
            <a:r>
              <a:rPr lang="en-US" sz="2200" dirty="0" smtClean="0"/>
              <a:t>Have hand-written or poorly typed addresses</a:t>
            </a:r>
            <a:endParaRPr lang="en-US" sz="2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Additional Information – General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FEMA </a:t>
            </a:r>
            <a:r>
              <a:rPr lang="en-US" dirty="0"/>
              <a:t>(</a:t>
            </a:r>
            <a:r>
              <a:rPr lang="en-US" u="sng" dirty="0">
                <a:hlinkClick r:id="rId3"/>
              </a:rPr>
              <a:t>www.ready.gov</a:t>
            </a:r>
            <a:r>
              <a:rPr lang="en-US" dirty="0"/>
              <a:t>) </a:t>
            </a:r>
          </a:p>
          <a:p>
            <a:pPr lvl="0"/>
            <a:r>
              <a:rPr lang="en-US" dirty="0"/>
              <a:t>State Emergency Management Agency </a:t>
            </a:r>
          </a:p>
          <a:p>
            <a:pPr lvl="0"/>
            <a:r>
              <a:rPr lang="en-US" dirty="0"/>
              <a:t>Local Emergency Management Agency </a:t>
            </a:r>
            <a:endParaRPr lang="en-US" dirty="0" smtClean="0"/>
          </a:p>
          <a:p>
            <a:pPr lvl="0"/>
            <a:r>
              <a:rPr lang="en-US" dirty="0" smtClean="0"/>
              <a:t>American Red Cross (</a:t>
            </a:r>
            <a:r>
              <a:rPr lang="en-US" dirty="0" smtClean="0">
                <a:hlinkClick r:id="rId4"/>
              </a:rPr>
              <a:t>www.redcross.org</a:t>
            </a:r>
            <a:r>
              <a:rPr lang="en-US" dirty="0" smtClean="0"/>
              <a:t>) </a:t>
            </a:r>
            <a:endParaRPr lang="en-US" dirty="0"/>
          </a:p>
          <a:p>
            <a:pPr lvl="0"/>
            <a:r>
              <a:rPr lang="en-US" dirty="0"/>
              <a:t>Gear Up, Get Ready! (</a:t>
            </a:r>
            <a:r>
              <a:rPr lang="en-US" u="sng" dirty="0">
                <a:hlinkClick r:id="rId5"/>
              </a:rPr>
              <a:t>www.gearupgetready.org</a:t>
            </a:r>
            <a:r>
              <a:rPr lang="en-US" dirty="0"/>
              <a:t>) </a:t>
            </a:r>
            <a:endParaRPr lang="en-US" dirty="0" smtClean="0"/>
          </a:p>
          <a:p>
            <a:pPr lvl="0"/>
            <a:r>
              <a:rPr lang="en-US" dirty="0" smtClean="0"/>
              <a:t>If You See Something, Say Something (</a:t>
            </a:r>
            <a:r>
              <a:rPr lang="en-US" dirty="0" smtClean="0">
                <a:hlinkClick r:id="rId6"/>
              </a:rPr>
              <a:t>http://www.dhs.gov/if-you-see-something-say-something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782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Additional Information – Disabilities / Access and Functional Needs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National Organization on Disability’s Disaster Readiness Tips for People with Disabilities (</a:t>
            </a:r>
            <a:r>
              <a:rPr lang="en-US" u="sng" dirty="0">
                <a:hlinkClick r:id="rId3"/>
              </a:rPr>
              <a:t>http://nod.org/assets/downloads/Readiness-Tips-Disabilities.pdf</a:t>
            </a:r>
            <a:r>
              <a:rPr lang="en-US" dirty="0"/>
              <a:t>) </a:t>
            </a:r>
          </a:p>
          <a:p>
            <a:pPr lvl="0"/>
            <a:r>
              <a:rPr lang="en-US" dirty="0"/>
              <a:t>American Red Cross: Preparing for Disasters for People with Disabilities and Other Special Needs. (</a:t>
            </a:r>
            <a:r>
              <a:rPr lang="en-US" u="sng" dirty="0">
                <a:hlinkClick r:id="rId4"/>
              </a:rPr>
              <a:t>http://www.redcross.org/images/MEDIA_CustomProductCatalog/m4240199_A4497.pdf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Additional Information – Seniors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American </a:t>
            </a:r>
            <a:r>
              <a:rPr lang="en-US" dirty="0"/>
              <a:t>Red Cross: Disaster Preparedness, For Seniors, By Seniors (</a:t>
            </a:r>
            <a:r>
              <a:rPr lang="en-US" u="sng" dirty="0">
                <a:hlinkClick r:id="rId3"/>
              </a:rPr>
              <a:t>http://www.redcross.org/images/MEDIA_CustomProductCatalog/m4640086_Disaster_Preparedness_for_Srs-English.revised_7-09.pdf</a:t>
            </a:r>
            <a:r>
              <a:rPr lang="en-US" dirty="0"/>
              <a:t>) </a:t>
            </a:r>
          </a:p>
          <a:p>
            <a:pPr lvl="0"/>
            <a:r>
              <a:rPr lang="en-US" dirty="0"/>
              <a:t>Centers for Disease Control: Emergency Preparedness for Older Adults (</a:t>
            </a:r>
            <a:r>
              <a:rPr lang="en-US" u="sng" dirty="0">
                <a:hlinkClick r:id="rId4"/>
              </a:rPr>
              <a:t>http://www.cdc.gov/aging/emergency/preparedness.htm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Being ready makes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http://www.fema.gov/medialibrary/media_records/6809</a:t>
            </a: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Additional information – Pet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American </a:t>
            </a:r>
            <a:r>
              <a:rPr lang="en-US" dirty="0"/>
              <a:t>Society for the Prevention of Cruelty to Animals Disaster Preparedness (</a:t>
            </a:r>
            <a:r>
              <a:rPr lang="en-US" u="sng" dirty="0">
                <a:hlinkClick r:id="rId3"/>
              </a:rPr>
              <a:t>http://www.aspca.org/pet-care/disaster-preparedness/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Humane Society: Make a Disaster Plan for Pets (</a:t>
            </a:r>
            <a:r>
              <a:rPr lang="en-US" u="sng" dirty="0">
                <a:hlinkClick r:id="rId4"/>
              </a:rPr>
              <a:t>http://www.humanesociety.org/issues/animal_rescue/tips/pets-disaster.html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Take </a:t>
            </a:r>
            <a:r>
              <a:rPr lang="en-US" dirty="0"/>
              <a:t>action in your neighborhood – if you have an elderly neighbor or a neighbor with a disability, talk to them about their preparedness and how you can </a:t>
            </a:r>
            <a:r>
              <a:rPr lang="en-US" dirty="0" smtClean="0"/>
              <a:t>help.</a:t>
            </a:r>
            <a:endParaRPr lang="en-US" dirty="0"/>
          </a:p>
          <a:p>
            <a:pPr lvl="0"/>
            <a:r>
              <a:rPr lang="en-US" dirty="0"/>
              <a:t>Take Community Emergency Response Team training or other training offered by your jurisdiction.</a:t>
            </a:r>
          </a:p>
          <a:p>
            <a:pPr lvl="0"/>
            <a:r>
              <a:rPr lang="en-US" dirty="0"/>
              <a:t>Take CPR Training or first-aid training.</a:t>
            </a:r>
          </a:p>
          <a:p>
            <a:pPr lvl="0"/>
            <a:r>
              <a:rPr lang="en-US" dirty="0"/>
              <a:t>Identify how to get involved in your community, faith-based organization, or service organization.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/>
              <a:t>Do you have any questions about anything covered in this module</a:t>
            </a:r>
            <a:r>
              <a:rPr lang="en-US" b="1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Being ready makes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Preparedness gives individuals </a:t>
            </a:r>
            <a:r>
              <a:rPr lang="en-US" dirty="0"/>
              <a:t>and </a:t>
            </a:r>
            <a:r>
              <a:rPr lang="en-US" dirty="0" smtClean="0"/>
              <a:t>households the tools to help themselves. </a:t>
            </a:r>
            <a:endParaRPr lang="en-US" dirty="0"/>
          </a:p>
          <a:p>
            <a:pPr lvl="0"/>
            <a:r>
              <a:rPr lang="en-US" dirty="0"/>
              <a:t>Preparedness reduces stress and anxiety during and following disasters.</a:t>
            </a:r>
          </a:p>
          <a:p>
            <a:pPr lvl="0"/>
            <a:r>
              <a:rPr lang="en-US" dirty="0"/>
              <a:t>Preparedness minimizes the impact to </a:t>
            </a:r>
            <a:r>
              <a:rPr lang="en-US" dirty="0" smtClean="0"/>
              <a:t>families.</a:t>
            </a:r>
            <a:endParaRPr lang="en-US" dirty="0"/>
          </a:p>
          <a:p>
            <a:pPr lvl="0"/>
            <a:r>
              <a:rPr lang="en-US" dirty="0"/>
              <a:t>Preparedness reduces the burden to the community / first responders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Take the first step: complete your emergency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emergency card should be completed for all members of the household.</a:t>
            </a:r>
          </a:p>
          <a:p>
            <a:pPr lvl="0"/>
            <a:r>
              <a:rPr lang="en-US" dirty="0"/>
              <a:t>Emergency cards should be kept in wallets / backpacks / </a:t>
            </a:r>
            <a:r>
              <a:rPr lang="en-US" dirty="0" smtClean="0"/>
              <a:t>purses.</a:t>
            </a:r>
            <a:endParaRPr lang="en-US" dirty="0"/>
          </a:p>
          <a:p>
            <a:pPr lvl="0"/>
            <a:r>
              <a:rPr lang="en-US" dirty="0"/>
              <a:t>It includes a local emergency contact name, out of town contact name, neighborhood meeting </a:t>
            </a:r>
            <a:r>
              <a:rPr lang="en-US" dirty="0" smtClean="0"/>
              <a:t>place.</a:t>
            </a:r>
            <a:endParaRPr lang="en-US" dirty="0"/>
          </a:p>
          <a:p>
            <a:pPr lvl="0"/>
            <a:r>
              <a:rPr lang="en-US" dirty="0"/>
              <a:t>Additional information may include the name of doctors, telephone number of employers, or other relevant information.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ergencyCard-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0" y="457200"/>
            <a:ext cx="4933950" cy="5638800"/>
          </a:xfrm>
          <a:prstGeom prst="rect">
            <a:avLst/>
          </a:prstGeom>
        </p:spPr>
      </p:pic>
      <p:pic>
        <p:nvPicPr>
          <p:cNvPr id="7" name="Picture 6" descr="EmergencyCard-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2276475" cy="260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Take the next step: complete your family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family emergency plan contains more detailed information than the emergency </a:t>
            </a:r>
            <a:r>
              <a:rPr lang="en-US" dirty="0" smtClean="0"/>
              <a:t>card. </a:t>
            </a:r>
          </a:p>
          <a:p>
            <a:pPr lvl="0"/>
            <a:r>
              <a:rPr lang="en-US" dirty="0" smtClean="0"/>
              <a:t>This includes telephone </a:t>
            </a:r>
            <a:r>
              <a:rPr lang="en-US" dirty="0"/>
              <a:t>numbers, social security information and medical information for </a:t>
            </a:r>
            <a:r>
              <a:rPr lang="en-US" b="1" dirty="0"/>
              <a:t>EACH </a:t>
            </a:r>
            <a:r>
              <a:rPr lang="en-US" dirty="0"/>
              <a:t>member of the family.</a:t>
            </a:r>
          </a:p>
          <a:p>
            <a:r>
              <a:rPr lang="en-US" dirty="0"/>
              <a:t>It contains detailed information about insurance, physicians, workplaces, and </a:t>
            </a:r>
            <a:r>
              <a:rPr lang="en-US" dirty="0" smtClean="0"/>
              <a:t>other important locations (neighbors </a:t>
            </a:r>
            <a:r>
              <a:rPr lang="en-US" dirty="0"/>
              <a:t>homes or after-school </a:t>
            </a:r>
            <a:r>
              <a:rPr lang="en-US" dirty="0" smtClean="0"/>
              <a:t>activities).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2607</Words>
  <Application>Microsoft Office PowerPoint</Application>
  <PresentationFormat>On-screen Show (4:3)</PresentationFormat>
  <Paragraphs>309</Paragraphs>
  <Slides>52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Helvetica</vt:lpstr>
      <vt:lpstr>Times New Roman</vt:lpstr>
      <vt:lpstr>Office Theme</vt:lpstr>
      <vt:lpstr>Gear Up Get Ready: Being Prepared To Help Yourself</vt:lpstr>
      <vt:lpstr>Welcome and Agenda</vt:lpstr>
      <vt:lpstr>Housekeeping</vt:lpstr>
      <vt:lpstr>Do you really need to be ready?</vt:lpstr>
      <vt:lpstr>Being ready makes a difference</vt:lpstr>
      <vt:lpstr>Being ready makes a difference</vt:lpstr>
      <vt:lpstr>Take the first step: complete your emergency card</vt:lpstr>
      <vt:lpstr>PowerPoint Presentation</vt:lpstr>
      <vt:lpstr>Take the next step: complete your family plan</vt:lpstr>
      <vt:lpstr>PowerPoint Presentation</vt:lpstr>
      <vt:lpstr>Develop a kit for your family – basics </vt:lpstr>
      <vt:lpstr>PowerPoint Presentation</vt:lpstr>
      <vt:lpstr>Develop a kit for your family</vt:lpstr>
      <vt:lpstr>Additional Kit Types</vt:lpstr>
      <vt:lpstr>Questions</vt:lpstr>
      <vt:lpstr>Gear Up Get Ready: Preparedness for Seniors</vt:lpstr>
      <vt:lpstr>Agenda</vt:lpstr>
      <vt:lpstr>Housekeeping</vt:lpstr>
      <vt:lpstr>The Importance of Senior Preparedness</vt:lpstr>
      <vt:lpstr>Additional Preparedness Items for Seniors</vt:lpstr>
      <vt:lpstr>Additional Preparedness Actions for Seniors</vt:lpstr>
      <vt:lpstr>Evacuation Tips for Seniors</vt:lpstr>
      <vt:lpstr>Questions</vt:lpstr>
      <vt:lpstr>Gear Up Get Ready: Preparedness for Persons with Disabilities </vt:lpstr>
      <vt:lpstr>Agenda</vt:lpstr>
      <vt:lpstr>Housekeeping</vt:lpstr>
      <vt:lpstr>The Importance of Preparedness for Persons with Disabilities </vt:lpstr>
      <vt:lpstr>Complete a Personal Assessment</vt:lpstr>
      <vt:lpstr>Complete a Personal Assessment</vt:lpstr>
      <vt:lpstr>Additional Considerations for Individuals with Disabilities</vt:lpstr>
      <vt:lpstr>Additional Considerations for Individuals with Disabilities</vt:lpstr>
      <vt:lpstr>Additional Considerations for Individuals with Disabilities</vt:lpstr>
      <vt:lpstr>Questions</vt:lpstr>
      <vt:lpstr>Gear Up Get Ready: Preparedness for Pet Owners</vt:lpstr>
      <vt:lpstr>Agenda</vt:lpstr>
      <vt:lpstr>Housekeeping</vt:lpstr>
      <vt:lpstr>The Importance of Preparedness for Pets</vt:lpstr>
      <vt:lpstr>Basic Preparedness for Pets</vt:lpstr>
      <vt:lpstr>Plan for your Pet to Have a Safe Place</vt:lpstr>
      <vt:lpstr>Additional Considerations for Pet Preparedness</vt:lpstr>
      <vt:lpstr>Questions</vt:lpstr>
      <vt:lpstr>Gear Up Get Ready: Additional Resources</vt:lpstr>
      <vt:lpstr>Warning Systems</vt:lpstr>
      <vt:lpstr>Local Hazards</vt:lpstr>
      <vt:lpstr>Get Ready for a Terrorist Attack</vt:lpstr>
      <vt:lpstr>Get Ready for a Terrorist Attack</vt:lpstr>
      <vt:lpstr>Additional Information – General Population</vt:lpstr>
      <vt:lpstr>Additional Information – Disabilities / Access and Functional Needs populations</vt:lpstr>
      <vt:lpstr>Additional Information – Seniors</vt:lpstr>
      <vt:lpstr>Additional information – Pet Owners</vt:lpstr>
      <vt:lpstr>Get involved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 Up Get Ready: Being Prepared To Help Yourself</dc:title>
  <dc:creator>Amy</dc:creator>
  <cp:lastModifiedBy>SMoon</cp:lastModifiedBy>
  <cp:revision>73</cp:revision>
  <dcterms:created xsi:type="dcterms:W3CDTF">2013-04-24T18:17:11Z</dcterms:created>
  <dcterms:modified xsi:type="dcterms:W3CDTF">2013-06-03T21:15:01Z</dcterms:modified>
</cp:coreProperties>
</file>