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284_9A9B659C.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26_D272BBC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940" r:id="rId5"/>
    <p:sldMasterId id="2147483937" r:id="rId6"/>
    <p:sldMasterId id="2147483660" r:id="rId7"/>
  </p:sldMasterIdLst>
  <p:notesMasterIdLst>
    <p:notesMasterId r:id="rId59"/>
  </p:notesMasterIdLst>
  <p:sldIdLst>
    <p:sldId id="256" r:id="rId8"/>
    <p:sldId id="280" r:id="rId9"/>
    <p:sldId id="308" r:id="rId10"/>
    <p:sldId id="309" r:id="rId11"/>
    <p:sldId id="310" r:id="rId12"/>
    <p:sldId id="311" r:id="rId13"/>
    <p:sldId id="365" r:id="rId14"/>
    <p:sldId id="639" r:id="rId15"/>
    <p:sldId id="652" r:id="rId16"/>
    <p:sldId id="653" r:id="rId17"/>
    <p:sldId id="654" r:id="rId18"/>
    <p:sldId id="655" r:id="rId19"/>
    <p:sldId id="656" r:id="rId20"/>
    <p:sldId id="657" r:id="rId21"/>
    <p:sldId id="630" r:id="rId22"/>
    <p:sldId id="631" r:id="rId23"/>
    <p:sldId id="649" r:id="rId24"/>
    <p:sldId id="637" r:id="rId25"/>
    <p:sldId id="650" r:id="rId26"/>
    <p:sldId id="632" r:id="rId27"/>
    <p:sldId id="633" r:id="rId28"/>
    <p:sldId id="651" r:id="rId29"/>
    <p:sldId id="635" r:id="rId30"/>
    <p:sldId id="512" r:id="rId31"/>
    <p:sldId id="640" r:id="rId32"/>
    <p:sldId id="641" r:id="rId33"/>
    <p:sldId id="642" r:id="rId34"/>
    <p:sldId id="643" r:id="rId35"/>
    <p:sldId id="644" r:id="rId36"/>
    <p:sldId id="645" r:id="rId37"/>
    <p:sldId id="646" r:id="rId38"/>
    <p:sldId id="647" r:id="rId39"/>
    <p:sldId id="648" r:id="rId40"/>
    <p:sldId id="636" r:id="rId41"/>
    <p:sldId id="332" r:id="rId42"/>
    <p:sldId id="658" r:id="rId43"/>
    <p:sldId id="659" r:id="rId44"/>
    <p:sldId id="660" r:id="rId45"/>
    <p:sldId id="661" r:id="rId46"/>
    <p:sldId id="662" r:id="rId47"/>
    <p:sldId id="663" r:id="rId48"/>
    <p:sldId id="664" r:id="rId49"/>
    <p:sldId id="665" r:id="rId50"/>
    <p:sldId id="666" r:id="rId51"/>
    <p:sldId id="667" r:id="rId52"/>
    <p:sldId id="668" r:id="rId53"/>
    <p:sldId id="669" r:id="rId54"/>
    <p:sldId id="670" r:id="rId55"/>
    <p:sldId id="366" r:id="rId56"/>
    <p:sldId id="322" r:id="rId57"/>
    <p:sldId id="294" r:id="rId58"/>
  </p:sldIdLst>
  <p:sldSz cx="12192000" cy="6858000"/>
  <p:notesSz cx="6858000" cy="91440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205B29-92F9-21C0-8472-0FD9C0580B93}" name="Miao Hua" initials="MH" userId="S::miao.hua@cityofchicago.org::b30c287e-f8e5-4b14-b350-6b9d7c4d7ade" providerId="AD"/>
  <p188:author id="{D1015451-1DF9-275D-10A9-70B13C3F3D3A}" name="Allie Lichterman" initials="AL" userId="S::allie.lichterman@cityofchicago.org::b3ee17f0-9dc5-495a-a3ec-a8b3c7500565" providerId="AD"/>
  <p188:author id="{6232F156-5701-F26D-B756-BFE5D1E10037}" name="Livia Verklan-McInnes" initials="LV" userId="S::livia.verklanmcinnes@cityofchicago.org::0402f876-eaef-4a8e-b7ee-f93649c868f4" providerId="AD"/>
  <p188:author id="{90DCEE63-C2FD-7CB2-0717-CFB142C8B4F3}" name="Marlita White" initials="MW" userId="S::marlita.white@cityofchicago.org::ee85efce-b37a-49bb-9a31-3deb8f06ab9d" providerId="AD"/>
  <p188:author id="{A1F9B766-C97C-E17B-4745-9A4D9767C155}" name="David Swedler" initials="DS" userId="S::david.swedler@cityofchicago.org::c4dae58c-22ad-4431-9f44-c1fc4b3d51ef" providerId="AD"/>
  <p188:author id="{1FCCD676-F8B0-049D-7477-1355BF27FC15}" name="David Kwon" initials="DK" userId="S::david.kwon@cityofchicago.org::11815054-53ff-42f6-8cdf-f09613826596" providerId="AD"/>
  <p188:author id="{5015D296-9034-3FCC-DB61-4190BB71454B}" name="Meredith Muir" initials="MM" userId="S::Meredith.Muir@cityofchicago.org::055c75f2-fb03-49bc-afd7-1d2eb238d008" providerId="AD"/>
  <p188:author id="{75BDFF97-A0CB-6092-FD9B-778BF9781BAA}" name="Matthew Richards" initials="MR" userId="S::matthew.richards@cityofchicago.org::2b9ca4c9-1e58-4381-bfbe-5c35499d4a13" providerId="AD"/>
  <p188:author id="{D90685C2-E3A2-677E-003D-CD3DD829AA4B}" name="Olusimbo Ige" initials="OI" userId="S::olusimbo.ige@cityofchicago.org::7ffc6fb2-6867-4e62-b71e-82da66e3cad3" providerId="AD"/>
  <p188:author id="{49F17AC7-1FFB-01FA-1E66-6E41DD19C9E5}" name="Mallory Harrity" initials="MH" userId="S::mallory.harrity@cityofchicago.org::c253c63f-e3bc-4a75-b017-412d687ac239" providerId="AD"/>
  <p188:author id="{A897DBEF-27F7-283D-D211-C0D63F1A8F9C}" name="Stock, Ben T." initials="SB" userId="S::ben.stock@chicagopolice.org::2155baf2-9b1d-4031-8ca9-23187d63b3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9"/>
    <a:srgbClr val="41B6E6"/>
    <a:srgbClr val="E40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459B1-CC1D-45D9-CB73-71B211F3C0E1}" v="247" dt="2025-08-19T16:30:15.009"/>
    <p1510:client id="{E386348D-F7E1-ADC4-6FE9-A69AF2144701}" v="95" dt="2025-08-20T22:18:39.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0" y="10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comments/modernComment_126_D272BBC0.xml><?xml version="1.0" encoding="utf-8"?>
<p188:cmLst xmlns:a="http://schemas.openxmlformats.org/drawingml/2006/main" xmlns:r="http://schemas.openxmlformats.org/officeDocument/2006/relationships" xmlns:p188="http://schemas.microsoft.com/office/powerpoint/2018/8/main">
  <p188:cm id="{8921EEC6-3870-433F-9767-15EEE8AA8564}" authorId="{D1015451-1DF9-275D-10A9-70B13C3F3D3A}" status="resolved" created="2024-11-01T20:34:08.534" complete="100000">
    <ac:txMkLst xmlns:ac="http://schemas.microsoft.com/office/drawing/2013/main/command">
      <pc:docMk xmlns:pc="http://schemas.microsoft.com/office/powerpoint/2013/main/command"/>
      <pc:sldMk xmlns:pc="http://schemas.microsoft.com/office/powerpoint/2013/main/command" cId="3530734528" sldId="294"/>
      <ac:spMk id="5" creationId="{423A47FE-B61C-7E47-BB23-6B7505A9D2FF}"/>
      <ac:txMk cp="26">
        <ac:context len="65" hash="4034675715"/>
      </ac:txMk>
    </ac:txMkLst>
    <p188:pos x="4474028" y="979714"/>
    <p188:replyLst>
      <p188:reply id="{34083649-6003-4D0F-BC1A-3D0C24F39726}" authorId="{49F17AC7-1FFB-01FA-1E66-6E41DD19C9E5}" created="2024-11-01T20:46:12.327">
        <p188:txBody>
          <a:bodyPr/>
          <a:lstStyle/>
          <a:p>
            <a:r>
              <a:rPr lang="en-US"/>
              <a:t>I wanted to get dates/times that the members prefer when I meet with them one on one, but maybe I can have some options and we can decide in the meeting?</a:t>
            </a:r>
          </a:p>
        </p188:txBody>
        <p188:extLst>
          <p:ext xmlns:p="http://schemas.openxmlformats.org/presentationml/2006/main" uri="{57CB4572-C831-44C2-8A1C-0ADB6CCDFE69}">
            <p223:reactions xmlns:p223="http://schemas.microsoft.com/office/powerpoint/2022/03/main">
              <p223:rxn type="👍">
                <p223:instance time="2024-11-01T21:04:56.582" authorId="{D1015451-1DF9-275D-10A9-70B13C3F3D3A}"/>
              </p223:rxn>
            </p223:reactions>
          </p:ext>
        </p188:extLst>
      </p188:reply>
      <p188:reply id="{C9279BA6-2A68-4298-9A2A-5828430C3CE3}" authorId="{D1015451-1DF9-275D-10A9-70B13C3F3D3A}" created="2024-11-01T21:05:12.191">
        <p188:txBody>
          <a:bodyPr/>
          <a:lstStyle/>
          <a:p>
            <a:r>
              <a:rPr lang="en-US"/>
              <a:t>That makes sense! I can throw it to you for this slide as part of planning for 2025</a:t>
            </a:r>
          </a:p>
        </p188:txBody>
        <p188:extLst>
          <p:ext xmlns:p="http://schemas.openxmlformats.org/presentationml/2006/main" uri="{57CB4572-C831-44C2-8A1C-0ADB6CCDFE69}">
            <p223:reactions xmlns:p223="http://schemas.microsoft.com/office/powerpoint/2022/03/main">
              <p223:rxn type="👍">
                <p223:instance time="2024-11-01T21:25:49.470" authorId="{49F17AC7-1FFB-01FA-1E66-6E41DD19C9E5}"/>
              </p223:rxn>
            </p223:reactions>
          </p:ext>
        </p188:extLst>
      </p188:reply>
    </p188:replyLst>
    <p188:txBody>
      <a:bodyPr/>
      <a:lstStyle/>
      <a:p>
        <a:r>
          <a:rPr lang="en-US"/>
          <a:t>[@Mallory Harrity] Can you pick dates for 2025 to add? </a:t>
        </a:r>
      </a:p>
    </p188:txBody>
  </p188:cm>
</p188:cmLst>
</file>

<file path=ppt/comments/modernComment_284_9A9B659C.xml><?xml version="1.0" encoding="utf-8"?>
<p188:cmLst xmlns:a="http://schemas.openxmlformats.org/drawingml/2006/main" xmlns:r="http://schemas.openxmlformats.org/officeDocument/2006/relationships" xmlns:p188="http://schemas.microsoft.com/office/powerpoint/2018/8/main">
  <p188:cm id="{06902009-E678-4947-AAA3-8C548AFBC50D}" authorId="{A897DBEF-27F7-283D-D211-C0D63F1A8F9C}" created="2025-08-18T16:09:35.304">
    <ac:txMkLst xmlns:ac="http://schemas.microsoft.com/office/drawing/2013/main/command">
      <pc:docMk xmlns:pc="http://schemas.microsoft.com/office/powerpoint/2013/main/command"/>
      <pc:sldMk xmlns:pc="http://schemas.microsoft.com/office/powerpoint/2013/main/command" cId="2593875356" sldId="644"/>
      <ac:spMk id="7" creationId="{AE35B225-4A0E-42CD-90E4-8AD0520FCE28}"/>
      <ac:txMk cp="609" len="232">
        <ac:context len="843" hash="1276122250"/>
      </ac:txMk>
    </ac:txMkLst>
    <p188:pos x="3666564" y="3505200"/>
    <p188:txBody>
      <a:bodyPr/>
      <a:lstStyle/>
      <a:p>
        <a:r>
          <a:rPr lang="en-US"/>
          <a:t>Request legal to confirm this summary of Karina's Law is correct</a:t>
        </a:r>
      </a:p>
    </p188:txBody>
  </p188:cm>
</p188: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174BD-E59B-4BD9-AE07-2279F76472F8}"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5F966760-AE0D-4ED6-801C-D3FFE75AB51F}">
      <dgm:prSet phldrT="[Text]" custT="1"/>
      <dgm:spPr>
        <a:xfrm>
          <a:off x="2336725" y="309536"/>
          <a:ext cx="3429787" cy="1172727"/>
        </a:xfrm>
        <a:prstGeom prst="rect">
          <a:avLst/>
        </a:prstGeom>
        <a:solidFill>
          <a:srgbClr val="FFFFFF">
            <a:hueOff val="0"/>
            <a:satOff val="0"/>
            <a:lumOff val="0"/>
            <a:alphaOff val="0"/>
          </a:srgbClr>
        </a:solidFill>
        <a:ln w="26425" cap="flat" cmpd="sng" algn="ctr">
          <a:solidFill>
            <a:srgbClr val="122CB9">
              <a:shade val="80000"/>
              <a:hueOff val="0"/>
              <a:satOff val="0"/>
              <a:lumOff val="0"/>
              <a:alphaOff val="0"/>
            </a:srgbClr>
          </a:solidFill>
          <a:prstDash val="solid"/>
        </a:ln>
        <a:effectLst/>
      </dgm:spPr>
      <dgm:t>
        <a:bodyPr/>
        <a:lstStyle/>
        <a:p>
          <a:r>
            <a:rPr lang="en-US" sz="2200" dirty="0">
              <a:solidFill>
                <a:srgbClr val="292934">
                  <a:hueOff val="0"/>
                  <a:satOff val="0"/>
                  <a:lumOff val="0"/>
                  <a:alphaOff val="0"/>
                </a:srgbClr>
              </a:solidFill>
              <a:latin typeface="Franklin Gothic Book"/>
              <a:ea typeface="+mn-ea"/>
              <a:cs typeface="+mn-cs"/>
            </a:rPr>
            <a:t>Office of Constitutional Policing and Reform</a:t>
          </a:r>
        </a:p>
      </dgm:t>
    </dgm:pt>
    <dgm:pt modelId="{0F03C6E2-5808-457D-B3A0-F499E1B1E70D}" type="parTrans" cxnId="{BB788DFD-B33C-45A9-A389-DB684910742F}">
      <dgm:prSet/>
      <dgm:spPr/>
      <dgm:t>
        <a:bodyPr/>
        <a:lstStyle/>
        <a:p>
          <a:endParaRPr lang="en-US"/>
        </a:p>
      </dgm:t>
    </dgm:pt>
    <dgm:pt modelId="{EB41E149-B59E-4DD0-A17D-6BB05893F0F5}" type="sibTrans" cxnId="{BB788DFD-B33C-45A9-A389-DB684910742F}">
      <dgm:prSet/>
      <dgm:spPr/>
      <dgm:t>
        <a:bodyPr/>
        <a:lstStyle/>
        <a:p>
          <a:endParaRPr lang="en-US"/>
        </a:p>
      </dgm:t>
    </dgm:pt>
    <dgm:pt modelId="{85E48243-DB68-42F3-AF32-A5840B76F646}">
      <dgm:prSet phldrT="[Text]" custT="1"/>
      <dgm:spPr>
        <a:xfrm>
          <a:off x="1039509" y="1949552"/>
          <a:ext cx="2841960" cy="1206049"/>
        </a:xfrm>
        <a:prstGeom prst="rect">
          <a:avLst/>
        </a:prstGeom>
        <a:solidFill>
          <a:srgbClr val="FFFFFF">
            <a:hueOff val="0"/>
            <a:satOff val="0"/>
            <a:lumOff val="0"/>
            <a:alphaOff val="0"/>
          </a:srgbClr>
        </a:solidFill>
        <a:ln w="26425" cap="flat" cmpd="sng" algn="ctr">
          <a:solidFill>
            <a:srgbClr val="122CB9">
              <a:shade val="80000"/>
              <a:hueOff val="0"/>
              <a:satOff val="0"/>
              <a:lumOff val="0"/>
              <a:alphaOff val="0"/>
            </a:srgbClr>
          </a:solidFill>
          <a:prstDash val="solid"/>
        </a:ln>
        <a:effectLst/>
      </dgm:spPr>
      <dgm:t>
        <a:bodyPr/>
        <a:lstStyle/>
        <a:p>
          <a:r>
            <a:rPr lang="en-US" sz="2200">
              <a:solidFill>
                <a:srgbClr val="292934">
                  <a:hueOff val="0"/>
                  <a:satOff val="0"/>
                  <a:lumOff val="0"/>
                  <a:alphaOff val="0"/>
                </a:srgbClr>
              </a:solidFill>
              <a:latin typeface="Franklin Gothic Book"/>
              <a:ea typeface="+mn-ea"/>
              <a:cs typeface="+mn-cs"/>
            </a:rPr>
            <a:t>Research and Development Division</a:t>
          </a:r>
        </a:p>
      </dgm:t>
    </dgm:pt>
    <dgm:pt modelId="{562A424A-2210-4C21-8C5E-24D1B08A466C}" type="parTrans" cxnId="{D86CAEE3-0A17-4641-A5BD-3F14E3A8F1F8}">
      <dgm:prSet/>
      <dgm:spPr>
        <a:xfrm>
          <a:off x="2460490" y="1482263"/>
          <a:ext cx="1591128" cy="467288"/>
        </a:xfrm>
        <a:custGeom>
          <a:avLst/>
          <a:gdLst/>
          <a:ahLst/>
          <a:cxnLst/>
          <a:rect l="0" t="0" r="0" b="0"/>
          <a:pathLst>
            <a:path>
              <a:moveTo>
                <a:pt x="1591128" y="0"/>
              </a:moveTo>
              <a:lnTo>
                <a:pt x="1591128" y="233644"/>
              </a:lnTo>
              <a:lnTo>
                <a:pt x="0" y="233644"/>
              </a:lnTo>
              <a:lnTo>
                <a:pt x="0" y="467288"/>
              </a:lnTo>
            </a:path>
          </a:pathLst>
        </a:custGeom>
        <a:noFill/>
        <a:ln w="26425" cap="flat" cmpd="sng" algn="ctr">
          <a:solidFill>
            <a:srgbClr val="122CB9">
              <a:shade val="60000"/>
              <a:hueOff val="0"/>
              <a:satOff val="0"/>
              <a:lumOff val="0"/>
              <a:alphaOff val="0"/>
            </a:srgbClr>
          </a:solidFill>
          <a:prstDash val="solid"/>
        </a:ln>
        <a:effectLst/>
      </dgm:spPr>
      <dgm:t>
        <a:bodyPr/>
        <a:lstStyle/>
        <a:p>
          <a:endParaRPr lang="en-US"/>
        </a:p>
      </dgm:t>
    </dgm:pt>
    <dgm:pt modelId="{F55A3DA0-4F8E-4649-A0C5-DFA8B6F031EE}" type="sibTrans" cxnId="{D86CAEE3-0A17-4641-A5BD-3F14E3A8F1F8}">
      <dgm:prSet/>
      <dgm:spPr/>
      <dgm:t>
        <a:bodyPr/>
        <a:lstStyle/>
        <a:p>
          <a:endParaRPr lang="en-US"/>
        </a:p>
      </dgm:t>
    </dgm:pt>
    <dgm:pt modelId="{E1220CB7-9B6C-479C-90F3-7CF782F252EE}" type="asst">
      <dgm:prSet custT="1"/>
      <dgm:spPr>
        <a:xfrm>
          <a:off x="1661" y="3622890"/>
          <a:ext cx="2225183" cy="1112591"/>
        </a:xfrm>
        <a:prstGeom prst="rect">
          <a:avLst/>
        </a:prstGeom>
        <a:solidFill>
          <a:srgbClr val="FFFFFF">
            <a:hueOff val="0"/>
            <a:satOff val="0"/>
            <a:lumOff val="0"/>
            <a:alphaOff val="0"/>
          </a:srgbClr>
        </a:solidFill>
        <a:ln w="26425" cap="flat" cmpd="sng" algn="ctr">
          <a:solidFill>
            <a:srgbClr val="122CB9">
              <a:shade val="80000"/>
              <a:hueOff val="0"/>
              <a:satOff val="0"/>
              <a:lumOff val="0"/>
              <a:alphaOff val="0"/>
            </a:srgbClr>
          </a:solidFill>
          <a:prstDash val="solid"/>
        </a:ln>
        <a:effectLst/>
      </dgm:spPr>
      <dgm:t>
        <a:bodyPr/>
        <a:lstStyle/>
        <a:p>
          <a:r>
            <a:rPr lang="en-US" sz="2200">
              <a:solidFill>
                <a:srgbClr val="292934">
                  <a:hueOff val="0"/>
                  <a:satOff val="0"/>
                  <a:lumOff val="0"/>
                  <a:alphaOff val="0"/>
                </a:srgbClr>
              </a:solidFill>
              <a:latin typeface="Franklin Gothic Book"/>
              <a:ea typeface="+mn-ea"/>
              <a:cs typeface="+mn-cs"/>
            </a:rPr>
            <a:t>Policy and Procedures Section</a:t>
          </a:r>
          <a:endParaRPr lang="en-US" sz="2200" b="0">
            <a:solidFill>
              <a:srgbClr val="292934">
                <a:hueOff val="0"/>
                <a:satOff val="0"/>
                <a:lumOff val="0"/>
                <a:alphaOff val="0"/>
              </a:srgbClr>
            </a:solidFill>
            <a:latin typeface="Franklin Gothic Book"/>
            <a:ea typeface="+mn-ea"/>
            <a:cs typeface="+mn-cs"/>
          </a:endParaRPr>
        </a:p>
      </dgm:t>
    </dgm:pt>
    <dgm:pt modelId="{EB2C6CB5-A852-4705-A804-EEC470F366C3}" type="parTrans" cxnId="{65464346-E9E5-44B2-878B-B948BC58E964}">
      <dgm:prSet/>
      <dgm:spPr>
        <a:xfrm>
          <a:off x="2226845" y="3155602"/>
          <a:ext cx="233644" cy="1023584"/>
        </a:xfrm>
        <a:custGeom>
          <a:avLst/>
          <a:gdLst/>
          <a:ahLst/>
          <a:cxnLst/>
          <a:rect l="0" t="0" r="0" b="0"/>
          <a:pathLst>
            <a:path>
              <a:moveTo>
                <a:pt x="233644" y="0"/>
              </a:moveTo>
              <a:lnTo>
                <a:pt x="233644" y="1023584"/>
              </a:lnTo>
              <a:lnTo>
                <a:pt x="0" y="1023584"/>
              </a:lnTo>
            </a:path>
          </a:pathLst>
        </a:custGeom>
        <a:noFill/>
        <a:ln w="26425" cap="flat" cmpd="sng" algn="ctr">
          <a:solidFill>
            <a:srgbClr val="122CB9">
              <a:shade val="80000"/>
              <a:hueOff val="0"/>
              <a:satOff val="0"/>
              <a:lumOff val="0"/>
              <a:alphaOff val="0"/>
            </a:srgbClr>
          </a:solidFill>
          <a:prstDash val="solid"/>
        </a:ln>
        <a:effectLst/>
      </dgm:spPr>
      <dgm:t>
        <a:bodyPr/>
        <a:lstStyle/>
        <a:p>
          <a:endParaRPr lang="en-US"/>
        </a:p>
      </dgm:t>
    </dgm:pt>
    <dgm:pt modelId="{56CCF428-254B-4B43-9E16-28762CE8F7E4}" type="sibTrans" cxnId="{65464346-E9E5-44B2-878B-B948BC58E964}">
      <dgm:prSet/>
      <dgm:spPr/>
      <dgm:t>
        <a:bodyPr/>
        <a:lstStyle/>
        <a:p>
          <a:endParaRPr lang="en-US"/>
        </a:p>
      </dgm:t>
    </dgm:pt>
    <dgm:pt modelId="{A5D5E570-F3FF-423B-9BBB-FE5D6BA576CB}">
      <dgm:prSet phldrT="[Text]" custT="1"/>
      <dgm:spPr>
        <a:xfrm>
          <a:off x="4348758" y="1949552"/>
          <a:ext cx="2714969" cy="1179970"/>
        </a:xfrm>
        <a:prstGeom prst="rect">
          <a:avLst/>
        </a:prstGeom>
        <a:solidFill>
          <a:srgbClr val="FFFFFF">
            <a:hueOff val="0"/>
            <a:satOff val="0"/>
            <a:lumOff val="0"/>
            <a:alphaOff val="0"/>
          </a:srgbClr>
        </a:solidFill>
        <a:ln w="26425" cap="flat" cmpd="sng" algn="ctr">
          <a:solidFill>
            <a:srgbClr val="122CB9">
              <a:shade val="80000"/>
              <a:hueOff val="0"/>
              <a:satOff val="0"/>
              <a:lumOff val="0"/>
              <a:alphaOff val="0"/>
            </a:srgbClr>
          </a:solidFill>
          <a:prstDash val="solid"/>
        </a:ln>
        <a:effectLst/>
      </dgm:spPr>
      <dgm:t>
        <a:bodyPr/>
        <a:lstStyle/>
        <a:p>
          <a:r>
            <a:rPr lang="en-US" sz="2200">
              <a:solidFill>
                <a:srgbClr val="292934">
                  <a:hueOff val="0"/>
                  <a:satOff val="0"/>
                  <a:lumOff val="0"/>
                  <a:alphaOff val="0"/>
                </a:srgbClr>
              </a:solidFill>
              <a:latin typeface="Franklin Gothic Book"/>
              <a:ea typeface="+mn-ea"/>
              <a:cs typeface="+mn-cs"/>
            </a:rPr>
            <a:t>Research and Compliance Section</a:t>
          </a:r>
        </a:p>
      </dgm:t>
    </dgm:pt>
    <dgm:pt modelId="{F378B348-C628-4DED-BA4C-4860A2B20B7D}" type="sibTrans" cxnId="{D690F879-3949-4C80-A211-C7D9D74A4A99}">
      <dgm:prSet/>
      <dgm:spPr/>
      <dgm:t>
        <a:bodyPr/>
        <a:lstStyle/>
        <a:p>
          <a:endParaRPr lang="en-US"/>
        </a:p>
      </dgm:t>
    </dgm:pt>
    <dgm:pt modelId="{9B6E38E4-731C-4B0C-BC64-1052EFA5F084}" type="parTrans" cxnId="{D690F879-3949-4C80-A211-C7D9D74A4A99}">
      <dgm:prSet/>
      <dgm:spPr>
        <a:xfrm>
          <a:off x="4051619" y="1482263"/>
          <a:ext cx="1654624" cy="467288"/>
        </a:xfrm>
        <a:custGeom>
          <a:avLst/>
          <a:gdLst/>
          <a:ahLst/>
          <a:cxnLst/>
          <a:rect l="0" t="0" r="0" b="0"/>
          <a:pathLst>
            <a:path>
              <a:moveTo>
                <a:pt x="0" y="0"/>
              </a:moveTo>
              <a:lnTo>
                <a:pt x="0" y="233644"/>
              </a:lnTo>
              <a:lnTo>
                <a:pt x="1654624" y="233644"/>
              </a:lnTo>
              <a:lnTo>
                <a:pt x="1654624" y="467288"/>
              </a:lnTo>
            </a:path>
          </a:pathLst>
        </a:custGeom>
        <a:noFill/>
        <a:ln w="26425" cap="flat" cmpd="sng" algn="ctr">
          <a:solidFill>
            <a:srgbClr val="122CB9">
              <a:shade val="60000"/>
              <a:hueOff val="0"/>
              <a:satOff val="0"/>
              <a:lumOff val="0"/>
              <a:alphaOff val="0"/>
            </a:srgbClr>
          </a:solidFill>
          <a:prstDash val="solid"/>
        </a:ln>
        <a:effectLst/>
      </dgm:spPr>
      <dgm:t>
        <a:bodyPr/>
        <a:lstStyle/>
        <a:p>
          <a:endParaRPr lang="en-US"/>
        </a:p>
      </dgm:t>
    </dgm:pt>
    <dgm:pt modelId="{21A4A220-CF59-487C-AB42-73198F1284CA}" type="pres">
      <dgm:prSet presAssocID="{B64174BD-E59B-4BD9-AE07-2279F76472F8}" presName="hierChild1" presStyleCnt="0">
        <dgm:presLayoutVars>
          <dgm:orgChart val="1"/>
          <dgm:chPref val="1"/>
          <dgm:dir/>
          <dgm:animOne val="branch"/>
          <dgm:animLvl val="lvl"/>
          <dgm:resizeHandles/>
        </dgm:presLayoutVars>
      </dgm:prSet>
      <dgm:spPr/>
    </dgm:pt>
    <dgm:pt modelId="{0EC9A62B-3B7D-4637-9A7F-5191DA8F7A43}" type="pres">
      <dgm:prSet presAssocID="{5F966760-AE0D-4ED6-801C-D3FFE75AB51F}" presName="hierRoot1" presStyleCnt="0">
        <dgm:presLayoutVars>
          <dgm:hierBranch val="init"/>
        </dgm:presLayoutVars>
      </dgm:prSet>
      <dgm:spPr/>
    </dgm:pt>
    <dgm:pt modelId="{6350B954-48EF-47E6-A088-3A4BB4845B58}" type="pres">
      <dgm:prSet presAssocID="{5F966760-AE0D-4ED6-801C-D3FFE75AB51F}" presName="rootComposite1" presStyleCnt="0"/>
      <dgm:spPr/>
    </dgm:pt>
    <dgm:pt modelId="{63BC113F-041C-4E50-881C-AAC2AE76BA64}" type="pres">
      <dgm:prSet presAssocID="{5F966760-AE0D-4ED6-801C-D3FFE75AB51F}" presName="rootText1" presStyleLbl="node0" presStyleIdx="0" presStyleCnt="1" custScaleX="154135" custScaleY="105405">
        <dgm:presLayoutVars>
          <dgm:chPref val="3"/>
        </dgm:presLayoutVars>
      </dgm:prSet>
      <dgm:spPr/>
    </dgm:pt>
    <dgm:pt modelId="{157D374B-B1BA-4509-8D80-3910CF75D997}" type="pres">
      <dgm:prSet presAssocID="{5F966760-AE0D-4ED6-801C-D3FFE75AB51F}" presName="rootConnector1" presStyleLbl="node1" presStyleIdx="0" presStyleCnt="0"/>
      <dgm:spPr/>
    </dgm:pt>
    <dgm:pt modelId="{2050BADA-A918-456B-BF82-5EBB6FFD3DBA}" type="pres">
      <dgm:prSet presAssocID="{5F966760-AE0D-4ED6-801C-D3FFE75AB51F}" presName="hierChild2" presStyleCnt="0"/>
      <dgm:spPr/>
    </dgm:pt>
    <dgm:pt modelId="{2BCAEF3E-A44F-442A-8606-E7D0F349B269}" type="pres">
      <dgm:prSet presAssocID="{562A424A-2210-4C21-8C5E-24D1B08A466C}" presName="Name37" presStyleLbl="parChTrans1D2" presStyleIdx="0" presStyleCnt="2"/>
      <dgm:spPr/>
    </dgm:pt>
    <dgm:pt modelId="{B10E23FB-9FB8-450E-9D7F-E4B6D880D291}" type="pres">
      <dgm:prSet presAssocID="{85E48243-DB68-42F3-AF32-A5840B76F646}" presName="hierRoot2" presStyleCnt="0">
        <dgm:presLayoutVars>
          <dgm:hierBranch val="init"/>
        </dgm:presLayoutVars>
      </dgm:prSet>
      <dgm:spPr/>
    </dgm:pt>
    <dgm:pt modelId="{D25CA704-DC21-49E5-8BC8-DE6154AF16E7}" type="pres">
      <dgm:prSet presAssocID="{85E48243-DB68-42F3-AF32-A5840B76F646}" presName="rootComposite" presStyleCnt="0"/>
      <dgm:spPr/>
    </dgm:pt>
    <dgm:pt modelId="{33B12D6A-5837-4957-BE90-29C383322D1F}" type="pres">
      <dgm:prSet presAssocID="{85E48243-DB68-42F3-AF32-A5840B76F646}" presName="rootText" presStyleLbl="node2" presStyleIdx="0" presStyleCnt="2" custScaleX="127718" custScaleY="108400">
        <dgm:presLayoutVars>
          <dgm:chPref val="3"/>
        </dgm:presLayoutVars>
      </dgm:prSet>
      <dgm:spPr/>
    </dgm:pt>
    <dgm:pt modelId="{29AA251B-3517-45D3-8775-985077E01733}" type="pres">
      <dgm:prSet presAssocID="{85E48243-DB68-42F3-AF32-A5840B76F646}" presName="rootConnector" presStyleLbl="node2" presStyleIdx="0" presStyleCnt="2"/>
      <dgm:spPr/>
    </dgm:pt>
    <dgm:pt modelId="{666923C0-B9C5-4492-B474-244857D701E7}" type="pres">
      <dgm:prSet presAssocID="{85E48243-DB68-42F3-AF32-A5840B76F646}" presName="hierChild4" presStyleCnt="0"/>
      <dgm:spPr/>
    </dgm:pt>
    <dgm:pt modelId="{F36D7316-9940-4E0B-8A6A-F0D4FBDBA98B}" type="pres">
      <dgm:prSet presAssocID="{85E48243-DB68-42F3-AF32-A5840B76F646}" presName="hierChild5" presStyleCnt="0"/>
      <dgm:spPr/>
    </dgm:pt>
    <dgm:pt modelId="{0CDD630E-21F4-4F9B-B13B-D4AE96F1AAD3}" type="pres">
      <dgm:prSet presAssocID="{EB2C6CB5-A852-4705-A804-EEC470F366C3}" presName="Name111" presStyleLbl="parChTrans1D3" presStyleIdx="0" presStyleCnt="1"/>
      <dgm:spPr/>
    </dgm:pt>
    <dgm:pt modelId="{59F0CB1E-27C9-4CD1-9D87-AD9CBFC5D5AD}" type="pres">
      <dgm:prSet presAssocID="{E1220CB7-9B6C-479C-90F3-7CF782F252EE}" presName="hierRoot3" presStyleCnt="0">
        <dgm:presLayoutVars>
          <dgm:hierBranch val="init"/>
        </dgm:presLayoutVars>
      </dgm:prSet>
      <dgm:spPr/>
    </dgm:pt>
    <dgm:pt modelId="{5B0D2F6B-56F2-4E51-9A3D-A6A1019E805F}" type="pres">
      <dgm:prSet presAssocID="{E1220CB7-9B6C-479C-90F3-7CF782F252EE}" presName="rootComposite3" presStyleCnt="0"/>
      <dgm:spPr/>
    </dgm:pt>
    <dgm:pt modelId="{D12B830D-FFCA-4C58-865C-C1E59D3B01C6}" type="pres">
      <dgm:prSet presAssocID="{E1220CB7-9B6C-479C-90F3-7CF782F252EE}" presName="rootText3" presStyleLbl="asst2" presStyleIdx="0" presStyleCnt="1">
        <dgm:presLayoutVars>
          <dgm:chPref val="3"/>
        </dgm:presLayoutVars>
      </dgm:prSet>
      <dgm:spPr/>
    </dgm:pt>
    <dgm:pt modelId="{653339E1-07DD-4AF0-92DF-62BD98B6162C}" type="pres">
      <dgm:prSet presAssocID="{E1220CB7-9B6C-479C-90F3-7CF782F252EE}" presName="rootConnector3" presStyleLbl="asst2" presStyleIdx="0" presStyleCnt="1"/>
      <dgm:spPr/>
    </dgm:pt>
    <dgm:pt modelId="{A08896D0-E571-4647-9F9E-F1ADDBA1F047}" type="pres">
      <dgm:prSet presAssocID="{E1220CB7-9B6C-479C-90F3-7CF782F252EE}" presName="hierChild6" presStyleCnt="0"/>
      <dgm:spPr/>
    </dgm:pt>
    <dgm:pt modelId="{50C65C04-211D-4995-9A6A-34E5255BA185}" type="pres">
      <dgm:prSet presAssocID="{E1220CB7-9B6C-479C-90F3-7CF782F252EE}" presName="hierChild7" presStyleCnt="0"/>
      <dgm:spPr/>
    </dgm:pt>
    <dgm:pt modelId="{3DA451E0-8759-48CE-B66B-F4F5CDF60602}" type="pres">
      <dgm:prSet presAssocID="{9B6E38E4-731C-4B0C-BC64-1052EFA5F084}" presName="Name37" presStyleLbl="parChTrans1D2" presStyleIdx="1" presStyleCnt="2"/>
      <dgm:spPr/>
    </dgm:pt>
    <dgm:pt modelId="{4183E77D-7C6A-462C-980D-EAC8AE77D7A3}" type="pres">
      <dgm:prSet presAssocID="{A5D5E570-F3FF-423B-9BBB-FE5D6BA576CB}" presName="hierRoot2" presStyleCnt="0">
        <dgm:presLayoutVars>
          <dgm:hierBranch val="init"/>
        </dgm:presLayoutVars>
      </dgm:prSet>
      <dgm:spPr/>
    </dgm:pt>
    <dgm:pt modelId="{917EBA8B-2CA2-40ED-85BA-90506CD8E8F7}" type="pres">
      <dgm:prSet presAssocID="{A5D5E570-F3FF-423B-9BBB-FE5D6BA576CB}" presName="rootComposite" presStyleCnt="0"/>
      <dgm:spPr/>
    </dgm:pt>
    <dgm:pt modelId="{E09C86A7-2048-4B61-9887-63B8FB74003D}" type="pres">
      <dgm:prSet presAssocID="{A5D5E570-F3FF-423B-9BBB-FE5D6BA576CB}" presName="rootText" presStyleLbl="node2" presStyleIdx="1" presStyleCnt="2" custScaleX="122011" custScaleY="106056">
        <dgm:presLayoutVars>
          <dgm:chPref val="3"/>
        </dgm:presLayoutVars>
      </dgm:prSet>
      <dgm:spPr/>
    </dgm:pt>
    <dgm:pt modelId="{872AED87-D4B7-4681-960F-53F358BAC55E}" type="pres">
      <dgm:prSet presAssocID="{A5D5E570-F3FF-423B-9BBB-FE5D6BA576CB}" presName="rootConnector" presStyleLbl="node2" presStyleIdx="1" presStyleCnt="2"/>
      <dgm:spPr/>
    </dgm:pt>
    <dgm:pt modelId="{6590E375-0B23-4547-9719-3315D5B182E1}" type="pres">
      <dgm:prSet presAssocID="{A5D5E570-F3FF-423B-9BBB-FE5D6BA576CB}" presName="hierChild4" presStyleCnt="0"/>
      <dgm:spPr/>
    </dgm:pt>
    <dgm:pt modelId="{2DAD753B-43AD-4AA4-A99A-79E74C0D5221}" type="pres">
      <dgm:prSet presAssocID="{A5D5E570-F3FF-423B-9BBB-FE5D6BA576CB}" presName="hierChild5" presStyleCnt="0"/>
      <dgm:spPr/>
    </dgm:pt>
    <dgm:pt modelId="{13B65C85-9791-49E7-97C7-E008DB657410}" type="pres">
      <dgm:prSet presAssocID="{5F966760-AE0D-4ED6-801C-D3FFE75AB51F}" presName="hierChild3" presStyleCnt="0"/>
      <dgm:spPr/>
    </dgm:pt>
  </dgm:ptLst>
  <dgm:cxnLst>
    <dgm:cxn modelId="{FD4A080A-EE19-4888-A30D-61FF5D63BBB5}" type="presOf" srcId="{B64174BD-E59B-4BD9-AE07-2279F76472F8}" destId="{21A4A220-CF59-487C-AB42-73198F1284CA}" srcOrd="0" destOrd="0" presId="urn:microsoft.com/office/officeart/2005/8/layout/orgChart1"/>
    <dgm:cxn modelId="{9A508E12-2823-4EA4-98BB-832F8E231789}" type="presOf" srcId="{85E48243-DB68-42F3-AF32-A5840B76F646}" destId="{33B12D6A-5837-4957-BE90-29C383322D1F}" srcOrd="0" destOrd="0" presId="urn:microsoft.com/office/officeart/2005/8/layout/orgChart1"/>
    <dgm:cxn modelId="{0708EB3D-7F1D-447A-AD2D-99F60A0FAD83}" type="presOf" srcId="{562A424A-2210-4C21-8C5E-24D1B08A466C}" destId="{2BCAEF3E-A44F-442A-8606-E7D0F349B269}" srcOrd="0" destOrd="0" presId="urn:microsoft.com/office/officeart/2005/8/layout/orgChart1"/>
    <dgm:cxn modelId="{31C45B62-EFF7-4B73-871D-6EF8277B34F2}" type="presOf" srcId="{EB2C6CB5-A852-4705-A804-EEC470F366C3}" destId="{0CDD630E-21F4-4F9B-B13B-D4AE96F1AAD3}" srcOrd="0" destOrd="0" presId="urn:microsoft.com/office/officeart/2005/8/layout/orgChart1"/>
    <dgm:cxn modelId="{2A89B663-DCA8-476B-BF34-80F06873C3CF}" type="presOf" srcId="{A5D5E570-F3FF-423B-9BBB-FE5D6BA576CB}" destId="{E09C86A7-2048-4B61-9887-63B8FB74003D}" srcOrd="0" destOrd="0" presId="urn:microsoft.com/office/officeart/2005/8/layout/orgChart1"/>
    <dgm:cxn modelId="{65464346-E9E5-44B2-878B-B948BC58E964}" srcId="{85E48243-DB68-42F3-AF32-A5840B76F646}" destId="{E1220CB7-9B6C-479C-90F3-7CF782F252EE}" srcOrd="0" destOrd="0" parTransId="{EB2C6CB5-A852-4705-A804-EEC470F366C3}" sibTransId="{56CCF428-254B-4B43-9E16-28762CE8F7E4}"/>
    <dgm:cxn modelId="{0698FC68-1EAD-4ACA-BF4E-0013C237CB20}" type="presOf" srcId="{5F966760-AE0D-4ED6-801C-D3FFE75AB51F}" destId="{63BC113F-041C-4E50-881C-AAC2AE76BA64}" srcOrd="0" destOrd="0" presId="urn:microsoft.com/office/officeart/2005/8/layout/orgChart1"/>
    <dgm:cxn modelId="{D690F879-3949-4C80-A211-C7D9D74A4A99}" srcId="{5F966760-AE0D-4ED6-801C-D3FFE75AB51F}" destId="{A5D5E570-F3FF-423B-9BBB-FE5D6BA576CB}" srcOrd="1" destOrd="0" parTransId="{9B6E38E4-731C-4B0C-BC64-1052EFA5F084}" sibTransId="{F378B348-C628-4DED-BA4C-4860A2B20B7D}"/>
    <dgm:cxn modelId="{E80CEE9E-92FB-4E10-B664-087D9BA63461}" type="presOf" srcId="{85E48243-DB68-42F3-AF32-A5840B76F646}" destId="{29AA251B-3517-45D3-8775-985077E01733}" srcOrd="1" destOrd="0" presId="urn:microsoft.com/office/officeart/2005/8/layout/orgChart1"/>
    <dgm:cxn modelId="{32FFCBA1-9ED4-47E6-9435-01401FEE750D}" type="presOf" srcId="{A5D5E570-F3FF-423B-9BBB-FE5D6BA576CB}" destId="{872AED87-D4B7-4681-960F-53F358BAC55E}" srcOrd="1" destOrd="0" presId="urn:microsoft.com/office/officeart/2005/8/layout/orgChart1"/>
    <dgm:cxn modelId="{0B85C6BC-2D28-4E4C-BEA5-40F54DFA2D83}" type="presOf" srcId="{E1220CB7-9B6C-479C-90F3-7CF782F252EE}" destId="{653339E1-07DD-4AF0-92DF-62BD98B6162C}" srcOrd="1" destOrd="0" presId="urn:microsoft.com/office/officeart/2005/8/layout/orgChart1"/>
    <dgm:cxn modelId="{D86CAEE3-0A17-4641-A5BD-3F14E3A8F1F8}" srcId="{5F966760-AE0D-4ED6-801C-D3FFE75AB51F}" destId="{85E48243-DB68-42F3-AF32-A5840B76F646}" srcOrd="0" destOrd="0" parTransId="{562A424A-2210-4C21-8C5E-24D1B08A466C}" sibTransId="{F55A3DA0-4F8E-4649-A0C5-DFA8B6F031EE}"/>
    <dgm:cxn modelId="{48A2BDEB-B956-4F71-B0FA-E5C857D3C54F}" type="presOf" srcId="{5F966760-AE0D-4ED6-801C-D3FFE75AB51F}" destId="{157D374B-B1BA-4509-8D80-3910CF75D997}" srcOrd="1" destOrd="0" presId="urn:microsoft.com/office/officeart/2005/8/layout/orgChart1"/>
    <dgm:cxn modelId="{8625B8F6-B681-48AE-999F-48EB5FB9FC2D}" type="presOf" srcId="{9B6E38E4-731C-4B0C-BC64-1052EFA5F084}" destId="{3DA451E0-8759-48CE-B66B-F4F5CDF60602}" srcOrd="0" destOrd="0" presId="urn:microsoft.com/office/officeart/2005/8/layout/orgChart1"/>
    <dgm:cxn modelId="{1732E6FC-7540-4F12-9AF7-A0127B86F0DB}" type="presOf" srcId="{E1220CB7-9B6C-479C-90F3-7CF782F252EE}" destId="{D12B830D-FFCA-4C58-865C-C1E59D3B01C6}" srcOrd="0" destOrd="0" presId="urn:microsoft.com/office/officeart/2005/8/layout/orgChart1"/>
    <dgm:cxn modelId="{BB788DFD-B33C-45A9-A389-DB684910742F}" srcId="{B64174BD-E59B-4BD9-AE07-2279F76472F8}" destId="{5F966760-AE0D-4ED6-801C-D3FFE75AB51F}" srcOrd="0" destOrd="0" parTransId="{0F03C6E2-5808-457D-B3A0-F499E1B1E70D}" sibTransId="{EB41E149-B59E-4DD0-A17D-6BB05893F0F5}"/>
    <dgm:cxn modelId="{7C6A1D08-448A-4A36-B24E-4621DCE2B89B}" type="presParOf" srcId="{21A4A220-CF59-487C-AB42-73198F1284CA}" destId="{0EC9A62B-3B7D-4637-9A7F-5191DA8F7A43}" srcOrd="0" destOrd="0" presId="urn:microsoft.com/office/officeart/2005/8/layout/orgChart1"/>
    <dgm:cxn modelId="{9CD3FBCA-9D97-449E-9358-B8CCF830A19A}" type="presParOf" srcId="{0EC9A62B-3B7D-4637-9A7F-5191DA8F7A43}" destId="{6350B954-48EF-47E6-A088-3A4BB4845B58}" srcOrd="0" destOrd="0" presId="urn:microsoft.com/office/officeart/2005/8/layout/orgChart1"/>
    <dgm:cxn modelId="{8A9656FE-8BBE-44CE-AB83-48818271CB86}" type="presParOf" srcId="{6350B954-48EF-47E6-A088-3A4BB4845B58}" destId="{63BC113F-041C-4E50-881C-AAC2AE76BA64}" srcOrd="0" destOrd="0" presId="urn:microsoft.com/office/officeart/2005/8/layout/orgChart1"/>
    <dgm:cxn modelId="{6944611B-CA05-42EB-A0FC-77E362C45136}" type="presParOf" srcId="{6350B954-48EF-47E6-A088-3A4BB4845B58}" destId="{157D374B-B1BA-4509-8D80-3910CF75D997}" srcOrd="1" destOrd="0" presId="urn:microsoft.com/office/officeart/2005/8/layout/orgChart1"/>
    <dgm:cxn modelId="{8B28E1B9-6205-448F-9C12-9C78BF8FFF80}" type="presParOf" srcId="{0EC9A62B-3B7D-4637-9A7F-5191DA8F7A43}" destId="{2050BADA-A918-456B-BF82-5EBB6FFD3DBA}" srcOrd="1" destOrd="0" presId="urn:microsoft.com/office/officeart/2005/8/layout/orgChart1"/>
    <dgm:cxn modelId="{809D8BD1-909A-4298-AFF7-6551E019554F}" type="presParOf" srcId="{2050BADA-A918-456B-BF82-5EBB6FFD3DBA}" destId="{2BCAEF3E-A44F-442A-8606-E7D0F349B269}" srcOrd="0" destOrd="0" presId="urn:microsoft.com/office/officeart/2005/8/layout/orgChart1"/>
    <dgm:cxn modelId="{A78E73F0-6D89-4FCD-9BE8-2C34FFA7AC1C}" type="presParOf" srcId="{2050BADA-A918-456B-BF82-5EBB6FFD3DBA}" destId="{B10E23FB-9FB8-450E-9D7F-E4B6D880D291}" srcOrd="1" destOrd="0" presId="urn:microsoft.com/office/officeart/2005/8/layout/orgChart1"/>
    <dgm:cxn modelId="{BCBA28ED-B388-4CD7-BE23-C7A67A3E2956}" type="presParOf" srcId="{B10E23FB-9FB8-450E-9D7F-E4B6D880D291}" destId="{D25CA704-DC21-49E5-8BC8-DE6154AF16E7}" srcOrd="0" destOrd="0" presId="urn:microsoft.com/office/officeart/2005/8/layout/orgChart1"/>
    <dgm:cxn modelId="{727D302D-3D6E-4EE2-967D-5ECF84FAEFBD}" type="presParOf" srcId="{D25CA704-DC21-49E5-8BC8-DE6154AF16E7}" destId="{33B12D6A-5837-4957-BE90-29C383322D1F}" srcOrd="0" destOrd="0" presId="urn:microsoft.com/office/officeart/2005/8/layout/orgChart1"/>
    <dgm:cxn modelId="{49C10119-8257-4658-A8E1-B61D481F0762}" type="presParOf" srcId="{D25CA704-DC21-49E5-8BC8-DE6154AF16E7}" destId="{29AA251B-3517-45D3-8775-985077E01733}" srcOrd="1" destOrd="0" presId="urn:microsoft.com/office/officeart/2005/8/layout/orgChart1"/>
    <dgm:cxn modelId="{8DBCB47C-3C5F-4E95-864C-EE4EF7436259}" type="presParOf" srcId="{B10E23FB-9FB8-450E-9D7F-E4B6D880D291}" destId="{666923C0-B9C5-4492-B474-244857D701E7}" srcOrd="1" destOrd="0" presId="urn:microsoft.com/office/officeart/2005/8/layout/orgChart1"/>
    <dgm:cxn modelId="{614C248F-CFAC-4FBA-8675-1817871B35CA}" type="presParOf" srcId="{B10E23FB-9FB8-450E-9D7F-E4B6D880D291}" destId="{F36D7316-9940-4E0B-8A6A-F0D4FBDBA98B}" srcOrd="2" destOrd="0" presId="urn:microsoft.com/office/officeart/2005/8/layout/orgChart1"/>
    <dgm:cxn modelId="{667950EF-0601-4416-9EFD-6EE067E48B82}" type="presParOf" srcId="{F36D7316-9940-4E0B-8A6A-F0D4FBDBA98B}" destId="{0CDD630E-21F4-4F9B-B13B-D4AE96F1AAD3}" srcOrd="0" destOrd="0" presId="urn:microsoft.com/office/officeart/2005/8/layout/orgChart1"/>
    <dgm:cxn modelId="{ECB36156-249E-43E2-9B31-F1CC34F99CD2}" type="presParOf" srcId="{F36D7316-9940-4E0B-8A6A-F0D4FBDBA98B}" destId="{59F0CB1E-27C9-4CD1-9D87-AD9CBFC5D5AD}" srcOrd="1" destOrd="0" presId="urn:microsoft.com/office/officeart/2005/8/layout/orgChart1"/>
    <dgm:cxn modelId="{4746A5F0-2CA1-4D52-98B7-F37928D6E1BA}" type="presParOf" srcId="{59F0CB1E-27C9-4CD1-9D87-AD9CBFC5D5AD}" destId="{5B0D2F6B-56F2-4E51-9A3D-A6A1019E805F}" srcOrd="0" destOrd="0" presId="urn:microsoft.com/office/officeart/2005/8/layout/orgChart1"/>
    <dgm:cxn modelId="{C509F1F1-6DBE-42AD-BBF3-E07D47D1CF59}" type="presParOf" srcId="{5B0D2F6B-56F2-4E51-9A3D-A6A1019E805F}" destId="{D12B830D-FFCA-4C58-865C-C1E59D3B01C6}" srcOrd="0" destOrd="0" presId="urn:microsoft.com/office/officeart/2005/8/layout/orgChart1"/>
    <dgm:cxn modelId="{E8801104-E5B7-43A7-BD7D-BF2816142E7B}" type="presParOf" srcId="{5B0D2F6B-56F2-4E51-9A3D-A6A1019E805F}" destId="{653339E1-07DD-4AF0-92DF-62BD98B6162C}" srcOrd="1" destOrd="0" presId="urn:microsoft.com/office/officeart/2005/8/layout/orgChart1"/>
    <dgm:cxn modelId="{08F3B613-418B-49BB-86A5-7797AB5166A4}" type="presParOf" srcId="{59F0CB1E-27C9-4CD1-9D87-AD9CBFC5D5AD}" destId="{A08896D0-E571-4647-9F9E-F1ADDBA1F047}" srcOrd="1" destOrd="0" presId="urn:microsoft.com/office/officeart/2005/8/layout/orgChart1"/>
    <dgm:cxn modelId="{B3F986EE-8414-4122-98B3-D7FA9590FCBD}" type="presParOf" srcId="{59F0CB1E-27C9-4CD1-9D87-AD9CBFC5D5AD}" destId="{50C65C04-211D-4995-9A6A-34E5255BA185}" srcOrd="2" destOrd="0" presId="urn:microsoft.com/office/officeart/2005/8/layout/orgChart1"/>
    <dgm:cxn modelId="{577C5C9B-357C-411D-9551-0E6C292A25D8}" type="presParOf" srcId="{2050BADA-A918-456B-BF82-5EBB6FFD3DBA}" destId="{3DA451E0-8759-48CE-B66B-F4F5CDF60602}" srcOrd="2" destOrd="0" presId="urn:microsoft.com/office/officeart/2005/8/layout/orgChart1"/>
    <dgm:cxn modelId="{E146B9A8-5D55-4E62-996B-B55D204CA56A}" type="presParOf" srcId="{2050BADA-A918-456B-BF82-5EBB6FFD3DBA}" destId="{4183E77D-7C6A-462C-980D-EAC8AE77D7A3}" srcOrd="3" destOrd="0" presId="urn:microsoft.com/office/officeart/2005/8/layout/orgChart1"/>
    <dgm:cxn modelId="{0DFAEC2E-BD1E-4F96-B0E3-F6A08A76A087}" type="presParOf" srcId="{4183E77D-7C6A-462C-980D-EAC8AE77D7A3}" destId="{917EBA8B-2CA2-40ED-85BA-90506CD8E8F7}" srcOrd="0" destOrd="0" presId="urn:microsoft.com/office/officeart/2005/8/layout/orgChart1"/>
    <dgm:cxn modelId="{E267396C-EE76-4999-8096-466774C26EB0}" type="presParOf" srcId="{917EBA8B-2CA2-40ED-85BA-90506CD8E8F7}" destId="{E09C86A7-2048-4B61-9887-63B8FB74003D}" srcOrd="0" destOrd="0" presId="urn:microsoft.com/office/officeart/2005/8/layout/orgChart1"/>
    <dgm:cxn modelId="{205FE835-D375-4730-A0A2-0510399634BF}" type="presParOf" srcId="{917EBA8B-2CA2-40ED-85BA-90506CD8E8F7}" destId="{872AED87-D4B7-4681-960F-53F358BAC55E}" srcOrd="1" destOrd="0" presId="urn:microsoft.com/office/officeart/2005/8/layout/orgChart1"/>
    <dgm:cxn modelId="{CE42A1E6-7899-4EAC-866B-F62CA97D6130}" type="presParOf" srcId="{4183E77D-7C6A-462C-980D-EAC8AE77D7A3}" destId="{6590E375-0B23-4547-9719-3315D5B182E1}" srcOrd="1" destOrd="0" presId="urn:microsoft.com/office/officeart/2005/8/layout/orgChart1"/>
    <dgm:cxn modelId="{E3CA17F4-E2F0-48FC-8983-80944BDEE305}" type="presParOf" srcId="{4183E77D-7C6A-462C-980D-EAC8AE77D7A3}" destId="{2DAD753B-43AD-4AA4-A99A-79E74C0D5221}" srcOrd="2" destOrd="0" presId="urn:microsoft.com/office/officeart/2005/8/layout/orgChart1"/>
    <dgm:cxn modelId="{F67291E5-44E2-4A13-BCE2-C7D62C6B8D6D}" type="presParOf" srcId="{0EC9A62B-3B7D-4637-9A7F-5191DA8F7A43}" destId="{13B65C85-9791-49E7-97C7-E008DB65741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51E0-8759-48CE-B66B-F4F5CDF60602}">
      <dsp:nvSpPr>
        <dsp:cNvPr id="0" name=""/>
        <dsp:cNvSpPr/>
      </dsp:nvSpPr>
      <dsp:spPr>
        <a:xfrm>
          <a:off x="3424990" y="1421104"/>
          <a:ext cx="1398718" cy="395017"/>
        </a:xfrm>
        <a:custGeom>
          <a:avLst/>
          <a:gdLst/>
          <a:ahLst/>
          <a:cxnLst/>
          <a:rect l="0" t="0" r="0" b="0"/>
          <a:pathLst>
            <a:path>
              <a:moveTo>
                <a:pt x="0" y="0"/>
              </a:moveTo>
              <a:lnTo>
                <a:pt x="0" y="233644"/>
              </a:lnTo>
              <a:lnTo>
                <a:pt x="1654624" y="233644"/>
              </a:lnTo>
              <a:lnTo>
                <a:pt x="1654624" y="467288"/>
              </a:lnTo>
            </a:path>
          </a:pathLst>
        </a:custGeom>
        <a:noFill/>
        <a:ln w="26425" cap="flat" cmpd="sng" algn="ctr">
          <a:solidFill>
            <a:srgbClr val="122CB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CDD630E-21F4-4F9B-B13B-D4AE96F1AAD3}">
      <dsp:nvSpPr>
        <dsp:cNvPr id="0" name=""/>
        <dsp:cNvSpPr/>
      </dsp:nvSpPr>
      <dsp:spPr>
        <a:xfrm>
          <a:off x="1882439" y="2835641"/>
          <a:ext cx="197508" cy="865275"/>
        </a:xfrm>
        <a:custGeom>
          <a:avLst/>
          <a:gdLst/>
          <a:ahLst/>
          <a:cxnLst/>
          <a:rect l="0" t="0" r="0" b="0"/>
          <a:pathLst>
            <a:path>
              <a:moveTo>
                <a:pt x="233644" y="0"/>
              </a:moveTo>
              <a:lnTo>
                <a:pt x="233644" y="1023584"/>
              </a:lnTo>
              <a:lnTo>
                <a:pt x="0" y="1023584"/>
              </a:lnTo>
            </a:path>
          </a:pathLst>
        </a:custGeom>
        <a:noFill/>
        <a:ln w="26425" cap="flat" cmpd="sng" algn="ctr">
          <a:solidFill>
            <a:srgbClr val="122CB9">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BCAEF3E-A44F-442A-8606-E7D0F349B269}">
      <dsp:nvSpPr>
        <dsp:cNvPr id="0" name=""/>
        <dsp:cNvSpPr/>
      </dsp:nvSpPr>
      <dsp:spPr>
        <a:xfrm>
          <a:off x="2079947" y="1421104"/>
          <a:ext cx="1345042" cy="395017"/>
        </a:xfrm>
        <a:custGeom>
          <a:avLst/>
          <a:gdLst/>
          <a:ahLst/>
          <a:cxnLst/>
          <a:rect l="0" t="0" r="0" b="0"/>
          <a:pathLst>
            <a:path>
              <a:moveTo>
                <a:pt x="1591128" y="0"/>
              </a:moveTo>
              <a:lnTo>
                <a:pt x="1591128" y="233644"/>
              </a:lnTo>
              <a:lnTo>
                <a:pt x="0" y="233644"/>
              </a:lnTo>
              <a:lnTo>
                <a:pt x="0" y="467288"/>
              </a:lnTo>
            </a:path>
          </a:pathLst>
        </a:custGeom>
        <a:noFill/>
        <a:ln w="26425" cap="flat" cmpd="sng" algn="ctr">
          <a:solidFill>
            <a:srgbClr val="122CB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3BC113F-041C-4E50-881C-AAC2AE76BA64}">
      <dsp:nvSpPr>
        <dsp:cNvPr id="0" name=""/>
        <dsp:cNvSpPr/>
      </dsp:nvSpPr>
      <dsp:spPr>
        <a:xfrm>
          <a:off x="1975324" y="429752"/>
          <a:ext cx="2899332" cy="991352"/>
        </a:xfrm>
        <a:prstGeom prst="rect">
          <a:avLst/>
        </a:prstGeom>
        <a:solidFill>
          <a:srgbClr val="FFFFFF">
            <a:hueOff val="0"/>
            <a:satOff val="0"/>
            <a:lumOff val="0"/>
            <a:alphaOff val="0"/>
          </a:srgbClr>
        </a:solidFill>
        <a:ln w="26425" cap="flat" cmpd="sng" algn="ctr">
          <a:solidFill>
            <a:srgbClr val="122CB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92934">
                  <a:hueOff val="0"/>
                  <a:satOff val="0"/>
                  <a:lumOff val="0"/>
                  <a:alphaOff val="0"/>
                </a:srgbClr>
              </a:solidFill>
              <a:latin typeface="Franklin Gothic Book"/>
              <a:ea typeface="+mn-ea"/>
              <a:cs typeface="+mn-cs"/>
            </a:rPr>
            <a:t>Office of Constitutional Policing and Reform</a:t>
          </a:r>
        </a:p>
      </dsp:txBody>
      <dsp:txXfrm>
        <a:off x="1975324" y="429752"/>
        <a:ext cx="2899332" cy="991352"/>
      </dsp:txXfrm>
    </dsp:sp>
    <dsp:sp modelId="{33B12D6A-5837-4957-BE90-29C383322D1F}">
      <dsp:nvSpPr>
        <dsp:cNvPr id="0" name=""/>
        <dsp:cNvSpPr/>
      </dsp:nvSpPr>
      <dsp:spPr>
        <a:xfrm>
          <a:off x="878738" y="1816121"/>
          <a:ext cx="2402419" cy="1019520"/>
        </a:xfrm>
        <a:prstGeom prst="rect">
          <a:avLst/>
        </a:prstGeom>
        <a:solidFill>
          <a:srgbClr val="FFFFFF">
            <a:hueOff val="0"/>
            <a:satOff val="0"/>
            <a:lumOff val="0"/>
            <a:alphaOff val="0"/>
          </a:srgbClr>
        </a:solidFill>
        <a:ln w="26425" cap="flat" cmpd="sng" algn="ctr">
          <a:solidFill>
            <a:srgbClr val="122CB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292934">
                  <a:hueOff val="0"/>
                  <a:satOff val="0"/>
                  <a:lumOff val="0"/>
                  <a:alphaOff val="0"/>
                </a:srgbClr>
              </a:solidFill>
              <a:latin typeface="Franklin Gothic Book"/>
              <a:ea typeface="+mn-ea"/>
              <a:cs typeface="+mn-cs"/>
            </a:rPr>
            <a:t>Research and Development Division</a:t>
          </a:r>
        </a:p>
      </dsp:txBody>
      <dsp:txXfrm>
        <a:off x="878738" y="1816121"/>
        <a:ext cx="2402419" cy="1019520"/>
      </dsp:txXfrm>
    </dsp:sp>
    <dsp:sp modelId="{D12B830D-FFCA-4C58-865C-C1E59D3B01C6}">
      <dsp:nvSpPr>
        <dsp:cNvPr id="0" name=""/>
        <dsp:cNvSpPr/>
      </dsp:nvSpPr>
      <dsp:spPr>
        <a:xfrm>
          <a:off x="1404" y="3230658"/>
          <a:ext cx="1881034" cy="940517"/>
        </a:xfrm>
        <a:prstGeom prst="rect">
          <a:avLst/>
        </a:prstGeom>
        <a:solidFill>
          <a:srgbClr val="FFFFFF">
            <a:hueOff val="0"/>
            <a:satOff val="0"/>
            <a:lumOff val="0"/>
            <a:alphaOff val="0"/>
          </a:srgbClr>
        </a:solidFill>
        <a:ln w="26425" cap="flat" cmpd="sng" algn="ctr">
          <a:solidFill>
            <a:srgbClr val="122CB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292934">
                  <a:hueOff val="0"/>
                  <a:satOff val="0"/>
                  <a:lumOff val="0"/>
                  <a:alphaOff val="0"/>
                </a:srgbClr>
              </a:solidFill>
              <a:latin typeface="Franklin Gothic Book"/>
              <a:ea typeface="+mn-ea"/>
              <a:cs typeface="+mn-cs"/>
            </a:rPr>
            <a:t>Policy and Procedures Section</a:t>
          </a:r>
          <a:endParaRPr lang="en-US" sz="2200" b="0" kern="1200">
            <a:solidFill>
              <a:srgbClr val="292934">
                <a:hueOff val="0"/>
                <a:satOff val="0"/>
                <a:lumOff val="0"/>
                <a:alphaOff val="0"/>
              </a:srgbClr>
            </a:solidFill>
            <a:latin typeface="Franklin Gothic Book"/>
            <a:ea typeface="+mn-ea"/>
            <a:cs typeface="+mn-cs"/>
          </a:endParaRPr>
        </a:p>
      </dsp:txBody>
      <dsp:txXfrm>
        <a:off x="1404" y="3230658"/>
        <a:ext cx="1881034" cy="940517"/>
      </dsp:txXfrm>
    </dsp:sp>
    <dsp:sp modelId="{E09C86A7-2048-4B61-9887-63B8FB74003D}">
      <dsp:nvSpPr>
        <dsp:cNvPr id="0" name=""/>
        <dsp:cNvSpPr/>
      </dsp:nvSpPr>
      <dsp:spPr>
        <a:xfrm>
          <a:off x="3676174" y="1816121"/>
          <a:ext cx="2295068" cy="997474"/>
        </a:xfrm>
        <a:prstGeom prst="rect">
          <a:avLst/>
        </a:prstGeom>
        <a:solidFill>
          <a:srgbClr val="FFFFFF">
            <a:hueOff val="0"/>
            <a:satOff val="0"/>
            <a:lumOff val="0"/>
            <a:alphaOff val="0"/>
          </a:srgbClr>
        </a:solidFill>
        <a:ln w="26425" cap="flat" cmpd="sng" algn="ctr">
          <a:solidFill>
            <a:srgbClr val="122CB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292934">
                  <a:hueOff val="0"/>
                  <a:satOff val="0"/>
                  <a:lumOff val="0"/>
                  <a:alphaOff val="0"/>
                </a:srgbClr>
              </a:solidFill>
              <a:latin typeface="Franklin Gothic Book"/>
              <a:ea typeface="+mn-ea"/>
              <a:cs typeface="+mn-cs"/>
            </a:rPr>
            <a:t>Research and Compliance Section</a:t>
          </a:r>
        </a:p>
      </dsp:txBody>
      <dsp:txXfrm>
        <a:off x="3676174" y="1816121"/>
        <a:ext cx="2295068" cy="9974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BD3E6-AE7E-449E-BCCE-B784BC3A7805}" type="datetimeFigureOut">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D5B8D-869D-44AB-AC64-3CC465E2D98E}" type="slidenum">
              <a:t>‹#›</a:t>
            </a:fld>
            <a:endParaRPr lang="en-US"/>
          </a:p>
        </p:txBody>
      </p:sp>
    </p:spTree>
    <p:extLst>
      <p:ext uri="{BB962C8B-B14F-4D97-AF65-F5344CB8AC3E}">
        <p14:creationId xmlns:p14="http://schemas.microsoft.com/office/powerpoint/2010/main" val="174688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9</a:t>
            </a:fld>
            <a:endParaRPr lang="en-US" dirty="0"/>
          </a:p>
        </p:txBody>
      </p:sp>
    </p:spTree>
    <p:extLst>
      <p:ext uri="{BB962C8B-B14F-4D97-AF65-F5344CB8AC3E}">
        <p14:creationId xmlns:p14="http://schemas.microsoft.com/office/powerpoint/2010/main" val="75265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19</a:t>
            </a:fld>
            <a:endParaRPr lang="en-US" dirty="0"/>
          </a:p>
        </p:txBody>
      </p:sp>
    </p:spTree>
    <p:extLst>
      <p:ext uri="{BB962C8B-B14F-4D97-AF65-F5344CB8AC3E}">
        <p14:creationId xmlns:p14="http://schemas.microsoft.com/office/powerpoint/2010/main" val="312210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20</a:t>
            </a:fld>
            <a:endParaRPr lang="en-US" dirty="0"/>
          </a:p>
        </p:txBody>
      </p:sp>
    </p:spTree>
    <p:extLst>
      <p:ext uri="{BB962C8B-B14F-4D97-AF65-F5344CB8AC3E}">
        <p14:creationId xmlns:p14="http://schemas.microsoft.com/office/powerpoint/2010/main" val="416645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21</a:t>
            </a:fld>
            <a:endParaRPr lang="en-US" dirty="0"/>
          </a:p>
        </p:txBody>
      </p:sp>
    </p:spTree>
    <p:extLst>
      <p:ext uri="{BB962C8B-B14F-4D97-AF65-F5344CB8AC3E}">
        <p14:creationId xmlns:p14="http://schemas.microsoft.com/office/powerpoint/2010/main" val="79919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22</a:t>
            </a:fld>
            <a:endParaRPr lang="en-US" dirty="0"/>
          </a:p>
        </p:txBody>
      </p:sp>
    </p:spTree>
    <p:extLst>
      <p:ext uri="{BB962C8B-B14F-4D97-AF65-F5344CB8AC3E}">
        <p14:creationId xmlns:p14="http://schemas.microsoft.com/office/powerpoint/2010/main" val="86329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23</a:t>
            </a:fld>
            <a:endParaRPr lang="en-US" dirty="0"/>
          </a:p>
        </p:txBody>
      </p:sp>
    </p:spTree>
    <p:extLst>
      <p:ext uri="{BB962C8B-B14F-4D97-AF65-F5344CB8AC3E}">
        <p14:creationId xmlns:p14="http://schemas.microsoft.com/office/powerpoint/2010/main" val="310423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25</a:t>
            </a:fld>
            <a:endParaRPr lang="en-US" dirty="0"/>
          </a:p>
        </p:txBody>
      </p:sp>
    </p:spTree>
    <p:extLst>
      <p:ext uri="{BB962C8B-B14F-4D97-AF65-F5344CB8AC3E}">
        <p14:creationId xmlns:p14="http://schemas.microsoft.com/office/powerpoint/2010/main" val="410793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26</a:t>
            </a:fld>
            <a:endParaRPr lang="en-US" dirty="0"/>
          </a:p>
        </p:txBody>
      </p:sp>
    </p:spTree>
    <p:extLst>
      <p:ext uri="{BB962C8B-B14F-4D97-AF65-F5344CB8AC3E}">
        <p14:creationId xmlns:p14="http://schemas.microsoft.com/office/powerpoint/2010/main" val="3509671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27</a:t>
            </a:fld>
            <a:endParaRPr lang="en-US" dirty="0"/>
          </a:p>
        </p:txBody>
      </p:sp>
    </p:spTree>
    <p:extLst>
      <p:ext uri="{BB962C8B-B14F-4D97-AF65-F5344CB8AC3E}">
        <p14:creationId xmlns:p14="http://schemas.microsoft.com/office/powerpoint/2010/main" val="130623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28</a:t>
            </a:fld>
            <a:endParaRPr lang="en-US" dirty="0"/>
          </a:p>
        </p:txBody>
      </p:sp>
    </p:spTree>
    <p:extLst>
      <p:ext uri="{BB962C8B-B14F-4D97-AF65-F5344CB8AC3E}">
        <p14:creationId xmlns:p14="http://schemas.microsoft.com/office/powerpoint/2010/main" val="1763710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29</a:t>
            </a:fld>
            <a:endParaRPr lang="en-US" dirty="0"/>
          </a:p>
        </p:txBody>
      </p:sp>
    </p:spTree>
    <p:extLst>
      <p:ext uri="{BB962C8B-B14F-4D97-AF65-F5344CB8AC3E}">
        <p14:creationId xmlns:p14="http://schemas.microsoft.com/office/powerpoint/2010/main" val="148942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10</a:t>
            </a:fld>
            <a:endParaRPr lang="en-US" dirty="0"/>
          </a:p>
        </p:txBody>
      </p:sp>
    </p:spTree>
    <p:extLst>
      <p:ext uri="{BB962C8B-B14F-4D97-AF65-F5344CB8AC3E}">
        <p14:creationId xmlns:p14="http://schemas.microsoft.com/office/powerpoint/2010/main" val="79451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30</a:t>
            </a:fld>
            <a:endParaRPr lang="en-US" dirty="0"/>
          </a:p>
        </p:txBody>
      </p:sp>
    </p:spTree>
    <p:extLst>
      <p:ext uri="{BB962C8B-B14F-4D97-AF65-F5344CB8AC3E}">
        <p14:creationId xmlns:p14="http://schemas.microsoft.com/office/powerpoint/2010/main" val="2592830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31</a:t>
            </a:fld>
            <a:endParaRPr lang="en-US" dirty="0"/>
          </a:p>
        </p:txBody>
      </p:sp>
    </p:spTree>
    <p:extLst>
      <p:ext uri="{BB962C8B-B14F-4D97-AF65-F5344CB8AC3E}">
        <p14:creationId xmlns:p14="http://schemas.microsoft.com/office/powerpoint/2010/main" val="2158758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32</a:t>
            </a:fld>
            <a:endParaRPr lang="en-US" dirty="0"/>
          </a:p>
        </p:txBody>
      </p:sp>
    </p:spTree>
    <p:extLst>
      <p:ext uri="{BB962C8B-B14F-4D97-AF65-F5344CB8AC3E}">
        <p14:creationId xmlns:p14="http://schemas.microsoft.com/office/powerpoint/2010/main" val="2206812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33</a:t>
            </a:fld>
            <a:endParaRPr lang="en-US" dirty="0"/>
          </a:p>
        </p:txBody>
      </p:sp>
    </p:spTree>
    <p:extLst>
      <p:ext uri="{BB962C8B-B14F-4D97-AF65-F5344CB8AC3E}">
        <p14:creationId xmlns:p14="http://schemas.microsoft.com/office/powerpoint/2010/main" val="100534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34</a:t>
            </a:fld>
            <a:endParaRPr lang="en-US" dirty="0"/>
          </a:p>
        </p:txBody>
      </p:sp>
    </p:spTree>
    <p:extLst>
      <p:ext uri="{BB962C8B-B14F-4D97-AF65-F5344CB8AC3E}">
        <p14:creationId xmlns:p14="http://schemas.microsoft.com/office/powerpoint/2010/main" val="2674653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today’s CCMHE presentation, OEMC will discuss what to expect when calling 9-1-1 and the importance of having a Smart911 Safety Profile.</a:t>
            </a:r>
          </a:p>
        </p:txBody>
      </p:sp>
      <p:sp>
        <p:nvSpPr>
          <p:cNvPr id="4" name="Slide Number Placeholder 3"/>
          <p:cNvSpPr>
            <a:spLocks noGrp="1"/>
          </p:cNvSpPr>
          <p:nvPr>
            <p:ph type="sldNum" sz="quarter" idx="5"/>
          </p:nvPr>
        </p:nvSpPr>
        <p:spPr/>
        <p:txBody>
          <a:bodyPr/>
          <a:lstStyle/>
          <a:p>
            <a:fld id="{A8C39954-6436-4B51-9490-663E564159A5}" type="slidenum">
              <a:rPr lang="en-US" smtClean="0"/>
              <a:t>36</a:t>
            </a:fld>
            <a:endParaRPr lang="en-US"/>
          </a:p>
        </p:txBody>
      </p:sp>
    </p:spTree>
    <p:extLst>
      <p:ext uri="{BB962C8B-B14F-4D97-AF65-F5344CB8AC3E}">
        <p14:creationId xmlns:p14="http://schemas.microsoft.com/office/powerpoint/2010/main" val="375984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Volume at 911 vs 311 for both emergency and non-emergency services.</a:t>
            </a:r>
          </a:p>
        </p:txBody>
      </p:sp>
      <p:sp>
        <p:nvSpPr>
          <p:cNvPr id="4" name="Slide Number Placeholder 3"/>
          <p:cNvSpPr>
            <a:spLocks noGrp="1"/>
          </p:cNvSpPr>
          <p:nvPr>
            <p:ph type="sldNum" sz="quarter" idx="5"/>
          </p:nvPr>
        </p:nvSpPr>
        <p:spPr/>
        <p:txBody>
          <a:bodyPr/>
          <a:lstStyle/>
          <a:p>
            <a:fld id="{A8C39954-6436-4B51-9490-663E564159A5}" type="slidenum">
              <a:rPr lang="en-US" smtClean="0"/>
              <a:t>37</a:t>
            </a:fld>
            <a:endParaRPr lang="en-US"/>
          </a:p>
        </p:txBody>
      </p:sp>
    </p:spTree>
    <p:extLst>
      <p:ext uri="{BB962C8B-B14F-4D97-AF65-F5344CB8AC3E}">
        <p14:creationId xmlns:p14="http://schemas.microsoft.com/office/powerpoint/2010/main" val="230912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W’s – with each call to the 911 system, telecommunicators need to know this pertinent information in order to effectively process the emergency calls and dispatch the correct field response.   </a:t>
            </a:r>
          </a:p>
        </p:txBody>
      </p:sp>
      <p:sp>
        <p:nvSpPr>
          <p:cNvPr id="4" name="Slide Number Placeholder 3"/>
          <p:cNvSpPr>
            <a:spLocks noGrp="1"/>
          </p:cNvSpPr>
          <p:nvPr>
            <p:ph type="sldNum" sz="quarter" idx="5"/>
          </p:nvPr>
        </p:nvSpPr>
        <p:spPr/>
        <p:txBody>
          <a:bodyPr/>
          <a:lstStyle/>
          <a:p>
            <a:fld id="{A8C39954-6436-4B51-9490-663E564159A5}" type="slidenum">
              <a:rPr lang="en-US" smtClean="0"/>
              <a:t>38</a:t>
            </a:fld>
            <a:endParaRPr lang="en-US"/>
          </a:p>
        </p:txBody>
      </p:sp>
    </p:spTree>
    <p:extLst>
      <p:ext uri="{BB962C8B-B14F-4D97-AF65-F5344CB8AC3E}">
        <p14:creationId xmlns:p14="http://schemas.microsoft.com/office/powerpoint/2010/main" val="4071177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OEMC CIT Triage Box has mandatory questions that are required for officer and citizen safety (purple). </a:t>
            </a:r>
          </a:p>
        </p:txBody>
      </p:sp>
      <p:sp>
        <p:nvSpPr>
          <p:cNvPr id="4" name="Slide Number Placeholder 3"/>
          <p:cNvSpPr>
            <a:spLocks noGrp="1"/>
          </p:cNvSpPr>
          <p:nvPr>
            <p:ph type="sldNum" sz="quarter" idx="5"/>
          </p:nvPr>
        </p:nvSpPr>
        <p:spPr/>
        <p:txBody>
          <a:bodyPr/>
          <a:lstStyle/>
          <a:p>
            <a:fld id="{A8C39954-6436-4B51-9490-663E564159A5}" type="slidenum">
              <a:rPr lang="en-US" smtClean="0"/>
              <a:t>40</a:t>
            </a:fld>
            <a:endParaRPr lang="en-US"/>
          </a:p>
        </p:txBody>
      </p:sp>
    </p:spTree>
    <p:extLst>
      <p:ext uri="{BB962C8B-B14F-4D97-AF65-F5344CB8AC3E}">
        <p14:creationId xmlns:p14="http://schemas.microsoft.com/office/powerpoint/2010/main" val="3922718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209EA-6FF9-4ED7-D43D-24E5348FF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60102-A750-8334-6759-7D51601AD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D813B-EFD5-B312-4BAD-94A765C64A07}"/>
              </a:ext>
            </a:extLst>
          </p:cNvPr>
          <p:cNvSpPr>
            <a:spLocks noGrp="1"/>
          </p:cNvSpPr>
          <p:nvPr>
            <p:ph type="body" idx="1"/>
          </p:nvPr>
        </p:nvSpPr>
        <p:spPr/>
        <p:txBody>
          <a:bodyPr/>
          <a:lstStyle/>
          <a:p>
            <a:r>
              <a:rPr lang="en-US" dirty="0"/>
              <a:t>Z attribute – prioritize for CIT calls </a:t>
            </a:r>
          </a:p>
        </p:txBody>
      </p:sp>
      <p:sp>
        <p:nvSpPr>
          <p:cNvPr id="4" name="Slide Number Placeholder 3">
            <a:extLst>
              <a:ext uri="{FF2B5EF4-FFF2-40B4-BE49-F238E27FC236}">
                <a16:creationId xmlns:a16="http://schemas.microsoft.com/office/drawing/2014/main" id="{CCAB93F1-8BB1-2CD9-6DCE-3255C60FA3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39954-6436-4B51-9490-663E564159A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816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11</a:t>
            </a:fld>
            <a:endParaRPr lang="en-US" dirty="0"/>
          </a:p>
        </p:txBody>
      </p:sp>
    </p:spTree>
    <p:extLst>
      <p:ext uri="{BB962C8B-B14F-4D97-AF65-F5344CB8AC3E}">
        <p14:creationId xmlns:p14="http://schemas.microsoft.com/office/powerpoint/2010/main" val="540203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8213-CA62-25B2-3570-8CB943422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B298F-82F4-3363-1F50-D8931709A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C34E1-BF34-A749-E05C-7F9E512E33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6E4043-A37F-2ACE-E6E0-CB9DCB2634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39954-6436-4B51-9490-663E564159A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8446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03C3-192D-C05F-C7CF-DD95798E7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69FAA-8ECB-9034-D808-BC4B33CDB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7FDCC-A30F-3205-9EAB-A20BFCA273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0D4C3-1D0C-4F05-2D46-DC20D00E26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39954-6436-4B51-9490-663E564159A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298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750B6-59ED-62BF-7CF9-A48DFFCA1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A898C-5254-D596-426A-C94EE458E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48A3E-9EE8-FCDB-41F1-7530A2DFAE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37F97E-3DA9-43B1-49AA-7177405F54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39954-6436-4B51-9490-663E564159A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8694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online app for both Androids and I-Phone users.  To start the profile, you need an address and phone number (minimum information needed).  Safe and Secure – 10 Years no breach in security</a:t>
            </a:r>
          </a:p>
        </p:txBody>
      </p:sp>
      <p:sp>
        <p:nvSpPr>
          <p:cNvPr id="4" name="Slide Number Placeholder 3"/>
          <p:cNvSpPr>
            <a:spLocks noGrp="1"/>
          </p:cNvSpPr>
          <p:nvPr>
            <p:ph type="sldNum" sz="quarter" idx="5"/>
          </p:nvPr>
        </p:nvSpPr>
        <p:spPr/>
        <p:txBody>
          <a:bodyPr/>
          <a:lstStyle/>
          <a:p>
            <a:fld id="{A8C39954-6436-4B51-9490-663E564159A5}" type="slidenum">
              <a:rPr lang="en-US" smtClean="0"/>
              <a:t>45</a:t>
            </a:fld>
            <a:endParaRPr lang="en-US"/>
          </a:p>
        </p:txBody>
      </p:sp>
    </p:spTree>
    <p:extLst>
      <p:ext uri="{BB962C8B-B14F-4D97-AF65-F5344CB8AC3E}">
        <p14:creationId xmlns:p14="http://schemas.microsoft.com/office/powerpoint/2010/main" val="4025109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911 is used for Family members, medical information, animals, vehicles, emergency contacts.   Mental Health is also included – Misc notes can be added to the profile (Triggers, no lights and sirens, etc.)</a:t>
            </a:r>
          </a:p>
        </p:txBody>
      </p:sp>
      <p:sp>
        <p:nvSpPr>
          <p:cNvPr id="4" name="Slide Number Placeholder 3"/>
          <p:cNvSpPr>
            <a:spLocks noGrp="1"/>
          </p:cNvSpPr>
          <p:nvPr>
            <p:ph type="sldNum" sz="quarter" idx="5"/>
          </p:nvPr>
        </p:nvSpPr>
        <p:spPr/>
        <p:txBody>
          <a:bodyPr/>
          <a:lstStyle/>
          <a:p>
            <a:fld id="{A8C39954-6436-4B51-9490-663E564159A5}" type="slidenum">
              <a:rPr lang="en-US" smtClean="0"/>
              <a:t>46</a:t>
            </a:fld>
            <a:endParaRPr lang="en-US"/>
          </a:p>
        </p:txBody>
      </p:sp>
    </p:spTree>
    <p:extLst>
      <p:ext uri="{BB962C8B-B14F-4D97-AF65-F5344CB8AC3E}">
        <p14:creationId xmlns:p14="http://schemas.microsoft.com/office/powerpoint/2010/main" val="2061856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Profile </a:t>
            </a:r>
          </a:p>
        </p:txBody>
      </p:sp>
      <p:sp>
        <p:nvSpPr>
          <p:cNvPr id="4" name="Slide Number Placeholder 3"/>
          <p:cNvSpPr>
            <a:spLocks noGrp="1"/>
          </p:cNvSpPr>
          <p:nvPr>
            <p:ph type="sldNum" sz="quarter" idx="5"/>
          </p:nvPr>
        </p:nvSpPr>
        <p:spPr/>
        <p:txBody>
          <a:bodyPr/>
          <a:lstStyle/>
          <a:p>
            <a:fld id="{A8C39954-6436-4B51-9490-663E564159A5}" type="slidenum">
              <a:rPr lang="en-US" smtClean="0"/>
              <a:t>47</a:t>
            </a:fld>
            <a:endParaRPr lang="en-US"/>
          </a:p>
        </p:txBody>
      </p:sp>
    </p:spTree>
    <p:extLst>
      <p:ext uri="{BB962C8B-B14F-4D97-AF65-F5344CB8AC3E}">
        <p14:creationId xmlns:p14="http://schemas.microsoft.com/office/powerpoint/2010/main" val="896840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r>
              <a:rPr lang="en-US" dirty="0"/>
              <a:t>How to create a profile… let’s do it today.  Currently, we have 58,000 citizens with a profile created.  Remember, the profile must be updated every 6 months to remain active.  </a:t>
            </a:r>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77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12</a:t>
            </a:fld>
            <a:endParaRPr lang="en-US" dirty="0"/>
          </a:p>
        </p:txBody>
      </p:sp>
    </p:spTree>
    <p:extLst>
      <p:ext uri="{BB962C8B-B14F-4D97-AF65-F5344CB8AC3E}">
        <p14:creationId xmlns:p14="http://schemas.microsoft.com/office/powerpoint/2010/main" val="12866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13</a:t>
            </a:fld>
            <a:endParaRPr lang="en-US" dirty="0"/>
          </a:p>
        </p:txBody>
      </p:sp>
    </p:spTree>
    <p:extLst>
      <p:ext uri="{BB962C8B-B14F-4D97-AF65-F5344CB8AC3E}">
        <p14:creationId xmlns:p14="http://schemas.microsoft.com/office/powerpoint/2010/main" val="225021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15</a:t>
            </a:fld>
            <a:endParaRPr lang="en-US" dirty="0"/>
          </a:p>
        </p:txBody>
      </p:sp>
    </p:spTree>
    <p:extLst>
      <p:ext uri="{BB962C8B-B14F-4D97-AF65-F5344CB8AC3E}">
        <p14:creationId xmlns:p14="http://schemas.microsoft.com/office/powerpoint/2010/main" val="283498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16</a:t>
            </a:fld>
            <a:endParaRPr lang="en-US" dirty="0"/>
          </a:p>
        </p:txBody>
      </p:sp>
    </p:spTree>
    <p:extLst>
      <p:ext uri="{BB962C8B-B14F-4D97-AF65-F5344CB8AC3E}">
        <p14:creationId xmlns:p14="http://schemas.microsoft.com/office/powerpoint/2010/main" val="184524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17</a:t>
            </a:fld>
            <a:endParaRPr lang="en-US" dirty="0"/>
          </a:p>
        </p:txBody>
      </p:sp>
    </p:spTree>
    <p:extLst>
      <p:ext uri="{BB962C8B-B14F-4D97-AF65-F5344CB8AC3E}">
        <p14:creationId xmlns:p14="http://schemas.microsoft.com/office/powerpoint/2010/main" val="15260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B500E94-721D-4FD2-8CAA-72D8CCA45D3A}" type="slidenum">
              <a:rPr lang="en-US" smtClean="0"/>
              <a:t>18</a:t>
            </a:fld>
            <a:endParaRPr lang="en-US" dirty="0"/>
          </a:p>
        </p:txBody>
      </p:sp>
    </p:spTree>
    <p:extLst>
      <p:ext uri="{BB962C8B-B14F-4D97-AF65-F5344CB8AC3E}">
        <p14:creationId xmlns:p14="http://schemas.microsoft.com/office/powerpoint/2010/main" val="540037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2.xml"/><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2847677"/>
          </a:xfrm>
          <a:solidFill>
            <a:schemeClr val="bg1">
              <a:lumMod val="95000"/>
            </a:schemeClr>
          </a:solidFill>
        </p:spPr>
        <p:txBody>
          <a:bodyPr anchor="ctr">
            <a:noAutofit/>
          </a:bodyPr>
          <a:lstStyle>
            <a:lvl1pPr algn="l">
              <a:lnSpc>
                <a:spcPct val="85000"/>
              </a:lnSpc>
              <a:defRPr sz="5400" b="1" u="none"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rgbClr val="005899"/>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12078E32-9A8F-42AF-B046-430CA36478C1}" type="datetimeFigureOut">
              <a:rPr lang="en-US" b="1" smtClean="0"/>
              <a:pPr/>
              <a:t>8/20/2025</a:t>
            </a:fld>
            <a:endParaRPr lang="en-US"/>
          </a:p>
        </p:txBody>
      </p:sp>
      <p:sp>
        <p:nvSpPr>
          <p:cNvPr id="5" name="Footer Placeholder 4"/>
          <p:cNvSpPr>
            <a:spLocks noGrp="1"/>
          </p:cNvSpPr>
          <p:nvPr>
            <p:ph type="ftr" sz="quarter" idx="11"/>
          </p:nvPr>
        </p:nvSpPr>
        <p:spPr/>
        <p:txBody>
          <a:bodyPr/>
          <a:lstStyle/>
          <a:p>
            <a:endParaRPr lang="en-US"/>
          </a:p>
        </p:txBody>
      </p:sp>
      <p:pic>
        <p:nvPicPr>
          <p:cNvPr id="13" name="Picture 12">
            <a:extLst>
              <a:ext uri="{FF2B5EF4-FFF2-40B4-BE49-F238E27FC236}">
                <a16:creationId xmlns:a16="http://schemas.microsoft.com/office/drawing/2014/main" id="{68E6061F-4A2E-429D-8663-9AB09C2EAAAF}"/>
              </a:ext>
            </a:extLst>
          </p:cNvPr>
          <p:cNvPicPr>
            <a:picLocks noChangeAspect="1"/>
          </p:cNvPicPr>
          <p:nvPr userDrawn="1"/>
        </p:nvPicPr>
        <p:blipFill>
          <a:blip r:embed="rId2"/>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2460831176"/>
      </p:ext>
    </p:extLst>
  </p:cSld>
  <p:clrMapOvr>
    <a:masterClrMapping/>
  </p:clrMapOvr>
  <p:extLst>
    <p:ext uri="{DCECCB84-F9BA-43D5-87BE-67443E8EF086}">
      <p15:sldGuideLst xmlns:p15="http://schemas.microsoft.com/office/powerpoint/2012/main">
        <p15:guide id="1" pos="672" userDrawn="1">
          <p15:clr>
            <a:srgbClr val="CCCCCC"/>
          </p15:clr>
        </p15:guide>
        <p15:guide id="2" pos="7008" userDrawn="1">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7E157E-8DCB-4F70-A0AF-5EB586A91DD4}" type="datetime1">
              <a:rPr lang="en-US" smtClean="0"/>
              <a:pPr/>
              <a:t>8/20/2025</a:t>
            </a:fld>
            <a:endParaRPr lang="en-US"/>
          </a:p>
        </p:txBody>
      </p:sp>
      <p:sp>
        <p:nvSpPr>
          <p:cNvPr id="5" name="Footer Placeholder 4"/>
          <p:cNvSpPr>
            <a:spLocks noGrp="1"/>
          </p:cNvSpPr>
          <p:nvPr>
            <p:ph type="ftr" sz="quarter" idx="11"/>
          </p:nvPr>
        </p:nvSpPr>
        <p:spPr/>
        <p:txBody>
          <a:bodyPr/>
          <a:lstStyle/>
          <a:p>
            <a:endParaRPr lang="en-US">
              <a:solidFill>
                <a:srgbClr val="DEF5FA"/>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solidFill>
                  <a:srgbClr val="DEF5FA"/>
                </a:solidFill>
              </a:rPr>
              <a:pPr/>
              <a:t>‹#›</a:t>
            </a:fld>
            <a:endParaRPr lang="en-US">
              <a:solidFill>
                <a:srgbClr val="DEF5FA"/>
              </a:solidFill>
            </a:endParaRPr>
          </a:p>
        </p:txBody>
      </p:sp>
    </p:spTree>
    <p:extLst>
      <p:ext uri="{BB962C8B-B14F-4D97-AF65-F5344CB8AC3E}">
        <p14:creationId xmlns:p14="http://schemas.microsoft.com/office/powerpoint/2010/main" val="408686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1288772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12976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6" name="Footer Placeholder 5"/>
          <p:cNvSpPr>
            <a:spLocks noGrp="1"/>
          </p:cNvSpPr>
          <p:nvPr>
            <p:ph type="ftr" sz="quarter" idx="11"/>
          </p:nvPr>
        </p:nvSpPr>
        <p:spPr/>
        <p:txBody>
          <a:bodyPr/>
          <a:lstStyle/>
          <a:p>
            <a:endParaRPr lang="en-US">
              <a:solidFill>
                <a:srgbClr val="464646"/>
              </a:solidFill>
            </a:endParaRPr>
          </a:p>
        </p:txBody>
      </p:sp>
      <p:sp>
        <p:nvSpPr>
          <p:cNvPr id="7" name="Slide Number Placeholder 6"/>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684475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8" name="Footer Placeholder 7"/>
          <p:cNvSpPr>
            <a:spLocks noGrp="1"/>
          </p:cNvSpPr>
          <p:nvPr>
            <p:ph type="ftr" sz="quarter" idx="11"/>
          </p:nvPr>
        </p:nvSpPr>
        <p:spPr/>
        <p:txBody>
          <a:bodyPr/>
          <a:lstStyle/>
          <a:p>
            <a:endParaRPr lang="en-US">
              <a:solidFill>
                <a:srgbClr val="464646"/>
              </a:solidFill>
            </a:endParaRPr>
          </a:p>
        </p:txBody>
      </p:sp>
      <p:sp>
        <p:nvSpPr>
          <p:cNvPr id="9" name="Slide Number Placeholder 8"/>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381761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DFADB5D-B7A0-47E3-AD2D-B1A6F8614213}" type="datetime1">
              <a:rPr lang="en-US" smtClean="0">
                <a:solidFill>
                  <a:srgbClr val="464646"/>
                </a:solidFill>
              </a:rPr>
              <a:pPr/>
              <a:t>8/20/2025</a:t>
            </a:fld>
            <a:endParaRPr lang="en-US">
              <a:solidFill>
                <a:srgbClr val="464646"/>
              </a:solidFill>
            </a:endParaRPr>
          </a:p>
        </p:txBody>
      </p:sp>
      <p:sp>
        <p:nvSpPr>
          <p:cNvPr id="4" name="Footer Placeholder 3"/>
          <p:cNvSpPr>
            <a:spLocks noGrp="1"/>
          </p:cNvSpPr>
          <p:nvPr>
            <p:ph type="ftr" sz="quarter" idx="11"/>
          </p:nvPr>
        </p:nvSpPr>
        <p:spPr/>
        <p:txBody>
          <a:bodyPr/>
          <a:lstStyle/>
          <a:p>
            <a:endParaRPr lang="en-US">
              <a:solidFill>
                <a:srgbClr val="464646"/>
              </a:solidFill>
            </a:endParaRPr>
          </a:p>
        </p:txBody>
      </p:sp>
      <p:sp>
        <p:nvSpPr>
          <p:cNvPr id="5" name="Slide Number Placeholder 4"/>
          <p:cNvSpPr>
            <a:spLocks noGrp="1"/>
          </p:cNvSpPr>
          <p:nvPr>
            <p:ph type="sldNum" sz="quarter" idx="12"/>
          </p:nvPr>
        </p:nvSpPr>
        <p:spPr/>
        <p:txBody>
          <a:bodyPr/>
          <a:lstStyle/>
          <a:p>
            <a:fld id="{A3F7CB7D-F184-43C7-B6FD-03D728E1BBFF}" type="slidenum">
              <a:rPr lang="en-US" smtClean="0"/>
              <a:pPr/>
              <a:t>‹#›</a:t>
            </a:fld>
            <a:endParaRPr lang="en-US"/>
          </a:p>
        </p:txBody>
      </p:sp>
    </p:spTree>
    <p:extLst>
      <p:ext uri="{BB962C8B-B14F-4D97-AF65-F5344CB8AC3E}">
        <p14:creationId xmlns:p14="http://schemas.microsoft.com/office/powerpoint/2010/main" val="240046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solidFill>
                  <a:srgbClr val="464646"/>
                </a:solidFill>
              </a:rPr>
              <a:pPr/>
              <a:t>8/20/2025</a:t>
            </a:fld>
            <a:endParaRPr lang="en-US">
              <a:solidFill>
                <a:srgbClr val="464646"/>
              </a:solidFill>
            </a:endParaRPr>
          </a:p>
        </p:txBody>
      </p:sp>
      <p:sp>
        <p:nvSpPr>
          <p:cNvPr id="3" name="Footer Placeholder 2"/>
          <p:cNvSpPr>
            <a:spLocks noGrp="1"/>
          </p:cNvSpPr>
          <p:nvPr>
            <p:ph type="ftr" sz="quarter" idx="11"/>
          </p:nvPr>
        </p:nvSpPr>
        <p:spPr/>
        <p:txBody>
          <a:bodyPr/>
          <a:lstStyle/>
          <a:p>
            <a:endParaRPr lang="en-US">
              <a:solidFill>
                <a:srgbClr val="464646"/>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464646"/>
                </a:solidFill>
              </a:rPr>
              <a:pPr/>
              <a:t>‹#›</a:t>
            </a:fld>
            <a:endParaRPr lang="en-US">
              <a:solidFill>
                <a:srgbClr val="464646"/>
              </a:solidFill>
            </a:endParaRPr>
          </a:p>
        </p:txBody>
      </p:sp>
    </p:spTree>
    <p:extLst>
      <p:ext uri="{BB962C8B-B14F-4D97-AF65-F5344CB8AC3E}">
        <p14:creationId xmlns:p14="http://schemas.microsoft.com/office/powerpoint/2010/main" val="64684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9A8198-4617-485E-9585-4840B69DBBA6}" type="datetime1">
              <a:rPr lang="en-US" smtClean="0">
                <a:solidFill>
                  <a:srgbClr val="464646"/>
                </a:solidFill>
              </a:rPr>
              <a:pPr/>
              <a:t>8/20/2025</a:t>
            </a:fld>
            <a:endParaRPr lang="en-US">
              <a:solidFill>
                <a:srgbClr val="464646"/>
              </a:solidFill>
            </a:endParaRPr>
          </a:p>
        </p:txBody>
      </p:sp>
      <p:sp>
        <p:nvSpPr>
          <p:cNvPr id="6" name="Footer Placeholder 5"/>
          <p:cNvSpPr>
            <a:spLocks noGrp="1"/>
          </p:cNvSpPr>
          <p:nvPr>
            <p:ph type="ftr" sz="quarter" idx="11"/>
          </p:nvPr>
        </p:nvSpPr>
        <p:spPr/>
        <p:txBody>
          <a:bodyPr/>
          <a:lstStyle/>
          <a:p>
            <a:endParaRPr lang="en-US">
              <a:solidFill>
                <a:srgbClr val="464646"/>
              </a:solidFill>
            </a:endParaRPr>
          </a:p>
        </p:txBody>
      </p:sp>
      <p:sp>
        <p:nvSpPr>
          <p:cNvPr id="7" name="Slide Number Placeholder 6"/>
          <p:cNvSpPr>
            <a:spLocks noGrp="1"/>
          </p:cNvSpPr>
          <p:nvPr>
            <p:ph type="sldNum" sz="quarter" idx="12"/>
          </p:nvPr>
        </p:nvSpPr>
        <p:spPr/>
        <p:txBody>
          <a:bodyPr/>
          <a:lstStyle/>
          <a:p>
            <a:fld id="{A3F7CB7D-F184-43C7-B6FD-03D728E1BBFF}" type="slidenum">
              <a:rPr lang="en-US" smtClean="0"/>
              <a:pPr/>
              <a:t>‹#›</a:t>
            </a:fld>
            <a:endParaRPr lang="en-US"/>
          </a:p>
        </p:txBody>
      </p:sp>
    </p:spTree>
    <p:extLst>
      <p:ext uri="{BB962C8B-B14F-4D97-AF65-F5344CB8AC3E}">
        <p14:creationId xmlns:p14="http://schemas.microsoft.com/office/powerpoint/2010/main" val="25486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solidFill>
                  <a:srgbClr val="DEF5FA"/>
                </a:solidFill>
              </a:rPr>
              <a:pPr/>
              <a:t>8/20/2025</a:t>
            </a:fld>
            <a:endParaRPr lang="en-US">
              <a:solidFill>
                <a:srgbClr val="DEF5FA"/>
              </a:solidFill>
            </a:endParaRPr>
          </a:p>
        </p:txBody>
      </p:sp>
      <p:sp>
        <p:nvSpPr>
          <p:cNvPr id="6" name="Footer Placeholder 5"/>
          <p:cNvSpPr>
            <a:spLocks noGrp="1"/>
          </p:cNvSpPr>
          <p:nvPr>
            <p:ph type="ftr" sz="quarter" idx="11"/>
          </p:nvPr>
        </p:nvSpPr>
        <p:spPr/>
        <p:txBody>
          <a:bodyPr/>
          <a:lstStyle/>
          <a:p>
            <a:endParaRPr lang="en-US">
              <a:solidFill>
                <a:srgbClr val="DEF5FA"/>
              </a:solidFill>
            </a:endParaRPr>
          </a:p>
        </p:txBody>
      </p:sp>
      <p:sp>
        <p:nvSpPr>
          <p:cNvPr id="7" name="Slide Number Placeholder 6"/>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4098876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5040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78E32-9A8F-42AF-B046-430CA36478C1}"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3696369613"/>
      </p:ext>
    </p:extLst>
  </p:cSld>
  <p:clrMapOvr>
    <a:masterClrMapping/>
  </p:clrMapOvr>
  <p:extLst>
    <p:ext uri="{DCECCB84-F9BA-43D5-87BE-67443E8EF086}">
      <p15:sldGuideLst xmlns:p15="http://schemas.microsoft.com/office/powerpoint/2012/main">
        <p15:guide id="1" pos="672" userDrawn="1">
          <p15:clr>
            <a:srgbClr val="CCCCCC"/>
          </p15:clr>
        </p15:guide>
        <p15:guide id="2" pos="7008" userDrawn="1">
          <p15:clr>
            <a:srgbClr val="CCCCC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6151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4230144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3436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615437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339438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2456894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1" hangingPunct="1"/>
            <a:r>
              <a:rPr lang="en-US"/>
              <a:t>Click to edit Master title style</a:t>
            </a:r>
            <a:endParaRPr/>
          </a:p>
        </p:txBody>
      </p:sp>
      <p:sp>
        <p:nvSpPr>
          <p:cNvPr id="3" name="Rectangle 2"/>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4" name="Rectangle 3"/>
          <p:cNvSpPr>
            <a:spLocks noGrp="1"/>
          </p:cNvSpPr>
          <p:nvPr>
            <p:ph type="ftr" sz="quarter" idx="11"/>
          </p:nvPr>
        </p:nvSpPr>
        <p:spPr/>
        <p:txBody>
          <a:bodyPr/>
          <a:lstStyle/>
          <a:p>
            <a:endParaRPr lang="en-US">
              <a:solidFill>
                <a:srgbClr val="464646"/>
              </a:solidFill>
            </a:endParaRPr>
          </a:p>
        </p:txBody>
      </p:sp>
      <p:sp>
        <p:nvSpPr>
          <p:cNvPr id="5" name="Rectangle 4"/>
          <p:cNvSpPr>
            <a:spLocks noGrp="1"/>
          </p:cNvSpPr>
          <p:nvPr>
            <p:ph type="sldNum" sz="quarter" idx="12"/>
          </p:nvPr>
        </p:nvSpPr>
        <p:spPr/>
        <p:txBody>
          <a:bodyPr/>
          <a:lstStyle/>
          <a:p>
            <a:fld id="{8F82E0A0-C266-4798-8C8F-B9F91E9DA37E}" type="slidenum">
              <a:rPr lang="en-US" smtClean="0"/>
              <a:pPr/>
              <a:t>‹#›</a:t>
            </a:fld>
            <a:endParaRPr lang="en-US"/>
          </a:p>
        </p:txBody>
      </p:sp>
      <p:sp>
        <p:nvSpPr>
          <p:cNvPr id="7" name="Rectangle 6"/>
          <p:cNvSpPr>
            <a:spLocks noGrp="1"/>
          </p:cNvSpPr>
          <p:nvPr>
            <p:ph sz="quarter" idx="13"/>
          </p:nvPr>
        </p:nvSpPr>
        <p:spPr>
          <a:xfrm>
            <a:off x="812800" y="1803400"/>
            <a:ext cx="10871200" cy="4368800"/>
          </a:xfrm>
        </p:spPr>
        <p:txBody>
          <a:bodyPr/>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extLst>
      <p:ext uri="{BB962C8B-B14F-4D97-AF65-F5344CB8AC3E}">
        <p14:creationId xmlns:p14="http://schemas.microsoft.com/office/powerpoint/2010/main" val="199924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2847677"/>
          </a:xfrm>
          <a:solidFill>
            <a:schemeClr val="bg1">
              <a:lumMod val="95000"/>
            </a:schemeClr>
          </a:solidFill>
        </p:spPr>
        <p:txBody>
          <a:bodyPr anchor="ctr">
            <a:noAutofit/>
          </a:bodyPr>
          <a:lstStyle>
            <a:lvl1pPr algn="l">
              <a:lnSpc>
                <a:spcPct val="85000"/>
              </a:lnSpc>
              <a:defRPr sz="5400" b="1" u="none"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rgbClr val="005B99"/>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12078E32-9A8F-42AF-B046-430CA36478C1}" type="datetimeFigureOut">
              <a:rPr lang="en-US" b="1" smtClean="0"/>
              <a:pPr/>
              <a:t>8/20/2025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B46D2C5-5E6D-A340-9BB3-971946348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 y="362316"/>
            <a:ext cx="2303655" cy="909199"/>
          </a:xfrm>
          <a:prstGeom prst="rect">
            <a:avLst/>
          </a:prstGeom>
        </p:spPr>
      </p:pic>
    </p:spTree>
    <p:extLst>
      <p:ext uri="{BB962C8B-B14F-4D97-AF65-F5344CB8AC3E}">
        <p14:creationId xmlns:p14="http://schemas.microsoft.com/office/powerpoint/2010/main" val="20006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5B99"/>
                </a:solidFill>
                <a:latin typeface="+mn-lt"/>
              </a:defRPr>
            </a:lvl1pPr>
            <a:lvl2pPr>
              <a:defRPr>
                <a:solidFill>
                  <a:srgbClr val="005B99"/>
                </a:solidFill>
                <a:latin typeface="+mn-lt"/>
              </a:defRPr>
            </a:lvl2pPr>
            <a:lvl3pPr>
              <a:defRPr>
                <a:solidFill>
                  <a:srgbClr val="005B99"/>
                </a:solidFill>
                <a:latin typeface="+mn-lt"/>
              </a:defRPr>
            </a:lvl3pPr>
            <a:lvl4pPr>
              <a:defRPr>
                <a:solidFill>
                  <a:srgbClr val="005B99"/>
                </a:solidFill>
                <a:latin typeface="+mn-lt"/>
              </a:defRPr>
            </a:lvl4pPr>
            <a:lvl5pPr>
              <a:defRPr>
                <a:solidFill>
                  <a:srgbClr val="005B9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78E32-9A8F-42AF-B046-430CA36478C1}"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36963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78E32-9A8F-42AF-B046-430CA36478C1}"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32543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78E32-9A8F-42AF-B046-430CA36478C1}"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4239981546"/>
      </p:ext>
    </p:extLst>
  </p:cSld>
  <p:clrMapOvr>
    <a:masterClrMapping/>
  </p:clrMapOvr>
  <p:extLst>
    <p:ext uri="{DCECCB84-F9BA-43D5-87BE-67443E8EF086}">
      <p15:sldGuideLst xmlns:p15="http://schemas.microsoft.com/office/powerpoint/2012/main">
        <p15:guide id="1" pos="672" userDrawn="1">
          <p15:clr>
            <a:srgbClr val="CCCCCC"/>
          </p15:clr>
        </p15:guide>
        <p15:guide id="2" pos="7008" userDrawn="1">
          <p15:clr>
            <a:srgbClr val="CCCCC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1069848" y="2331720"/>
            <a:ext cx="4754880" cy="370332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64224" y="2331720"/>
            <a:ext cx="4754880" cy="370332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78E32-9A8F-42AF-B046-430CA36478C1}"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294006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78E32-9A8F-42AF-B046-430CA36478C1}"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1623403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78E32-9A8F-42AF-B046-430CA36478C1}"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2500393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n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1560" y="1432223"/>
            <a:ext cx="9966960" cy="2847677"/>
          </a:xfrm>
          <a:solidFill>
            <a:schemeClr val="bg1">
              <a:lumMod val="95000"/>
            </a:schemeClr>
          </a:solidFill>
        </p:spPr>
        <p:txBody>
          <a:bodyPr anchor="ctr">
            <a:noAutofit/>
          </a:bodyPr>
          <a:lstStyle>
            <a:lvl1pPr algn="ctr">
              <a:lnSpc>
                <a:spcPct val="85000"/>
              </a:lnSpc>
              <a:defRPr sz="5400" b="1" u="none" cap="none" baseline="0">
                <a:solidFill>
                  <a:schemeClr val="tx1"/>
                </a:solidFill>
              </a:defRPr>
            </a:lvl1pPr>
          </a:lstStyle>
          <a:p>
            <a:r>
              <a:rPr lang="en-US"/>
              <a:t>Thank You!</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12078E32-9A8F-42AF-B046-430CA36478C1}" type="datetimeFigureOut">
              <a:rPr lang="en-US" b="1" smtClean="0"/>
              <a:pPr/>
              <a:t>8/20/2025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B46D2C5-5E6D-A340-9BB3-971946348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 y="362316"/>
            <a:ext cx="2303655" cy="909199"/>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 y="4678692"/>
            <a:ext cx="529374" cy="529374"/>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17099" y="4681392"/>
            <a:ext cx="532064" cy="526674"/>
          </a:xfrm>
          <a:prstGeom prst="rect">
            <a:avLst/>
          </a:prstGeom>
        </p:spPr>
      </p:pic>
      <p:sp>
        <p:nvSpPr>
          <p:cNvPr id="21" name="Subtitle 2"/>
          <p:cNvSpPr txBox="1">
            <a:spLocks/>
          </p:cNvSpPr>
          <p:nvPr userDrawn="1"/>
        </p:nvSpPr>
        <p:spPr>
          <a:xfrm>
            <a:off x="1758358" y="5623022"/>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a:t>
            </a:r>
            <a:r>
              <a:rPr lang="en-US" err="1">
                <a:solidFill>
                  <a:srgbClr val="005B99"/>
                </a:solidFill>
              </a:rPr>
              <a:t>ChicagoPublicHealth</a:t>
            </a:r>
            <a:endParaRPr lang="en-US">
              <a:solidFill>
                <a:srgbClr val="005B99"/>
              </a:solidFill>
            </a:endParaRPr>
          </a:p>
        </p:txBody>
      </p:sp>
      <p:sp>
        <p:nvSpPr>
          <p:cNvPr id="22" name="Subtitle 2"/>
          <p:cNvSpPr txBox="1">
            <a:spLocks/>
          </p:cNvSpPr>
          <p:nvPr userDrawn="1"/>
        </p:nvSpPr>
        <p:spPr>
          <a:xfrm>
            <a:off x="6526587" y="4792114"/>
            <a:ext cx="4650931"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HealthyChicago@cityofchicago.org</a:t>
            </a:r>
          </a:p>
        </p:txBody>
      </p:sp>
      <p:sp>
        <p:nvSpPr>
          <p:cNvPr id="23" name="Subtitle 2"/>
          <p:cNvSpPr txBox="1">
            <a:spLocks/>
          </p:cNvSpPr>
          <p:nvPr userDrawn="1"/>
        </p:nvSpPr>
        <p:spPr>
          <a:xfrm>
            <a:off x="6526587" y="5619944"/>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a:t>
            </a:r>
            <a:r>
              <a:rPr lang="en-US" err="1">
                <a:solidFill>
                  <a:srgbClr val="005B99"/>
                </a:solidFill>
              </a:rPr>
              <a:t>ChiPublicHealth</a:t>
            </a:r>
            <a:endParaRPr lang="en-US">
              <a:solidFill>
                <a:srgbClr val="005B99"/>
              </a:solidFill>
            </a:endParaRPr>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1560" y="5521908"/>
            <a:ext cx="532064" cy="532064"/>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17099" y="5527298"/>
            <a:ext cx="532064" cy="532064"/>
          </a:xfrm>
          <a:prstGeom prst="rect">
            <a:avLst/>
          </a:prstGeom>
        </p:spPr>
      </p:pic>
      <p:sp>
        <p:nvSpPr>
          <p:cNvPr id="14" name="Subtitle 2"/>
          <p:cNvSpPr txBox="1">
            <a:spLocks/>
          </p:cNvSpPr>
          <p:nvPr userDrawn="1"/>
        </p:nvSpPr>
        <p:spPr>
          <a:xfrm>
            <a:off x="1758358" y="4773313"/>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Chicago.gov/Health</a:t>
            </a:r>
          </a:p>
        </p:txBody>
      </p:sp>
    </p:spTree>
    <p:extLst>
      <p:ext uri="{BB962C8B-B14F-4D97-AF65-F5344CB8AC3E}">
        <p14:creationId xmlns:p14="http://schemas.microsoft.com/office/powerpoint/2010/main" val="260619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3DEBC471-1A3F-4FB1-B1CB-A46D813C3A5D}"/>
              </a:ext>
            </a:extLst>
          </p:cNvPr>
          <p:cNvCxnSpPr>
            <a:cxnSpLocks/>
          </p:cNvCxnSpPr>
          <p:nvPr/>
        </p:nvCxnSpPr>
        <p:spPr>
          <a:xfrm>
            <a:off x="252412" y="5260975"/>
            <a:ext cx="11469688" cy="0"/>
          </a:xfrm>
          <a:prstGeom prst="line">
            <a:avLst/>
          </a:prstGeom>
          <a:ln w="28575">
            <a:solidFill>
              <a:srgbClr val="17385F"/>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219075" y="4462463"/>
            <a:ext cx="11469688" cy="6096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19075" y="5454650"/>
            <a:ext cx="11503025" cy="5842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6359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0203" y="936007"/>
            <a:ext cx="5509727" cy="653980"/>
          </a:xfrm>
          <a:prstGeom prst="rect">
            <a:avLst/>
          </a:prstGeom>
        </p:spPr>
        <p:txBody>
          <a:bodyPr>
            <a:normAutofit/>
          </a:bodyPr>
          <a:lstStyle>
            <a:lvl1pPr marL="0" indent="0">
              <a:buNone/>
              <a:defRPr sz="2400" b="0">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50203" y="1721512"/>
            <a:ext cx="5509727" cy="4202883"/>
          </a:xfrm>
          <a:prstGeom prst="rect">
            <a:avLst/>
          </a:prstGeom>
        </p:spPr>
        <p:txBody>
          <a:bodyPr anchor="t"/>
          <a:lstStyle>
            <a:lvl1pPr>
              <a:defRPr sz="2400"/>
            </a:lvl1pPr>
            <a:lvl2pPr>
              <a:defRPr sz="2000"/>
            </a:lvl2pPr>
            <a:lvl3pPr>
              <a:defRPr sz="1800"/>
            </a:lvl3pPr>
            <a:lvl4pPr>
              <a:defRPr sz="1600"/>
            </a:lvl4pPr>
            <a:lvl5pPr>
              <a:defRPr sz="1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5170" y="936007"/>
            <a:ext cx="5511891" cy="653980"/>
          </a:xfrm>
          <a:prstGeom prst="rect">
            <a:avLst/>
          </a:prstGeom>
        </p:spPr>
        <p:txBody>
          <a:bodyPr>
            <a:normAutofit/>
          </a:bodyPr>
          <a:lstStyle>
            <a:lvl1pPr marL="0" indent="0">
              <a:buNone/>
              <a:defRPr lang="en-US" sz="2400" b="0" kern="1200" dirty="0">
                <a:solidFill>
                  <a:schemeClr val="tx1"/>
                </a:solidFill>
                <a:latin typeface="+mj-lt"/>
                <a:ea typeface="+mn-ea"/>
                <a:cs typeface="+mn-cs"/>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marL="0" lvl="0" indent="0" algn="l" defTabSz="1217613" rtl="0" fontAlgn="base">
              <a:spcBef>
                <a:spcPct val="20000"/>
              </a:spcBef>
              <a:spcAft>
                <a:spcPct val="0"/>
              </a:spcAft>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6175170" y="1721512"/>
            <a:ext cx="5511891" cy="4202883"/>
          </a:xfrm>
          <a:prstGeom prst="rect">
            <a:avLst/>
          </a:prstGeom>
        </p:spPr>
        <p:txBody>
          <a:bodyPr anchor="t"/>
          <a:lstStyle>
            <a:lvl1pPr>
              <a:defRPr lang="en-US" dirty="0"/>
            </a:lvl1pPr>
            <a:lvl2pPr>
              <a:defRPr lang="en-US" sz="2000" dirty="0"/>
            </a:lvl2pPr>
            <a:lvl3pPr>
              <a:defRPr lang="en-US" sz="1800" dirty="0"/>
            </a:lvl3pPr>
            <a:lvl4pPr>
              <a:defRPr lang="en-US" sz="1600" dirty="0"/>
            </a:lvl4pPr>
            <a:lvl5pPr>
              <a:defRPr lang="en-US" sz="1400" dirty="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a:extLst>
              <a:ext uri="{FF2B5EF4-FFF2-40B4-BE49-F238E27FC236}">
                <a16:creationId xmlns:a16="http://schemas.microsoft.com/office/drawing/2014/main" id="{E0A4CE22-ADAF-4736-9730-DC53403AD609}"/>
              </a:ext>
            </a:extLst>
          </p:cNvPr>
          <p:cNvSpPr>
            <a:spLocks noGrp="1"/>
          </p:cNvSpPr>
          <p:nvPr>
            <p:ph type="sldNum" sz="quarter" idx="10"/>
          </p:nvPr>
        </p:nvSpPr>
        <p:spPr>
          <a:xfrm>
            <a:off x="11686539" y="6238875"/>
            <a:ext cx="508000" cy="365125"/>
          </a:xfrm>
          <a:prstGeom prst="rect">
            <a:avLst/>
          </a:prstGeom>
        </p:spPr>
        <p:txBody>
          <a:bodyPr/>
          <a:lstStyle>
            <a:lvl1pPr algn="ctr">
              <a:defRPr sz="1000" b="1">
                <a:solidFill>
                  <a:schemeClr val="bg1"/>
                </a:solidFill>
              </a:defRPr>
            </a:lvl1pPr>
          </a:lstStyle>
          <a:p>
            <a:fld id="{0EF2D667-8C17-49E6-813D-D24C7C39E88A}" type="slidenum">
              <a:rPr lang="en-US" altLang="en-US" smtClean="0"/>
              <a:pPr/>
              <a:t>‹#›</a:t>
            </a:fld>
            <a:endParaRPr lang="en-US" altLang="en-US" dirty="0"/>
          </a:p>
        </p:txBody>
      </p:sp>
      <p:cxnSp>
        <p:nvCxnSpPr>
          <p:cNvPr id="11" name="Straight Connector 6">
            <a:extLst>
              <a:ext uri="{FF2B5EF4-FFF2-40B4-BE49-F238E27FC236}">
                <a16:creationId xmlns:a16="http://schemas.microsoft.com/office/drawing/2014/main" id="{A42223E2-005A-46F2-88AE-ADA30C95DC03}"/>
              </a:ext>
            </a:extLst>
          </p:cNvPr>
          <p:cNvCxnSpPr>
            <a:cxnSpLocks/>
          </p:cNvCxnSpPr>
          <p:nvPr userDrawn="1"/>
        </p:nvCxnSpPr>
        <p:spPr>
          <a:xfrm>
            <a:off x="219075" y="851717"/>
            <a:ext cx="11492865" cy="0"/>
          </a:xfrm>
          <a:prstGeom prst="line">
            <a:avLst/>
          </a:prstGeom>
          <a:ln w="28575">
            <a:solidFill>
              <a:srgbClr val="17385F"/>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DDC27C42-B73C-4AAB-B4FC-A160B3F746E6}"/>
              </a:ext>
            </a:extLst>
          </p:cNvPr>
          <p:cNvSpPr>
            <a:spLocks noGrp="1"/>
          </p:cNvSpPr>
          <p:nvPr>
            <p:ph type="ctrTitle"/>
          </p:nvPr>
        </p:nvSpPr>
        <p:spPr>
          <a:xfrm>
            <a:off x="219075" y="151500"/>
            <a:ext cx="11467986" cy="609600"/>
          </a:xfrm>
          <a:prstGeom prst="rect">
            <a:avLst/>
          </a:prstGeom>
        </p:spPr>
        <p:txBody>
          <a:bodyPr/>
          <a:lstStyle/>
          <a:p>
            <a:r>
              <a:rPr lang="en-US"/>
              <a:t>Click to edit Master title style</a:t>
            </a:r>
          </a:p>
        </p:txBody>
      </p:sp>
      <p:cxnSp>
        <p:nvCxnSpPr>
          <p:cNvPr id="15" name="Straight Connector 6">
            <a:extLst>
              <a:ext uri="{FF2B5EF4-FFF2-40B4-BE49-F238E27FC236}">
                <a16:creationId xmlns:a16="http://schemas.microsoft.com/office/drawing/2014/main" id="{CAF7B92B-E007-4EFD-8D0D-AFBCE54E6920}"/>
              </a:ext>
            </a:extLst>
          </p:cNvPr>
          <p:cNvCxnSpPr>
            <a:cxnSpLocks/>
          </p:cNvCxnSpPr>
          <p:nvPr userDrawn="1"/>
        </p:nvCxnSpPr>
        <p:spPr>
          <a:xfrm>
            <a:off x="5980704" y="1004117"/>
            <a:ext cx="0" cy="4920278"/>
          </a:xfrm>
          <a:prstGeom prst="line">
            <a:avLst/>
          </a:prstGeom>
          <a:ln w="28575">
            <a:solidFill>
              <a:srgbClr val="17385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0594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0203" y="936008"/>
            <a:ext cx="3670750" cy="4988388"/>
          </a:xfrm>
          <a:prstGeom prst="rect">
            <a:avLst/>
          </a:prstGeom>
        </p:spPr>
        <p:txBody>
          <a:bodyPr anchor="t"/>
          <a:lstStyle>
            <a:lvl1pPr>
              <a:defRPr sz="2400"/>
            </a:lvl1pPr>
            <a:lvl2pPr>
              <a:defRPr sz="2000"/>
            </a:lvl2pPr>
            <a:lvl3pPr>
              <a:defRPr sz="1800"/>
            </a:lvl3pPr>
            <a:lvl4pPr>
              <a:defRPr sz="1600"/>
            </a:lvl4pPr>
            <a:lvl5pPr>
              <a:defRPr sz="1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082902" y="936008"/>
            <a:ext cx="7604159" cy="4988388"/>
          </a:xfrm>
          <a:prstGeom prst="rect">
            <a:avLst/>
          </a:prstGeom>
        </p:spPr>
        <p:txBody>
          <a:bodyPr anchor="t"/>
          <a:lstStyle>
            <a:lvl1pPr>
              <a:defRPr lang="en-US" dirty="0"/>
            </a:lvl1pPr>
            <a:lvl2pPr>
              <a:defRPr lang="en-US" sz="2000" dirty="0"/>
            </a:lvl2pPr>
            <a:lvl3pPr>
              <a:defRPr lang="en-US" sz="1800" dirty="0"/>
            </a:lvl3pPr>
            <a:lvl4pPr>
              <a:defRPr lang="en-US" sz="1600" dirty="0"/>
            </a:lvl4pPr>
            <a:lvl5pPr>
              <a:defRPr lang="en-US" sz="1400" dirty="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6">
            <a:extLst>
              <a:ext uri="{FF2B5EF4-FFF2-40B4-BE49-F238E27FC236}">
                <a16:creationId xmlns:a16="http://schemas.microsoft.com/office/drawing/2014/main" id="{A42223E2-005A-46F2-88AE-ADA30C95DC03}"/>
              </a:ext>
            </a:extLst>
          </p:cNvPr>
          <p:cNvCxnSpPr>
            <a:cxnSpLocks/>
          </p:cNvCxnSpPr>
          <p:nvPr userDrawn="1"/>
        </p:nvCxnSpPr>
        <p:spPr>
          <a:xfrm>
            <a:off x="219075" y="851717"/>
            <a:ext cx="11492865" cy="0"/>
          </a:xfrm>
          <a:prstGeom prst="line">
            <a:avLst/>
          </a:prstGeom>
          <a:ln w="28575">
            <a:solidFill>
              <a:srgbClr val="17385F"/>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DDC27C42-B73C-4AAB-B4FC-A160B3F746E6}"/>
              </a:ext>
            </a:extLst>
          </p:cNvPr>
          <p:cNvSpPr>
            <a:spLocks noGrp="1"/>
          </p:cNvSpPr>
          <p:nvPr>
            <p:ph type="ctrTitle"/>
          </p:nvPr>
        </p:nvSpPr>
        <p:spPr>
          <a:xfrm>
            <a:off x="219075" y="151500"/>
            <a:ext cx="11467986" cy="609600"/>
          </a:xfrm>
          <a:prstGeom prst="rect">
            <a:avLst/>
          </a:prstGeom>
        </p:spPr>
        <p:txBody>
          <a:bodyPr/>
          <a:lstStyle/>
          <a:p>
            <a:r>
              <a:rPr lang="en-US"/>
              <a:t>Click to edit Master title style</a:t>
            </a:r>
          </a:p>
        </p:txBody>
      </p:sp>
      <p:cxnSp>
        <p:nvCxnSpPr>
          <p:cNvPr id="15" name="Straight Connector 6">
            <a:extLst>
              <a:ext uri="{FF2B5EF4-FFF2-40B4-BE49-F238E27FC236}">
                <a16:creationId xmlns:a16="http://schemas.microsoft.com/office/drawing/2014/main" id="{CAF7B92B-E007-4EFD-8D0D-AFBCE54E6920}"/>
              </a:ext>
            </a:extLst>
          </p:cNvPr>
          <p:cNvCxnSpPr>
            <a:cxnSpLocks/>
          </p:cNvCxnSpPr>
          <p:nvPr userDrawn="1"/>
        </p:nvCxnSpPr>
        <p:spPr>
          <a:xfrm>
            <a:off x="4001931" y="1004117"/>
            <a:ext cx="0" cy="4920278"/>
          </a:xfrm>
          <a:prstGeom prst="line">
            <a:avLst/>
          </a:prstGeom>
          <a:ln w="28575">
            <a:solidFill>
              <a:srgbClr val="17385F"/>
            </a:solidFill>
          </a:ln>
        </p:spPr>
        <p:style>
          <a:lnRef idx="1">
            <a:schemeClr val="dk1"/>
          </a:lnRef>
          <a:fillRef idx="0">
            <a:schemeClr val="dk1"/>
          </a:fillRef>
          <a:effectRef idx="0">
            <a:schemeClr val="dk1"/>
          </a:effectRef>
          <a:fontRef idx="minor">
            <a:schemeClr val="tx1"/>
          </a:fontRef>
        </p:style>
      </p:cxnSp>
      <p:sp>
        <p:nvSpPr>
          <p:cNvPr id="10" name="Slide Number Placeholder 8">
            <a:extLst>
              <a:ext uri="{FF2B5EF4-FFF2-40B4-BE49-F238E27FC236}">
                <a16:creationId xmlns:a16="http://schemas.microsoft.com/office/drawing/2014/main" id="{E0A4CE22-ADAF-4736-9730-DC53403AD609}"/>
              </a:ext>
            </a:extLst>
          </p:cNvPr>
          <p:cNvSpPr>
            <a:spLocks noGrp="1"/>
          </p:cNvSpPr>
          <p:nvPr>
            <p:ph type="sldNum" sz="quarter" idx="10"/>
          </p:nvPr>
        </p:nvSpPr>
        <p:spPr>
          <a:xfrm>
            <a:off x="11686539" y="6238875"/>
            <a:ext cx="508000" cy="365125"/>
          </a:xfrm>
          <a:prstGeom prst="rect">
            <a:avLst/>
          </a:prstGeom>
        </p:spPr>
        <p:txBody>
          <a:bodyPr/>
          <a:lstStyle>
            <a:lvl1pPr algn="ctr">
              <a:defRPr sz="1000" b="1">
                <a:solidFill>
                  <a:schemeClr val="bg1"/>
                </a:solidFill>
              </a:defRPr>
            </a:lvl1pPr>
          </a:lstStyle>
          <a:p>
            <a:fld id="{0EF2D667-8C17-49E6-813D-D24C7C39E88A}" type="slidenum">
              <a:rPr lang="en-US" altLang="en-US" smtClean="0"/>
              <a:pPr/>
              <a:t>‹#›</a:t>
            </a:fld>
            <a:endParaRPr lang="en-US" altLang="en-US" dirty="0"/>
          </a:p>
        </p:txBody>
      </p:sp>
    </p:spTree>
    <p:extLst>
      <p:ext uri="{BB962C8B-B14F-4D97-AF65-F5344CB8AC3E}">
        <p14:creationId xmlns:p14="http://schemas.microsoft.com/office/powerpoint/2010/main" val="493793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6">
            <a:extLst>
              <a:ext uri="{FF2B5EF4-FFF2-40B4-BE49-F238E27FC236}">
                <a16:creationId xmlns:a16="http://schemas.microsoft.com/office/drawing/2014/main" id="{EA54E0B0-8448-4E59-B799-BA4D5D0CC1F1}"/>
              </a:ext>
            </a:extLst>
          </p:cNvPr>
          <p:cNvCxnSpPr>
            <a:cxnSpLocks/>
          </p:cNvCxnSpPr>
          <p:nvPr userDrawn="1"/>
        </p:nvCxnSpPr>
        <p:spPr>
          <a:xfrm>
            <a:off x="219075" y="851717"/>
            <a:ext cx="11492865" cy="0"/>
          </a:xfrm>
          <a:prstGeom prst="line">
            <a:avLst/>
          </a:prstGeom>
          <a:ln w="28575">
            <a:solidFill>
              <a:srgbClr val="17385F"/>
            </a:solidFill>
          </a:ln>
        </p:spPr>
        <p:style>
          <a:lnRef idx="1">
            <a:schemeClr val="dk1"/>
          </a:lnRef>
          <a:fillRef idx="0">
            <a:schemeClr val="dk1"/>
          </a:fillRef>
          <a:effectRef idx="0">
            <a:schemeClr val="dk1"/>
          </a:effectRef>
          <a:fontRef idx="minor">
            <a:schemeClr val="tx1"/>
          </a:fontRef>
        </p:style>
      </p:cxnSp>
      <p:sp>
        <p:nvSpPr>
          <p:cNvPr id="7" name="Title 1">
            <a:extLst>
              <a:ext uri="{FF2B5EF4-FFF2-40B4-BE49-F238E27FC236}">
                <a16:creationId xmlns:a16="http://schemas.microsoft.com/office/drawing/2014/main" id="{8ACB4A24-8D17-4FCE-A711-61ABB64C0B38}"/>
              </a:ext>
            </a:extLst>
          </p:cNvPr>
          <p:cNvSpPr>
            <a:spLocks noGrp="1"/>
          </p:cNvSpPr>
          <p:nvPr>
            <p:ph type="ctrTitle"/>
          </p:nvPr>
        </p:nvSpPr>
        <p:spPr>
          <a:xfrm>
            <a:off x="219075" y="151500"/>
            <a:ext cx="11492865" cy="609600"/>
          </a:xfrm>
          <a:prstGeom prst="rect">
            <a:avLst/>
          </a:prstGeom>
        </p:spPr>
        <p:txBody>
          <a:bodyPr/>
          <a:lstStyle/>
          <a:p>
            <a:r>
              <a:rPr lang="en-US"/>
              <a:t>Click to edit Master title style</a:t>
            </a:r>
          </a:p>
        </p:txBody>
      </p:sp>
      <p:sp>
        <p:nvSpPr>
          <p:cNvPr id="9" name="Subtitle 2">
            <a:extLst>
              <a:ext uri="{FF2B5EF4-FFF2-40B4-BE49-F238E27FC236}">
                <a16:creationId xmlns:a16="http://schemas.microsoft.com/office/drawing/2014/main" id="{1F23F1F4-272C-4E2A-BA35-90999CE601CC}"/>
              </a:ext>
            </a:extLst>
          </p:cNvPr>
          <p:cNvSpPr>
            <a:spLocks noGrp="1"/>
          </p:cNvSpPr>
          <p:nvPr>
            <p:ph type="subTitle" idx="1"/>
          </p:nvPr>
        </p:nvSpPr>
        <p:spPr>
          <a:xfrm>
            <a:off x="219075" y="942335"/>
            <a:ext cx="11492865" cy="5010789"/>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Slide Number Placeholder 8">
            <a:extLst>
              <a:ext uri="{FF2B5EF4-FFF2-40B4-BE49-F238E27FC236}">
                <a16:creationId xmlns:a16="http://schemas.microsoft.com/office/drawing/2014/main" id="{E0A4CE22-ADAF-4736-9730-DC53403AD609}"/>
              </a:ext>
            </a:extLst>
          </p:cNvPr>
          <p:cNvSpPr>
            <a:spLocks noGrp="1"/>
          </p:cNvSpPr>
          <p:nvPr>
            <p:ph type="sldNum" sz="quarter" idx="10"/>
          </p:nvPr>
        </p:nvSpPr>
        <p:spPr>
          <a:xfrm>
            <a:off x="11686539" y="6238875"/>
            <a:ext cx="508000" cy="365125"/>
          </a:xfrm>
          <a:prstGeom prst="rect">
            <a:avLst/>
          </a:prstGeom>
        </p:spPr>
        <p:txBody>
          <a:bodyPr/>
          <a:lstStyle>
            <a:lvl1pPr algn="ctr">
              <a:defRPr sz="1000" b="1">
                <a:solidFill>
                  <a:schemeClr val="bg1"/>
                </a:solidFill>
              </a:defRPr>
            </a:lvl1pPr>
          </a:lstStyle>
          <a:p>
            <a:fld id="{0EF2D667-8C17-49E6-813D-D24C7C39E88A}" type="slidenum">
              <a:rPr lang="en-US" altLang="en-US" smtClean="0"/>
              <a:pPr/>
              <a:t>‹#›</a:t>
            </a:fld>
            <a:endParaRPr lang="en-US" altLang="en-US" dirty="0"/>
          </a:p>
        </p:txBody>
      </p:sp>
    </p:spTree>
    <p:extLst>
      <p:ext uri="{BB962C8B-B14F-4D97-AF65-F5344CB8AC3E}">
        <p14:creationId xmlns:p14="http://schemas.microsoft.com/office/powerpoint/2010/main" val="2838776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a:extLst>
              <a:ext uri="{FF2B5EF4-FFF2-40B4-BE49-F238E27FC236}">
                <a16:creationId xmlns:a16="http://schemas.microsoft.com/office/drawing/2014/main" id="{E0A4CE22-ADAF-4736-9730-DC53403AD609}"/>
              </a:ext>
            </a:extLst>
          </p:cNvPr>
          <p:cNvSpPr>
            <a:spLocks noGrp="1"/>
          </p:cNvSpPr>
          <p:nvPr>
            <p:ph type="sldNum" sz="quarter" idx="10"/>
          </p:nvPr>
        </p:nvSpPr>
        <p:spPr>
          <a:xfrm>
            <a:off x="11686539" y="6238875"/>
            <a:ext cx="508000" cy="365125"/>
          </a:xfrm>
          <a:prstGeom prst="rect">
            <a:avLst/>
          </a:prstGeom>
        </p:spPr>
        <p:txBody>
          <a:bodyPr/>
          <a:lstStyle>
            <a:lvl1pPr algn="ctr">
              <a:defRPr sz="1000" b="1">
                <a:solidFill>
                  <a:schemeClr val="bg1"/>
                </a:solidFill>
              </a:defRPr>
            </a:lvl1pPr>
          </a:lstStyle>
          <a:p>
            <a:fld id="{0EF2D667-8C17-49E6-813D-D24C7C39E88A}" type="slidenum">
              <a:rPr lang="en-US" altLang="en-US" smtClean="0"/>
              <a:pPr/>
              <a:t>‹#›</a:t>
            </a:fld>
            <a:endParaRPr lang="en-US" altLang="en-US" dirty="0"/>
          </a:p>
        </p:txBody>
      </p:sp>
    </p:spTree>
    <p:extLst>
      <p:ext uri="{BB962C8B-B14F-4D97-AF65-F5344CB8AC3E}">
        <p14:creationId xmlns:p14="http://schemas.microsoft.com/office/powerpoint/2010/main" val="1285403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499" y="177800"/>
            <a:ext cx="3401485"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824355" y="177800"/>
            <a:ext cx="7940012" cy="5757566"/>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499" y="1435101"/>
            <a:ext cx="3401485" cy="4500265"/>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cxnSp>
        <p:nvCxnSpPr>
          <p:cNvPr id="8" name="Straight Connector 6">
            <a:extLst>
              <a:ext uri="{FF2B5EF4-FFF2-40B4-BE49-F238E27FC236}">
                <a16:creationId xmlns:a16="http://schemas.microsoft.com/office/drawing/2014/main" id="{733F2352-FC91-4D49-A630-034C83F8EF63}"/>
              </a:ext>
            </a:extLst>
          </p:cNvPr>
          <p:cNvCxnSpPr>
            <a:cxnSpLocks/>
          </p:cNvCxnSpPr>
          <p:nvPr userDrawn="1"/>
        </p:nvCxnSpPr>
        <p:spPr>
          <a:xfrm>
            <a:off x="3769763" y="177800"/>
            <a:ext cx="0" cy="5757566"/>
          </a:xfrm>
          <a:prstGeom prst="line">
            <a:avLst/>
          </a:prstGeom>
          <a:ln w="28575">
            <a:solidFill>
              <a:srgbClr val="013298"/>
            </a:solidFill>
          </a:ln>
        </p:spPr>
        <p:style>
          <a:lnRef idx="1">
            <a:schemeClr val="dk1"/>
          </a:lnRef>
          <a:fillRef idx="0">
            <a:schemeClr val="dk1"/>
          </a:fillRef>
          <a:effectRef idx="0">
            <a:schemeClr val="dk1"/>
          </a:effectRef>
          <a:fontRef idx="minor">
            <a:schemeClr val="tx1"/>
          </a:fontRef>
        </p:style>
      </p:cxnSp>
      <p:cxnSp>
        <p:nvCxnSpPr>
          <p:cNvPr id="10" name="Straight Connector 6">
            <a:extLst>
              <a:ext uri="{FF2B5EF4-FFF2-40B4-BE49-F238E27FC236}">
                <a16:creationId xmlns:a16="http://schemas.microsoft.com/office/drawing/2014/main" id="{30965FA2-4E51-403E-A04C-F769002C1D29}"/>
              </a:ext>
            </a:extLst>
          </p:cNvPr>
          <p:cNvCxnSpPr>
            <a:cxnSpLocks/>
          </p:cNvCxnSpPr>
          <p:nvPr userDrawn="1"/>
        </p:nvCxnSpPr>
        <p:spPr>
          <a:xfrm>
            <a:off x="277498" y="1394157"/>
            <a:ext cx="3401485" cy="0"/>
          </a:xfrm>
          <a:prstGeom prst="line">
            <a:avLst/>
          </a:prstGeom>
          <a:ln w="28575">
            <a:solidFill>
              <a:srgbClr val="013298"/>
            </a:solidFill>
          </a:ln>
        </p:spPr>
        <p:style>
          <a:lnRef idx="1">
            <a:schemeClr val="dk1"/>
          </a:lnRef>
          <a:fillRef idx="0">
            <a:schemeClr val="dk1"/>
          </a:fillRef>
          <a:effectRef idx="0">
            <a:schemeClr val="dk1"/>
          </a:effectRef>
          <a:fontRef idx="minor">
            <a:schemeClr val="tx1"/>
          </a:fontRef>
        </p:style>
      </p:cxnSp>
      <p:sp>
        <p:nvSpPr>
          <p:cNvPr id="11" name="Slide Number Placeholder 8">
            <a:extLst>
              <a:ext uri="{FF2B5EF4-FFF2-40B4-BE49-F238E27FC236}">
                <a16:creationId xmlns:a16="http://schemas.microsoft.com/office/drawing/2014/main" id="{E0A4CE22-ADAF-4736-9730-DC53403AD609}"/>
              </a:ext>
            </a:extLst>
          </p:cNvPr>
          <p:cNvSpPr>
            <a:spLocks noGrp="1"/>
          </p:cNvSpPr>
          <p:nvPr>
            <p:ph type="sldNum" sz="quarter" idx="10"/>
          </p:nvPr>
        </p:nvSpPr>
        <p:spPr>
          <a:xfrm>
            <a:off x="11686539" y="6238875"/>
            <a:ext cx="508000" cy="365125"/>
          </a:xfrm>
          <a:prstGeom prst="rect">
            <a:avLst/>
          </a:prstGeom>
        </p:spPr>
        <p:txBody>
          <a:bodyPr/>
          <a:lstStyle>
            <a:lvl1pPr algn="ctr">
              <a:defRPr sz="1000" b="1">
                <a:solidFill>
                  <a:schemeClr val="bg1"/>
                </a:solidFill>
              </a:defRPr>
            </a:lvl1pPr>
          </a:lstStyle>
          <a:p>
            <a:fld id="{0EF2D667-8C17-49E6-813D-D24C7C39E88A}" type="slidenum">
              <a:rPr lang="en-US" altLang="en-US" smtClean="0"/>
              <a:pPr/>
              <a:t>‹#›</a:t>
            </a:fld>
            <a:endParaRPr lang="en-US" altLang="en-US" dirty="0"/>
          </a:p>
        </p:txBody>
      </p:sp>
    </p:spTree>
    <p:extLst>
      <p:ext uri="{BB962C8B-B14F-4D97-AF65-F5344CB8AC3E}">
        <p14:creationId xmlns:p14="http://schemas.microsoft.com/office/powerpoint/2010/main" val="170068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1069848" y="2331720"/>
            <a:ext cx="4754880" cy="370332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64224" y="2331720"/>
            <a:ext cx="4754880" cy="370332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78E32-9A8F-42AF-B046-430CA36478C1}"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1789558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9075" y="942335"/>
            <a:ext cx="11492865" cy="4518665"/>
          </a:xfrm>
          <a:prstGeom prst="rect">
            <a:avLst/>
          </a:prstGeo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dirty="0"/>
              <a:t>Click icon to add picture</a:t>
            </a:r>
          </a:p>
        </p:txBody>
      </p:sp>
      <p:sp>
        <p:nvSpPr>
          <p:cNvPr id="4" name="Text Placeholder 3"/>
          <p:cNvSpPr>
            <a:spLocks noGrp="1"/>
          </p:cNvSpPr>
          <p:nvPr>
            <p:ph type="body" sz="half" idx="2"/>
          </p:nvPr>
        </p:nvSpPr>
        <p:spPr>
          <a:xfrm>
            <a:off x="2641600" y="5561081"/>
            <a:ext cx="7315200" cy="3984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cxnSp>
        <p:nvCxnSpPr>
          <p:cNvPr id="6" name="Straight Connector 6">
            <a:extLst>
              <a:ext uri="{FF2B5EF4-FFF2-40B4-BE49-F238E27FC236}">
                <a16:creationId xmlns:a16="http://schemas.microsoft.com/office/drawing/2014/main" id="{F97016D9-C462-4368-9051-81166B324036}"/>
              </a:ext>
            </a:extLst>
          </p:cNvPr>
          <p:cNvCxnSpPr>
            <a:cxnSpLocks/>
          </p:cNvCxnSpPr>
          <p:nvPr userDrawn="1"/>
        </p:nvCxnSpPr>
        <p:spPr>
          <a:xfrm>
            <a:off x="219075" y="851717"/>
            <a:ext cx="11492865" cy="0"/>
          </a:xfrm>
          <a:prstGeom prst="line">
            <a:avLst/>
          </a:prstGeom>
          <a:ln w="28575">
            <a:solidFill>
              <a:srgbClr val="013298"/>
            </a:solidFill>
          </a:ln>
        </p:spPr>
        <p:style>
          <a:lnRef idx="1">
            <a:schemeClr val="dk1"/>
          </a:lnRef>
          <a:fillRef idx="0">
            <a:schemeClr val="dk1"/>
          </a:fillRef>
          <a:effectRef idx="0">
            <a:schemeClr val="dk1"/>
          </a:effectRef>
          <a:fontRef idx="minor">
            <a:schemeClr val="tx1"/>
          </a:fontRef>
        </p:style>
      </p:cxnSp>
      <p:sp>
        <p:nvSpPr>
          <p:cNvPr id="7" name="Title 1">
            <a:extLst>
              <a:ext uri="{FF2B5EF4-FFF2-40B4-BE49-F238E27FC236}">
                <a16:creationId xmlns:a16="http://schemas.microsoft.com/office/drawing/2014/main" id="{80EEC150-325E-4B1F-941C-668A1D585FF7}"/>
              </a:ext>
            </a:extLst>
          </p:cNvPr>
          <p:cNvSpPr>
            <a:spLocks noGrp="1"/>
          </p:cNvSpPr>
          <p:nvPr>
            <p:ph type="ctrTitle"/>
          </p:nvPr>
        </p:nvSpPr>
        <p:spPr>
          <a:xfrm>
            <a:off x="219075" y="151500"/>
            <a:ext cx="11492865" cy="609600"/>
          </a:xfrm>
          <a:prstGeom prst="rect">
            <a:avLst/>
          </a:prstGeo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E0A4CE22-ADAF-4736-9730-DC53403AD609}"/>
              </a:ext>
            </a:extLst>
          </p:cNvPr>
          <p:cNvSpPr>
            <a:spLocks noGrp="1"/>
          </p:cNvSpPr>
          <p:nvPr>
            <p:ph type="sldNum" sz="quarter" idx="10"/>
          </p:nvPr>
        </p:nvSpPr>
        <p:spPr>
          <a:xfrm>
            <a:off x="11686539" y="6238875"/>
            <a:ext cx="508000" cy="365125"/>
          </a:xfrm>
          <a:prstGeom prst="rect">
            <a:avLst/>
          </a:prstGeom>
        </p:spPr>
        <p:txBody>
          <a:bodyPr/>
          <a:lstStyle>
            <a:lvl1pPr algn="ctr">
              <a:defRPr sz="1000" b="1">
                <a:solidFill>
                  <a:schemeClr val="bg1"/>
                </a:solidFill>
              </a:defRPr>
            </a:lvl1pPr>
          </a:lstStyle>
          <a:p>
            <a:fld id="{0EF2D667-8C17-49E6-813D-D24C7C39E88A}" type="slidenum">
              <a:rPr lang="en-US" altLang="en-US" smtClean="0"/>
              <a:pPr/>
              <a:t>‹#›</a:t>
            </a:fld>
            <a:endParaRPr lang="en-US" altLang="en-US" dirty="0"/>
          </a:p>
        </p:txBody>
      </p:sp>
    </p:spTree>
    <p:extLst>
      <p:ext uri="{BB962C8B-B14F-4D97-AF65-F5344CB8AC3E}">
        <p14:creationId xmlns:p14="http://schemas.microsoft.com/office/powerpoint/2010/main" val="1713501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p:txBody>
          <a:bodyPr/>
          <a:lstStyle/>
          <a:p>
            <a:r>
              <a:rPr lang="en-US"/>
              <a:t>CLICK TO EDIT MASTER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E7A5B6-9BAD-432D-B418-241875C826EB}" type="datetime2">
              <a:rPr lang="en-US" smtClean="0"/>
              <a:pPr/>
              <a:t>Wednesday, August 20, 2025</a:t>
            </a:fld>
            <a:endParaRPr lang="en-US"/>
          </a:p>
        </p:txBody>
      </p:sp>
      <p:sp>
        <p:nvSpPr>
          <p:cNvPr id="5" name="Footer Placeholder 4"/>
          <p:cNvSpPr>
            <a:spLocks noGrp="1"/>
          </p:cNvSpPr>
          <p:nvPr>
            <p:ph type="ftr" sz="quarter" idx="11"/>
          </p:nvPr>
        </p:nvSpPr>
        <p:spPr/>
        <p:txBody>
          <a:bodyPr/>
          <a:lstStyle/>
          <a:p>
            <a:pPr algn="r"/>
            <a:r>
              <a:rPr lang="en-US"/>
              <a:t>ROUGH DRAFT</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25257931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78E32-9A8F-42AF-B046-430CA36478C1}"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3781258069"/>
      </p:ext>
    </p:extLst>
  </p:cSld>
  <p:clrMapOvr>
    <a:masterClrMapping/>
  </p:clrMapOvr>
  <p:extLst>
    <p:ext uri="{DCECCB84-F9BA-43D5-87BE-67443E8EF086}">
      <p15:sldGuideLst xmlns:p15="http://schemas.microsoft.com/office/powerpoint/2012/main">
        <p15:guide id="1" pos="672" userDrawn="1">
          <p15:clr>
            <a:srgbClr val="CCCCCC"/>
          </p15:clr>
        </p15:guide>
        <p15:guide id="2" pos="1444" userDrawn="1">
          <p15:clr>
            <a:srgbClr val="CCCCCC"/>
          </p15:clr>
        </p15:guide>
        <p15:guide id="3" pos="1784" userDrawn="1">
          <p15:clr>
            <a:srgbClr val="CCCCCC"/>
          </p15:clr>
        </p15:guide>
        <p15:guide id="4" pos="2557" userDrawn="1">
          <p15:clr>
            <a:srgbClr val="CCCCCC"/>
          </p15:clr>
        </p15:guide>
        <p15:guide id="5" pos="2897" userDrawn="1">
          <p15:clr>
            <a:srgbClr val="CCCCCC"/>
          </p15:clr>
        </p15:guide>
        <p15:guide id="6" pos="3669" userDrawn="1">
          <p15:clr>
            <a:srgbClr val="CCCCCC"/>
          </p15:clr>
        </p15:guide>
        <p15:guide id="7" pos="4010" userDrawn="1">
          <p15:clr>
            <a:srgbClr val="CCCCCC"/>
          </p15:clr>
        </p15:guide>
        <p15:guide id="8" pos="4782" userDrawn="1">
          <p15:clr>
            <a:srgbClr val="CCCCCC"/>
          </p15:clr>
        </p15:guide>
        <p15:guide id="9" pos="5123" userDrawn="1">
          <p15:clr>
            <a:srgbClr val="CCCCCC"/>
          </p15:clr>
        </p15:guide>
        <p15:guide id="10" pos="5895" userDrawn="1">
          <p15:clr>
            <a:srgbClr val="CCCCCC"/>
          </p15:clr>
        </p15:guide>
        <p15:guide id="11" pos="6235" userDrawn="1">
          <p15:clr>
            <a:srgbClr val="CCCCCC"/>
          </p15:clr>
        </p15:guide>
        <p15:guide id="12" pos="7008" userDrawn="1">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78E32-9A8F-42AF-B046-430CA36478C1}"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133052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0203" y="936008"/>
            <a:ext cx="3670750" cy="4988388"/>
          </a:xfrm>
          <a:prstGeom prst="rect">
            <a:avLst/>
          </a:prstGeom>
        </p:spPr>
        <p:txBody>
          <a:bodyPr anchor="t"/>
          <a:lstStyle>
            <a:lvl1pPr>
              <a:defRPr sz="2400"/>
            </a:lvl1pPr>
            <a:lvl2pPr>
              <a:defRPr sz="2000"/>
            </a:lvl2pPr>
            <a:lvl3pPr>
              <a:defRPr sz="1800"/>
            </a:lvl3pPr>
            <a:lvl4pPr>
              <a:defRPr sz="1600"/>
            </a:lvl4pPr>
            <a:lvl5pPr>
              <a:defRPr sz="1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082902" y="936008"/>
            <a:ext cx="7604159" cy="4988388"/>
          </a:xfrm>
          <a:prstGeom prst="rect">
            <a:avLst/>
          </a:prstGeom>
        </p:spPr>
        <p:txBody>
          <a:bodyPr anchor="t"/>
          <a:lstStyle>
            <a:lvl1pPr>
              <a:defRPr lang="en-US" dirty="0"/>
            </a:lvl1pPr>
            <a:lvl2pPr>
              <a:defRPr lang="en-US" sz="2000" dirty="0"/>
            </a:lvl2pPr>
            <a:lvl3pPr>
              <a:defRPr lang="en-US" sz="1800" dirty="0"/>
            </a:lvl3pPr>
            <a:lvl4pPr>
              <a:defRPr lang="en-US" sz="1600" dirty="0"/>
            </a:lvl4pPr>
            <a:lvl5pPr>
              <a:defRPr lang="en-US" sz="1400" dirty="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6">
            <a:extLst>
              <a:ext uri="{FF2B5EF4-FFF2-40B4-BE49-F238E27FC236}">
                <a16:creationId xmlns:a16="http://schemas.microsoft.com/office/drawing/2014/main" id="{A42223E2-005A-46F2-88AE-ADA30C95DC03}"/>
              </a:ext>
            </a:extLst>
          </p:cNvPr>
          <p:cNvCxnSpPr>
            <a:cxnSpLocks/>
          </p:cNvCxnSpPr>
          <p:nvPr userDrawn="1"/>
        </p:nvCxnSpPr>
        <p:spPr>
          <a:xfrm>
            <a:off x="219075" y="851717"/>
            <a:ext cx="11492865" cy="0"/>
          </a:xfrm>
          <a:prstGeom prst="line">
            <a:avLst/>
          </a:prstGeom>
          <a:ln w="28575">
            <a:solidFill>
              <a:srgbClr val="17385F"/>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DDC27C42-B73C-4AAB-B4FC-A160B3F746E6}"/>
              </a:ext>
            </a:extLst>
          </p:cNvPr>
          <p:cNvSpPr>
            <a:spLocks noGrp="1"/>
          </p:cNvSpPr>
          <p:nvPr>
            <p:ph type="ctrTitle"/>
          </p:nvPr>
        </p:nvSpPr>
        <p:spPr>
          <a:xfrm>
            <a:off x="219075" y="151500"/>
            <a:ext cx="11467986" cy="609600"/>
          </a:xfrm>
          <a:prstGeom prst="rect">
            <a:avLst/>
          </a:prstGeom>
        </p:spPr>
        <p:txBody>
          <a:bodyPr/>
          <a:lstStyle/>
          <a:p>
            <a:r>
              <a:rPr lang="en-US"/>
              <a:t>Click to edit Master title style</a:t>
            </a:r>
          </a:p>
        </p:txBody>
      </p:sp>
      <p:cxnSp>
        <p:nvCxnSpPr>
          <p:cNvPr id="15" name="Straight Connector 6">
            <a:extLst>
              <a:ext uri="{FF2B5EF4-FFF2-40B4-BE49-F238E27FC236}">
                <a16:creationId xmlns:a16="http://schemas.microsoft.com/office/drawing/2014/main" id="{CAF7B92B-E007-4EFD-8D0D-AFBCE54E6920}"/>
              </a:ext>
            </a:extLst>
          </p:cNvPr>
          <p:cNvCxnSpPr>
            <a:cxnSpLocks/>
          </p:cNvCxnSpPr>
          <p:nvPr userDrawn="1"/>
        </p:nvCxnSpPr>
        <p:spPr>
          <a:xfrm>
            <a:off x="4001931" y="1004117"/>
            <a:ext cx="0" cy="4920278"/>
          </a:xfrm>
          <a:prstGeom prst="line">
            <a:avLst/>
          </a:prstGeom>
          <a:ln w="28575">
            <a:solidFill>
              <a:srgbClr val="17385F"/>
            </a:solidFill>
          </a:ln>
        </p:spPr>
        <p:style>
          <a:lnRef idx="1">
            <a:schemeClr val="dk1"/>
          </a:lnRef>
          <a:fillRef idx="0">
            <a:schemeClr val="dk1"/>
          </a:fillRef>
          <a:effectRef idx="0">
            <a:schemeClr val="dk1"/>
          </a:effectRef>
          <a:fontRef idx="minor">
            <a:schemeClr val="tx1"/>
          </a:fontRef>
        </p:style>
      </p:cxnSp>
      <p:sp>
        <p:nvSpPr>
          <p:cNvPr id="10" name="Slide Number Placeholder 8">
            <a:extLst>
              <a:ext uri="{FF2B5EF4-FFF2-40B4-BE49-F238E27FC236}">
                <a16:creationId xmlns:a16="http://schemas.microsoft.com/office/drawing/2014/main" id="{E0A4CE22-ADAF-4736-9730-DC53403AD609}"/>
              </a:ext>
            </a:extLst>
          </p:cNvPr>
          <p:cNvSpPr>
            <a:spLocks noGrp="1"/>
          </p:cNvSpPr>
          <p:nvPr>
            <p:ph type="sldNum" sz="quarter" idx="10"/>
          </p:nvPr>
        </p:nvSpPr>
        <p:spPr>
          <a:xfrm>
            <a:off x="11686539" y="6238875"/>
            <a:ext cx="508000" cy="365125"/>
          </a:xfrm>
          <a:prstGeom prst="rect">
            <a:avLst/>
          </a:prstGeom>
        </p:spPr>
        <p:txBody>
          <a:bodyPr/>
          <a:lstStyle>
            <a:lvl1pPr algn="ctr">
              <a:defRPr sz="1000" b="1">
                <a:solidFill>
                  <a:schemeClr val="bg1"/>
                </a:solidFill>
              </a:defRPr>
            </a:lvl1pPr>
          </a:lstStyle>
          <a:p>
            <a:fld id="{0EF2D667-8C17-49E6-813D-D24C7C39E88A}" type="slidenum">
              <a:rPr lang="en-US" altLang="en-US" smtClean="0"/>
              <a:pPr/>
              <a:t>‹#›</a:t>
            </a:fld>
            <a:endParaRPr lang="en-US" altLang="en-US"/>
          </a:p>
        </p:txBody>
      </p:sp>
    </p:spTree>
    <p:extLst>
      <p:ext uri="{BB962C8B-B14F-4D97-AF65-F5344CB8AC3E}">
        <p14:creationId xmlns:p14="http://schemas.microsoft.com/office/powerpoint/2010/main" val="108095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1" hangingPunct="1"/>
            <a:r>
              <a:rPr lang="en-US"/>
              <a:t>Click to edit Master title style</a:t>
            </a:r>
            <a:endParaRPr/>
          </a:p>
        </p:txBody>
      </p:sp>
      <p:sp>
        <p:nvSpPr>
          <p:cNvPr id="3" name="Rectangle 2"/>
          <p:cNvSpPr>
            <a:spLocks noGrp="1"/>
          </p:cNvSpPr>
          <p:nvPr>
            <p:ph type="dt" sz="half" idx="10"/>
          </p:nvPr>
        </p:nvSpPr>
        <p:spPr/>
        <p:txBody>
          <a:bodyPr/>
          <a:lstStyle/>
          <a:p>
            <a:fld id="{E4606EA6-EFEA-4C30-9264-4F9291A5780D}" type="datetime1">
              <a:rPr lang="en-US" smtClean="0">
                <a:solidFill>
                  <a:srgbClr val="464646"/>
                </a:solidFill>
              </a:rPr>
              <a:pPr/>
              <a:t>8/20/2025</a:t>
            </a:fld>
            <a:endParaRPr lang="en-US">
              <a:solidFill>
                <a:srgbClr val="464646"/>
              </a:solidFill>
            </a:endParaRPr>
          </a:p>
        </p:txBody>
      </p:sp>
      <p:sp>
        <p:nvSpPr>
          <p:cNvPr id="4" name="Rectangle 3"/>
          <p:cNvSpPr>
            <a:spLocks noGrp="1"/>
          </p:cNvSpPr>
          <p:nvPr>
            <p:ph type="ftr" sz="quarter" idx="11"/>
          </p:nvPr>
        </p:nvSpPr>
        <p:spPr/>
        <p:txBody>
          <a:bodyPr/>
          <a:lstStyle/>
          <a:p>
            <a:endParaRPr lang="en-US">
              <a:solidFill>
                <a:srgbClr val="464646"/>
              </a:solidFill>
            </a:endParaRPr>
          </a:p>
        </p:txBody>
      </p:sp>
      <p:sp>
        <p:nvSpPr>
          <p:cNvPr id="5" name="Rectangle 4"/>
          <p:cNvSpPr>
            <a:spLocks noGrp="1"/>
          </p:cNvSpPr>
          <p:nvPr>
            <p:ph type="sldNum" sz="quarter" idx="12"/>
          </p:nvPr>
        </p:nvSpPr>
        <p:spPr/>
        <p:txBody>
          <a:bodyPr/>
          <a:lstStyle/>
          <a:p>
            <a:fld id="{8F82E0A0-C266-4798-8C8F-B9F91E9DA37E}" type="slidenum">
              <a:rPr lang="en-US" smtClean="0"/>
              <a:pPr/>
              <a:t>‹#›</a:t>
            </a:fld>
            <a:endParaRPr lang="en-US"/>
          </a:p>
        </p:txBody>
      </p:sp>
      <p:sp>
        <p:nvSpPr>
          <p:cNvPr id="7" name="Rectangle 6"/>
          <p:cNvSpPr>
            <a:spLocks noGrp="1"/>
          </p:cNvSpPr>
          <p:nvPr>
            <p:ph sz="quarter" idx="13"/>
          </p:nvPr>
        </p:nvSpPr>
        <p:spPr>
          <a:xfrm>
            <a:off x="812800" y="1803400"/>
            <a:ext cx="10871200" cy="4368800"/>
          </a:xfrm>
        </p:spPr>
        <p:txBody>
          <a:bodyPr/>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extLst>
      <p:ext uri="{BB962C8B-B14F-4D97-AF65-F5344CB8AC3E}">
        <p14:creationId xmlns:p14="http://schemas.microsoft.com/office/powerpoint/2010/main" val="172274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srgbClr val="464646"/>
                </a:solidFill>
              </a:rPr>
              <a:pPr/>
              <a:t>8/20/2025</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pPr/>
              <a:t>‹#›</a:t>
            </a:fld>
            <a:endParaRPr lang="en-US"/>
          </a:p>
        </p:txBody>
      </p:sp>
    </p:spTree>
    <p:extLst>
      <p:ext uri="{BB962C8B-B14F-4D97-AF65-F5344CB8AC3E}">
        <p14:creationId xmlns:p14="http://schemas.microsoft.com/office/powerpoint/2010/main" val="303155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1.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Blue-Square.png"/>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0" y="6272784"/>
            <a:ext cx="1179576"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12078E32-9A8F-42AF-B046-430CA36478C1}" type="datetimeFigureOut">
              <a:rPr lang="en-US" smtClean="0"/>
              <a:t>8/20/2025</a:t>
            </a:fld>
            <a:endParaRPr lang="en-US"/>
          </a:p>
        </p:txBody>
      </p:sp>
      <p:sp>
        <p:nvSpPr>
          <p:cNvPr id="5" name="Footer Placeholder 4"/>
          <p:cNvSpPr>
            <a:spLocks noGrp="1"/>
          </p:cNvSpPr>
          <p:nvPr>
            <p:ph type="ftr" sz="quarter" idx="3"/>
          </p:nvPr>
        </p:nvSpPr>
        <p:spPr>
          <a:xfrm>
            <a:off x="3515454"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chemeClr val="tx1"/>
                </a:solidFill>
                <a:latin typeface="+mj-lt"/>
              </a:defRPr>
            </a:lvl1pPr>
          </a:lstStyle>
          <a:p>
            <a:fld id="{3FCCF984-64AA-42B4-8D2F-66BCDE3A50F4}" type="slidenum">
              <a:rPr lang="en-US" smtClean="0"/>
              <a:pPr/>
              <a:t>‹#›</a:t>
            </a:fld>
            <a:endParaRPr lang="en-US"/>
          </a:p>
        </p:txBody>
      </p:sp>
      <p:pic>
        <p:nvPicPr>
          <p:cNvPr id="12" name="Picture 11" descr="Star-and-Blu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3284634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931" r:id="rId7"/>
    <p:sldLayoutId id="2147483935" r:id="rId8"/>
    <p:sldLayoutId id="2147483936" r:id="rId9"/>
  </p:sldLayoutIdLst>
  <p:txStyles>
    <p:titleStyle>
      <a:lvl1pPr algn="l"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6" userDrawn="1">
          <p15:clr>
            <a:srgbClr val="F26B43"/>
          </p15:clr>
        </p15:guide>
        <p15:guide id="2" orient="horz" pos="1038" userDrawn="1">
          <p15:clr>
            <a:srgbClr val="F26B43"/>
          </p15:clr>
        </p15:guide>
        <p15:guide id="3" orient="horz" pos="3928" userDrawn="1">
          <p15:clr>
            <a:srgbClr val="F26B43"/>
          </p15:clr>
        </p15:guide>
        <p15:guide id="4" pos="673" userDrawn="1">
          <p15:clr>
            <a:srgbClr val="F26B43"/>
          </p15:clr>
        </p15:guide>
        <p15:guide id="5" pos="70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6">
                <a:lumMod val="20000"/>
                <a:lumOff val="80000"/>
              </a:schemeClr>
            </a:gs>
            <a:gs pos="83000">
              <a:schemeClr val="accent1">
                <a:lumMod val="45000"/>
                <a:lumOff val="55000"/>
              </a:schemeClr>
            </a:gs>
            <a:gs pos="100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517F2E-10E2-45A2-B7CF-D66EEF335BA1}" type="datetimeFigureOut">
              <a:rPr lang="en-US" smtClean="0"/>
              <a:t>8/20/2025</a:t>
            </a:fld>
            <a:endParaRPr lang="en-US"/>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3A4616B9-DEFF-4471-9A2C-D245BCFF92DA}" type="slidenum">
              <a:rPr lang="en-US" smtClean="0"/>
              <a:t>‹#›</a:t>
            </a:fld>
            <a:endParaRPr lang="en-US"/>
          </a:p>
        </p:txBody>
      </p:sp>
    </p:spTree>
    <p:extLst>
      <p:ext uri="{BB962C8B-B14F-4D97-AF65-F5344CB8AC3E}">
        <p14:creationId xmlns:p14="http://schemas.microsoft.com/office/powerpoint/2010/main" val="16303151"/>
      </p:ext>
    </p:extLst>
  </p:cSld>
  <p:clrMap bg1="lt1" tx1="dk1" bg2="lt2" tx2="dk2" accent1="accent1" accent2="accent2" accent3="accent3" accent4="accent4" accent5="accent5" accent6="accent6" hlink="hlink" folHlink="folHlink"/>
  <p:sldLayoutIdLst>
    <p:sldLayoutId id="2147483938" r:id="rId1"/>
    <p:sldLayoutId id="2147483941"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Blue-Squar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0" y="6272784"/>
            <a:ext cx="1179576"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12078E32-9A8F-42AF-B046-430CA36478C1}" type="datetimeFigureOut">
              <a:rPr lang="en-US" smtClean="0"/>
              <a:t>8/20/2025</a:t>
            </a:fld>
            <a:endParaRPr lang="en-US"/>
          </a:p>
        </p:txBody>
      </p:sp>
      <p:sp>
        <p:nvSpPr>
          <p:cNvPr id="5" name="Footer Placeholder 4"/>
          <p:cNvSpPr>
            <a:spLocks noGrp="1"/>
          </p:cNvSpPr>
          <p:nvPr>
            <p:ph type="ftr" sz="quarter" idx="3"/>
          </p:nvPr>
        </p:nvSpPr>
        <p:spPr>
          <a:xfrm>
            <a:off x="3515454"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chemeClr val="tx1"/>
                </a:solidFill>
                <a:latin typeface="+mj-lt"/>
              </a:defRPr>
            </a:lvl1pPr>
          </a:lstStyle>
          <a:p>
            <a:fld id="{3FCCF984-64AA-42B4-8D2F-66BCDE3A50F4}" type="slidenum">
              <a:rPr lang="en-US" smtClean="0"/>
              <a:pPr/>
              <a:t>‹#›</a:t>
            </a:fld>
            <a:endParaRPr lang="en-US"/>
          </a:p>
        </p:txBody>
      </p:sp>
      <p:pic>
        <p:nvPicPr>
          <p:cNvPr id="12" name="Picture 11" descr="Star-and-Blu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909233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939" r:id="rId7"/>
  </p:sldLayoutIdLst>
  <p:txStyles>
    <p:titleStyle>
      <a:lvl1pPr algn="l"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B99"/>
          </a:solidFill>
          <a:latin typeface="+mn-lt"/>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B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AA05EE-5D36-4546-8D3E-69D8F5C9E965}"/>
              </a:ext>
            </a:extLst>
          </p:cNvPr>
          <p:cNvSpPr/>
          <p:nvPr/>
        </p:nvSpPr>
        <p:spPr>
          <a:xfrm>
            <a:off x="-11553" y="6025491"/>
            <a:ext cx="9646920" cy="713232"/>
          </a:xfrm>
          <a:prstGeom prst="rect">
            <a:avLst/>
          </a:prstGeom>
          <a:solidFill>
            <a:srgbClr val="1738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0" name="Rectangle 9">
            <a:extLst>
              <a:ext uri="{FF2B5EF4-FFF2-40B4-BE49-F238E27FC236}">
                <a16:creationId xmlns:a16="http://schemas.microsoft.com/office/drawing/2014/main" id="{24636DDB-20D3-4924-92A8-ACE7F2E75AAE}"/>
              </a:ext>
            </a:extLst>
          </p:cNvPr>
          <p:cNvSpPr/>
          <p:nvPr/>
        </p:nvSpPr>
        <p:spPr>
          <a:xfrm>
            <a:off x="11753088" y="6021605"/>
            <a:ext cx="438912" cy="713232"/>
          </a:xfrm>
          <a:prstGeom prst="rect">
            <a:avLst/>
          </a:prstGeom>
          <a:solidFill>
            <a:srgbClr val="1738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pic>
        <p:nvPicPr>
          <p:cNvPr id="1026" name="Picture 2" descr="Chicago Police Department">
            <a:extLst>
              <a:ext uri="{FF2B5EF4-FFF2-40B4-BE49-F238E27FC236}">
                <a16:creationId xmlns:a16="http://schemas.microsoft.com/office/drawing/2014/main" id="{5CACEFA2-CA8D-404E-BE5A-B1B2B564D2BB}"/>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779827" y="6228797"/>
            <a:ext cx="1828800" cy="29884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3" r:id="rId3"/>
    <p:sldLayoutId id="2147483671" r:id="rId4"/>
    <p:sldLayoutId id="2147483667" r:id="rId5"/>
    <p:sldLayoutId id="2147483672" r:id="rId6"/>
    <p:sldLayoutId id="2147483668" r:id="rId7"/>
    <p:sldLayoutId id="2147483674" r:id="rId8"/>
  </p:sldLayoutIdLst>
  <p:hf hdr="0" ftr="0" dt="0"/>
  <p:txStyles>
    <p:title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p:titleStyle>
    <p:bodyStyle>
      <a:lvl1pPr algn="l" defTabSz="1217613" rtl="0" fontAlgn="base">
        <a:spcBef>
          <a:spcPct val="20000"/>
        </a:spcBef>
        <a:spcAft>
          <a:spcPct val="0"/>
        </a:spcAft>
        <a:buFont typeface="Arial" panose="020B0604020202020204" pitchFamily="34" charset="0"/>
        <a:defRPr sz="2400" kern="1200">
          <a:solidFill>
            <a:schemeClr val="tx1"/>
          </a:solidFill>
          <a:latin typeface="+mn-lt"/>
          <a:ea typeface="+mn-ea"/>
          <a:cs typeface="+mn-cs"/>
        </a:defRPr>
      </a:lvl1pPr>
      <a:lvl2pPr marL="989013" indent="-379413" algn="l" defTabSz="1217613"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284_9A9B659C.xml"/><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1.jpe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3.xml"/><Relationship Id="rId1" Type="http://schemas.openxmlformats.org/officeDocument/2006/relationships/slideLayout" Target="../slideLayouts/slideLayout26.xml"/><Relationship Id="rId5" Type="http://schemas.openxmlformats.org/officeDocument/2006/relationships/image" Target="../media/image38.jpeg"/><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8/10/relationships/comments" Target="../comments/modernComment_126_D272BBC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40E39-5A1E-431C-A801-9153E01B3931}"/>
              </a:ext>
            </a:extLst>
          </p:cNvPr>
          <p:cNvSpPr>
            <a:spLocks noGrp="1"/>
          </p:cNvSpPr>
          <p:nvPr>
            <p:ph type="ctrTitle"/>
          </p:nvPr>
        </p:nvSpPr>
        <p:spPr>
          <a:xfrm>
            <a:off x="1102360" y="1317923"/>
            <a:ext cx="9966960" cy="2733377"/>
          </a:xfrm>
          <a:solidFill>
            <a:schemeClr val="bg1">
              <a:lumMod val="85000"/>
            </a:schemeClr>
          </a:solidFill>
        </p:spPr>
        <p:txBody>
          <a:bodyPr/>
          <a:lstStyle/>
          <a:p>
            <a:r>
              <a:rPr lang="en-US">
                <a:cs typeface="Futura Std Heavy"/>
              </a:rPr>
              <a:t>CCMHE Quarterly Meeting</a:t>
            </a:r>
          </a:p>
        </p:txBody>
      </p:sp>
      <p:sp>
        <p:nvSpPr>
          <p:cNvPr id="3" name="Subtitle 2">
            <a:extLst>
              <a:ext uri="{FF2B5EF4-FFF2-40B4-BE49-F238E27FC236}">
                <a16:creationId xmlns:a16="http://schemas.microsoft.com/office/drawing/2014/main" id="{F2965EA5-F1A0-40C3-9B7D-7205A78A23CB}"/>
              </a:ext>
            </a:extLst>
          </p:cNvPr>
          <p:cNvSpPr>
            <a:spLocks noGrp="1"/>
          </p:cNvSpPr>
          <p:nvPr>
            <p:ph type="subTitle" idx="1"/>
          </p:nvPr>
        </p:nvSpPr>
        <p:spPr/>
        <p:txBody>
          <a:bodyPr vert="horz" lIns="91440" tIns="45720" rIns="91440" bIns="45720" rtlCol="0" anchor="t">
            <a:normAutofit/>
          </a:bodyPr>
          <a:lstStyle/>
          <a:p>
            <a:r>
              <a:rPr lang="en-US" b="0" dirty="0">
                <a:latin typeface="Futura Std Heavy"/>
                <a:cs typeface="Futura Std Heavy"/>
              </a:rPr>
              <a:t>August 25th, 2025</a:t>
            </a:r>
          </a:p>
          <a:p>
            <a:r>
              <a:rPr lang="en-US" b="0" dirty="0">
                <a:latin typeface="Futura Std Heavy"/>
                <a:cs typeface="Futura Std Heavy"/>
              </a:rPr>
              <a:t>2 p.m. – 4 p.m.</a:t>
            </a:r>
          </a:p>
        </p:txBody>
      </p:sp>
      <p:sp>
        <p:nvSpPr>
          <p:cNvPr id="5" name="btfpLayoutConfig" hidden="1"/>
          <p:cNvSpPr txBox="1"/>
          <p:nvPr/>
        </p:nvSpPr>
        <p:spPr>
          <a:xfrm>
            <a:off x="12700" y="12700"/>
            <a:ext cx="8890000" cy="107722"/>
          </a:xfrm>
          <a:prstGeom prst="rect">
            <a:avLst/>
          </a:prstGeom>
          <a:noFill/>
        </p:spPr>
        <p:txBody>
          <a:bodyPr vert="horz" rtlCol="0">
            <a:spAutoFit/>
          </a:bodyPr>
          <a:lstStyle/>
          <a:p>
            <a:r>
              <a:rPr lang="en-US" sz="100">
                <a:solidFill>
                  <a:srgbClr val="FFFFFF">
                    <a:alpha val="0"/>
                  </a:srgbClr>
                </a:solidFill>
              </a:rPr>
              <a:t>overall_0_132367198033335501 columns_1_132367198033335501 </a:t>
            </a:r>
          </a:p>
        </p:txBody>
      </p:sp>
    </p:spTree>
    <p:extLst>
      <p:ext uri="{BB962C8B-B14F-4D97-AF65-F5344CB8AC3E}">
        <p14:creationId xmlns:p14="http://schemas.microsoft.com/office/powerpoint/2010/main" val="97312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What is a “policy”?</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10</a:t>
            </a:fld>
            <a:endParaRPr lang="en-US" altLang="en-US" dirty="0"/>
          </a:p>
        </p:txBody>
      </p:sp>
      <p:sp>
        <p:nvSpPr>
          <p:cNvPr id="6" name="Content Placeholder 2">
            <a:extLst>
              <a:ext uri="{FF2B5EF4-FFF2-40B4-BE49-F238E27FC236}">
                <a16:creationId xmlns:a16="http://schemas.microsoft.com/office/drawing/2014/main" id="{AA5BAB45-899A-3515-E663-BB3FA82A4180}"/>
              </a:ext>
            </a:extLst>
          </p:cNvPr>
          <p:cNvSpPr txBox="1">
            <a:spLocks/>
          </p:cNvSpPr>
          <p:nvPr/>
        </p:nvSpPr>
        <p:spPr>
          <a:xfrm>
            <a:off x="177411" y="865131"/>
            <a:ext cx="5313284" cy="4638675"/>
          </a:xfrm>
          <a:prstGeom prst="rect">
            <a:avLst/>
          </a:prstGeom>
        </p:spPr>
        <p:txBody>
          <a:bodyPr>
            <a:normAutofit/>
          </a:bodyPr>
          <a:lstStyle>
            <a:lvl1pPr marL="0" indent="0" algn="l" defTabSz="1217613"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609585" indent="0" algn="ctr" defTabSz="1217613" rtl="0" fontAlgn="base">
              <a:spcBef>
                <a:spcPct val="20000"/>
              </a:spcBef>
              <a:spcAft>
                <a:spcPct val="0"/>
              </a:spcAft>
              <a:buFont typeface="Arial" panose="020B0604020202020204" pitchFamily="34" charset="0"/>
              <a:buNone/>
              <a:defRPr sz="3700" kern="1200">
                <a:solidFill>
                  <a:schemeClr val="tx1">
                    <a:tint val="75000"/>
                  </a:schemeClr>
                </a:solidFill>
                <a:latin typeface="+mn-lt"/>
                <a:ea typeface="+mn-ea"/>
                <a:cs typeface="+mn-cs"/>
              </a:defRPr>
            </a:lvl2pPr>
            <a:lvl3pPr marL="1219170" indent="0" algn="ctr" defTabSz="1217613"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4pPr>
            <a:lvl5pPr marL="2438339"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12700" indent="-12700" algn="just">
              <a:spcBef>
                <a:spcPts val="600"/>
              </a:spcBef>
              <a:spcAft>
                <a:spcPts val="600"/>
              </a:spcAft>
            </a:pPr>
            <a:r>
              <a:rPr lang="en-US" dirty="0">
                <a:solidFill>
                  <a:srgbClr val="333333"/>
                </a:solidFill>
                <a:latin typeface="Franklin Gothic Book" panose="020B0503020102020204" pitchFamily="34" charset="0"/>
              </a:rPr>
              <a:t>CPD directives are issued in the following classifications:</a:t>
            </a:r>
          </a:p>
          <a:p>
            <a:pPr marL="461963" indent="-461963">
              <a:spcBef>
                <a:spcPts val="600"/>
              </a:spcBef>
              <a:spcAft>
                <a:spcPts val="600"/>
              </a:spcAft>
              <a:buClr>
                <a:srgbClr val="000000"/>
              </a:buClr>
              <a:buFont typeface="Wingdings" panose="05000000000000000000" pitchFamily="2" charset="2"/>
              <a:buChar char="Ø"/>
            </a:pPr>
            <a:r>
              <a:rPr lang="en-US" b="1" dirty="0">
                <a:solidFill>
                  <a:srgbClr val="333333"/>
                </a:solidFill>
                <a:latin typeface="Franklin Gothic Book" panose="020B0503020102020204" pitchFamily="34" charset="0"/>
              </a:rPr>
              <a:t>General Orders (GO):</a:t>
            </a:r>
          </a:p>
          <a:p>
            <a:pPr marL="461963">
              <a:spcBef>
                <a:spcPts val="600"/>
              </a:spcBef>
              <a:spcAft>
                <a:spcPts val="600"/>
              </a:spcAft>
              <a:buClr>
                <a:srgbClr val="000000"/>
              </a:buClr>
            </a:pPr>
            <a:r>
              <a:rPr lang="en-US" dirty="0">
                <a:solidFill>
                  <a:srgbClr val="333333"/>
                </a:solidFill>
                <a:latin typeface="Franklin Gothic Book" panose="020B0503020102020204" pitchFamily="34" charset="0"/>
              </a:rPr>
              <a:t>establish critical policies directly related to the CPD core values and functions or the broad organizational policies and key practices.</a:t>
            </a:r>
          </a:p>
        </p:txBody>
      </p:sp>
      <p:pic>
        <p:nvPicPr>
          <p:cNvPr id="7" name="Picture 6" descr="Text&#10;&#10;AI-generated content may be incorrect.">
            <a:extLst>
              <a:ext uri="{FF2B5EF4-FFF2-40B4-BE49-F238E27FC236}">
                <a16:creationId xmlns:a16="http://schemas.microsoft.com/office/drawing/2014/main" id="{8AF107F5-A0B3-ECFC-862F-A798714C2FDC}"/>
              </a:ext>
            </a:extLst>
          </p:cNvPr>
          <p:cNvPicPr>
            <a:picLocks noChangeAspect="1"/>
          </p:cNvPicPr>
          <p:nvPr/>
        </p:nvPicPr>
        <p:blipFill>
          <a:blip r:embed="rId3"/>
          <a:stretch>
            <a:fillRect/>
          </a:stretch>
        </p:blipFill>
        <p:spPr>
          <a:xfrm>
            <a:off x="6978496" y="865131"/>
            <a:ext cx="3967672" cy="5133176"/>
          </a:xfrm>
          <a:prstGeom prst="rect">
            <a:avLst/>
          </a:prstGeom>
          <a:ln>
            <a:solidFill>
              <a:schemeClr val="tx1"/>
            </a:solidFill>
          </a:ln>
        </p:spPr>
      </p:pic>
    </p:spTree>
    <p:extLst>
      <p:ext uri="{BB962C8B-B14F-4D97-AF65-F5344CB8AC3E}">
        <p14:creationId xmlns:p14="http://schemas.microsoft.com/office/powerpoint/2010/main" val="1205838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What is a “policy”?</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11</a:t>
            </a:fld>
            <a:endParaRPr lang="en-US" altLang="en-US" dirty="0"/>
          </a:p>
        </p:txBody>
      </p:sp>
      <p:sp>
        <p:nvSpPr>
          <p:cNvPr id="6" name="Content Placeholder 2">
            <a:extLst>
              <a:ext uri="{FF2B5EF4-FFF2-40B4-BE49-F238E27FC236}">
                <a16:creationId xmlns:a16="http://schemas.microsoft.com/office/drawing/2014/main" id="{AA5BAB45-899A-3515-E663-BB3FA82A4180}"/>
              </a:ext>
            </a:extLst>
          </p:cNvPr>
          <p:cNvSpPr txBox="1">
            <a:spLocks/>
          </p:cNvSpPr>
          <p:nvPr/>
        </p:nvSpPr>
        <p:spPr>
          <a:xfrm>
            <a:off x="177411" y="865131"/>
            <a:ext cx="5313284" cy="4638675"/>
          </a:xfrm>
          <a:prstGeom prst="rect">
            <a:avLst/>
          </a:prstGeom>
        </p:spPr>
        <p:txBody>
          <a:bodyPr>
            <a:normAutofit/>
          </a:bodyPr>
          <a:lstStyle>
            <a:lvl1pPr marL="0" indent="0" algn="l" defTabSz="1217613"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609585" indent="0" algn="ctr" defTabSz="1217613" rtl="0" fontAlgn="base">
              <a:spcBef>
                <a:spcPct val="20000"/>
              </a:spcBef>
              <a:spcAft>
                <a:spcPct val="0"/>
              </a:spcAft>
              <a:buFont typeface="Arial" panose="020B0604020202020204" pitchFamily="34" charset="0"/>
              <a:buNone/>
              <a:defRPr sz="3700" kern="1200">
                <a:solidFill>
                  <a:schemeClr val="tx1">
                    <a:tint val="75000"/>
                  </a:schemeClr>
                </a:solidFill>
                <a:latin typeface="+mn-lt"/>
                <a:ea typeface="+mn-ea"/>
                <a:cs typeface="+mn-cs"/>
              </a:defRPr>
            </a:lvl2pPr>
            <a:lvl3pPr marL="1219170" indent="0" algn="ctr" defTabSz="1217613"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4pPr>
            <a:lvl5pPr marL="2438339"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12700" indent="-12700" algn="just">
              <a:spcBef>
                <a:spcPts val="600"/>
              </a:spcBef>
              <a:spcAft>
                <a:spcPts val="600"/>
              </a:spcAft>
            </a:pPr>
            <a:r>
              <a:rPr lang="en-US" dirty="0">
                <a:solidFill>
                  <a:srgbClr val="333333"/>
                </a:solidFill>
                <a:latin typeface="Franklin Gothic Book" panose="020B0503020102020204" pitchFamily="34" charset="0"/>
              </a:rPr>
              <a:t>CPD directives are issued in the following classifications:</a:t>
            </a:r>
          </a:p>
          <a:p>
            <a:pPr marL="461963" indent="-461963">
              <a:spcBef>
                <a:spcPts val="600"/>
              </a:spcBef>
              <a:spcAft>
                <a:spcPts val="600"/>
              </a:spcAft>
              <a:buClr>
                <a:srgbClr val="000000"/>
              </a:buClr>
              <a:buFont typeface="Wingdings" panose="05000000000000000000" pitchFamily="2" charset="2"/>
              <a:buChar char="Ø"/>
            </a:pPr>
            <a:r>
              <a:rPr lang="en-US" b="1" dirty="0">
                <a:solidFill>
                  <a:srgbClr val="333333"/>
                </a:solidFill>
              </a:rPr>
              <a:t>Special Orders (SO):</a:t>
            </a:r>
          </a:p>
          <a:p>
            <a:pPr marL="461963">
              <a:spcBef>
                <a:spcPts val="600"/>
              </a:spcBef>
              <a:spcAft>
                <a:spcPts val="600"/>
              </a:spcAft>
              <a:buClr>
                <a:srgbClr val="000000"/>
              </a:buClr>
            </a:pPr>
            <a:r>
              <a:rPr lang="en-US" dirty="0">
                <a:solidFill>
                  <a:srgbClr val="333333"/>
                </a:solidFill>
              </a:rPr>
              <a:t>are directives that establish protocols and procedures concerning specific Department functions, operations, programs, or processes.</a:t>
            </a:r>
            <a:endParaRPr lang="en-US" dirty="0"/>
          </a:p>
        </p:txBody>
      </p:sp>
      <p:pic>
        <p:nvPicPr>
          <p:cNvPr id="8" name="Picture 7" descr="Table&#10;&#10;AI-generated content may be incorrect.">
            <a:extLst>
              <a:ext uri="{FF2B5EF4-FFF2-40B4-BE49-F238E27FC236}">
                <a16:creationId xmlns:a16="http://schemas.microsoft.com/office/drawing/2014/main" id="{389FA098-C3B2-E632-570A-9B3DC216E9F4}"/>
              </a:ext>
            </a:extLst>
          </p:cNvPr>
          <p:cNvPicPr>
            <a:picLocks noChangeAspect="1"/>
          </p:cNvPicPr>
          <p:nvPr/>
        </p:nvPicPr>
        <p:blipFill>
          <a:blip r:embed="rId3"/>
          <a:stretch>
            <a:fillRect/>
          </a:stretch>
        </p:blipFill>
        <p:spPr>
          <a:xfrm>
            <a:off x="6996251" y="863133"/>
            <a:ext cx="3985428" cy="5156148"/>
          </a:xfrm>
          <a:prstGeom prst="rect">
            <a:avLst/>
          </a:prstGeom>
          <a:ln>
            <a:solidFill>
              <a:schemeClr val="tx1"/>
            </a:solidFill>
          </a:ln>
        </p:spPr>
      </p:pic>
    </p:spTree>
    <p:extLst>
      <p:ext uri="{BB962C8B-B14F-4D97-AF65-F5344CB8AC3E}">
        <p14:creationId xmlns:p14="http://schemas.microsoft.com/office/powerpoint/2010/main" val="386588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What is a “policy”?</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12</a:t>
            </a:fld>
            <a:endParaRPr lang="en-US" altLang="en-US" dirty="0"/>
          </a:p>
        </p:txBody>
      </p:sp>
      <p:sp>
        <p:nvSpPr>
          <p:cNvPr id="6" name="Content Placeholder 2">
            <a:extLst>
              <a:ext uri="{FF2B5EF4-FFF2-40B4-BE49-F238E27FC236}">
                <a16:creationId xmlns:a16="http://schemas.microsoft.com/office/drawing/2014/main" id="{AA5BAB45-899A-3515-E663-BB3FA82A4180}"/>
              </a:ext>
            </a:extLst>
          </p:cNvPr>
          <p:cNvSpPr txBox="1">
            <a:spLocks/>
          </p:cNvSpPr>
          <p:nvPr/>
        </p:nvSpPr>
        <p:spPr>
          <a:xfrm>
            <a:off x="177411" y="865131"/>
            <a:ext cx="5313284" cy="4638675"/>
          </a:xfrm>
          <a:prstGeom prst="rect">
            <a:avLst/>
          </a:prstGeom>
        </p:spPr>
        <p:txBody>
          <a:bodyPr>
            <a:normAutofit/>
          </a:bodyPr>
          <a:lstStyle>
            <a:lvl1pPr marL="0" indent="0" algn="l" defTabSz="1217613"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609585" indent="0" algn="ctr" defTabSz="1217613" rtl="0" fontAlgn="base">
              <a:spcBef>
                <a:spcPct val="20000"/>
              </a:spcBef>
              <a:spcAft>
                <a:spcPct val="0"/>
              </a:spcAft>
              <a:buFont typeface="Arial" panose="020B0604020202020204" pitchFamily="34" charset="0"/>
              <a:buNone/>
              <a:defRPr sz="3700" kern="1200">
                <a:solidFill>
                  <a:schemeClr val="tx1">
                    <a:tint val="75000"/>
                  </a:schemeClr>
                </a:solidFill>
                <a:latin typeface="+mn-lt"/>
                <a:ea typeface="+mn-ea"/>
                <a:cs typeface="+mn-cs"/>
              </a:defRPr>
            </a:lvl2pPr>
            <a:lvl3pPr marL="1219170" indent="0" algn="ctr" defTabSz="1217613"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4pPr>
            <a:lvl5pPr marL="2438339"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12700" indent="-12700" algn="just">
              <a:spcBef>
                <a:spcPts val="600"/>
              </a:spcBef>
              <a:spcAft>
                <a:spcPts val="600"/>
              </a:spcAft>
            </a:pPr>
            <a:r>
              <a:rPr lang="en-US" dirty="0">
                <a:solidFill>
                  <a:srgbClr val="333333"/>
                </a:solidFill>
                <a:latin typeface="Franklin Gothic Book" panose="020B0503020102020204" pitchFamily="34" charset="0"/>
              </a:rPr>
              <a:t>CPD directives are issued in the following classifications:</a:t>
            </a:r>
          </a:p>
          <a:p>
            <a:pPr marL="461963" indent="-461963">
              <a:spcBef>
                <a:spcPts val="600"/>
              </a:spcBef>
              <a:spcAft>
                <a:spcPts val="600"/>
              </a:spcAft>
              <a:buClr>
                <a:srgbClr val="000000"/>
              </a:buClr>
              <a:buFont typeface="Wingdings" panose="05000000000000000000" pitchFamily="2" charset="2"/>
              <a:buChar char="Ø"/>
            </a:pPr>
            <a:r>
              <a:rPr lang="en-US" b="1" dirty="0">
                <a:solidFill>
                  <a:srgbClr val="333333"/>
                </a:solidFill>
                <a:latin typeface="Franklin Gothic Book" panose="020B0503020102020204" pitchFamily="34" charset="0"/>
              </a:rPr>
              <a:t>Employee Resources (ER):</a:t>
            </a:r>
          </a:p>
          <a:p>
            <a:pPr marL="461963">
              <a:spcBef>
                <a:spcPts val="600"/>
              </a:spcBef>
              <a:spcAft>
                <a:spcPts val="600"/>
              </a:spcAft>
              <a:buClr>
                <a:srgbClr val="000000"/>
              </a:buClr>
            </a:pPr>
            <a:r>
              <a:rPr lang="en-US" dirty="0">
                <a:solidFill>
                  <a:srgbClr val="333333"/>
                </a:solidFill>
                <a:latin typeface="Franklin Gothic Book" panose="020B0503020102020204" pitchFamily="34" charset="0"/>
              </a:rPr>
              <a:t>pertain to administrative functions, employment requirements, employee rights and resources, and benefit programs.</a:t>
            </a:r>
          </a:p>
        </p:txBody>
      </p:sp>
      <p:pic>
        <p:nvPicPr>
          <p:cNvPr id="8" name="Picture 7" descr="Text&#10;&#10;AI-generated content may be incorrect.">
            <a:extLst>
              <a:ext uri="{FF2B5EF4-FFF2-40B4-BE49-F238E27FC236}">
                <a16:creationId xmlns:a16="http://schemas.microsoft.com/office/drawing/2014/main" id="{D6174A48-359D-6D07-8996-D37701FAAB2B}"/>
              </a:ext>
            </a:extLst>
          </p:cNvPr>
          <p:cNvPicPr>
            <a:picLocks noChangeAspect="1"/>
          </p:cNvPicPr>
          <p:nvPr/>
        </p:nvPicPr>
        <p:blipFill>
          <a:blip r:embed="rId3"/>
          <a:stretch>
            <a:fillRect/>
          </a:stretch>
        </p:blipFill>
        <p:spPr>
          <a:xfrm>
            <a:off x="6952771" y="865131"/>
            <a:ext cx="3966761" cy="5133028"/>
          </a:xfrm>
          <a:prstGeom prst="rect">
            <a:avLst/>
          </a:prstGeom>
          <a:ln>
            <a:solidFill>
              <a:schemeClr val="tx1"/>
            </a:solidFill>
          </a:ln>
        </p:spPr>
      </p:pic>
    </p:spTree>
    <p:extLst>
      <p:ext uri="{BB962C8B-B14F-4D97-AF65-F5344CB8AC3E}">
        <p14:creationId xmlns:p14="http://schemas.microsoft.com/office/powerpoint/2010/main" val="376001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What is a “policy”?</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13</a:t>
            </a:fld>
            <a:endParaRPr lang="en-US" altLang="en-US" dirty="0"/>
          </a:p>
        </p:txBody>
      </p:sp>
      <p:sp>
        <p:nvSpPr>
          <p:cNvPr id="6" name="Content Placeholder 2">
            <a:extLst>
              <a:ext uri="{FF2B5EF4-FFF2-40B4-BE49-F238E27FC236}">
                <a16:creationId xmlns:a16="http://schemas.microsoft.com/office/drawing/2014/main" id="{AA5BAB45-899A-3515-E663-BB3FA82A4180}"/>
              </a:ext>
            </a:extLst>
          </p:cNvPr>
          <p:cNvSpPr txBox="1">
            <a:spLocks/>
          </p:cNvSpPr>
          <p:nvPr/>
        </p:nvSpPr>
        <p:spPr>
          <a:xfrm>
            <a:off x="177411" y="865131"/>
            <a:ext cx="5380010" cy="5169888"/>
          </a:xfrm>
          <a:prstGeom prst="rect">
            <a:avLst/>
          </a:prstGeom>
        </p:spPr>
        <p:txBody>
          <a:bodyPr>
            <a:normAutofit lnSpcReduction="10000"/>
          </a:bodyPr>
          <a:lstStyle>
            <a:lvl1pPr marL="0" indent="0" algn="l" defTabSz="1217613"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609585" indent="0" algn="ctr" defTabSz="1217613" rtl="0" fontAlgn="base">
              <a:spcBef>
                <a:spcPct val="20000"/>
              </a:spcBef>
              <a:spcAft>
                <a:spcPct val="0"/>
              </a:spcAft>
              <a:buFont typeface="Arial" panose="020B0604020202020204" pitchFamily="34" charset="0"/>
              <a:buNone/>
              <a:defRPr sz="3700" kern="1200">
                <a:solidFill>
                  <a:schemeClr val="tx1">
                    <a:tint val="75000"/>
                  </a:schemeClr>
                </a:solidFill>
                <a:latin typeface="+mn-lt"/>
                <a:ea typeface="+mn-ea"/>
                <a:cs typeface="+mn-cs"/>
              </a:defRPr>
            </a:lvl2pPr>
            <a:lvl3pPr marL="1219170" indent="0" algn="ctr" defTabSz="1217613"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4pPr>
            <a:lvl5pPr marL="2438339"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12700" indent="-12700" algn="just">
              <a:spcBef>
                <a:spcPts val="600"/>
              </a:spcBef>
              <a:spcAft>
                <a:spcPts val="600"/>
              </a:spcAft>
            </a:pPr>
            <a:r>
              <a:rPr lang="en-US" dirty="0">
                <a:solidFill>
                  <a:srgbClr val="333333"/>
                </a:solidFill>
                <a:latin typeface="Franklin Gothic Book" panose="020B0503020102020204" pitchFamily="34" charset="0"/>
              </a:rPr>
              <a:t>CPD directives are issued in the following classifications:</a:t>
            </a:r>
          </a:p>
          <a:p>
            <a:pPr marL="461963" indent="-461963">
              <a:spcBef>
                <a:spcPts val="600"/>
              </a:spcBef>
              <a:spcAft>
                <a:spcPts val="600"/>
              </a:spcAft>
              <a:buClr>
                <a:srgbClr val="000000"/>
              </a:buClr>
              <a:buFont typeface="Wingdings" panose="05000000000000000000" pitchFamily="2" charset="2"/>
              <a:buChar char="Ø"/>
            </a:pPr>
            <a:r>
              <a:rPr lang="en-US" b="1" dirty="0">
                <a:solidFill>
                  <a:srgbClr val="333333"/>
                </a:solidFill>
              </a:rPr>
              <a:t>Department Notices (DN):</a:t>
            </a:r>
          </a:p>
          <a:p>
            <a:pPr marL="461963">
              <a:spcBef>
                <a:spcPts val="0"/>
              </a:spcBef>
              <a:spcAft>
                <a:spcPts val="600"/>
              </a:spcAft>
              <a:buClr>
                <a:srgbClr val="000000"/>
              </a:buClr>
            </a:pPr>
            <a:r>
              <a:rPr lang="en-US" dirty="0">
                <a:solidFill>
                  <a:srgbClr val="333333"/>
                </a:solidFill>
              </a:rPr>
              <a:t>anticipated to be reviewed or revised soon after publication or directives with a limited duration that:</a:t>
            </a:r>
          </a:p>
          <a:p>
            <a:pPr marL="914400" indent="-461963">
              <a:spcBef>
                <a:spcPts val="0"/>
              </a:spcBef>
              <a:spcAft>
                <a:spcPts val="600"/>
              </a:spcAft>
              <a:buClr>
                <a:srgbClr val="000000"/>
              </a:buClr>
              <a:buFont typeface="Wingdings" panose="05000000000000000000" pitchFamily="2" charset="2"/>
              <a:buChar char="Ø"/>
            </a:pPr>
            <a:r>
              <a:rPr lang="en-US" dirty="0">
                <a:solidFill>
                  <a:srgbClr val="333333"/>
                </a:solidFill>
              </a:rPr>
              <a:t>establish procedures and assign duties for a single event.</a:t>
            </a:r>
          </a:p>
          <a:p>
            <a:pPr marL="914400" indent="-461963">
              <a:spcBef>
                <a:spcPts val="0"/>
              </a:spcBef>
              <a:spcAft>
                <a:spcPts val="600"/>
              </a:spcAft>
              <a:buClr>
                <a:srgbClr val="000000"/>
              </a:buClr>
              <a:buFont typeface="Wingdings" panose="05000000000000000000" pitchFamily="2" charset="2"/>
              <a:buChar char="Ø"/>
            </a:pPr>
            <a:r>
              <a:rPr lang="en-US" dirty="0">
                <a:solidFill>
                  <a:srgbClr val="333333"/>
                </a:solidFill>
              </a:rPr>
              <a:t>introduce pilot programs or involve limited scope or select personnel.</a:t>
            </a:r>
          </a:p>
          <a:p>
            <a:pPr marL="914400" indent="-461963">
              <a:spcBef>
                <a:spcPts val="0"/>
              </a:spcBef>
              <a:spcAft>
                <a:spcPts val="600"/>
              </a:spcAft>
              <a:buClr>
                <a:srgbClr val="000000"/>
              </a:buClr>
              <a:buFont typeface="Wingdings" panose="05000000000000000000" pitchFamily="2" charset="2"/>
              <a:buChar char="Ø"/>
            </a:pPr>
            <a:r>
              <a:rPr lang="en-US" dirty="0">
                <a:solidFill>
                  <a:srgbClr val="333333"/>
                </a:solidFill>
              </a:rPr>
              <a:t>provide listings, calendars, or other information of general interest.</a:t>
            </a:r>
          </a:p>
        </p:txBody>
      </p:sp>
      <p:pic>
        <p:nvPicPr>
          <p:cNvPr id="9" name="Picture 8" descr="Table&#10;&#10;AI-generated content may be incorrect.">
            <a:extLst>
              <a:ext uri="{FF2B5EF4-FFF2-40B4-BE49-F238E27FC236}">
                <a16:creationId xmlns:a16="http://schemas.microsoft.com/office/drawing/2014/main" id="{F2AEF2DB-7D49-4A21-A023-6880C7AB8BFC}"/>
              </a:ext>
            </a:extLst>
          </p:cNvPr>
          <p:cNvPicPr>
            <a:picLocks noChangeAspect="1"/>
          </p:cNvPicPr>
          <p:nvPr/>
        </p:nvPicPr>
        <p:blipFill>
          <a:blip r:embed="rId3"/>
          <a:stretch>
            <a:fillRect/>
          </a:stretch>
        </p:blipFill>
        <p:spPr>
          <a:xfrm>
            <a:off x="6977849" y="875192"/>
            <a:ext cx="3950562" cy="5112065"/>
          </a:xfrm>
          <a:prstGeom prst="rect">
            <a:avLst/>
          </a:prstGeom>
          <a:ln>
            <a:solidFill>
              <a:schemeClr val="tx1"/>
            </a:solidFill>
          </a:ln>
        </p:spPr>
      </p:pic>
    </p:spTree>
    <p:extLst>
      <p:ext uri="{BB962C8B-B14F-4D97-AF65-F5344CB8AC3E}">
        <p14:creationId xmlns:p14="http://schemas.microsoft.com/office/powerpoint/2010/main" val="153509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C36EF-FB83-F9C8-4241-E0BB127E0D49}"/>
            </a:ext>
          </a:extLst>
        </p:cNvPr>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0703A2ED-3A4C-F942-4A70-DDB192220303}"/>
              </a:ext>
            </a:extLst>
          </p:cNvPr>
          <p:cNvPicPr>
            <a:picLocks noChangeAspect="1"/>
          </p:cNvPicPr>
          <p:nvPr/>
        </p:nvPicPr>
        <p:blipFill>
          <a:blip r:embed="rId2" cstate="email">
            <a:alphaModFix amt="20000"/>
            <a:extLst>
              <a:ext uri="{28A0092B-C50C-407E-A947-70E740481C1C}">
                <a14:useLocalDpi xmlns:a14="http://schemas.microsoft.com/office/drawing/2010/main" val="0"/>
              </a:ext>
            </a:extLst>
          </a:blip>
          <a:srcRect/>
          <a:stretch>
            <a:fillRect/>
          </a:stretch>
        </p:blipFill>
        <p:spPr bwMode="auto">
          <a:xfrm>
            <a:off x="4445404" y="1815085"/>
            <a:ext cx="3493515" cy="3364992"/>
          </a:xfrm>
          <a:prstGeom prst="rect">
            <a:avLst/>
          </a:prstGeom>
          <a:noFill/>
          <a:ln>
            <a:noFill/>
          </a:ln>
        </p:spPr>
      </p:pic>
      <p:sp>
        <p:nvSpPr>
          <p:cNvPr id="4" name="Title 1">
            <a:extLst>
              <a:ext uri="{FF2B5EF4-FFF2-40B4-BE49-F238E27FC236}">
                <a16:creationId xmlns:a16="http://schemas.microsoft.com/office/drawing/2014/main" id="{F7B1CFE7-3AD0-8CF2-FFD5-CDE49295FC05}"/>
              </a:ext>
            </a:extLst>
          </p:cNvPr>
          <p:cNvSpPr txBox="1">
            <a:spLocks/>
          </p:cNvSpPr>
          <p:nvPr/>
        </p:nvSpPr>
        <p:spPr>
          <a:xfrm>
            <a:off x="1942567" y="685801"/>
            <a:ext cx="8499190" cy="139832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5400" dirty="0">
                <a:solidFill>
                  <a:schemeClr val="tx1"/>
                </a:solidFill>
              </a:rPr>
              <a:t>How does CPD create policy?</a:t>
            </a:r>
          </a:p>
        </p:txBody>
      </p:sp>
    </p:spTree>
    <p:extLst>
      <p:ext uri="{BB962C8B-B14F-4D97-AF65-F5344CB8AC3E}">
        <p14:creationId xmlns:p14="http://schemas.microsoft.com/office/powerpoint/2010/main" val="352138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Who Develops Policy?</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15</a:t>
            </a:fld>
            <a:endParaRPr lang="en-US" altLang="en-US" dirty="0"/>
          </a:p>
        </p:txBody>
      </p:sp>
      <p:sp>
        <p:nvSpPr>
          <p:cNvPr id="6" name="TextBox 5">
            <a:extLst>
              <a:ext uri="{FF2B5EF4-FFF2-40B4-BE49-F238E27FC236}">
                <a16:creationId xmlns:a16="http://schemas.microsoft.com/office/drawing/2014/main" id="{2277079D-696B-2D15-0FD9-F56479C6EBF5}"/>
              </a:ext>
            </a:extLst>
          </p:cNvPr>
          <p:cNvSpPr txBox="1"/>
          <p:nvPr/>
        </p:nvSpPr>
        <p:spPr>
          <a:xfrm>
            <a:off x="6454066" y="1312968"/>
            <a:ext cx="5486473" cy="3939540"/>
          </a:xfrm>
          <a:prstGeom prst="rect">
            <a:avLst/>
          </a:prstGeom>
          <a:solidFill>
            <a:schemeClr val="bg1"/>
          </a:solidFill>
          <a:ln>
            <a:solidFill>
              <a:schemeClr val="accent2">
                <a:shade val="80000"/>
                <a:hueOff val="0"/>
                <a:satOff val="0"/>
                <a:lumOff val="0"/>
              </a:schemeClr>
            </a:solidFill>
          </a:ln>
        </p:spPr>
        <p:txBody>
          <a:bodyPr wrap="square" lIns="91440" tIns="45720" rIns="91440" bIns="45720" rtlCol="0" anchor="t">
            <a:spAutoFit/>
          </a:bodyPr>
          <a:lstStyle/>
          <a:p>
            <a:pPr marL="226695" indent="-226695">
              <a:spcAft>
                <a:spcPts val="1800"/>
              </a:spcAft>
              <a:buFont typeface="Arial" panose="020B0604020202020204" pitchFamily="34" charset="0"/>
              <a:buChar char="•"/>
            </a:pPr>
            <a:r>
              <a:rPr lang="en-US" sz="1600" dirty="0">
                <a:latin typeface="+mj-lt"/>
              </a:rPr>
              <a:t>Development and publication of over 750 directives and resources (over 150 Consent Decree – Preliminary Compliance)</a:t>
            </a:r>
          </a:p>
          <a:p>
            <a:pPr marL="226695" indent="-226695">
              <a:spcAft>
                <a:spcPts val="1800"/>
              </a:spcAft>
              <a:buFont typeface="Arial" panose="020B0604020202020204" pitchFamily="34" charset="0"/>
              <a:buChar char="•"/>
            </a:pPr>
            <a:r>
              <a:rPr lang="en-US" sz="1600" dirty="0">
                <a:latin typeface="+mj-lt"/>
              </a:rPr>
              <a:t>Manage Department Directives System</a:t>
            </a:r>
          </a:p>
          <a:p>
            <a:pPr marL="226695" marR="0" lvl="0" indent="-226695" algn="l" defTabSz="914400" rtl="0" eaLnBrk="1" fontAlgn="auto" latinLnBrk="0" hangingPunct="1">
              <a:spcAft>
                <a:spcPts val="1800"/>
              </a:spcAft>
              <a:buClrTx/>
              <a:buSzTx/>
              <a:buFont typeface="Arial" panose="020B0604020202020204" pitchFamily="34" charset="0"/>
              <a:buChar char="•"/>
              <a:tabLst/>
              <a:defRPr/>
            </a:pPr>
            <a:r>
              <a:rPr lang="en-US" sz="1600" dirty="0">
                <a:latin typeface="+mj-lt"/>
              </a:rPr>
              <a:t>Engage with internal/external stakeholders </a:t>
            </a:r>
          </a:p>
          <a:p>
            <a:pPr marL="226695" marR="0" lvl="0" indent="-226695" algn="l" defTabSz="914400" rtl="0" eaLnBrk="1" fontAlgn="auto" latinLnBrk="0" hangingPunct="1">
              <a:spcAft>
                <a:spcPts val="1800"/>
              </a:spcAft>
              <a:buClrTx/>
              <a:buSzTx/>
              <a:buFont typeface="Arial" panose="020B0604020202020204" pitchFamily="34" charset="0"/>
              <a:buChar char="•"/>
              <a:tabLst/>
              <a:defRPr/>
            </a:pPr>
            <a:r>
              <a:rPr lang="en-US" sz="1600" dirty="0">
                <a:latin typeface="+mj-lt"/>
              </a:rPr>
              <a:t>Community and officer engagement efforts with Office of Equity and Engagement</a:t>
            </a:r>
          </a:p>
          <a:p>
            <a:pPr marL="226695" indent="-226695">
              <a:spcAft>
                <a:spcPts val="1800"/>
              </a:spcAft>
              <a:buFont typeface="Arial" panose="020B0604020202020204" pitchFamily="34" charset="0"/>
              <a:buChar char="•"/>
              <a:defRPr/>
            </a:pPr>
            <a:r>
              <a:rPr lang="en-US" sz="1600" dirty="0">
                <a:latin typeface="+mj-lt"/>
              </a:rPr>
              <a:t>Analysis for policy development</a:t>
            </a:r>
          </a:p>
          <a:p>
            <a:pPr marL="226695" marR="0" lvl="0" indent="-226695" algn="l" defTabSz="914400" rtl="0" eaLnBrk="1" fontAlgn="auto" latinLnBrk="0" hangingPunct="1">
              <a:spcAft>
                <a:spcPts val="1800"/>
              </a:spcAft>
              <a:buClrTx/>
              <a:buSzTx/>
              <a:buFont typeface="Arial" panose="020B0604020202020204" pitchFamily="34" charset="0"/>
              <a:buChar char="•"/>
              <a:tabLst/>
              <a:defRPr/>
            </a:pPr>
            <a:r>
              <a:rPr lang="en-US" sz="1600" dirty="0">
                <a:latin typeface="+mj-lt"/>
              </a:rPr>
              <a:t>Management/archive of policies and forms </a:t>
            </a:r>
          </a:p>
          <a:p>
            <a:pPr marL="226695" marR="0" lvl="0" indent="-226695" algn="l" defTabSz="914400" rtl="0" eaLnBrk="1" fontAlgn="auto" latinLnBrk="0" hangingPunct="1">
              <a:spcAft>
                <a:spcPts val="1800"/>
              </a:spcAft>
              <a:buClrTx/>
              <a:buSzTx/>
              <a:buFont typeface="Arial" panose="020B0604020202020204" pitchFamily="34" charset="0"/>
              <a:buChar char="•"/>
              <a:tabLst/>
              <a:defRPr/>
            </a:pPr>
            <a:r>
              <a:rPr lang="en-US" sz="1600" kern="1200" dirty="0">
                <a:effectLst/>
                <a:latin typeface="+mj-lt"/>
                <a:cs typeface="+mn-cs"/>
              </a:rPr>
              <a:t>CALEA and Consent Decree requirements </a:t>
            </a:r>
            <a:endParaRPr lang="en-US" sz="1600" kern="1200" dirty="0">
              <a:effectLst/>
              <a:latin typeface="+mj-lt"/>
            </a:endParaRPr>
          </a:p>
        </p:txBody>
      </p:sp>
      <p:graphicFrame>
        <p:nvGraphicFramePr>
          <p:cNvPr id="7" name="Content Placeholder 11">
            <a:extLst>
              <a:ext uri="{FF2B5EF4-FFF2-40B4-BE49-F238E27FC236}">
                <a16:creationId xmlns:a16="http://schemas.microsoft.com/office/drawing/2014/main" id="{F95A3D5D-200B-4AF0-724F-742B424C5ACC}"/>
              </a:ext>
            </a:extLst>
          </p:cNvPr>
          <p:cNvGraphicFramePr>
            <a:graphicFrameLocks/>
          </p:cNvGraphicFramePr>
          <p:nvPr/>
        </p:nvGraphicFramePr>
        <p:xfrm>
          <a:off x="294987" y="862837"/>
          <a:ext cx="5972648" cy="4600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01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Policy Development Process</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16</a:t>
            </a:fld>
            <a:endParaRPr lang="en-US" altLang="en-US" dirty="0"/>
          </a:p>
        </p:txBody>
      </p:sp>
      <p:sp>
        <p:nvSpPr>
          <p:cNvPr id="5" name="TextBox 4"/>
          <p:cNvSpPr txBox="1"/>
          <p:nvPr/>
        </p:nvSpPr>
        <p:spPr>
          <a:xfrm>
            <a:off x="7135254" y="1045160"/>
            <a:ext cx="5095782" cy="4919295"/>
          </a:xfrm>
          <a:prstGeom prst="rect">
            <a:avLst/>
          </a:prstGeom>
          <a:noFill/>
        </p:spPr>
        <p:txBody>
          <a:bodyPr wrap="square" rtlCol="0">
            <a:spAutoFit/>
          </a:bodyPr>
          <a:lstStyle/>
          <a:p>
            <a:pPr>
              <a:spcAft>
                <a:spcPts val="500"/>
              </a:spcAft>
            </a:pPr>
            <a:r>
              <a:rPr lang="en-US" sz="2000" b="1" u="sng" cap="small" dirty="0">
                <a:latin typeface="+mn-lt"/>
              </a:rPr>
              <a:t>Administrative and Research Phase</a:t>
            </a:r>
          </a:p>
          <a:p>
            <a:pPr marL="285750" indent="-285750">
              <a:spcAft>
                <a:spcPts val="500"/>
              </a:spcAft>
              <a:buFont typeface="Arial" panose="020B0604020202020204" pitchFamily="34" charset="0"/>
              <a:buChar char="•"/>
            </a:pPr>
            <a:r>
              <a:rPr lang="en-US" b="1" u="sng" dirty="0">
                <a:latin typeface="+mn-lt"/>
              </a:rPr>
              <a:t>Policy Request</a:t>
            </a:r>
          </a:p>
          <a:p>
            <a:pPr marL="285750">
              <a:spcAft>
                <a:spcPts val="500"/>
              </a:spcAft>
            </a:pPr>
            <a:r>
              <a:rPr lang="en-US" dirty="0">
                <a:latin typeface="+mn-lt"/>
              </a:rPr>
              <a:t>Requests for new or revised policies come from various sources.</a:t>
            </a:r>
          </a:p>
          <a:p>
            <a:pPr marL="285750" indent="-285750">
              <a:spcAft>
                <a:spcPts val="500"/>
              </a:spcAft>
              <a:buFont typeface="Arial" panose="020B0604020202020204" pitchFamily="34" charset="0"/>
              <a:buChar char="•"/>
            </a:pPr>
            <a:r>
              <a:rPr lang="en-US" b="1" u="sng" dirty="0">
                <a:latin typeface="+mn-lt"/>
              </a:rPr>
              <a:t>Internal Evaluation</a:t>
            </a:r>
          </a:p>
          <a:p>
            <a:pPr marL="285750">
              <a:spcAft>
                <a:spcPts val="500"/>
              </a:spcAft>
            </a:pPr>
            <a:r>
              <a:rPr lang="en-US" dirty="0">
                <a:latin typeface="+mn-lt"/>
              </a:rPr>
              <a:t>Determination of end user need and work product. </a:t>
            </a:r>
          </a:p>
          <a:p>
            <a:pPr marL="285750" indent="-285750">
              <a:spcAft>
                <a:spcPts val="500"/>
              </a:spcAft>
              <a:buFont typeface="Arial" panose="020B0604020202020204" pitchFamily="34" charset="0"/>
              <a:buChar char="•"/>
            </a:pPr>
            <a:r>
              <a:rPr lang="en-US" b="1" u="sng" dirty="0">
                <a:latin typeface="+mn-lt"/>
              </a:rPr>
              <a:t>Create Work Task</a:t>
            </a:r>
          </a:p>
          <a:p>
            <a:pPr marL="285750">
              <a:spcAft>
                <a:spcPts val="500"/>
              </a:spcAft>
            </a:pPr>
            <a:r>
              <a:rPr lang="en-US" dirty="0">
                <a:latin typeface="+mn-lt"/>
              </a:rPr>
              <a:t>Conduct “Policy Needs Assessment” and task file. </a:t>
            </a:r>
          </a:p>
          <a:p>
            <a:pPr marL="285750" indent="-285750">
              <a:spcAft>
                <a:spcPts val="500"/>
              </a:spcAft>
              <a:buFont typeface="Arial" panose="020B0604020202020204" pitchFamily="34" charset="0"/>
              <a:buChar char="•"/>
            </a:pPr>
            <a:r>
              <a:rPr lang="en-US" b="1" u="sng" dirty="0">
                <a:latin typeface="+mn-lt"/>
              </a:rPr>
              <a:t>Conduct Research</a:t>
            </a:r>
          </a:p>
          <a:p>
            <a:pPr marL="285750">
              <a:spcAft>
                <a:spcPts val="500"/>
              </a:spcAft>
            </a:pPr>
            <a:r>
              <a:rPr lang="en-US" dirty="0">
                <a:latin typeface="+mn-lt"/>
              </a:rPr>
              <a:t>Numerous sources (both internal and external) to identify best practices and emerging trends.</a:t>
            </a:r>
          </a:p>
          <a:p>
            <a:pPr marL="285750" indent="-285750">
              <a:spcAft>
                <a:spcPts val="500"/>
              </a:spcAft>
              <a:buFont typeface="Arial" panose="020B0604020202020204" pitchFamily="34" charset="0"/>
              <a:buChar char="•"/>
            </a:pPr>
            <a:r>
              <a:rPr lang="en-US" b="1" u="sng" dirty="0">
                <a:latin typeface="+mn-lt"/>
              </a:rPr>
              <a:t>Initial Internal Review</a:t>
            </a:r>
          </a:p>
          <a:p>
            <a:pPr marL="285750">
              <a:spcAft>
                <a:spcPts val="500"/>
              </a:spcAft>
            </a:pPr>
            <a:r>
              <a:rPr lang="en-US" dirty="0">
                <a:latin typeface="+mn-lt"/>
              </a:rPr>
              <a:t>Administrative and topical review. </a:t>
            </a:r>
          </a:p>
        </p:txBody>
      </p:sp>
      <p:cxnSp>
        <p:nvCxnSpPr>
          <p:cNvPr id="7" name="Straight Arrow Connector 6"/>
          <p:cNvCxnSpPr/>
          <p:nvPr/>
        </p:nvCxnSpPr>
        <p:spPr>
          <a:xfrm flipH="1">
            <a:off x="2201351" y="1612873"/>
            <a:ext cx="576072" cy="0"/>
          </a:xfrm>
          <a:prstGeom prst="straightConnector1">
            <a:avLst/>
          </a:prstGeom>
          <a:ln w="44450">
            <a:solidFill>
              <a:schemeClr val="tx2">
                <a:alpha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247924" y="1208160"/>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ea typeface="+mn-ea"/>
                <a:cs typeface="+mn-cs"/>
              </a:rPr>
              <a:t>Policy Request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Internal (CPD)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External (Litigation/Law)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Self-Initiated</a:t>
            </a:r>
          </a:p>
        </p:txBody>
      </p:sp>
      <p:sp>
        <p:nvSpPr>
          <p:cNvPr id="9" name="Flowchart: Alternate Process 8"/>
          <p:cNvSpPr/>
          <p:nvPr/>
        </p:nvSpPr>
        <p:spPr>
          <a:xfrm>
            <a:off x="220151" y="3859701"/>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Create Work Task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Identify Scope/SMEs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CALEA</a:t>
            </a:r>
            <a:r>
              <a:rPr lang="en-US" sz="1200" dirty="0">
                <a:solidFill>
                  <a:srgbClr val="292934"/>
                </a:solidFill>
                <a:latin typeface="Franklin Gothic Book"/>
              </a:rPr>
              <a:t>/Consent Decree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Consolidation Review</a:t>
            </a:r>
          </a:p>
        </p:txBody>
      </p:sp>
      <p:sp>
        <p:nvSpPr>
          <p:cNvPr id="10" name="Flowchart: Alternate Process 9"/>
          <p:cNvSpPr/>
          <p:nvPr/>
        </p:nvSpPr>
        <p:spPr>
          <a:xfrm>
            <a:off x="247924" y="2679712"/>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Internal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Appropriateness as Policy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Viability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Review Existing Policies</a:t>
            </a:r>
          </a:p>
        </p:txBody>
      </p:sp>
      <p:sp>
        <p:nvSpPr>
          <p:cNvPr id="11" name="Flowchart: Alternate Process 10"/>
          <p:cNvSpPr/>
          <p:nvPr/>
        </p:nvSpPr>
        <p:spPr>
          <a:xfrm>
            <a:off x="2537313" y="3450827"/>
            <a:ext cx="1981200" cy="171605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Conduct Research</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rPr>
              <a:t> R&amp;D Conceptual Plan</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rPr>
              <a:t> Model Policies (</a:t>
            </a:r>
            <a:r>
              <a:rPr kumimoji="0" lang="en-US" sz="1100" b="0" i="0" u="none" strike="noStrike" kern="1200" cap="none" spc="0" normalizeH="0" baseline="0" noProof="0" dirty="0" err="1">
                <a:ln>
                  <a:noFill/>
                </a:ln>
                <a:solidFill>
                  <a:srgbClr val="292934"/>
                </a:solidFill>
                <a:effectLst/>
                <a:uLnTx/>
                <a:uFillTx/>
                <a:latin typeface="Franklin Gothic Book"/>
              </a:rPr>
              <a:t>IACP</a:t>
            </a:r>
            <a:r>
              <a:rPr kumimoji="0" lang="en-US" sz="1100" b="0" i="0" u="none" strike="noStrike" kern="1200" cap="none" spc="0" normalizeH="0" baseline="0" noProof="0" dirty="0">
                <a:ln>
                  <a:noFill/>
                </a:ln>
                <a:solidFill>
                  <a:srgbClr val="292934"/>
                </a:solidFill>
                <a:effectLst/>
                <a:uLnTx/>
                <a:uFillTx/>
                <a:latin typeface="Franklin Gothic Book"/>
              </a:rPr>
              <a:t>)</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rPr>
              <a:t> Other Agency Review</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rPr>
              <a:t> Published Research</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rPr>
              <a:t> Data Analysis</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rPr>
              <a:t> </a:t>
            </a:r>
            <a:r>
              <a:rPr kumimoji="0" lang="en-US" sz="1100" b="1" i="0" u="none" strike="noStrike" kern="1200" cap="none" spc="0" normalizeH="0" baseline="0" noProof="0" dirty="0">
                <a:ln>
                  <a:noFill/>
                </a:ln>
                <a:solidFill>
                  <a:srgbClr val="292934"/>
                </a:solidFill>
                <a:effectLst/>
                <a:uLnTx/>
                <a:uFillTx/>
                <a:latin typeface="Franklin Gothic Book"/>
              </a:rPr>
              <a:t>Legal/Labor/Risk </a:t>
            </a:r>
          </a:p>
          <a:p>
            <a:pPr marL="57150" marR="0" lvl="0" indent="-5715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34"/>
                </a:solidFill>
                <a:effectLst/>
                <a:uLnTx/>
                <a:uFillTx/>
                <a:latin typeface="Franklin Gothic Book"/>
              </a:rPr>
              <a:t>  Management Analysis</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1" i="0" u="none" strike="noStrike" kern="1200" cap="none" spc="0" normalizeH="0" baseline="0" noProof="0" dirty="0">
                <a:ln>
                  <a:noFill/>
                </a:ln>
                <a:solidFill>
                  <a:srgbClr val="292934"/>
                </a:solidFill>
                <a:effectLst/>
                <a:uLnTx/>
                <a:uFillTx/>
                <a:latin typeface="Franklin Gothic Book"/>
              </a:rPr>
              <a:t> Internal SME/Training</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a:solidFill>
                  <a:srgbClr val="292934"/>
                </a:solidFill>
                <a:latin typeface="Franklin Gothic Book"/>
              </a:rPr>
              <a:t>Community</a:t>
            </a:r>
            <a:r>
              <a:rPr kumimoji="0" lang="en-US" sz="1100" b="1" i="0" u="none" strike="noStrike" kern="1200" cap="none" spc="0" normalizeH="0" baseline="0" noProof="0" dirty="0">
                <a:ln>
                  <a:noFill/>
                </a:ln>
                <a:solidFill>
                  <a:srgbClr val="292934"/>
                </a:solidFill>
                <a:effectLst/>
                <a:uLnTx/>
                <a:uFillTx/>
                <a:latin typeface="Franklin Gothic Book"/>
              </a:rPr>
              <a:t> Feedback</a:t>
            </a:r>
          </a:p>
        </p:txBody>
      </p:sp>
      <p:sp>
        <p:nvSpPr>
          <p:cNvPr id="12" name="Flowchart: Alternate Process 11"/>
          <p:cNvSpPr/>
          <p:nvPr/>
        </p:nvSpPr>
        <p:spPr>
          <a:xfrm>
            <a:off x="4856085" y="3450827"/>
            <a:ext cx="1828060" cy="1732149"/>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Initial Internal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34"/>
                </a:solidFill>
                <a:effectLst/>
                <a:uLnTx/>
                <a:uFillTx/>
                <a:latin typeface="Franklin Gothic Book"/>
                <a:ea typeface="+mn-ea"/>
                <a:cs typeface="+mn-cs"/>
              </a:rPr>
              <a:t>Administrative Review</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Classification/Number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Consolidation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Grammar/Format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CALEA/Forms/Unit SOs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34"/>
                </a:solidFill>
                <a:effectLst/>
                <a:uLnTx/>
                <a:uFillTx/>
                <a:latin typeface="Franklin Gothic Book"/>
                <a:ea typeface="+mn-ea"/>
                <a:cs typeface="+mn-cs"/>
              </a:rPr>
              <a:t>Topical Review</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Requester / SME Input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R&amp;D Supervisor Review</a:t>
            </a:r>
          </a:p>
        </p:txBody>
      </p:sp>
      <p:cxnSp>
        <p:nvCxnSpPr>
          <p:cNvPr id="13" name="Straight Arrow Connector 12"/>
          <p:cNvCxnSpPr>
            <a:stCxn id="8" idx="2"/>
            <a:endCxn id="10" idx="0"/>
          </p:cNvCxnSpPr>
          <p:nvPr/>
        </p:nvCxnSpPr>
        <p:spPr>
          <a:xfrm>
            <a:off x="1238524" y="2122560"/>
            <a:ext cx="0" cy="557152"/>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10751" y="3594112"/>
            <a:ext cx="0" cy="265589"/>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20676" y="4360545"/>
            <a:ext cx="316637" cy="0"/>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Curved Down Arrow 15"/>
          <p:cNvSpPr/>
          <p:nvPr/>
        </p:nvSpPr>
        <p:spPr>
          <a:xfrm flipH="1">
            <a:off x="3948627" y="3126361"/>
            <a:ext cx="1447800" cy="285750"/>
          </a:xfrm>
          <a:prstGeom prst="curvedDownArrow">
            <a:avLst/>
          </a:prstGeom>
          <a:solidFill>
            <a:schemeClr val="tx2">
              <a:alpha val="20000"/>
            </a:schemeClr>
          </a:solid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Franklin Gothic Book"/>
              <a:ea typeface="+mn-ea"/>
              <a:cs typeface="+mn-cs"/>
            </a:endParaRPr>
          </a:p>
        </p:txBody>
      </p:sp>
      <p:sp>
        <p:nvSpPr>
          <p:cNvPr id="17" name="TextBox 16"/>
          <p:cNvSpPr txBox="1"/>
          <p:nvPr/>
        </p:nvSpPr>
        <p:spPr>
          <a:xfrm>
            <a:off x="4229649" y="3159968"/>
            <a:ext cx="885755"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Feedback</a:t>
            </a:r>
          </a:p>
        </p:txBody>
      </p:sp>
      <p:sp>
        <p:nvSpPr>
          <p:cNvPr id="18" name="Curved Down Arrow 17"/>
          <p:cNvSpPr/>
          <p:nvPr/>
        </p:nvSpPr>
        <p:spPr>
          <a:xfrm flipV="1">
            <a:off x="3979841" y="5194180"/>
            <a:ext cx="1524000" cy="266700"/>
          </a:xfrm>
          <a:prstGeom prst="curvedDownArrow">
            <a:avLst/>
          </a:prstGeom>
          <a:solidFill>
            <a:schemeClr val="tx2">
              <a:alpha val="20000"/>
            </a:schemeClr>
          </a:solid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Franklin Gothic Book"/>
              <a:ea typeface="+mn-ea"/>
              <a:cs typeface="+mn-cs"/>
            </a:endParaRPr>
          </a:p>
        </p:txBody>
      </p:sp>
      <p:sp>
        <p:nvSpPr>
          <p:cNvPr id="19" name="TextBox 18"/>
          <p:cNvSpPr txBox="1"/>
          <p:nvPr/>
        </p:nvSpPr>
        <p:spPr>
          <a:xfrm>
            <a:off x="4266966" y="5055522"/>
            <a:ext cx="81111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Revision</a:t>
            </a:r>
          </a:p>
        </p:txBody>
      </p:sp>
      <p:sp>
        <p:nvSpPr>
          <p:cNvPr id="22" name="Flowchart: Alternate Process 21">
            <a:extLst>
              <a:ext uri="{FF2B5EF4-FFF2-40B4-BE49-F238E27FC236}">
                <a16:creationId xmlns:a16="http://schemas.microsoft.com/office/drawing/2014/main" id="{BBAB7ECB-1D69-0679-6514-225EACADB140}"/>
              </a:ext>
            </a:extLst>
          </p:cNvPr>
          <p:cNvSpPr/>
          <p:nvPr/>
        </p:nvSpPr>
        <p:spPr>
          <a:xfrm>
            <a:off x="2759743" y="1208160"/>
            <a:ext cx="2096342" cy="742970"/>
          </a:xfrm>
          <a:prstGeom prst="flowChartAlternateProcess">
            <a:avLst/>
          </a:prstGeom>
          <a:solidFill>
            <a:schemeClr val="tx2">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Continual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SMEs, Field Practitioners,</a:t>
            </a:r>
            <a:r>
              <a:rPr kumimoji="0" lang="en-US" sz="1200" b="0" i="0" u="none" strike="noStrike" kern="1200" cap="none" spc="0" normalizeH="0" noProof="0" dirty="0">
                <a:ln>
                  <a:noFill/>
                </a:ln>
                <a:solidFill>
                  <a:srgbClr val="292934"/>
                </a:solidFill>
                <a:effectLst/>
                <a:uLnTx/>
                <a:uFillTx/>
                <a:latin typeface="Franklin Gothic Book"/>
                <a:ea typeface="+mn-ea"/>
                <a:cs typeface="+mn-cs"/>
              </a:rPr>
              <a:t> </a:t>
            </a: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Command Staff, and Community</a:t>
            </a:r>
          </a:p>
        </p:txBody>
      </p:sp>
      <p:sp>
        <p:nvSpPr>
          <p:cNvPr id="30" name="TextBox 29"/>
          <p:cNvSpPr txBox="1"/>
          <p:nvPr/>
        </p:nvSpPr>
        <p:spPr>
          <a:xfrm>
            <a:off x="2038624" y="2186438"/>
            <a:ext cx="2362200" cy="86177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n-lt"/>
                <a:ea typeface="+mn-ea"/>
                <a:cs typeface="+mn-cs"/>
              </a:rPr>
              <a:t>Administrative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n-lt"/>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n-lt"/>
                <a:ea typeface="+mn-ea"/>
                <a:cs typeface="+mn-cs"/>
              </a:rPr>
              <a:t>Research</a:t>
            </a:r>
          </a:p>
        </p:txBody>
      </p:sp>
    </p:spTree>
    <p:extLst>
      <p:ext uri="{BB962C8B-B14F-4D97-AF65-F5344CB8AC3E}">
        <p14:creationId xmlns:p14="http://schemas.microsoft.com/office/powerpoint/2010/main" val="149998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Policy Development Process</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17</a:t>
            </a:fld>
            <a:endParaRPr lang="en-US" altLang="en-US" dirty="0"/>
          </a:p>
        </p:txBody>
      </p:sp>
      <p:sp>
        <p:nvSpPr>
          <p:cNvPr id="5" name="TextBox 4"/>
          <p:cNvSpPr txBox="1"/>
          <p:nvPr/>
        </p:nvSpPr>
        <p:spPr>
          <a:xfrm>
            <a:off x="7108620" y="858730"/>
            <a:ext cx="5095782" cy="5047536"/>
          </a:xfrm>
          <a:prstGeom prst="rect">
            <a:avLst/>
          </a:prstGeom>
          <a:noFill/>
        </p:spPr>
        <p:txBody>
          <a:bodyPr wrap="square" rtlCol="0">
            <a:spAutoFit/>
          </a:bodyPr>
          <a:lstStyle/>
          <a:p>
            <a:pPr>
              <a:spcAft>
                <a:spcPts val="500"/>
              </a:spcAft>
            </a:pPr>
            <a:r>
              <a:rPr lang="en-US" sz="2000" b="1" u="sng" cap="small" dirty="0">
                <a:latin typeface="+mn-lt"/>
              </a:rPr>
              <a:t>Development and Implementation Phase</a:t>
            </a:r>
          </a:p>
          <a:p>
            <a:pPr marL="285750" indent="-285750">
              <a:spcAft>
                <a:spcPts val="500"/>
              </a:spcAft>
              <a:buFont typeface="Arial" panose="020B0604020202020204" pitchFamily="34" charset="0"/>
              <a:buChar char="•"/>
            </a:pPr>
            <a:r>
              <a:rPr lang="en-US" b="1" u="sng" dirty="0">
                <a:latin typeface="+mn-lt"/>
              </a:rPr>
              <a:t>Command Staff</a:t>
            </a:r>
          </a:p>
          <a:p>
            <a:pPr marL="285750">
              <a:spcAft>
                <a:spcPts val="500"/>
              </a:spcAft>
            </a:pPr>
            <a:r>
              <a:rPr lang="en-US" dirty="0">
                <a:latin typeface="+mn-lt"/>
              </a:rPr>
              <a:t>Confirm direction of Department leadership.</a:t>
            </a:r>
          </a:p>
          <a:p>
            <a:pPr marL="285750" indent="-285750">
              <a:spcAft>
                <a:spcPts val="500"/>
              </a:spcAft>
              <a:buFont typeface="Arial" panose="020B0604020202020204" pitchFamily="34" charset="0"/>
              <a:buChar char="•"/>
            </a:pPr>
            <a:r>
              <a:rPr lang="en-US" b="1" u="sng" dirty="0">
                <a:latin typeface="+mn-lt"/>
              </a:rPr>
              <a:t>Development of Final Draft</a:t>
            </a:r>
          </a:p>
          <a:p>
            <a:pPr marL="285750">
              <a:spcAft>
                <a:spcPts val="500"/>
              </a:spcAft>
            </a:pPr>
            <a:r>
              <a:rPr lang="en-US" dirty="0">
                <a:latin typeface="+mn-lt"/>
              </a:rPr>
              <a:t>Consider additional feedback and implementation plan. </a:t>
            </a:r>
          </a:p>
          <a:p>
            <a:pPr marL="285750" indent="-285750">
              <a:spcAft>
                <a:spcPts val="500"/>
              </a:spcAft>
              <a:buFont typeface="Arial" panose="020B0604020202020204" pitchFamily="34" charset="0"/>
              <a:buChar char="•"/>
            </a:pPr>
            <a:r>
              <a:rPr lang="en-US" b="1" u="sng" dirty="0">
                <a:latin typeface="+mn-lt"/>
              </a:rPr>
              <a:t>Approval</a:t>
            </a:r>
          </a:p>
          <a:p>
            <a:pPr marL="285750">
              <a:spcAft>
                <a:spcPts val="500"/>
              </a:spcAft>
            </a:pPr>
            <a:r>
              <a:rPr lang="en-US" dirty="0">
                <a:latin typeface="+mn-lt"/>
              </a:rPr>
              <a:t>Chain of command approval. </a:t>
            </a:r>
          </a:p>
          <a:p>
            <a:pPr marL="285750" indent="-285750">
              <a:spcAft>
                <a:spcPts val="500"/>
              </a:spcAft>
              <a:buFont typeface="Arial" panose="020B0604020202020204" pitchFamily="34" charset="0"/>
              <a:buChar char="•"/>
            </a:pPr>
            <a:r>
              <a:rPr lang="en-US" b="1" u="sng" dirty="0">
                <a:latin typeface="+mn-lt"/>
              </a:rPr>
              <a:t>Pre-Implementation</a:t>
            </a:r>
          </a:p>
          <a:p>
            <a:pPr marL="285750">
              <a:spcAft>
                <a:spcPts val="500"/>
              </a:spcAft>
            </a:pPr>
            <a:r>
              <a:rPr lang="en-US" dirty="0">
                <a:latin typeface="+mn-lt"/>
              </a:rPr>
              <a:t>Consider forms, technology, resources, law, and training.</a:t>
            </a:r>
          </a:p>
          <a:p>
            <a:pPr marL="285750" indent="-285750">
              <a:spcAft>
                <a:spcPts val="500"/>
              </a:spcAft>
              <a:buFont typeface="Arial" panose="020B0604020202020204" pitchFamily="34" charset="0"/>
              <a:buChar char="•"/>
            </a:pPr>
            <a:r>
              <a:rPr lang="en-US" b="1" u="sng" dirty="0">
                <a:latin typeface="+mn-lt"/>
              </a:rPr>
              <a:t>Publication and Announcement</a:t>
            </a:r>
          </a:p>
          <a:p>
            <a:pPr marL="571500" indent="-285750">
              <a:spcAft>
                <a:spcPts val="500"/>
              </a:spcAft>
              <a:buFont typeface="Arial" panose="020B0604020202020204" pitchFamily="34" charset="0"/>
              <a:buChar char="•"/>
            </a:pPr>
            <a:r>
              <a:rPr lang="en-US" dirty="0">
                <a:latin typeface="+mn-lt"/>
              </a:rPr>
              <a:t>Department Directives System</a:t>
            </a:r>
          </a:p>
          <a:p>
            <a:pPr marL="571500" indent="-285750">
              <a:spcAft>
                <a:spcPts val="500"/>
              </a:spcAft>
              <a:buFont typeface="Arial" panose="020B0604020202020204" pitchFamily="34" charset="0"/>
              <a:buChar char="•"/>
            </a:pPr>
            <a:r>
              <a:rPr lang="en-US" dirty="0">
                <a:latin typeface="+mn-lt"/>
              </a:rPr>
              <a:t>Administrative Message</a:t>
            </a:r>
          </a:p>
          <a:p>
            <a:pPr marL="571500" indent="-285750">
              <a:spcAft>
                <a:spcPts val="500"/>
              </a:spcAft>
              <a:buFont typeface="Arial" panose="020B0604020202020204" pitchFamily="34" charset="0"/>
              <a:buChar char="•"/>
            </a:pPr>
            <a:r>
              <a:rPr lang="en-US" dirty="0">
                <a:latin typeface="+mn-lt"/>
              </a:rPr>
              <a:t>Monthly eLearning</a:t>
            </a:r>
          </a:p>
        </p:txBody>
      </p:sp>
      <p:sp>
        <p:nvSpPr>
          <p:cNvPr id="30" name="TextBox 29"/>
          <p:cNvSpPr txBox="1"/>
          <p:nvPr/>
        </p:nvSpPr>
        <p:spPr>
          <a:xfrm>
            <a:off x="669525" y="2280324"/>
            <a:ext cx="2362200"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mn-lt"/>
                <a:ea typeface="+mn-ea"/>
                <a:cs typeface="+mn-cs"/>
              </a:rPr>
              <a:t>Development and Implementation</a:t>
            </a:r>
          </a:p>
        </p:txBody>
      </p:sp>
      <p:sp>
        <p:nvSpPr>
          <p:cNvPr id="20" name="Flowchart: Alternate Process 19"/>
          <p:cNvSpPr/>
          <p:nvPr/>
        </p:nvSpPr>
        <p:spPr>
          <a:xfrm>
            <a:off x="177411" y="4323425"/>
            <a:ext cx="3347008" cy="1672632"/>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rPr>
              <a:t>Command Staff Review-14 Day</a:t>
            </a:r>
            <a:r>
              <a:rPr kumimoji="0" lang="en-US" sz="1200" b="1" i="0" u="none" strike="noStrike" kern="1200" cap="none" spc="0" normalizeH="0" noProof="0" dirty="0">
                <a:ln>
                  <a:noFill/>
                </a:ln>
                <a:solidFill>
                  <a:srgbClr val="292934"/>
                </a:solidFill>
                <a:effectLst/>
                <a:uLnTx/>
                <a:uFillTx/>
                <a:latin typeface="Franklin Gothic Book"/>
              </a:rPr>
              <a:t> </a:t>
            </a:r>
            <a:r>
              <a:rPr kumimoji="0" lang="en-US" sz="1200" b="1" i="0" u="none" strike="noStrike" kern="1200" cap="none" spc="0" normalizeH="0" baseline="0" noProof="0" dirty="0">
                <a:ln>
                  <a:noFill/>
                </a:ln>
                <a:solidFill>
                  <a:srgbClr val="292934"/>
                </a:solidFill>
                <a:effectLst/>
                <a:uLnTx/>
                <a:uFillTx/>
                <a:latin typeface="Franklin Gothic Book"/>
              </a:rPr>
              <a:t>Staffing</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SME Requirements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Practitioner Review</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Identify Procedural/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rPr>
              <a:t>  Operational Concerns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Concurrence of Legal,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rPr>
              <a:t>   Labor, Command Staff</a:t>
            </a:r>
          </a:p>
          <a:p>
            <a:pPr marL="0" marR="0" lvl="0" indent="0" algn="ctr" defTabSz="914400" rtl="0" eaLnBrk="1" fontAlgn="auto" latinLnBrk="0" hangingPunct="1">
              <a:lnSpc>
                <a:spcPct val="110094"/>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292934"/>
                </a:solidFill>
                <a:effectLst/>
                <a:uLnTx/>
                <a:uFillTx/>
                <a:latin typeface="Franklin Gothic Book"/>
              </a:rPr>
              <a:t>Confirmation/Approval of Department Direction</a:t>
            </a:r>
            <a:endParaRPr lang="en-US" sz="1200" b="0" i="0" u="sng" strike="noStrike" kern="1200" cap="none" spc="0" normalizeH="0" baseline="0" noProof="0" dirty="0">
              <a:ln>
                <a:noFill/>
              </a:ln>
              <a:solidFill>
                <a:srgbClr val="292934"/>
              </a:solidFill>
              <a:effectLst/>
              <a:uLnTx/>
              <a:uFillTx/>
              <a:latin typeface="Franklin Gothic Book"/>
            </a:endParaRPr>
          </a:p>
        </p:txBody>
      </p:sp>
      <p:sp>
        <p:nvSpPr>
          <p:cNvPr id="21" name="Flowchart: Alternate Process 20"/>
          <p:cNvSpPr/>
          <p:nvPr/>
        </p:nvSpPr>
        <p:spPr>
          <a:xfrm>
            <a:off x="4022324" y="924936"/>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Publication and Announcement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Coordination with Other Activities (e.g., Training)</a:t>
            </a:r>
          </a:p>
        </p:txBody>
      </p:sp>
      <p:sp>
        <p:nvSpPr>
          <p:cNvPr id="23" name="Flowchart: Alternate Process 22"/>
          <p:cNvSpPr/>
          <p:nvPr/>
        </p:nvSpPr>
        <p:spPr>
          <a:xfrm>
            <a:off x="4022324" y="3242002"/>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Submit for Approval for Publication</a:t>
            </a:r>
            <a:endParaRPr lang="en-US" sz="1200" dirty="0"/>
          </a:p>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(Chain of Command)</a:t>
            </a:r>
            <a:endParaRPr lang="en-US" sz="1200" b="0" i="0" u="none" strike="noStrike" kern="1200" cap="none" spc="0" normalizeH="0" baseline="0" noProof="0" dirty="0">
              <a:ln>
                <a:noFill/>
              </a:ln>
              <a:solidFill>
                <a:srgbClr val="292934"/>
              </a:solidFill>
              <a:effectLst/>
              <a:uLnTx/>
              <a:uFillTx/>
            </a:endParaRPr>
          </a:p>
        </p:txBody>
      </p:sp>
      <p:sp>
        <p:nvSpPr>
          <p:cNvPr id="24" name="Flowchart: Alternate Process 23"/>
          <p:cNvSpPr/>
          <p:nvPr/>
        </p:nvSpPr>
        <p:spPr>
          <a:xfrm>
            <a:off x="4022324" y="2083469"/>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Pre-Implementation</a:t>
            </a:r>
          </a:p>
          <a:p>
            <a:pPr marL="0" marR="0" lvl="0" indent="0" algn="ctr" defTabSz="914400" rtl="0" eaLnBrk="1" fontAlgn="auto" latinLnBrk="0" hangingPunct="1">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rPr>
              <a:t>Assist with Technology, Training, Operations, and Internal/External (CBU) Communications</a:t>
            </a:r>
            <a:endParaRPr lang="en-US" sz="1200" b="0" i="0" u="none" strike="noStrike" kern="1200" cap="none" spc="0" normalizeH="0" baseline="0" noProof="0" dirty="0">
              <a:ln>
                <a:noFill/>
              </a:ln>
              <a:solidFill>
                <a:srgbClr val="292934"/>
              </a:solidFill>
              <a:effectLst/>
              <a:uLnTx/>
              <a:uFillTx/>
            </a:endParaRPr>
          </a:p>
        </p:txBody>
      </p:sp>
      <p:sp>
        <p:nvSpPr>
          <p:cNvPr id="25" name="Flowchart: Alternate Process 24"/>
          <p:cNvSpPr/>
          <p:nvPr/>
        </p:nvSpPr>
        <p:spPr>
          <a:xfrm>
            <a:off x="4022323" y="4433587"/>
            <a:ext cx="1981201" cy="1576596"/>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Development of </a:t>
            </a:r>
            <a:endParaRPr lang="en-US" sz="1200" dirty="0"/>
          </a:p>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Final Draft</a:t>
            </a:r>
            <a:endParaRPr lang="en-US" sz="1200" b="1" i="0" u="none" strike="noStrike" kern="1200" cap="none" spc="0" normalizeH="0" baseline="0" noProof="0" dirty="0">
              <a:ln>
                <a:noFill/>
              </a:ln>
              <a:solidFill>
                <a:srgbClr val="292934"/>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Review Responses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Consider Feedback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292934"/>
                </a:solidFill>
                <a:effectLst/>
                <a:uLnTx/>
                <a:uFillTx/>
              </a:rPr>
              <a:t> Additional Research</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Final Internal Review</a:t>
            </a:r>
          </a:p>
          <a:p>
            <a:pPr lvl="0">
              <a:buFont typeface="Arial" pitchFamily="34" charset="0"/>
              <a:buChar char="•"/>
              <a:defRPr/>
            </a:pPr>
            <a:r>
              <a:rPr lang="en-US" sz="1200" dirty="0">
                <a:solidFill>
                  <a:srgbClr val="292934"/>
                </a:solidFill>
              </a:rPr>
              <a:t> SME/Advisory Group </a:t>
            </a:r>
          </a:p>
          <a:p>
            <a:pPr lvl="0">
              <a:buFont typeface="Arial" pitchFamily="34" charset="0"/>
              <a:buChar char="•"/>
              <a:defRPr/>
            </a:pPr>
            <a:r>
              <a:rPr lang="en-US" sz="1200" dirty="0">
                <a:solidFill>
                  <a:srgbClr val="292934"/>
                </a:solidFill>
              </a:rPr>
              <a:t> Identify Next Steps</a:t>
            </a:r>
          </a:p>
          <a:p>
            <a:pPr lvl="0">
              <a:buFont typeface="Arial" pitchFamily="34" charset="0"/>
              <a:buChar char="•"/>
              <a:defRPr/>
            </a:pPr>
            <a:r>
              <a:rPr lang="en-US" sz="1200" dirty="0">
                <a:solidFill>
                  <a:srgbClr val="292934"/>
                </a:solidFill>
              </a:rPr>
              <a:t> Implementation Plan</a:t>
            </a:r>
          </a:p>
        </p:txBody>
      </p:sp>
      <p:cxnSp>
        <p:nvCxnSpPr>
          <p:cNvPr id="26" name="Straight Arrow Connector 25"/>
          <p:cNvCxnSpPr/>
          <p:nvPr/>
        </p:nvCxnSpPr>
        <p:spPr>
          <a:xfrm flipV="1">
            <a:off x="5012924" y="1810828"/>
            <a:ext cx="0" cy="249072"/>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012924" y="2988210"/>
            <a:ext cx="0" cy="223179"/>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012924" y="4156402"/>
            <a:ext cx="0" cy="277185"/>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5" idx="1"/>
          </p:cNvCxnSpPr>
          <p:nvPr/>
        </p:nvCxnSpPr>
        <p:spPr>
          <a:xfrm>
            <a:off x="3568823" y="5220070"/>
            <a:ext cx="453500" cy="1815"/>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BA3FBD6-A87C-1AC2-DF37-C77F89CE0CF7}"/>
              </a:ext>
            </a:extLst>
          </p:cNvPr>
          <p:cNvCxnSpPr/>
          <p:nvPr/>
        </p:nvCxnSpPr>
        <p:spPr>
          <a:xfrm flipH="1">
            <a:off x="3405916" y="1439343"/>
            <a:ext cx="576072" cy="0"/>
          </a:xfrm>
          <a:prstGeom prst="straightConnector1">
            <a:avLst/>
          </a:prstGeom>
          <a:ln w="44450">
            <a:solidFill>
              <a:schemeClr val="tx2">
                <a:alpha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Flowchart: Alternate Process 45">
            <a:extLst>
              <a:ext uri="{FF2B5EF4-FFF2-40B4-BE49-F238E27FC236}">
                <a16:creationId xmlns:a16="http://schemas.microsoft.com/office/drawing/2014/main" id="{FEFB1FD6-247D-6431-E84B-BB183A8C0573}"/>
              </a:ext>
            </a:extLst>
          </p:cNvPr>
          <p:cNvSpPr/>
          <p:nvPr/>
        </p:nvSpPr>
        <p:spPr>
          <a:xfrm>
            <a:off x="1354152" y="1010651"/>
            <a:ext cx="1981200" cy="742970"/>
          </a:xfrm>
          <a:prstGeom prst="flowChartAlternateProcess">
            <a:avLst/>
          </a:prstGeom>
          <a:solidFill>
            <a:schemeClr val="tx2">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ea typeface="+mn-ea"/>
                <a:cs typeface="+mn-cs"/>
              </a:rPr>
              <a:t>Continual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SMEs, Field Practitioners,</a:t>
            </a:r>
            <a:r>
              <a:rPr kumimoji="0" lang="en-US" sz="1200" b="0" i="0" u="none" strike="noStrike" kern="1200" cap="none" spc="0" normalizeH="0" noProof="0" dirty="0">
                <a:ln>
                  <a:noFill/>
                </a:ln>
                <a:solidFill>
                  <a:srgbClr val="292934"/>
                </a:solidFill>
                <a:effectLst/>
                <a:uLnTx/>
                <a:uFillTx/>
                <a:ea typeface="+mn-ea"/>
                <a:cs typeface="+mn-cs"/>
              </a:rPr>
              <a:t> </a:t>
            </a:r>
            <a:r>
              <a:rPr kumimoji="0" lang="en-US" sz="1200" b="0" i="0" u="none" strike="noStrike" kern="1200" cap="none" spc="0" normalizeH="0" baseline="0" noProof="0" dirty="0">
                <a:ln>
                  <a:noFill/>
                </a:ln>
                <a:solidFill>
                  <a:srgbClr val="292934"/>
                </a:solidFill>
                <a:effectLst/>
                <a:uLnTx/>
                <a:uFillTx/>
                <a:ea typeface="+mn-ea"/>
                <a:cs typeface="+mn-cs"/>
              </a:rPr>
              <a:t>Command Staff, and Community</a:t>
            </a:r>
          </a:p>
        </p:txBody>
      </p:sp>
    </p:spTree>
    <p:extLst>
      <p:ext uri="{BB962C8B-B14F-4D97-AF65-F5344CB8AC3E}">
        <p14:creationId xmlns:p14="http://schemas.microsoft.com/office/powerpoint/2010/main" val="273559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Policy Development Process</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18</a:t>
            </a:fld>
            <a:endParaRPr lang="en-US" altLang="en-US" dirty="0"/>
          </a:p>
        </p:txBody>
      </p:sp>
      <p:sp>
        <p:nvSpPr>
          <p:cNvPr id="5" name="TextBox 4"/>
          <p:cNvSpPr txBox="1"/>
          <p:nvPr/>
        </p:nvSpPr>
        <p:spPr>
          <a:xfrm>
            <a:off x="5818823" y="1755373"/>
            <a:ext cx="2362200"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mn-lt"/>
                <a:ea typeface="+mn-ea"/>
                <a:cs typeface="+mn-cs"/>
              </a:rPr>
              <a:t>Development and Implementation</a:t>
            </a:r>
          </a:p>
        </p:txBody>
      </p:sp>
      <p:sp>
        <p:nvSpPr>
          <p:cNvPr id="6" name="Flowchart: Alternate Process 5"/>
          <p:cNvSpPr/>
          <p:nvPr/>
        </p:nvSpPr>
        <p:spPr>
          <a:xfrm>
            <a:off x="9206883" y="2941815"/>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Submit for Approval for Publication</a:t>
            </a:r>
            <a:endParaRPr lang="en-US" sz="1200" dirty="0"/>
          </a:p>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(Chain of Command)</a:t>
            </a:r>
            <a:endParaRPr lang="en-US" sz="1200" b="0" i="0" u="none" strike="noStrike" kern="1200" cap="none" spc="0" normalizeH="0" baseline="0" noProof="0" dirty="0">
              <a:ln>
                <a:noFill/>
              </a:ln>
              <a:solidFill>
                <a:srgbClr val="292934"/>
              </a:solidFill>
              <a:effectLst/>
              <a:uLnTx/>
              <a:uFillTx/>
            </a:endParaRPr>
          </a:p>
        </p:txBody>
      </p:sp>
      <p:sp>
        <p:nvSpPr>
          <p:cNvPr id="7" name="Flowchart: Alternate Process 6"/>
          <p:cNvSpPr/>
          <p:nvPr/>
        </p:nvSpPr>
        <p:spPr>
          <a:xfrm>
            <a:off x="9174702" y="1789725"/>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Pre-Implementation</a:t>
            </a:r>
          </a:p>
          <a:p>
            <a:pPr marL="0" marR="0" lvl="0" indent="0" algn="ctr" defTabSz="914400" rtl="0" eaLnBrk="1" fontAlgn="auto" latinLnBrk="0" hangingPunct="1">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rPr>
              <a:t>Assist with Technology, Training, Operations, and Internal/External (CBU) Communications</a:t>
            </a:r>
            <a:endParaRPr lang="en-US" sz="1200" b="0" i="0" u="none" strike="noStrike" kern="1200" cap="none" spc="0" normalizeH="0" baseline="0" noProof="0" dirty="0">
              <a:ln>
                <a:noFill/>
              </a:ln>
              <a:solidFill>
                <a:srgbClr val="292934"/>
              </a:solidFill>
              <a:effectLst/>
              <a:uLnTx/>
              <a:uFillTx/>
            </a:endParaRPr>
          </a:p>
        </p:txBody>
      </p:sp>
      <p:sp>
        <p:nvSpPr>
          <p:cNvPr id="9" name="Flowchart: Alternate Process 8"/>
          <p:cNvSpPr/>
          <p:nvPr/>
        </p:nvSpPr>
        <p:spPr>
          <a:xfrm>
            <a:off x="9206883" y="4142442"/>
            <a:ext cx="1916838" cy="1858866"/>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Development of </a:t>
            </a:r>
            <a:endParaRPr lang="en-US" sz="1200" dirty="0"/>
          </a:p>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Final Draft</a:t>
            </a:r>
            <a:endParaRPr lang="en-US" sz="1200" b="1" i="0" u="none" strike="noStrike" kern="1200" cap="none" spc="0" normalizeH="0" baseline="0" noProof="0" dirty="0">
              <a:ln>
                <a:noFill/>
              </a:ln>
              <a:solidFill>
                <a:srgbClr val="292934"/>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Review Responses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Consider Feedback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292934"/>
                </a:solidFill>
                <a:effectLst/>
                <a:uLnTx/>
                <a:uFillTx/>
              </a:rPr>
              <a:t> Additional Research</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Final Internal Review</a:t>
            </a:r>
          </a:p>
          <a:p>
            <a:pPr lvl="0">
              <a:buFont typeface="Arial" pitchFamily="34" charset="0"/>
              <a:buChar char="•"/>
              <a:defRPr/>
            </a:pPr>
            <a:r>
              <a:rPr lang="en-US" sz="1200" dirty="0">
                <a:solidFill>
                  <a:srgbClr val="292934"/>
                </a:solidFill>
              </a:rPr>
              <a:t> SME/Advisory Group </a:t>
            </a:r>
          </a:p>
          <a:p>
            <a:pPr lvl="0">
              <a:buFont typeface="Arial" pitchFamily="34" charset="0"/>
              <a:buChar char="•"/>
              <a:defRPr/>
            </a:pPr>
            <a:r>
              <a:rPr lang="en-US" sz="1200" dirty="0">
                <a:solidFill>
                  <a:srgbClr val="292934"/>
                </a:solidFill>
              </a:rPr>
              <a:t> Identify Next Steps</a:t>
            </a:r>
          </a:p>
          <a:p>
            <a:pPr lvl="0">
              <a:buFont typeface="Arial" pitchFamily="34" charset="0"/>
              <a:buChar char="•"/>
              <a:defRPr/>
            </a:pPr>
            <a:r>
              <a:rPr lang="en-US" sz="1200" dirty="0">
                <a:solidFill>
                  <a:srgbClr val="292934"/>
                </a:solidFill>
              </a:rPr>
              <a:t> Implementation Plan</a:t>
            </a:r>
          </a:p>
        </p:txBody>
      </p:sp>
      <p:cxnSp>
        <p:nvCxnSpPr>
          <p:cNvPr id="10" name="Straight Arrow Connector 9"/>
          <p:cNvCxnSpPr/>
          <p:nvPr/>
        </p:nvCxnSpPr>
        <p:spPr>
          <a:xfrm flipV="1">
            <a:off x="10135709" y="1540653"/>
            <a:ext cx="0" cy="249072"/>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165302" y="2695251"/>
            <a:ext cx="0" cy="223179"/>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165302" y="3854547"/>
            <a:ext cx="0" cy="277185"/>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3"/>
            <a:endCxn id="9" idx="1"/>
          </p:cNvCxnSpPr>
          <p:nvPr/>
        </p:nvCxnSpPr>
        <p:spPr>
          <a:xfrm>
            <a:off x="8848134" y="5067334"/>
            <a:ext cx="358749" cy="4541"/>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BA3FBD6-A87C-1AC2-DF37-C77F89CE0CF7}"/>
              </a:ext>
            </a:extLst>
          </p:cNvPr>
          <p:cNvCxnSpPr/>
          <p:nvPr/>
        </p:nvCxnSpPr>
        <p:spPr>
          <a:xfrm flipH="1">
            <a:off x="6544777" y="1225395"/>
            <a:ext cx="2175683" cy="19826"/>
          </a:xfrm>
          <a:prstGeom prst="straightConnector1">
            <a:avLst/>
          </a:prstGeom>
          <a:ln w="44450">
            <a:solidFill>
              <a:schemeClr val="tx2">
                <a:alpha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Flowchart: Alternate Process 14"/>
          <p:cNvSpPr/>
          <p:nvPr/>
        </p:nvSpPr>
        <p:spPr>
          <a:xfrm>
            <a:off x="5708342" y="4231018"/>
            <a:ext cx="3139792" cy="1672632"/>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rPr>
              <a:t>Command Staff Review-14 Day</a:t>
            </a:r>
            <a:r>
              <a:rPr kumimoji="0" lang="en-US" sz="1200" b="1" i="0" u="none" strike="noStrike" kern="1200" cap="none" spc="0" normalizeH="0" noProof="0" dirty="0">
                <a:ln>
                  <a:noFill/>
                </a:ln>
                <a:solidFill>
                  <a:srgbClr val="292934"/>
                </a:solidFill>
                <a:effectLst/>
                <a:uLnTx/>
                <a:uFillTx/>
                <a:latin typeface="Franklin Gothic Book"/>
              </a:rPr>
              <a:t> </a:t>
            </a:r>
            <a:r>
              <a:rPr kumimoji="0" lang="en-US" sz="1200" b="1" i="0" u="none" strike="noStrike" kern="1200" cap="none" spc="0" normalizeH="0" baseline="0" noProof="0" dirty="0">
                <a:ln>
                  <a:noFill/>
                </a:ln>
                <a:solidFill>
                  <a:srgbClr val="292934"/>
                </a:solidFill>
                <a:effectLst/>
                <a:uLnTx/>
                <a:uFillTx/>
                <a:latin typeface="Franklin Gothic Book"/>
              </a:rPr>
              <a:t>Staffing</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SME Requirements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Practitioner Review</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Identify Procedural/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rPr>
              <a:t>  Operational Concerns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Concurrence of Legal,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rPr>
              <a:t>   Labor, Command Staff</a:t>
            </a:r>
          </a:p>
          <a:p>
            <a:pPr marL="0" marR="0" lvl="0" indent="0" algn="ctr" defTabSz="914400" rtl="0" eaLnBrk="1" fontAlgn="auto" latinLnBrk="0" hangingPunct="1">
              <a:lnSpc>
                <a:spcPct val="110094"/>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292934"/>
                </a:solidFill>
                <a:effectLst/>
                <a:uLnTx/>
                <a:uFillTx/>
                <a:latin typeface="Franklin Gothic Book"/>
              </a:rPr>
              <a:t>Confirmation/Approval of Department Direction</a:t>
            </a:r>
            <a:endParaRPr lang="en-US" sz="1200" b="0" i="0" u="sng" strike="noStrike" kern="1200" cap="none" spc="0" normalizeH="0" baseline="0" noProof="0" dirty="0">
              <a:ln>
                <a:noFill/>
              </a:ln>
              <a:solidFill>
                <a:srgbClr val="292934"/>
              </a:solidFill>
              <a:effectLst/>
              <a:uLnTx/>
              <a:uFillTx/>
              <a:latin typeface="Franklin Gothic Book"/>
            </a:endParaRPr>
          </a:p>
        </p:txBody>
      </p:sp>
      <p:sp>
        <p:nvSpPr>
          <p:cNvPr id="20" name="Flowchart: Alternate Process 19"/>
          <p:cNvSpPr/>
          <p:nvPr/>
        </p:nvSpPr>
        <p:spPr>
          <a:xfrm>
            <a:off x="8895881" y="852454"/>
            <a:ext cx="2479656" cy="714289"/>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Publication and Announcement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Coordination with Other Activities (e.g., Training)</a:t>
            </a:r>
          </a:p>
        </p:txBody>
      </p:sp>
      <p:sp>
        <p:nvSpPr>
          <p:cNvPr id="21" name="Flowchart: Alternate Process 20">
            <a:extLst>
              <a:ext uri="{FF2B5EF4-FFF2-40B4-BE49-F238E27FC236}">
                <a16:creationId xmlns:a16="http://schemas.microsoft.com/office/drawing/2014/main" id="{FEFB1FD6-247D-6431-E84B-BB183A8C0573}"/>
              </a:ext>
            </a:extLst>
          </p:cNvPr>
          <p:cNvSpPr/>
          <p:nvPr/>
        </p:nvSpPr>
        <p:spPr>
          <a:xfrm>
            <a:off x="4536646" y="922219"/>
            <a:ext cx="1981200" cy="742970"/>
          </a:xfrm>
          <a:prstGeom prst="flowChartAlternateProcess">
            <a:avLst/>
          </a:prstGeom>
          <a:solidFill>
            <a:schemeClr val="tx2">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ea typeface="+mn-ea"/>
                <a:cs typeface="+mn-cs"/>
              </a:rPr>
              <a:t>Continual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SMEs, Field Practitioners,</a:t>
            </a:r>
            <a:r>
              <a:rPr kumimoji="0" lang="en-US" sz="1200" b="0" i="0" u="none" strike="noStrike" kern="1200" cap="none" spc="0" normalizeH="0" noProof="0" dirty="0">
                <a:ln>
                  <a:noFill/>
                </a:ln>
                <a:solidFill>
                  <a:srgbClr val="292934"/>
                </a:solidFill>
                <a:effectLst/>
                <a:uLnTx/>
                <a:uFillTx/>
                <a:ea typeface="+mn-ea"/>
                <a:cs typeface="+mn-cs"/>
              </a:rPr>
              <a:t> </a:t>
            </a:r>
            <a:r>
              <a:rPr kumimoji="0" lang="en-US" sz="1200" b="0" i="0" u="none" strike="noStrike" kern="1200" cap="none" spc="0" normalizeH="0" baseline="0" noProof="0" dirty="0">
                <a:ln>
                  <a:noFill/>
                </a:ln>
                <a:solidFill>
                  <a:srgbClr val="292934"/>
                </a:solidFill>
                <a:effectLst/>
                <a:uLnTx/>
                <a:uFillTx/>
                <a:ea typeface="+mn-ea"/>
                <a:cs typeface="+mn-cs"/>
              </a:rPr>
              <a:t>Command Staff, and Community</a:t>
            </a:r>
          </a:p>
        </p:txBody>
      </p:sp>
      <p:sp>
        <p:nvSpPr>
          <p:cNvPr id="26" name="Flowchart: Alternate Process 25"/>
          <p:cNvSpPr/>
          <p:nvPr/>
        </p:nvSpPr>
        <p:spPr>
          <a:xfrm>
            <a:off x="202908" y="3253101"/>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Create Work Task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Identify Scope/SMEs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CALEA</a:t>
            </a:r>
            <a:r>
              <a:rPr lang="en-US" sz="1200" dirty="0">
                <a:solidFill>
                  <a:srgbClr val="292934"/>
                </a:solidFill>
                <a:latin typeface="Franklin Gothic Book"/>
              </a:rPr>
              <a:t>/Consent Decree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Consolidation Review</a:t>
            </a:r>
          </a:p>
        </p:txBody>
      </p:sp>
      <p:sp>
        <p:nvSpPr>
          <p:cNvPr id="27" name="Flowchart: Alternate Process 26"/>
          <p:cNvSpPr/>
          <p:nvPr/>
        </p:nvSpPr>
        <p:spPr>
          <a:xfrm>
            <a:off x="214730" y="2066514"/>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Internal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Appropriateness as Policy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Viability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Review Existing Policies</a:t>
            </a:r>
          </a:p>
        </p:txBody>
      </p:sp>
      <p:sp>
        <p:nvSpPr>
          <p:cNvPr id="28" name="Flowchart: Alternate Process 27"/>
          <p:cNvSpPr/>
          <p:nvPr/>
        </p:nvSpPr>
        <p:spPr>
          <a:xfrm>
            <a:off x="244369" y="4413043"/>
            <a:ext cx="1699585" cy="1588265"/>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Conduct Research</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R&amp;D Conceptual Plan</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Model Policies (</a:t>
            </a:r>
            <a:r>
              <a:rPr kumimoji="0" lang="en-US" sz="1050" b="0" i="0" u="none" strike="noStrike" kern="1200" cap="none" spc="0" normalizeH="0" baseline="0" noProof="0" dirty="0" err="1">
                <a:ln>
                  <a:noFill/>
                </a:ln>
                <a:solidFill>
                  <a:srgbClr val="292934"/>
                </a:solidFill>
                <a:effectLst/>
                <a:uLnTx/>
                <a:uFillTx/>
                <a:latin typeface="Franklin Gothic Book"/>
              </a:rPr>
              <a:t>IACP</a:t>
            </a:r>
            <a:r>
              <a:rPr kumimoji="0" lang="en-US" sz="1050" b="0" i="0" u="none" strike="noStrike" kern="1200" cap="none" spc="0" normalizeH="0" baseline="0" noProof="0" dirty="0">
                <a:ln>
                  <a:noFill/>
                </a:ln>
                <a:solidFill>
                  <a:srgbClr val="292934"/>
                </a:solidFill>
                <a:effectLst/>
                <a:uLnTx/>
                <a:uFillTx/>
                <a:latin typeface="Franklin Gothic Book"/>
              </a:rPr>
              <a:t>)</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Other Agency Review</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Published Research</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Data Analysis</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a:t>
            </a:r>
            <a:r>
              <a:rPr kumimoji="0" lang="en-US" sz="1050" b="1" i="0" u="none" strike="noStrike" kern="1200" cap="none" spc="0" normalizeH="0" baseline="0" noProof="0" dirty="0">
                <a:ln>
                  <a:noFill/>
                </a:ln>
                <a:solidFill>
                  <a:srgbClr val="292934"/>
                </a:solidFill>
                <a:effectLst/>
                <a:uLnTx/>
                <a:uFillTx/>
                <a:latin typeface="Franklin Gothic Book"/>
              </a:rPr>
              <a:t>Legal/Labor/Risk </a:t>
            </a:r>
          </a:p>
          <a:p>
            <a:pPr marL="57150" marR="0" lvl="0" indent="-5715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92934"/>
                </a:solidFill>
                <a:effectLst/>
                <a:uLnTx/>
                <a:uFillTx/>
                <a:latin typeface="Franklin Gothic Book"/>
              </a:rPr>
              <a:t>  Management Analysis</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1" i="0" u="none" strike="noStrike" kern="1200" cap="none" spc="0" normalizeH="0" baseline="0" noProof="0" dirty="0">
                <a:ln>
                  <a:noFill/>
                </a:ln>
                <a:solidFill>
                  <a:srgbClr val="292934"/>
                </a:solidFill>
                <a:effectLst/>
                <a:uLnTx/>
                <a:uFillTx/>
                <a:latin typeface="Franklin Gothic Book"/>
              </a:rPr>
              <a:t> Internal SME/Training</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a:solidFill>
                  <a:srgbClr val="292934"/>
                </a:solidFill>
                <a:latin typeface="Franklin Gothic Book"/>
              </a:rPr>
              <a:t>Community</a:t>
            </a:r>
            <a:r>
              <a:rPr kumimoji="0" lang="en-US" sz="1100" b="1" i="0" u="none" strike="noStrike" kern="1200" cap="none" spc="0" normalizeH="0" baseline="0" noProof="0" dirty="0">
                <a:ln>
                  <a:noFill/>
                </a:ln>
                <a:solidFill>
                  <a:srgbClr val="292934"/>
                </a:solidFill>
                <a:effectLst/>
                <a:uLnTx/>
                <a:uFillTx/>
                <a:latin typeface="Franklin Gothic Book"/>
              </a:rPr>
              <a:t> Feedback</a:t>
            </a:r>
          </a:p>
        </p:txBody>
      </p:sp>
      <p:sp>
        <p:nvSpPr>
          <p:cNvPr id="29" name="Flowchart: Alternate Process 28"/>
          <p:cNvSpPr/>
          <p:nvPr/>
        </p:nvSpPr>
        <p:spPr>
          <a:xfrm>
            <a:off x="3314318" y="4226014"/>
            <a:ext cx="1828060" cy="1732149"/>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Initial Internal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34"/>
                </a:solidFill>
                <a:effectLst/>
                <a:uLnTx/>
                <a:uFillTx/>
                <a:latin typeface="Franklin Gothic Book"/>
                <a:ea typeface="+mn-ea"/>
                <a:cs typeface="+mn-cs"/>
              </a:rPr>
              <a:t>Administrative Review</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Classification/Number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Consolidation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Grammar/Format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CALEA/Forms/Unit SOs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34"/>
                </a:solidFill>
                <a:effectLst/>
                <a:uLnTx/>
                <a:uFillTx/>
                <a:latin typeface="Franklin Gothic Book"/>
                <a:ea typeface="+mn-ea"/>
                <a:cs typeface="+mn-cs"/>
              </a:rPr>
              <a:t>Topical Review</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Requester / SME Input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R&amp;D Supervisor Review</a:t>
            </a:r>
          </a:p>
        </p:txBody>
      </p:sp>
      <p:cxnSp>
        <p:nvCxnSpPr>
          <p:cNvPr id="30" name="Straight Arrow Connector 29"/>
          <p:cNvCxnSpPr/>
          <p:nvPr/>
        </p:nvCxnSpPr>
        <p:spPr>
          <a:xfrm>
            <a:off x="1156570" y="1807269"/>
            <a:ext cx="0" cy="240994"/>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118958" y="2988652"/>
            <a:ext cx="0" cy="265589"/>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Curved Down Arrow 32"/>
          <p:cNvSpPr/>
          <p:nvPr/>
        </p:nvSpPr>
        <p:spPr>
          <a:xfrm flipH="1">
            <a:off x="1821120" y="4167501"/>
            <a:ext cx="1447800" cy="285750"/>
          </a:xfrm>
          <a:prstGeom prst="curvedDownArrow">
            <a:avLst/>
          </a:prstGeom>
          <a:solidFill>
            <a:schemeClr val="tx2">
              <a:alpha val="20000"/>
            </a:schemeClr>
          </a:solid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Franklin Gothic Book"/>
              <a:ea typeface="+mn-ea"/>
              <a:cs typeface="+mn-cs"/>
            </a:endParaRPr>
          </a:p>
        </p:txBody>
      </p:sp>
      <p:sp>
        <p:nvSpPr>
          <p:cNvPr id="34" name="TextBox 33"/>
          <p:cNvSpPr txBox="1"/>
          <p:nvPr/>
        </p:nvSpPr>
        <p:spPr>
          <a:xfrm>
            <a:off x="2121001" y="4254142"/>
            <a:ext cx="885755"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Feedback</a:t>
            </a:r>
          </a:p>
        </p:txBody>
      </p:sp>
      <p:sp>
        <p:nvSpPr>
          <p:cNvPr id="35" name="Curved Down Arrow 34"/>
          <p:cNvSpPr/>
          <p:nvPr/>
        </p:nvSpPr>
        <p:spPr>
          <a:xfrm flipV="1">
            <a:off x="1943954" y="5747364"/>
            <a:ext cx="1376665" cy="266700"/>
          </a:xfrm>
          <a:prstGeom prst="curvedDownArrow">
            <a:avLst/>
          </a:prstGeom>
          <a:solidFill>
            <a:schemeClr val="tx2">
              <a:alpha val="20000"/>
            </a:schemeClr>
          </a:solid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Franklin Gothic Book"/>
              <a:ea typeface="+mn-ea"/>
              <a:cs typeface="+mn-cs"/>
            </a:endParaRPr>
          </a:p>
        </p:txBody>
      </p:sp>
      <p:sp>
        <p:nvSpPr>
          <p:cNvPr id="36" name="TextBox 35"/>
          <p:cNvSpPr txBox="1"/>
          <p:nvPr/>
        </p:nvSpPr>
        <p:spPr>
          <a:xfrm>
            <a:off x="2226727" y="5595873"/>
            <a:ext cx="81111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Revision</a:t>
            </a:r>
          </a:p>
        </p:txBody>
      </p:sp>
      <p:sp>
        <p:nvSpPr>
          <p:cNvPr id="37" name="TextBox 36"/>
          <p:cNvSpPr txBox="1"/>
          <p:nvPr/>
        </p:nvSpPr>
        <p:spPr>
          <a:xfrm>
            <a:off x="2972440" y="1746166"/>
            <a:ext cx="2402676" cy="707886"/>
          </a:xfrm>
          <a:prstGeom prst="rect">
            <a:avLst/>
          </a:prstGeom>
          <a:noFill/>
          <a:ln>
            <a:noFill/>
          </a:ln>
        </p:spPr>
        <p:txBody>
          <a:bodyPr wrap="square" rtlCol="0">
            <a:spAutoFit/>
          </a:bodyPr>
          <a:lstStyle/>
          <a:p>
            <a:pPr algn="ctr" fontAlgn="auto">
              <a:spcBef>
                <a:spcPts val="0"/>
              </a:spcBef>
              <a:spcAft>
                <a:spcPts val="0"/>
              </a:spcAft>
              <a:defRPr/>
            </a:pPr>
            <a:r>
              <a:rPr lang="en-US" sz="2000" b="1" dirty="0">
                <a:latin typeface="+mn-lt"/>
                <a:cs typeface="+mn-cs"/>
              </a:rPr>
              <a:t>Administrative and</a:t>
            </a:r>
          </a:p>
          <a:p>
            <a:pPr algn="ctr" fontAlgn="auto">
              <a:spcBef>
                <a:spcPts val="0"/>
              </a:spcBef>
              <a:spcAft>
                <a:spcPts val="0"/>
              </a:spcAft>
              <a:defRPr/>
            </a:pPr>
            <a:r>
              <a:rPr lang="en-US" sz="2000" b="1" dirty="0">
                <a:latin typeface="+mn-lt"/>
                <a:cs typeface="+mn-cs"/>
              </a:rPr>
              <a:t>Research</a:t>
            </a:r>
          </a:p>
        </p:txBody>
      </p:sp>
      <p:sp>
        <p:nvSpPr>
          <p:cNvPr id="38" name="Flowchart: Alternate Process 37"/>
          <p:cNvSpPr/>
          <p:nvPr/>
        </p:nvSpPr>
        <p:spPr>
          <a:xfrm>
            <a:off x="177411" y="875325"/>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ea typeface="+mn-ea"/>
                <a:cs typeface="+mn-cs"/>
              </a:rPr>
              <a:t>Policy Request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Internal (CPD)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External (Litigation/Law)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Self-Initiated</a:t>
            </a:r>
          </a:p>
        </p:txBody>
      </p:sp>
      <p:cxnSp>
        <p:nvCxnSpPr>
          <p:cNvPr id="40" name="Straight Arrow Connector 39">
            <a:extLst>
              <a:ext uri="{FF2B5EF4-FFF2-40B4-BE49-F238E27FC236}">
                <a16:creationId xmlns:a16="http://schemas.microsoft.com/office/drawing/2014/main" id="{4BA3FBD6-A87C-1AC2-DF37-C77F89CE0CF7}"/>
              </a:ext>
            </a:extLst>
          </p:cNvPr>
          <p:cNvCxnSpPr/>
          <p:nvPr/>
        </p:nvCxnSpPr>
        <p:spPr>
          <a:xfrm flipH="1" flipV="1">
            <a:off x="2304192" y="1291811"/>
            <a:ext cx="1962363" cy="9522"/>
          </a:xfrm>
          <a:prstGeom prst="straightConnector1">
            <a:avLst/>
          </a:prstGeom>
          <a:ln w="44450">
            <a:solidFill>
              <a:schemeClr val="tx2">
                <a:alpha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87400" y="4142442"/>
            <a:ext cx="0" cy="265589"/>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231154" y="5092088"/>
            <a:ext cx="438792" cy="0"/>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25885" y="1749866"/>
            <a:ext cx="3036" cy="72687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78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Policy Development Process</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19</a:t>
            </a:fld>
            <a:endParaRPr lang="en-US" altLang="en-US" dirty="0"/>
          </a:p>
        </p:txBody>
      </p:sp>
      <p:sp>
        <p:nvSpPr>
          <p:cNvPr id="5" name="TextBox 4"/>
          <p:cNvSpPr txBox="1"/>
          <p:nvPr/>
        </p:nvSpPr>
        <p:spPr>
          <a:xfrm>
            <a:off x="5818823" y="1755373"/>
            <a:ext cx="2362200"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mn-lt"/>
                <a:ea typeface="+mn-ea"/>
                <a:cs typeface="+mn-cs"/>
              </a:rPr>
              <a:t>Development and Implementation</a:t>
            </a:r>
          </a:p>
        </p:txBody>
      </p:sp>
      <p:sp>
        <p:nvSpPr>
          <p:cNvPr id="6" name="Flowchart: Alternate Process 5"/>
          <p:cNvSpPr/>
          <p:nvPr/>
        </p:nvSpPr>
        <p:spPr>
          <a:xfrm>
            <a:off x="9206883" y="2941815"/>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Submit for Approval for Publication</a:t>
            </a:r>
            <a:endParaRPr lang="en-US" sz="1200" dirty="0"/>
          </a:p>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(Chain of Command)</a:t>
            </a:r>
            <a:endParaRPr lang="en-US" sz="1200" b="0" i="0" u="none" strike="noStrike" kern="1200" cap="none" spc="0" normalizeH="0" baseline="0" noProof="0" dirty="0">
              <a:ln>
                <a:noFill/>
              </a:ln>
              <a:solidFill>
                <a:srgbClr val="292934"/>
              </a:solidFill>
              <a:effectLst/>
              <a:uLnTx/>
              <a:uFillTx/>
            </a:endParaRPr>
          </a:p>
        </p:txBody>
      </p:sp>
      <p:sp>
        <p:nvSpPr>
          <p:cNvPr id="7" name="Flowchart: Alternate Process 6"/>
          <p:cNvSpPr/>
          <p:nvPr/>
        </p:nvSpPr>
        <p:spPr>
          <a:xfrm>
            <a:off x="9174702" y="1789725"/>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Pre-Implementation</a:t>
            </a:r>
          </a:p>
          <a:p>
            <a:pPr marL="0" marR="0" lvl="0" indent="0" algn="ctr" defTabSz="914400" rtl="0" eaLnBrk="1" fontAlgn="auto" latinLnBrk="0" hangingPunct="1">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rPr>
              <a:t>Assist with Technology, Training, Operations, and Internal/External (CBU) Communications</a:t>
            </a:r>
            <a:endParaRPr lang="en-US" sz="1200" b="0" i="0" u="none" strike="noStrike" kern="1200" cap="none" spc="0" normalizeH="0" baseline="0" noProof="0" dirty="0">
              <a:ln>
                <a:noFill/>
              </a:ln>
              <a:solidFill>
                <a:srgbClr val="292934"/>
              </a:solidFill>
              <a:effectLst/>
              <a:uLnTx/>
              <a:uFillTx/>
            </a:endParaRPr>
          </a:p>
        </p:txBody>
      </p:sp>
      <p:sp>
        <p:nvSpPr>
          <p:cNvPr id="9" name="Flowchart: Alternate Process 8"/>
          <p:cNvSpPr/>
          <p:nvPr/>
        </p:nvSpPr>
        <p:spPr>
          <a:xfrm>
            <a:off x="9206883" y="4142442"/>
            <a:ext cx="1916838" cy="1858866"/>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Development of </a:t>
            </a:r>
            <a:endParaRPr lang="en-US" sz="1200" dirty="0"/>
          </a:p>
          <a:p>
            <a:pPr marL="0" marR="0" lvl="0" indent="0" algn="ctr" defTabSz="914400" rtl="0" eaLnBrk="1" fontAlgn="auto" latinLnBrk="0" hangingPunct="1">
              <a:lnSpc>
                <a:spcPct val="108885"/>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rPr>
              <a:t>Final Draft</a:t>
            </a:r>
            <a:endParaRPr lang="en-US" sz="1200" b="1" i="0" u="none" strike="noStrike" kern="1200" cap="none" spc="0" normalizeH="0" baseline="0" noProof="0" dirty="0">
              <a:ln>
                <a:noFill/>
              </a:ln>
              <a:solidFill>
                <a:srgbClr val="292934"/>
              </a:solidFill>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Review Responses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Consider Feedback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dirty="0">
                <a:ln>
                  <a:noFill/>
                </a:ln>
                <a:solidFill>
                  <a:srgbClr val="292934"/>
                </a:solidFill>
                <a:effectLst/>
                <a:uLnTx/>
                <a:uFillTx/>
              </a:rPr>
              <a:t> Additional Research</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rPr>
              <a:t> Final Internal Review</a:t>
            </a:r>
          </a:p>
          <a:p>
            <a:pPr lvl="0">
              <a:buFont typeface="Arial" pitchFamily="34" charset="0"/>
              <a:buChar char="•"/>
              <a:defRPr/>
            </a:pPr>
            <a:r>
              <a:rPr lang="en-US" sz="1200" dirty="0">
                <a:solidFill>
                  <a:srgbClr val="292934"/>
                </a:solidFill>
              </a:rPr>
              <a:t> SME/Advisory Group </a:t>
            </a:r>
          </a:p>
          <a:p>
            <a:pPr lvl="0">
              <a:buFont typeface="Arial" pitchFamily="34" charset="0"/>
              <a:buChar char="•"/>
              <a:defRPr/>
            </a:pPr>
            <a:r>
              <a:rPr lang="en-US" sz="1200" dirty="0">
                <a:solidFill>
                  <a:srgbClr val="292934"/>
                </a:solidFill>
              </a:rPr>
              <a:t> Identify Next Steps</a:t>
            </a:r>
          </a:p>
          <a:p>
            <a:pPr lvl="0">
              <a:buFont typeface="Arial" pitchFamily="34" charset="0"/>
              <a:buChar char="•"/>
              <a:defRPr/>
            </a:pPr>
            <a:r>
              <a:rPr lang="en-US" sz="1200" dirty="0">
                <a:solidFill>
                  <a:srgbClr val="292934"/>
                </a:solidFill>
              </a:rPr>
              <a:t> Implementation Plan</a:t>
            </a:r>
          </a:p>
        </p:txBody>
      </p:sp>
      <p:cxnSp>
        <p:nvCxnSpPr>
          <p:cNvPr id="10" name="Straight Arrow Connector 9"/>
          <p:cNvCxnSpPr/>
          <p:nvPr/>
        </p:nvCxnSpPr>
        <p:spPr>
          <a:xfrm flipV="1">
            <a:off x="10135709" y="1540653"/>
            <a:ext cx="0" cy="249072"/>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165302" y="2695251"/>
            <a:ext cx="0" cy="223179"/>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165302" y="3854547"/>
            <a:ext cx="0" cy="277185"/>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3"/>
            <a:endCxn id="9" idx="1"/>
          </p:cNvCxnSpPr>
          <p:nvPr/>
        </p:nvCxnSpPr>
        <p:spPr>
          <a:xfrm>
            <a:off x="8848134" y="5067334"/>
            <a:ext cx="358749" cy="4541"/>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BA3FBD6-A87C-1AC2-DF37-C77F89CE0CF7}"/>
              </a:ext>
            </a:extLst>
          </p:cNvPr>
          <p:cNvCxnSpPr/>
          <p:nvPr/>
        </p:nvCxnSpPr>
        <p:spPr>
          <a:xfrm flipH="1">
            <a:off x="6544777" y="1225395"/>
            <a:ext cx="2175683" cy="19826"/>
          </a:xfrm>
          <a:prstGeom prst="straightConnector1">
            <a:avLst/>
          </a:prstGeom>
          <a:ln w="44450">
            <a:solidFill>
              <a:schemeClr val="tx2">
                <a:alpha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Flowchart: Alternate Process 14"/>
          <p:cNvSpPr/>
          <p:nvPr/>
        </p:nvSpPr>
        <p:spPr>
          <a:xfrm>
            <a:off x="5708342" y="4231018"/>
            <a:ext cx="3139792" cy="1672632"/>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rPr>
              <a:t>Command Staff Review-14 Day</a:t>
            </a:r>
            <a:r>
              <a:rPr kumimoji="0" lang="en-US" sz="1200" b="1" i="0" u="none" strike="noStrike" kern="1200" cap="none" spc="0" normalizeH="0" noProof="0" dirty="0">
                <a:ln>
                  <a:noFill/>
                </a:ln>
                <a:solidFill>
                  <a:srgbClr val="292934"/>
                </a:solidFill>
                <a:effectLst/>
                <a:uLnTx/>
                <a:uFillTx/>
                <a:latin typeface="Franklin Gothic Book"/>
              </a:rPr>
              <a:t> </a:t>
            </a:r>
            <a:r>
              <a:rPr kumimoji="0" lang="en-US" sz="1200" b="1" i="0" u="none" strike="noStrike" kern="1200" cap="none" spc="0" normalizeH="0" baseline="0" noProof="0" dirty="0">
                <a:ln>
                  <a:noFill/>
                </a:ln>
                <a:solidFill>
                  <a:srgbClr val="292934"/>
                </a:solidFill>
                <a:effectLst/>
                <a:uLnTx/>
                <a:uFillTx/>
                <a:latin typeface="Franklin Gothic Book"/>
              </a:rPr>
              <a:t>Staffing</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SME Requirements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Practitioner Review</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Identify Procedural/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rPr>
              <a:t>  Operational Concerns</a:t>
            </a:r>
          </a:p>
          <a:p>
            <a:pPr marL="0" marR="0" lvl="0" indent="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292934"/>
                </a:solidFill>
                <a:effectLst/>
                <a:uLnTx/>
                <a:uFillTx/>
                <a:latin typeface="Franklin Gothic Book"/>
              </a:rPr>
              <a:t> Concurrence of Legal,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rPr>
              <a:t>   Labor, Command Staff</a:t>
            </a:r>
          </a:p>
          <a:p>
            <a:pPr marL="0" marR="0" lvl="0" indent="0" algn="ctr" defTabSz="914400" rtl="0" eaLnBrk="1" fontAlgn="auto" latinLnBrk="0" hangingPunct="1">
              <a:lnSpc>
                <a:spcPct val="110094"/>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292934"/>
                </a:solidFill>
                <a:effectLst/>
                <a:uLnTx/>
                <a:uFillTx/>
                <a:latin typeface="Franklin Gothic Book"/>
              </a:rPr>
              <a:t>Confirmation/Approval of Department Direction</a:t>
            </a:r>
            <a:endParaRPr lang="en-US" sz="1200" b="0" i="0" u="sng" strike="noStrike" kern="1200" cap="none" spc="0" normalizeH="0" baseline="0" noProof="0" dirty="0">
              <a:ln>
                <a:noFill/>
              </a:ln>
              <a:solidFill>
                <a:srgbClr val="292934"/>
              </a:solidFill>
              <a:effectLst/>
              <a:uLnTx/>
              <a:uFillTx/>
              <a:latin typeface="Franklin Gothic Book"/>
            </a:endParaRPr>
          </a:p>
        </p:txBody>
      </p:sp>
      <p:sp>
        <p:nvSpPr>
          <p:cNvPr id="20" name="Flowchart: Alternate Process 19"/>
          <p:cNvSpPr/>
          <p:nvPr/>
        </p:nvSpPr>
        <p:spPr>
          <a:xfrm>
            <a:off x="8895881" y="852454"/>
            <a:ext cx="2479656" cy="714289"/>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Publication and Announcement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Coordination with Other Activities (e.g., Training)</a:t>
            </a:r>
          </a:p>
        </p:txBody>
      </p:sp>
      <p:sp>
        <p:nvSpPr>
          <p:cNvPr id="21" name="Flowchart: Alternate Process 20">
            <a:extLst>
              <a:ext uri="{FF2B5EF4-FFF2-40B4-BE49-F238E27FC236}">
                <a16:creationId xmlns:a16="http://schemas.microsoft.com/office/drawing/2014/main" id="{FEFB1FD6-247D-6431-E84B-BB183A8C0573}"/>
              </a:ext>
            </a:extLst>
          </p:cNvPr>
          <p:cNvSpPr/>
          <p:nvPr/>
        </p:nvSpPr>
        <p:spPr>
          <a:xfrm>
            <a:off x="4536646" y="922219"/>
            <a:ext cx="1981200" cy="742970"/>
          </a:xfrm>
          <a:prstGeom prst="flowChartAlternateProcess">
            <a:avLst/>
          </a:prstGeom>
          <a:solidFill>
            <a:schemeClr val="tx2">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ea typeface="+mn-ea"/>
                <a:cs typeface="+mn-cs"/>
              </a:rPr>
              <a:t>Continual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SMEs, Field Practitioners,</a:t>
            </a:r>
            <a:r>
              <a:rPr kumimoji="0" lang="en-US" sz="1200" b="0" i="0" u="none" strike="noStrike" kern="1200" cap="none" spc="0" normalizeH="0" noProof="0" dirty="0">
                <a:ln>
                  <a:noFill/>
                </a:ln>
                <a:solidFill>
                  <a:srgbClr val="292934"/>
                </a:solidFill>
                <a:effectLst/>
                <a:uLnTx/>
                <a:uFillTx/>
                <a:ea typeface="+mn-ea"/>
                <a:cs typeface="+mn-cs"/>
              </a:rPr>
              <a:t> </a:t>
            </a:r>
            <a:r>
              <a:rPr kumimoji="0" lang="en-US" sz="1200" b="0" i="0" u="none" strike="noStrike" kern="1200" cap="none" spc="0" normalizeH="0" baseline="0" noProof="0" dirty="0">
                <a:ln>
                  <a:noFill/>
                </a:ln>
                <a:solidFill>
                  <a:srgbClr val="292934"/>
                </a:solidFill>
                <a:effectLst/>
                <a:uLnTx/>
                <a:uFillTx/>
                <a:ea typeface="+mn-ea"/>
                <a:cs typeface="+mn-cs"/>
              </a:rPr>
              <a:t>Command Staff, and Community</a:t>
            </a:r>
          </a:p>
        </p:txBody>
      </p:sp>
      <p:sp>
        <p:nvSpPr>
          <p:cNvPr id="26" name="Flowchart: Alternate Process 25"/>
          <p:cNvSpPr/>
          <p:nvPr/>
        </p:nvSpPr>
        <p:spPr>
          <a:xfrm>
            <a:off x="202908" y="3253101"/>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Create Work Task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Identify Scope/SMEs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CALEA</a:t>
            </a:r>
            <a:r>
              <a:rPr lang="en-US" sz="1200" dirty="0">
                <a:solidFill>
                  <a:srgbClr val="292934"/>
                </a:solidFill>
                <a:latin typeface="Franklin Gothic Book"/>
              </a:rPr>
              <a:t>/Consent Decree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Consolidation Review</a:t>
            </a:r>
          </a:p>
        </p:txBody>
      </p:sp>
      <p:sp>
        <p:nvSpPr>
          <p:cNvPr id="27" name="Flowchart: Alternate Process 26"/>
          <p:cNvSpPr/>
          <p:nvPr/>
        </p:nvSpPr>
        <p:spPr>
          <a:xfrm>
            <a:off x="214730" y="2066514"/>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Internal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Appropriateness as Policy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Viability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Franklin Gothic Book"/>
                <a:ea typeface="+mn-ea"/>
                <a:cs typeface="+mn-cs"/>
              </a:rPr>
              <a:t>Review Existing Policies</a:t>
            </a:r>
          </a:p>
        </p:txBody>
      </p:sp>
      <p:sp>
        <p:nvSpPr>
          <p:cNvPr id="28" name="Flowchart: Alternate Process 27"/>
          <p:cNvSpPr/>
          <p:nvPr/>
        </p:nvSpPr>
        <p:spPr>
          <a:xfrm>
            <a:off x="244369" y="4413043"/>
            <a:ext cx="1699585" cy="1588265"/>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Conduct Research</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R&amp;D Conceptual Plan</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Model Policies (</a:t>
            </a:r>
            <a:r>
              <a:rPr kumimoji="0" lang="en-US" sz="1050" b="0" i="0" u="none" strike="noStrike" kern="1200" cap="none" spc="0" normalizeH="0" baseline="0" noProof="0" dirty="0" err="1">
                <a:ln>
                  <a:noFill/>
                </a:ln>
                <a:solidFill>
                  <a:srgbClr val="292934"/>
                </a:solidFill>
                <a:effectLst/>
                <a:uLnTx/>
                <a:uFillTx/>
                <a:latin typeface="Franklin Gothic Book"/>
              </a:rPr>
              <a:t>IACP</a:t>
            </a:r>
            <a:r>
              <a:rPr kumimoji="0" lang="en-US" sz="1050" b="0" i="0" u="none" strike="noStrike" kern="1200" cap="none" spc="0" normalizeH="0" baseline="0" noProof="0" dirty="0">
                <a:ln>
                  <a:noFill/>
                </a:ln>
                <a:solidFill>
                  <a:srgbClr val="292934"/>
                </a:solidFill>
                <a:effectLst/>
                <a:uLnTx/>
                <a:uFillTx/>
                <a:latin typeface="Franklin Gothic Book"/>
              </a:rPr>
              <a:t>)</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Other Agency Review</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Published Research</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Data Analysis</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srgbClr val="292934"/>
                </a:solidFill>
                <a:effectLst/>
                <a:uLnTx/>
                <a:uFillTx/>
                <a:latin typeface="Franklin Gothic Book"/>
              </a:rPr>
              <a:t> </a:t>
            </a:r>
            <a:r>
              <a:rPr kumimoji="0" lang="en-US" sz="1050" b="1" i="0" u="none" strike="noStrike" kern="1200" cap="none" spc="0" normalizeH="0" baseline="0" noProof="0" dirty="0">
                <a:ln>
                  <a:noFill/>
                </a:ln>
                <a:solidFill>
                  <a:srgbClr val="292934"/>
                </a:solidFill>
                <a:effectLst/>
                <a:uLnTx/>
                <a:uFillTx/>
                <a:latin typeface="Franklin Gothic Book"/>
              </a:rPr>
              <a:t>Legal/Labor/Risk </a:t>
            </a:r>
          </a:p>
          <a:p>
            <a:pPr marL="57150" marR="0" lvl="0" indent="-5715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92934"/>
                </a:solidFill>
                <a:effectLst/>
                <a:uLnTx/>
                <a:uFillTx/>
                <a:latin typeface="Franklin Gothic Book"/>
              </a:rPr>
              <a:t>  Management Analysis</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1" i="0" u="none" strike="noStrike" kern="1200" cap="none" spc="0" normalizeH="0" baseline="0" noProof="0" dirty="0">
                <a:ln>
                  <a:noFill/>
                </a:ln>
                <a:solidFill>
                  <a:srgbClr val="292934"/>
                </a:solidFill>
                <a:effectLst/>
                <a:uLnTx/>
                <a:uFillTx/>
                <a:latin typeface="Franklin Gothic Book"/>
              </a:rPr>
              <a:t> Internal SME/Training</a:t>
            </a:r>
          </a:p>
          <a:p>
            <a:pPr marL="57150" marR="0" lvl="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a:solidFill>
                  <a:srgbClr val="292934"/>
                </a:solidFill>
                <a:latin typeface="Franklin Gothic Book"/>
              </a:rPr>
              <a:t>Community</a:t>
            </a:r>
            <a:r>
              <a:rPr kumimoji="0" lang="en-US" sz="1100" b="1" i="0" u="none" strike="noStrike" kern="1200" cap="none" spc="0" normalizeH="0" baseline="0" noProof="0" dirty="0">
                <a:ln>
                  <a:noFill/>
                </a:ln>
                <a:solidFill>
                  <a:srgbClr val="292934"/>
                </a:solidFill>
                <a:effectLst/>
                <a:uLnTx/>
                <a:uFillTx/>
                <a:latin typeface="Franklin Gothic Book"/>
              </a:rPr>
              <a:t> Feedback</a:t>
            </a:r>
          </a:p>
        </p:txBody>
      </p:sp>
      <p:sp>
        <p:nvSpPr>
          <p:cNvPr id="29" name="Flowchart: Alternate Process 28"/>
          <p:cNvSpPr/>
          <p:nvPr/>
        </p:nvSpPr>
        <p:spPr>
          <a:xfrm>
            <a:off x="3314318" y="4226014"/>
            <a:ext cx="1828060" cy="1732149"/>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Franklin Gothic Book"/>
                <a:ea typeface="+mn-ea"/>
                <a:cs typeface="+mn-cs"/>
              </a:rPr>
              <a:t>Initial Internal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34"/>
                </a:solidFill>
                <a:effectLst/>
                <a:uLnTx/>
                <a:uFillTx/>
                <a:latin typeface="Franklin Gothic Book"/>
                <a:ea typeface="+mn-ea"/>
                <a:cs typeface="+mn-cs"/>
              </a:rPr>
              <a:t>Administrative Review</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Classification/Number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Consolidation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Grammar/Format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CALEA/Forms/Unit SOs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34"/>
                </a:solidFill>
                <a:effectLst/>
                <a:uLnTx/>
                <a:uFillTx/>
                <a:latin typeface="Franklin Gothic Book"/>
                <a:ea typeface="+mn-ea"/>
                <a:cs typeface="+mn-cs"/>
              </a:rPr>
              <a:t>Topical Review</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Requester / SME Input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1200" cap="none" spc="0" normalizeH="0" baseline="0" noProof="0" dirty="0">
                <a:ln>
                  <a:noFill/>
                </a:ln>
                <a:solidFill>
                  <a:srgbClr val="292934"/>
                </a:solidFill>
                <a:effectLst/>
                <a:uLnTx/>
                <a:uFillTx/>
                <a:latin typeface="Franklin Gothic Book"/>
                <a:ea typeface="+mn-ea"/>
                <a:cs typeface="+mn-cs"/>
              </a:rPr>
              <a:t> R&amp;D Supervisor Review</a:t>
            </a:r>
          </a:p>
        </p:txBody>
      </p:sp>
      <p:cxnSp>
        <p:nvCxnSpPr>
          <p:cNvPr id="30" name="Straight Arrow Connector 29"/>
          <p:cNvCxnSpPr/>
          <p:nvPr/>
        </p:nvCxnSpPr>
        <p:spPr>
          <a:xfrm>
            <a:off x="1156570" y="1807269"/>
            <a:ext cx="0" cy="240994"/>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118958" y="2988652"/>
            <a:ext cx="0" cy="265589"/>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Curved Down Arrow 32"/>
          <p:cNvSpPr/>
          <p:nvPr/>
        </p:nvSpPr>
        <p:spPr>
          <a:xfrm flipH="1">
            <a:off x="1821120" y="4167501"/>
            <a:ext cx="1447800" cy="285750"/>
          </a:xfrm>
          <a:prstGeom prst="curvedDownArrow">
            <a:avLst/>
          </a:prstGeom>
          <a:solidFill>
            <a:schemeClr val="tx2">
              <a:alpha val="20000"/>
            </a:schemeClr>
          </a:solid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Franklin Gothic Book"/>
              <a:ea typeface="+mn-ea"/>
              <a:cs typeface="+mn-cs"/>
            </a:endParaRPr>
          </a:p>
        </p:txBody>
      </p:sp>
      <p:sp>
        <p:nvSpPr>
          <p:cNvPr id="34" name="TextBox 33"/>
          <p:cNvSpPr txBox="1"/>
          <p:nvPr/>
        </p:nvSpPr>
        <p:spPr>
          <a:xfrm>
            <a:off x="2121001" y="4254142"/>
            <a:ext cx="885755"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Feedback</a:t>
            </a:r>
          </a:p>
        </p:txBody>
      </p:sp>
      <p:sp>
        <p:nvSpPr>
          <p:cNvPr id="35" name="Curved Down Arrow 34"/>
          <p:cNvSpPr/>
          <p:nvPr/>
        </p:nvSpPr>
        <p:spPr>
          <a:xfrm flipV="1">
            <a:off x="1943954" y="5747364"/>
            <a:ext cx="1376665" cy="266700"/>
          </a:xfrm>
          <a:prstGeom prst="curvedDownArrow">
            <a:avLst/>
          </a:prstGeom>
          <a:solidFill>
            <a:schemeClr val="tx2">
              <a:alpha val="20000"/>
            </a:schemeClr>
          </a:solid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Franklin Gothic Book"/>
              <a:ea typeface="+mn-ea"/>
              <a:cs typeface="+mn-cs"/>
            </a:endParaRPr>
          </a:p>
        </p:txBody>
      </p:sp>
      <p:sp>
        <p:nvSpPr>
          <p:cNvPr id="36" name="TextBox 35"/>
          <p:cNvSpPr txBox="1"/>
          <p:nvPr/>
        </p:nvSpPr>
        <p:spPr>
          <a:xfrm>
            <a:off x="2226727" y="5595873"/>
            <a:ext cx="811119"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latin typeface="Franklin Gothic Book"/>
                <a:ea typeface="+mn-ea"/>
                <a:cs typeface="+mn-cs"/>
              </a:rPr>
              <a:t>Revision</a:t>
            </a:r>
          </a:p>
        </p:txBody>
      </p:sp>
      <p:sp>
        <p:nvSpPr>
          <p:cNvPr id="37" name="TextBox 36"/>
          <p:cNvSpPr txBox="1"/>
          <p:nvPr/>
        </p:nvSpPr>
        <p:spPr>
          <a:xfrm>
            <a:off x="2972440" y="1746166"/>
            <a:ext cx="2402676" cy="707886"/>
          </a:xfrm>
          <a:prstGeom prst="rect">
            <a:avLst/>
          </a:prstGeom>
          <a:noFill/>
          <a:ln>
            <a:noFill/>
          </a:ln>
        </p:spPr>
        <p:txBody>
          <a:bodyPr wrap="square" rtlCol="0">
            <a:spAutoFit/>
          </a:bodyPr>
          <a:lstStyle/>
          <a:p>
            <a:pPr algn="ctr" fontAlgn="auto">
              <a:spcBef>
                <a:spcPts val="0"/>
              </a:spcBef>
              <a:spcAft>
                <a:spcPts val="0"/>
              </a:spcAft>
              <a:defRPr/>
            </a:pPr>
            <a:r>
              <a:rPr lang="en-US" sz="2000" b="1" dirty="0">
                <a:latin typeface="+mn-lt"/>
                <a:cs typeface="+mn-cs"/>
              </a:rPr>
              <a:t>Administrative and</a:t>
            </a:r>
          </a:p>
          <a:p>
            <a:pPr algn="ctr" fontAlgn="auto">
              <a:spcBef>
                <a:spcPts val="0"/>
              </a:spcBef>
              <a:spcAft>
                <a:spcPts val="0"/>
              </a:spcAft>
              <a:defRPr/>
            </a:pPr>
            <a:r>
              <a:rPr lang="en-US" sz="2000" b="1" dirty="0">
                <a:latin typeface="+mn-lt"/>
                <a:cs typeface="+mn-cs"/>
              </a:rPr>
              <a:t>Research</a:t>
            </a:r>
          </a:p>
        </p:txBody>
      </p:sp>
      <p:sp>
        <p:nvSpPr>
          <p:cNvPr id="38" name="Flowchart: Alternate Process 37"/>
          <p:cNvSpPr/>
          <p:nvPr/>
        </p:nvSpPr>
        <p:spPr>
          <a:xfrm>
            <a:off x="177411" y="875325"/>
            <a:ext cx="1981200" cy="914400"/>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2934"/>
                </a:solidFill>
                <a:effectLst/>
                <a:uLnTx/>
                <a:uFillTx/>
                <a:ea typeface="+mn-ea"/>
                <a:cs typeface="+mn-cs"/>
              </a:rPr>
              <a:t>Policy Request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Internal (CPD)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External (Litigation/Law)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92934"/>
                </a:solidFill>
                <a:effectLst/>
                <a:uLnTx/>
                <a:uFillTx/>
                <a:ea typeface="+mn-ea"/>
                <a:cs typeface="+mn-cs"/>
              </a:rPr>
              <a:t>Self-Initiated</a:t>
            </a:r>
          </a:p>
        </p:txBody>
      </p:sp>
      <p:cxnSp>
        <p:nvCxnSpPr>
          <p:cNvPr id="40" name="Straight Arrow Connector 39">
            <a:extLst>
              <a:ext uri="{FF2B5EF4-FFF2-40B4-BE49-F238E27FC236}">
                <a16:creationId xmlns:a16="http://schemas.microsoft.com/office/drawing/2014/main" id="{4BA3FBD6-A87C-1AC2-DF37-C77F89CE0CF7}"/>
              </a:ext>
            </a:extLst>
          </p:cNvPr>
          <p:cNvCxnSpPr/>
          <p:nvPr/>
        </p:nvCxnSpPr>
        <p:spPr>
          <a:xfrm flipH="1" flipV="1">
            <a:off x="2304192" y="1291811"/>
            <a:ext cx="1962363" cy="9522"/>
          </a:xfrm>
          <a:prstGeom prst="straightConnector1">
            <a:avLst/>
          </a:prstGeom>
          <a:ln w="44450">
            <a:solidFill>
              <a:schemeClr val="tx2">
                <a:alpha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87400" y="4142442"/>
            <a:ext cx="0" cy="265589"/>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231154" y="5092088"/>
            <a:ext cx="438792" cy="0"/>
          </a:xfrm>
          <a:prstGeom prst="straightConnector1">
            <a:avLst/>
          </a:prstGeom>
          <a:ln w="444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25885" y="1749866"/>
            <a:ext cx="3036" cy="72687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52202" y="2451719"/>
            <a:ext cx="5128821" cy="115416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srgbClr val="FF0000"/>
                </a:solidFill>
                <a:effectLst/>
                <a:uLnTx/>
                <a:uFillTx/>
                <a:latin typeface="Franklin Gothic Book"/>
                <a:ea typeface="+mn-ea"/>
                <a:cs typeface="+mn-cs"/>
              </a:rPr>
              <a:t>Consent Decree</a:t>
            </a:r>
            <a:r>
              <a:rPr kumimoji="0" lang="en-US" sz="2300" b="1" i="0" u="none" strike="noStrike" kern="1200" cap="none" spc="0" normalizeH="0" noProof="0">
                <a:ln>
                  <a:noFill/>
                </a:ln>
                <a:solidFill>
                  <a:srgbClr val="FF0000"/>
                </a:solidFill>
                <a:effectLst/>
                <a:uLnTx/>
                <a:uFillTx/>
                <a:latin typeface="Franklin Gothic Book"/>
                <a:ea typeface="+mn-ea"/>
                <a:cs typeface="+mn-cs"/>
              </a:rPr>
              <a:t> Engagement Process</a:t>
            </a:r>
            <a:endParaRPr kumimoji="0" lang="en-US" sz="2300" b="1" i="0" u="none" strike="noStrike" kern="1200" cap="none" spc="0" normalizeH="0" baseline="0" noProof="0">
              <a:ln>
                <a:noFill/>
              </a:ln>
              <a:solidFill>
                <a:srgbClr val="FF0000"/>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a:ln>
                <a:noFill/>
              </a:ln>
              <a:solidFill>
                <a:srgbClr val="FF0000"/>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a:ln>
                <a:noFill/>
              </a:ln>
              <a:solidFill>
                <a:srgbClr val="FF0000"/>
              </a:solidFill>
              <a:effectLst/>
              <a:uLnTx/>
              <a:uFillTx/>
              <a:latin typeface="Franklin Gothic Book"/>
              <a:ea typeface="+mn-ea"/>
              <a:cs typeface="+mn-cs"/>
            </a:endParaRPr>
          </a:p>
        </p:txBody>
      </p:sp>
      <p:sp>
        <p:nvSpPr>
          <p:cNvPr id="39" name="Flowchart: Alternate Process 38"/>
          <p:cNvSpPr/>
          <p:nvPr/>
        </p:nvSpPr>
        <p:spPr>
          <a:xfrm>
            <a:off x="2898848" y="2917043"/>
            <a:ext cx="1097280" cy="960120"/>
          </a:xfrm>
          <a:prstGeom prst="flowChartAlternateProcess">
            <a:avLst/>
          </a:prstGeom>
          <a:solidFill>
            <a:srgbClr val="FF0000">
              <a:alpha val="1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27432" tIns="45720" rIns="27432" bIns="4572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50" b="1" i="0" u="none" strike="noStrike" kern="1200" cap="none" spc="0" normalizeH="0" baseline="0" noProof="0" dirty="0">
                <a:ln>
                  <a:noFill/>
                </a:ln>
                <a:solidFill>
                  <a:srgbClr val="292934"/>
                </a:solidFill>
                <a:effectLst/>
                <a:uLnTx/>
                <a:uFillTx/>
                <a:latin typeface="Franklin Gothic Book"/>
                <a:ea typeface="+mn-ea"/>
                <a:cs typeface="+mn-cs"/>
              </a:rPr>
              <a:t>Collaborative Conversations</a:t>
            </a:r>
            <a:r>
              <a:rPr kumimoji="0" lang="en-US" sz="1250" b="1" i="0" u="none" strike="noStrike" kern="1200" cap="none" spc="0" normalizeH="0" noProof="0" dirty="0">
                <a:ln>
                  <a:noFill/>
                </a:ln>
                <a:solidFill>
                  <a:srgbClr val="292934"/>
                </a:solidFill>
                <a:effectLst/>
                <a:uLnTx/>
                <a:uFillTx/>
                <a:latin typeface="Franklin Gothic Book"/>
                <a:ea typeface="+mn-ea"/>
                <a:cs typeface="+mn-cs"/>
              </a:rPr>
              <a:t> with Community and </a:t>
            </a:r>
            <a:r>
              <a:rPr kumimoji="0" lang="en-US" sz="1250" b="1" i="0" u="none" strike="noStrike" kern="1200" cap="none" spc="0" normalizeH="0" noProof="0" dirty="0" err="1">
                <a:ln>
                  <a:noFill/>
                </a:ln>
                <a:solidFill>
                  <a:srgbClr val="292934"/>
                </a:solidFill>
                <a:effectLst/>
                <a:uLnTx/>
                <a:uFillTx/>
                <a:latin typeface="Franklin Gothic Book"/>
                <a:ea typeface="+mn-ea"/>
                <a:cs typeface="+mn-cs"/>
              </a:rPr>
              <a:t>IMT</a:t>
            </a:r>
            <a:r>
              <a:rPr kumimoji="0" lang="en-US" sz="1250" b="1" i="0" u="none" strike="noStrike" kern="1200" cap="none" spc="0" normalizeH="0" noProof="0" dirty="0">
                <a:ln>
                  <a:noFill/>
                </a:ln>
                <a:solidFill>
                  <a:srgbClr val="292934"/>
                </a:solidFill>
                <a:effectLst/>
                <a:uLnTx/>
                <a:uFillTx/>
                <a:latin typeface="Franklin Gothic Book"/>
                <a:ea typeface="+mn-ea"/>
                <a:cs typeface="+mn-cs"/>
              </a:rPr>
              <a:t>/OAG</a:t>
            </a:r>
            <a:endParaRPr lang="en-US" sz="1250" b="1" i="0" u="none" strike="noStrike" kern="1200" cap="none" spc="0" normalizeH="0" baseline="0" noProof="0" dirty="0">
              <a:ln>
                <a:noFill/>
              </a:ln>
              <a:solidFill>
                <a:srgbClr val="292934"/>
              </a:solidFill>
              <a:effectLst/>
              <a:uLnTx/>
              <a:uFillTx/>
              <a:latin typeface="Franklin Gothic Book"/>
            </a:endParaRPr>
          </a:p>
        </p:txBody>
      </p:sp>
      <p:sp>
        <p:nvSpPr>
          <p:cNvPr id="41" name="Flowchart: Alternate Process 40"/>
          <p:cNvSpPr/>
          <p:nvPr/>
        </p:nvSpPr>
        <p:spPr>
          <a:xfrm>
            <a:off x="4226138" y="2907637"/>
            <a:ext cx="1143000" cy="960898"/>
          </a:xfrm>
          <a:prstGeom prst="flowChartAlternateProcess">
            <a:avLst/>
          </a:prstGeom>
          <a:solidFill>
            <a:srgbClr val="FF0000">
              <a:alpha val="1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292934"/>
                </a:solidFill>
                <a:effectLst/>
                <a:uLnTx/>
                <a:uFillTx/>
                <a:latin typeface="Franklin Gothic Book"/>
                <a:ea typeface="+mn-ea"/>
                <a:cs typeface="+mn-cs"/>
              </a:rPr>
              <a:t>Draft for </a:t>
            </a:r>
            <a:r>
              <a:rPr lang="en-US" sz="1300" b="1" err="1">
                <a:solidFill>
                  <a:srgbClr val="292934"/>
                </a:solidFill>
                <a:latin typeface="Franklin Gothic Book"/>
              </a:rPr>
              <a:t>IMT</a:t>
            </a:r>
            <a:r>
              <a:rPr kumimoji="0" lang="en-US" sz="1300" b="1" i="0" u="none" strike="noStrike" kern="1200" cap="none" spc="0" normalizeH="0" baseline="0" noProof="0">
                <a:ln>
                  <a:noFill/>
                </a:ln>
                <a:solidFill>
                  <a:srgbClr val="292934"/>
                </a:solidFill>
                <a:effectLst/>
                <a:uLnTx/>
                <a:uFillTx/>
                <a:latin typeface="Franklin Gothic Book"/>
                <a:ea typeface="+mn-ea"/>
                <a:cs typeface="+mn-cs"/>
              </a:rPr>
              <a:t>/</a:t>
            </a:r>
            <a:r>
              <a:rPr kumimoji="0" lang="en-US" sz="1300" b="1" i="0" u="none" strike="noStrike" kern="1200" cap="none" spc="0" normalizeH="0" baseline="0" noProof="0" err="1">
                <a:ln>
                  <a:noFill/>
                </a:ln>
                <a:solidFill>
                  <a:srgbClr val="292934"/>
                </a:solidFill>
                <a:effectLst/>
                <a:uLnTx/>
                <a:uFillTx/>
                <a:latin typeface="Franklin Gothic Book"/>
                <a:ea typeface="+mn-ea"/>
                <a:cs typeface="+mn-cs"/>
              </a:rPr>
              <a:t>OAG</a:t>
            </a:r>
            <a:r>
              <a:rPr kumimoji="0" lang="en-US" sz="1300" b="1" i="0" u="none" strike="noStrike" kern="1200" cap="none" spc="0" normalizeH="0" baseline="0" noProof="0">
                <a:ln>
                  <a:noFill/>
                </a:ln>
                <a:solidFill>
                  <a:srgbClr val="292934"/>
                </a:solidFill>
                <a:effectLst/>
                <a:uLnTx/>
                <a:uFillTx/>
                <a:latin typeface="Franklin Gothic Book"/>
                <a:ea typeface="+mn-ea"/>
                <a:cs typeface="+mn-cs"/>
              </a:rPr>
              <a:t>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292934"/>
                </a:solidFill>
                <a:effectLst/>
                <a:uLnTx/>
                <a:uFillTx/>
                <a:latin typeface="Franklin Gothic Book"/>
                <a:ea typeface="+mn-ea"/>
                <a:cs typeface="+mn-cs"/>
              </a:rPr>
              <a:t>(30-45</a:t>
            </a:r>
            <a:r>
              <a:rPr kumimoji="0" lang="en-US" sz="1000" b="0" i="1" u="none" strike="noStrike" kern="1200" cap="none" spc="0" normalizeH="0" noProof="0">
                <a:ln>
                  <a:noFill/>
                </a:ln>
                <a:solidFill>
                  <a:srgbClr val="292934"/>
                </a:solidFill>
                <a:effectLst/>
                <a:uLnTx/>
                <a:uFillTx/>
                <a:latin typeface="Franklin Gothic Book"/>
                <a:ea typeface="+mn-ea"/>
                <a:cs typeface="+mn-cs"/>
              </a:rPr>
              <a:t> </a:t>
            </a:r>
            <a:r>
              <a:rPr kumimoji="0" lang="en-US" sz="1000" b="0" i="1" u="none" strike="noStrike" kern="1200" cap="none" spc="0" normalizeH="0" baseline="0" noProof="0">
                <a:ln>
                  <a:noFill/>
                </a:ln>
                <a:solidFill>
                  <a:srgbClr val="292934"/>
                </a:solidFill>
                <a:effectLst/>
                <a:uLnTx/>
                <a:uFillTx/>
                <a:latin typeface="Franklin Gothic Book"/>
                <a:ea typeface="+mn-ea"/>
                <a:cs typeface="+mn-cs"/>
              </a:rPr>
              <a:t>days)</a:t>
            </a:r>
          </a:p>
        </p:txBody>
      </p:sp>
      <p:sp>
        <p:nvSpPr>
          <p:cNvPr id="42" name="Flowchart: Alternate Process 41"/>
          <p:cNvSpPr/>
          <p:nvPr/>
        </p:nvSpPr>
        <p:spPr>
          <a:xfrm>
            <a:off x="5616902" y="2920801"/>
            <a:ext cx="1097280" cy="960120"/>
          </a:xfrm>
          <a:prstGeom prst="flowChartAlternateProcess">
            <a:avLst/>
          </a:prstGeom>
          <a:solidFill>
            <a:srgbClr val="FF0000">
              <a:alpha val="1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92934"/>
                </a:solidFill>
                <a:effectLst/>
                <a:uLnTx/>
                <a:uFillTx/>
                <a:latin typeface="Franklin Gothic Book"/>
                <a:ea typeface="+mn-ea"/>
                <a:cs typeface="+mn-cs"/>
              </a:rPr>
              <a:t>Comment</a:t>
            </a:r>
            <a:r>
              <a:rPr kumimoji="0" lang="en-US" sz="1300" b="1" i="0" u="none" strike="noStrike" kern="1200" cap="none" spc="0" normalizeH="0" noProof="0" dirty="0">
                <a:ln>
                  <a:noFill/>
                </a:ln>
                <a:solidFill>
                  <a:srgbClr val="292934"/>
                </a:solidFill>
                <a:effectLst/>
                <a:uLnTx/>
                <a:uFillTx/>
                <a:latin typeface="Franklin Gothic Book"/>
                <a:ea typeface="+mn-ea"/>
                <a:cs typeface="+mn-cs"/>
              </a:rPr>
              <a:t> Review and </a:t>
            </a:r>
            <a:r>
              <a:rPr kumimoji="0" lang="en-US" sz="1300" b="1" i="0" u="none" strike="noStrike" kern="1200" cap="none" spc="0" normalizeH="0" baseline="0" noProof="0" dirty="0">
                <a:ln>
                  <a:noFill/>
                </a:ln>
                <a:solidFill>
                  <a:srgbClr val="292934"/>
                </a:solidFill>
                <a:effectLst/>
                <a:uLnTx/>
                <a:uFillTx/>
                <a:latin typeface="Franklin Gothic Book"/>
                <a:ea typeface="+mn-ea"/>
                <a:cs typeface="+mn-cs"/>
              </a:rPr>
              <a:t>Workout Process</a:t>
            </a:r>
          </a:p>
        </p:txBody>
      </p:sp>
      <p:sp>
        <p:nvSpPr>
          <p:cNvPr id="43" name="Flowchart: Alternate Process 42"/>
          <p:cNvSpPr/>
          <p:nvPr/>
        </p:nvSpPr>
        <p:spPr>
          <a:xfrm>
            <a:off x="6926438" y="2907121"/>
            <a:ext cx="1143000" cy="960120"/>
          </a:xfrm>
          <a:prstGeom prst="flowChartAlternateProcess">
            <a:avLst/>
          </a:prstGeom>
          <a:solidFill>
            <a:srgbClr val="FF0000">
              <a:alpha val="1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92934"/>
                </a:solidFill>
                <a:effectLst/>
                <a:uLnTx/>
                <a:uFillTx/>
                <a:latin typeface="Franklin Gothic Book"/>
                <a:ea typeface="+mn-ea"/>
                <a:cs typeface="+mn-cs"/>
              </a:rPr>
              <a:t>Officer/ Community Portal Input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292934"/>
                </a:solidFill>
                <a:effectLst/>
                <a:uLnTx/>
                <a:uFillTx/>
                <a:latin typeface="Franklin Gothic Book"/>
                <a:ea typeface="+mn-ea"/>
                <a:cs typeface="+mn-cs"/>
              </a:rPr>
              <a:t>(Min. 15 days)</a:t>
            </a:r>
          </a:p>
        </p:txBody>
      </p:sp>
      <p:cxnSp>
        <p:nvCxnSpPr>
          <p:cNvPr id="44" name="Straight Arrow Connector 43"/>
          <p:cNvCxnSpPr/>
          <p:nvPr/>
        </p:nvCxnSpPr>
        <p:spPr>
          <a:xfrm flipV="1">
            <a:off x="1971553" y="3854547"/>
            <a:ext cx="960765" cy="1218348"/>
          </a:xfrm>
          <a:prstGeom prst="straightConnector1">
            <a:avLst/>
          </a:prstGeom>
          <a:ln w="44450" cap="rnd">
            <a:solidFill>
              <a:srgbClr val="FF0000">
                <a:alpha val="70000"/>
              </a:srgb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264135" y="3850051"/>
            <a:ext cx="419901" cy="1103689"/>
          </a:xfrm>
          <a:prstGeom prst="straightConnector1">
            <a:avLst/>
          </a:prstGeom>
          <a:ln w="44450" cap="rnd">
            <a:solidFill>
              <a:srgbClr val="FF0000">
                <a:alpha val="70000"/>
              </a:srgb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9" idx="1"/>
          </p:cNvCxnSpPr>
          <p:nvPr/>
        </p:nvCxnSpPr>
        <p:spPr>
          <a:xfrm flipH="1" flipV="1">
            <a:off x="6615844" y="3861200"/>
            <a:ext cx="2591039" cy="1210675"/>
          </a:xfrm>
          <a:prstGeom prst="straightConnector1">
            <a:avLst/>
          </a:prstGeom>
          <a:ln w="44450" cap="rnd">
            <a:solidFill>
              <a:srgbClr val="FF0000">
                <a:alpha val="70000"/>
              </a:srgb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 idx="0"/>
          </p:cNvCxnSpPr>
          <p:nvPr/>
        </p:nvCxnSpPr>
        <p:spPr>
          <a:xfrm flipH="1" flipV="1">
            <a:off x="8060634" y="3677792"/>
            <a:ext cx="2104668" cy="464650"/>
          </a:xfrm>
          <a:prstGeom prst="straightConnector1">
            <a:avLst/>
          </a:prstGeom>
          <a:ln w="44450" cap="rnd">
            <a:solidFill>
              <a:srgbClr val="FF0000">
                <a:alpha val="70000"/>
              </a:srgb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16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AgendaLine"/>
          <p:cNvCxnSpPr>
            <a:cxnSpLocks/>
          </p:cNvCxnSpPr>
          <p:nvPr/>
        </p:nvCxnSpPr>
        <p:spPr>
          <a:xfrm>
            <a:off x="2358684" y="1571978"/>
            <a:ext cx="0" cy="4896555"/>
          </a:xfrm>
          <a:prstGeom prst="line">
            <a:avLst/>
          </a:prstGeom>
          <a:ln w="1905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btfpLayoutConfig" hidden="1"/>
          <p:cNvSpPr txBox="1"/>
          <p:nvPr/>
        </p:nvSpPr>
        <p:spPr>
          <a:xfrm>
            <a:off x="12700" y="12700"/>
            <a:ext cx="8890000" cy="107722"/>
          </a:xfrm>
          <a:prstGeom prst="rect">
            <a:avLst/>
          </a:prstGeom>
          <a:noFill/>
        </p:spPr>
        <p:txBody>
          <a:bodyPr vert="horz" rtlCol="0">
            <a:spAutoFit/>
          </a:bodyPr>
          <a:lstStyle/>
          <a:p>
            <a:r>
              <a:rPr lang="en-US" sz="100">
                <a:solidFill>
                  <a:srgbClr val="FFFFFF">
                    <a:alpha val="0"/>
                  </a:srgbClr>
                </a:solidFill>
              </a:rPr>
              <a:t>overall_1_132617861608743146 columns_1_132617861608743146 </a:t>
            </a:r>
          </a:p>
        </p:txBody>
      </p:sp>
      <p:sp>
        <p:nvSpPr>
          <p:cNvPr id="17" name="AgendaTitle"/>
          <p:cNvSpPr txBox="1"/>
          <p:nvPr/>
        </p:nvSpPr>
        <p:spPr>
          <a:xfrm>
            <a:off x="1066800" y="1727200"/>
            <a:ext cx="10160000" cy="235611"/>
          </a:xfrm>
          <a:prstGeom prst="rect">
            <a:avLst/>
          </a:prstGeom>
          <a:noFill/>
        </p:spPr>
        <p:txBody>
          <a:bodyPr vert="horz" lIns="18136" tIns="25226" rIns="72073" bIns="25226" rtlCol="0">
            <a:spAutoFit/>
          </a:bodyPr>
          <a:lstStyle/>
          <a:p>
            <a:r>
              <a:rPr lang="en-US" sz="1200" b="1" cap="all" spc="450"/>
              <a:t>Agenda</a:t>
            </a:r>
          </a:p>
        </p:txBody>
      </p:sp>
      <p:sp>
        <p:nvSpPr>
          <p:cNvPr id="18" name="AgendaEmphasisBar"/>
          <p:cNvSpPr/>
          <p:nvPr/>
        </p:nvSpPr>
        <p:spPr>
          <a:xfrm>
            <a:off x="2434437" y="1605598"/>
            <a:ext cx="126999" cy="743179"/>
          </a:xfrm>
          <a:prstGeom prst="rect">
            <a:avLst/>
          </a:prstGeom>
          <a:solidFill>
            <a:srgbClr val="CC0000"/>
          </a:solidFill>
          <a:ln w="19050">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Agenda"/>
          <p:cNvGrpSpPr/>
          <p:nvPr/>
        </p:nvGrpSpPr>
        <p:grpSpPr>
          <a:xfrm>
            <a:off x="2737515" y="1525976"/>
            <a:ext cx="8324185" cy="4191000"/>
            <a:chOff x="2706679" y="1490654"/>
            <a:chExt cx="8324185" cy="4191000"/>
          </a:xfrm>
        </p:grpSpPr>
        <p:sp>
          <p:nvSpPr>
            <p:cNvPr id="20" name="AgendaTextBox"/>
            <p:cNvSpPr txBox="1"/>
            <p:nvPr/>
          </p:nvSpPr>
          <p:spPr>
            <a:xfrm>
              <a:off x="2706679" y="1490654"/>
              <a:ext cx="8324185" cy="4191000"/>
            </a:xfrm>
            <a:prstGeom prst="rect">
              <a:avLst/>
            </a:prstGeom>
            <a:noFill/>
          </p:spPr>
          <p:txBody>
            <a:bodyPr vert="horz" wrap="square" lIns="91440" tIns="45720" rIns="91440" bIns="45720" rtlCol="0" anchor="t">
              <a:noAutofit/>
            </a:bodyPr>
            <a:lstStyle/>
            <a:p>
              <a:pPr>
                <a:lnSpc>
                  <a:spcPct val="150000"/>
                </a:lnSpc>
              </a:pPr>
              <a:r>
                <a:rPr lang="en-US" sz="2000" b="1" dirty="0"/>
                <a:t>Welcome, Attendance, &amp; Minute Approval</a:t>
              </a:r>
              <a:endParaRPr lang="en-US" dirty="0"/>
            </a:p>
            <a:p>
              <a:pPr>
                <a:lnSpc>
                  <a:spcPct val="150000"/>
                </a:lnSpc>
              </a:pPr>
              <a:r>
                <a:rPr lang="en-US" sz="2000" dirty="0">
                  <a:solidFill>
                    <a:srgbClr val="000000"/>
                  </a:solidFill>
                </a:rPr>
                <a:t>Approval of Minutes</a:t>
              </a:r>
              <a:endParaRPr lang="en-US" dirty="0">
                <a:solidFill>
                  <a:srgbClr val="000000"/>
                </a:solidFill>
              </a:endParaRPr>
            </a:p>
            <a:p>
              <a:pPr>
                <a:lnSpc>
                  <a:spcPct val="150000"/>
                </a:lnSpc>
              </a:pPr>
              <a:r>
                <a:rPr lang="en-US" sz="2000" dirty="0">
                  <a:solidFill>
                    <a:srgbClr val="000000"/>
                  </a:solidFill>
                </a:rPr>
                <a:t>Public</a:t>
              </a:r>
              <a:r>
                <a:rPr lang="en-US" sz="2000" dirty="0"/>
                <a:t> Comment</a:t>
              </a:r>
              <a:endParaRPr lang="en-US" dirty="0"/>
            </a:p>
            <a:p>
              <a:pPr>
                <a:lnSpc>
                  <a:spcPct val="150000"/>
                </a:lnSpc>
              </a:pPr>
              <a:r>
                <a:rPr lang="en-US" sz="2000" dirty="0"/>
                <a:t>Follow Up from Q2 Meeting- feedback loop</a:t>
              </a:r>
            </a:p>
            <a:p>
              <a:pPr>
                <a:lnSpc>
                  <a:spcPct val="150000"/>
                </a:lnSpc>
              </a:pPr>
              <a:r>
                <a:rPr lang="en-US" sz="2000" dirty="0"/>
                <a:t>Presentations</a:t>
              </a:r>
            </a:p>
            <a:p>
              <a:pPr>
                <a:lnSpc>
                  <a:spcPct val="150000"/>
                </a:lnSpc>
              </a:pPr>
              <a:r>
                <a:rPr lang="en-US" sz="2000" dirty="0"/>
                <a:t>Mayor's Office Updates</a:t>
              </a:r>
            </a:p>
            <a:p>
              <a:pPr>
                <a:lnSpc>
                  <a:spcPct val="150000"/>
                </a:lnSpc>
                <a:spcBef>
                  <a:spcPts val="3600"/>
                </a:spcBef>
              </a:pPr>
              <a:endParaRPr lang="en-US" sz="2000"/>
            </a:p>
          </p:txBody>
        </p:sp>
        <p:cxnSp>
          <p:nvCxnSpPr>
            <p:cNvPr id="22" name="AgendaSeparator2"/>
            <p:cNvCxnSpPr/>
            <p:nvPr/>
          </p:nvCxnSpPr>
          <p:spPr>
            <a:xfrm>
              <a:off x="2737515" y="3385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4" name="AgendaSeparator4"/>
            <p:cNvCxnSpPr/>
            <p:nvPr/>
          </p:nvCxnSpPr>
          <p:spPr>
            <a:xfrm>
              <a:off x="2737515" y="4909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grpSp>
      <p:cxnSp>
        <p:nvCxnSpPr>
          <p:cNvPr id="2" name="AgendaSeparator4">
            <a:extLst>
              <a:ext uri="{FF2B5EF4-FFF2-40B4-BE49-F238E27FC236}">
                <a16:creationId xmlns:a16="http://schemas.microsoft.com/office/drawing/2014/main" id="{87305A2C-B1D2-7CCB-4D9E-235B957DB124}"/>
              </a:ext>
            </a:extLst>
          </p:cNvPr>
          <p:cNvCxnSpPr/>
          <p:nvPr/>
        </p:nvCxnSpPr>
        <p:spPr>
          <a:xfrm>
            <a:off x="2737515" y="5716976"/>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3" name="AgendaSeparator4">
            <a:extLst>
              <a:ext uri="{FF2B5EF4-FFF2-40B4-BE49-F238E27FC236}">
                <a16:creationId xmlns:a16="http://schemas.microsoft.com/office/drawing/2014/main" id="{FBFE185C-9B21-82F9-08D7-639E08B8EA6D}"/>
              </a:ext>
            </a:extLst>
          </p:cNvPr>
          <p:cNvCxnSpPr/>
          <p:nvPr/>
        </p:nvCxnSpPr>
        <p:spPr>
          <a:xfrm>
            <a:off x="2737515" y="1962811"/>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178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CPD Community Engagement Overview</a:t>
            </a:r>
            <a:endParaRPr lang="en-US" sz="2800" dirty="0"/>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20</a:t>
            </a:fld>
            <a:endParaRPr lang="en-US" altLang="en-US" dirty="0"/>
          </a:p>
        </p:txBody>
      </p:sp>
      <p:sp>
        <p:nvSpPr>
          <p:cNvPr id="3" name="Rectangle 2"/>
          <p:cNvSpPr/>
          <p:nvPr/>
        </p:nvSpPr>
        <p:spPr>
          <a:xfrm>
            <a:off x="304799" y="1053877"/>
            <a:ext cx="10463815" cy="1631216"/>
          </a:xfrm>
          <a:prstGeom prst="rect">
            <a:avLst/>
          </a:prstGeom>
        </p:spPr>
        <p:txBody>
          <a:bodyPr wrap="square">
            <a:spAutoFit/>
          </a:bodyPr>
          <a:lstStyle/>
          <a:p>
            <a:pPr marL="461963" indent="-461963">
              <a:spcBef>
                <a:spcPts val="1200"/>
              </a:spcBef>
              <a:spcAft>
                <a:spcPts val="1200"/>
              </a:spcAft>
              <a:buClr>
                <a:srgbClr val="000000"/>
              </a:buClr>
              <a:buFont typeface="Wingdings" panose="05000000000000000000" pitchFamily="2" charset="2"/>
              <a:buChar char="Ø"/>
            </a:pPr>
            <a:r>
              <a:rPr lang="en-US" sz="2000" dirty="0">
                <a:latin typeface="+mn-lt"/>
              </a:rPr>
              <a:t>Special Order S02-08 “Community Engagement in Policy and Training Development” (as of June 2025)</a:t>
            </a:r>
          </a:p>
          <a:p>
            <a:pPr marL="461963" indent="-461963">
              <a:spcBef>
                <a:spcPts val="1200"/>
              </a:spcBef>
              <a:spcAft>
                <a:spcPts val="1200"/>
              </a:spcAft>
              <a:buClr>
                <a:srgbClr val="000000"/>
              </a:buClr>
              <a:buFont typeface="Wingdings" panose="05000000000000000000" pitchFamily="2" charset="2"/>
              <a:buChar char="Ø"/>
            </a:pPr>
            <a:r>
              <a:rPr lang="en-US" sz="2000" dirty="0">
                <a:latin typeface="+mn-lt"/>
              </a:rPr>
              <a:t>The Department's community engagement efforts in the development of Department policy and training will typically consist of a three-step cycle</a:t>
            </a:r>
            <a:r>
              <a:rPr lang="en-US" dirty="0">
                <a:latin typeface="+mn-lt"/>
              </a:rPr>
              <a:t>:</a:t>
            </a:r>
          </a:p>
        </p:txBody>
      </p:sp>
      <p:grpSp>
        <p:nvGrpSpPr>
          <p:cNvPr id="9" name="Group 8">
            <a:extLst>
              <a:ext uri="{FF2B5EF4-FFF2-40B4-BE49-F238E27FC236}">
                <a16:creationId xmlns:a16="http://schemas.microsoft.com/office/drawing/2014/main" id="{77258AEA-75E5-A6D2-F58E-13DFCB076B54}"/>
              </a:ext>
            </a:extLst>
          </p:cNvPr>
          <p:cNvGrpSpPr/>
          <p:nvPr/>
        </p:nvGrpSpPr>
        <p:grpSpPr>
          <a:xfrm>
            <a:off x="1640194" y="3391343"/>
            <a:ext cx="8583561" cy="1629155"/>
            <a:chOff x="614363" y="4328271"/>
            <a:chExt cx="10991151" cy="1629155"/>
          </a:xfrm>
        </p:grpSpPr>
        <p:sp>
          <p:nvSpPr>
            <p:cNvPr id="10" name="U-Turn Arrow 17">
              <a:extLst>
                <a:ext uri="{FF2B5EF4-FFF2-40B4-BE49-F238E27FC236}">
                  <a16:creationId xmlns:a16="http://schemas.microsoft.com/office/drawing/2014/main" id="{4198EA4C-8223-B4F6-5D32-C2667FBFDF64}"/>
                </a:ext>
              </a:extLst>
            </p:cNvPr>
            <p:cNvSpPr/>
            <p:nvPr/>
          </p:nvSpPr>
          <p:spPr>
            <a:xfrm rot="10800000">
              <a:off x="1574754" y="5285974"/>
              <a:ext cx="9005104" cy="671452"/>
            </a:xfrm>
            <a:prstGeom prst="utur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9">
              <a:extLst>
                <a:ext uri="{FF2B5EF4-FFF2-40B4-BE49-F238E27FC236}">
                  <a16:creationId xmlns:a16="http://schemas.microsoft.com/office/drawing/2014/main" id="{BCAE5AA8-8315-D0B3-AA37-F78FBE5C7CE5}"/>
                </a:ext>
              </a:extLst>
            </p:cNvPr>
            <p:cNvSpPr/>
            <p:nvPr/>
          </p:nvSpPr>
          <p:spPr>
            <a:xfrm>
              <a:off x="614363" y="4342262"/>
              <a:ext cx="2286000" cy="11272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42900" algn="l"/>
                </a:tabLst>
              </a:pPr>
              <a:r>
                <a:rPr lang="en-US" b="1" u="sng" dirty="0">
                  <a:solidFill>
                    <a:schemeClr val="tx1"/>
                  </a:solidFill>
                </a:rPr>
                <a:t>Phase 1</a:t>
              </a:r>
              <a:r>
                <a:rPr lang="en-US" b="1" dirty="0">
                  <a:solidFill>
                    <a:schemeClr val="tx1"/>
                  </a:solidFill>
                </a:rPr>
                <a:t>:</a:t>
              </a:r>
            </a:p>
            <a:p>
              <a:pPr algn="ctr">
                <a:tabLst>
                  <a:tab pos="342900" algn="l"/>
                </a:tabLst>
              </a:pPr>
              <a:r>
                <a:rPr lang="en-US" b="1" dirty="0">
                  <a:solidFill>
                    <a:schemeClr val="tx1"/>
                  </a:solidFill>
                </a:rPr>
                <a:t>Outreach and Sentiment</a:t>
              </a:r>
            </a:p>
          </p:txBody>
        </p:sp>
        <p:sp>
          <p:nvSpPr>
            <p:cNvPr id="12" name="Rounded Rectangle 10">
              <a:extLst>
                <a:ext uri="{FF2B5EF4-FFF2-40B4-BE49-F238E27FC236}">
                  <a16:creationId xmlns:a16="http://schemas.microsoft.com/office/drawing/2014/main" id="{63ED956D-4770-75BD-46C2-2BCFAC6BDF86}"/>
                </a:ext>
              </a:extLst>
            </p:cNvPr>
            <p:cNvSpPr/>
            <p:nvPr/>
          </p:nvSpPr>
          <p:spPr>
            <a:xfrm>
              <a:off x="3494325" y="4342262"/>
              <a:ext cx="2286000" cy="11272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42900" algn="l"/>
                </a:tabLst>
              </a:pPr>
              <a:r>
                <a:rPr lang="en-US" b="1" u="sng" dirty="0">
                  <a:solidFill>
                    <a:schemeClr val="tx1"/>
                  </a:solidFill>
                </a:rPr>
                <a:t>Phase 2</a:t>
              </a:r>
              <a:r>
                <a:rPr lang="en-US" b="1" dirty="0">
                  <a:solidFill>
                    <a:schemeClr val="tx1"/>
                  </a:solidFill>
                </a:rPr>
                <a:t>:</a:t>
              </a:r>
            </a:p>
            <a:p>
              <a:pPr algn="ctr">
                <a:tabLst>
                  <a:tab pos="342900" algn="l"/>
                </a:tabLst>
              </a:pPr>
              <a:r>
                <a:rPr lang="en-US" b="1" dirty="0">
                  <a:solidFill>
                    <a:schemeClr val="tx1"/>
                  </a:solidFill>
                </a:rPr>
                <a:t>Engagement and Dialogues</a:t>
              </a:r>
            </a:p>
          </p:txBody>
        </p:sp>
        <p:sp>
          <p:nvSpPr>
            <p:cNvPr id="13" name="Rounded Rectangle 11">
              <a:extLst>
                <a:ext uri="{FF2B5EF4-FFF2-40B4-BE49-F238E27FC236}">
                  <a16:creationId xmlns:a16="http://schemas.microsoft.com/office/drawing/2014/main" id="{69D7FDC5-9A25-0322-1CEE-1A64FC1320C5}"/>
                </a:ext>
              </a:extLst>
            </p:cNvPr>
            <p:cNvSpPr/>
            <p:nvPr/>
          </p:nvSpPr>
          <p:spPr>
            <a:xfrm>
              <a:off x="6401132" y="4342262"/>
              <a:ext cx="2286000" cy="112727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42900" algn="l"/>
                </a:tabLst>
              </a:pPr>
              <a:r>
                <a:rPr lang="en-US" b="1">
                  <a:solidFill>
                    <a:schemeClr val="tx1"/>
                  </a:solidFill>
                </a:rPr>
                <a:t>CPD Development and Review</a:t>
              </a:r>
            </a:p>
          </p:txBody>
        </p:sp>
        <p:sp>
          <p:nvSpPr>
            <p:cNvPr id="14" name="Rounded Rectangle 12">
              <a:extLst>
                <a:ext uri="{FF2B5EF4-FFF2-40B4-BE49-F238E27FC236}">
                  <a16:creationId xmlns:a16="http://schemas.microsoft.com/office/drawing/2014/main" id="{DC7882F6-69D6-9880-91B7-6950DD68AF0A}"/>
                </a:ext>
              </a:extLst>
            </p:cNvPr>
            <p:cNvSpPr/>
            <p:nvPr/>
          </p:nvSpPr>
          <p:spPr>
            <a:xfrm>
              <a:off x="9319514" y="4328271"/>
              <a:ext cx="2286000" cy="115283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42900" algn="l"/>
                </a:tabLst>
              </a:pPr>
              <a:r>
                <a:rPr lang="en-US" b="1" u="sng">
                  <a:solidFill>
                    <a:schemeClr val="tx1"/>
                  </a:solidFill>
                </a:rPr>
                <a:t>Phase 3:</a:t>
              </a:r>
            </a:p>
            <a:p>
              <a:pPr algn="ctr">
                <a:tabLst>
                  <a:tab pos="342900" algn="l"/>
                </a:tabLst>
              </a:pPr>
              <a:r>
                <a:rPr lang="en-US" b="1">
                  <a:solidFill>
                    <a:schemeClr val="tx1"/>
                  </a:solidFill>
                </a:rPr>
                <a:t>Follow-up and Feedback</a:t>
              </a:r>
            </a:p>
          </p:txBody>
        </p:sp>
        <p:sp>
          <p:nvSpPr>
            <p:cNvPr id="15" name="Right Arrow 13">
              <a:extLst>
                <a:ext uri="{FF2B5EF4-FFF2-40B4-BE49-F238E27FC236}">
                  <a16:creationId xmlns:a16="http://schemas.microsoft.com/office/drawing/2014/main" id="{7FE4BA22-CA86-15A3-6262-D72EE21B1B89}"/>
                </a:ext>
              </a:extLst>
            </p:cNvPr>
            <p:cNvSpPr/>
            <p:nvPr/>
          </p:nvSpPr>
          <p:spPr>
            <a:xfrm>
              <a:off x="2900363" y="4328271"/>
              <a:ext cx="593962" cy="68232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4">
              <a:extLst>
                <a:ext uri="{FF2B5EF4-FFF2-40B4-BE49-F238E27FC236}">
                  <a16:creationId xmlns:a16="http://schemas.microsoft.com/office/drawing/2014/main" id="{5272228B-3EBA-A562-8090-D7EF6CC81566}"/>
                </a:ext>
              </a:extLst>
            </p:cNvPr>
            <p:cNvSpPr/>
            <p:nvPr/>
          </p:nvSpPr>
          <p:spPr>
            <a:xfrm>
              <a:off x="5780325" y="4328271"/>
              <a:ext cx="593962" cy="68232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5">
              <a:extLst>
                <a:ext uri="{FF2B5EF4-FFF2-40B4-BE49-F238E27FC236}">
                  <a16:creationId xmlns:a16="http://schemas.microsoft.com/office/drawing/2014/main" id="{97F8ABBC-A392-EB58-CE03-C2DA4D759450}"/>
                </a:ext>
              </a:extLst>
            </p:cNvPr>
            <p:cNvSpPr/>
            <p:nvPr/>
          </p:nvSpPr>
          <p:spPr>
            <a:xfrm>
              <a:off x="8702402" y="4342262"/>
              <a:ext cx="593962" cy="68232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31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73503"/>
            <a:ext cx="11509128" cy="689285"/>
          </a:xfrm>
        </p:spPr>
        <p:txBody>
          <a:bodyPr lIns="91440" tIns="45720" rIns="91440" bIns="45720" anchor="t"/>
          <a:lstStyle/>
          <a:p>
            <a:r>
              <a:rPr lang="en-US" sz="2400" dirty="0"/>
              <a:t>Where do I find CPD Policy?</a:t>
            </a:r>
            <a:endParaRPr lang="en-US" sz="2800" dirty="0"/>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21</a:t>
            </a:fld>
            <a:endParaRPr lang="en-US" altLang="en-US" dirty="0"/>
          </a:p>
        </p:txBody>
      </p:sp>
      <p:sp>
        <p:nvSpPr>
          <p:cNvPr id="8" name="Content Placeholder 2">
            <a:extLst>
              <a:ext uri="{FF2B5EF4-FFF2-40B4-BE49-F238E27FC236}">
                <a16:creationId xmlns:a16="http://schemas.microsoft.com/office/drawing/2014/main" id="{B0F654F6-EF8B-D4F1-5518-37BA4244FEF0}"/>
              </a:ext>
            </a:extLst>
          </p:cNvPr>
          <p:cNvSpPr txBox="1">
            <a:spLocks/>
          </p:cNvSpPr>
          <p:nvPr/>
        </p:nvSpPr>
        <p:spPr>
          <a:xfrm>
            <a:off x="1336090" y="1113603"/>
            <a:ext cx="8229600" cy="4876800"/>
          </a:xfrm>
          <a:prstGeom prst="rect">
            <a:avLst/>
          </a:prstGeom>
        </p:spPr>
        <p:txBody>
          <a:bodyPr>
            <a:normAutofit/>
          </a:bodyPr>
          <a:lstStyle>
            <a:lvl1pPr marL="0" indent="0" algn="l" defTabSz="1217613"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609585" indent="0" algn="ctr" defTabSz="1217613" rtl="0" fontAlgn="base">
              <a:spcBef>
                <a:spcPct val="20000"/>
              </a:spcBef>
              <a:spcAft>
                <a:spcPct val="0"/>
              </a:spcAft>
              <a:buFont typeface="Arial" panose="020B0604020202020204" pitchFamily="34" charset="0"/>
              <a:buNone/>
              <a:defRPr sz="3700" kern="1200">
                <a:solidFill>
                  <a:schemeClr val="tx1">
                    <a:tint val="75000"/>
                  </a:schemeClr>
                </a:solidFill>
                <a:latin typeface="+mn-lt"/>
                <a:ea typeface="+mn-ea"/>
                <a:cs typeface="+mn-cs"/>
              </a:defRPr>
            </a:lvl2pPr>
            <a:lvl3pPr marL="1219170" indent="0" algn="ctr" defTabSz="1217613"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4pPr>
            <a:lvl5pPr marL="2438339"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461963" indent="-461963">
              <a:spcBef>
                <a:spcPts val="1200"/>
              </a:spcBef>
              <a:spcAft>
                <a:spcPts val="1200"/>
              </a:spcAft>
              <a:buClr>
                <a:srgbClr val="000000"/>
              </a:buClr>
              <a:buFont typeface="Wingdings" panose="05000000000000000000" pitchFamily="2" charset="2"/>
              <a:buChar char="Ø"/>
            </a:pPr>
            <a:r>
              <a:rPr lang="en-US" dirty="0">
                <a:solidFill>
                  <a:schemeClr val="tx1"/>
                </a:solidFill>
              </a:rPr>
              <a:t>Publicly available at http://directives.chicagopolice.org</a:t>
            </a:r>
          </a:p>
        </p:txBody>
      </p:sp>
      <p:pic>
        <p:nvPicPr>
          <p:cNvPr id="9" name="Picture 8">
            <a:extLst>
              <a:ext uri="{FF2B5EF4-FFF2-40B4-BE49-F238E27FC236}">
                <a16:creationId xmlns:a16="http://schemas.microsoft.com/office/drawing/2014/main" id="{C843FC6F-8E78-9D8D-3188-AB1DD538F4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299"/>
          <a:stretch/>
        </p:blipFill>
        <p:spPr bwMode="auto">
          <a:xfrm>
            <a:off x="2298260" y="1644563"/>
            <a:ext cx="7267430" cy="43014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84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91256"/>
            <a:ext cx="11509128" cy="689285"/>
          </a:xfrm>
        </p:spPr>
        <p:txBody>
          <a:bodyPr lIns="91440" tIns="45720" rIns="91440" bIns="45720" anchor="t"/>
          <a:lstStyle/>
          <a:p>
            <a:r>
              <a:rPr lang="en-US" sz="2400" dirty="0"/>
              <a:t>Where do I find CPD Policy?</a:t>
            </a:r>
            <a:endParaRPr lang="en-US" sz="2800" dirty="0"/>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22</a:t>
            </a:fld>
            <a:endParaRPr lang="en-US" altLang="en-US" dirty="0"/>
          </a:p>
        </p:txBody>
      </p:sp>
      <p:sp>
        <p:nvSpPr>
          <p:cNvPr id="8" name="Content Placeholder 2">
            <a:extLst>
              <a:ext uri="{FF2B5EF4-FFF2-40B4-BE49-F238E27FC236}">
                <a16:creationId xmlns:a16="http://schemas.microsoft.com/office/drawing/2014/main" id="{B0F654F6-EF8B-D4F1-5518-37BA4244FEF0}"/>
              </a:ext>
            </a:extLst>
          </p:cNvPr>
          <p:cNvSpPr txBox="1">
            <a:spLocks/>
          </p:cNvSpPr>
          <p:nvPr/>
        </p:nvSpPr>
        <p:spPr>
          <a:xfrm>
            <a:off x="1336090" y="1113603"/>
            <a:ext cx="8229600" cy="4876800"/>
          </a:xfrm>
          <a:prstGeom prst="rect">
            <a:avLst/>
          </a:prstGeom>
        </p:spPr>
        <p:txBody>
          <a:bodyPr>
            <a:normAutofit/>
          </a:bodyPr>
          <a:lstStyle>
            <a:lvl1pPr marL="0" indent="0" algn="l" defTabSz="1217613"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609585" indent="0" algn="ctr" defTabSz="1217613" rtl="0" fontAlgn="base">
              <a:spcBef>
                <a:spcPct val="20000"/>
              </a:spcBef>
              <a:spcAft>
                <a:spcPct val="0"/>
              </a:spcAft>
              <a:buFont typeface="Arial" panose="020B0604020202020204" pitchFamily="34" charset="0"/>
              <a:buNone/>
              <a:defRPr sz="3700" kern="1200">
                <a:solidFill>
                  <a:schemeClr val="tx1">
                    <a:tint val="75000"/>
                  </a:schemeClr>
                </a:solidFill>
                <a:latin typeface="+mn-lt"/>
                <a:ea typeface="+mn-ea"/>
                <a:cs typeface="+mn-cs"/>
              </a:defRPr>
            </a:lvl2pPr>
            <a:lvl3pPr marL="1219170" indent="0" algn="ctr" defTabSz="1217613"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4pPr>
            <a:lvl5pPr marL="2438339"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461963" indent="-461963">
              <a:spcBef>
                <a:spcPts val="1200"/>
              </a:spcBef>
              <a:spcAft>
                <a:spcPts val="1200"/>
              </a:spcAft>
              <a:buClr>
                <a:srgbClr val="000000"/>
              </a:buClr>
              <a:buFont typeface="Wingdings" panose="05000000000000000000" pitchFamily="2" charset="2"/>
              <a:buChar char="Ø"/>
            </a:pPr>
            <a:r>
              <a:rPr lang="en-US" dirty="0">
                <a:solidFill>
                  <a:schemeClr val="tx1"/>
                </a:solidFill>
              </a:rPr>
              <a:t>Publicly available at http://directives.chicagopolice.org</a:t>
            </a:r>
          </a:p>
        </p:txBody>
      </p:sp>
      <p:pic>
        <p:nvPicPr>
          <p:cNvPr id="6" name="Picture 5">
            <a:extLst>
              <a:ext uri="{FF2B5EF4-FFF2-40B4-BE49-F238E27FC236}">
                <a16:creationId xmlns:a16="http://schemas.microsoft.com/office/drawing/2014/main" id="{08F8F9A8-CD35-868C-AD01-1E2D698A1E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615"/>
          <a:stretch/>
        </p:blipFill>
        <p:spPr bwMode="auto">
          <a:xfrm>
            <a:off x="2269192" y="1623239"/>
            <a:ext cx="7325565" cy="436716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7529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Where do I find CPD policy?</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23</a:t>
            </a:fld>
            <a:endParaRPr lang="en-US" altLang="en-US" dirty="0"/>
          </a:p>
        </p:txBody>
      </p:sp>
      <p:sp>
        <p:nvSpPr>
          <p:cNvPr id="8" name="TextBox 7"/>
          <p:cNvSpPr txBox="1"/>
          <p:nvPr/>
        </p:nvSpPr>
        <p:spPr>
          <a:xfrm>
            <a:off x="519344" y="1159090"/>
            <a:ext cx="8229600" cy="4334520"/>
          </a:xfrm>
          <a:prstGeom prst="rect">
            <a:avLst/>
          </a:prstGeom>
          <a:noFill/>
        </p:spPr>
        <p:txBody>
          <a:bodyPr wrap="square" rtlCol="0">
            <a:spAutoFit/>
          </a:bodyPr>
          <a:lstStyle/>
          <a:p>
            <a:pPr>
              <a:spcAft>
                <a:spcPts val="500"/>
              </a:spcAft>
            </a:pPr>
            <a:r>
              <a:rPr lang="en-US" sz="2400" b="1" u="sng" cap="small" dirty="0">
                <a:latin typeface="+mn-lt"/>
              </a:rPr>
              <a:t>CPD Resources</a:t>
            </a:r>
          </a:p>
          <a:p>
            <a:pPr>
              <a:spcAft>
                <a:spcPts val="500"/>
              </a:spcAft>
            </a:pPr>
            <a:endParaRPr lang="en-US" sz="2400" b="1" u="sng" cap="small" dirty="0">
              <a:latin typeface="+mn-lt"/>
            </a:endParaRPr>
          </a:p>
          <a:p>
            <a:pPr marL="285750" indent="-285750">
              <a:spcAft>
                <a:spcPts val="500"/>
              </a:spcAft>
              <a:buFont typeface="Arial" panose="020B0604020202020204" pitchFamily="34" charset="0"/>
              <a:buChar char="•"/>
            </a:pPr>
            <a:r>
              <a:rPr lang="en-US" b="1" u="sng" dirty="0">
                <a:latin typeface="+mn-lt"/>
              </a:rPr>
              <a:t>Department Directives System</a:t>
            </a:r>
          </a:p>
          <a:p>
            <a:pPr marL="285750">
              <a:spcAft>
                <a:spcPts val="500"/>
              </a:spcAft>
            </a:pPr>
            <a:r>
              <a:rPr lang="en-US" dirty="0">
                <a:latin typeface="+mn-lt"/>
              </a:rPr>
              <a:t>directives.chicagopolice.org</a:t>
            </a:r>
          </a:p>
          <a:p>
            <a:pPr marL="285750">
              <a:spcAft>
                <a:spcPts val="500"/>
              </a:spcAft>
            </a:pPr>
            <a:r>
              <a:rPr lang="en-US" dirty="0">
                <a:latin typeface="+mn-lt"/>
              </a:rPr>
              <a:t>General Order G01-03 “Department Directives System”</a:t>
            </a:r>
          </a:p>
          <a:p>
            <a:pPr marL="285750">
              <a:spcAft>
                <a:spcPts val="500"/>
              </a:spcAft>
            </a:pPr>
            <a:endParaRPr lang="en-US" dirty="0">
              <a:latin typeface="+mn-lt"/>
            </a:endParaRPr>
          </a:p>
          <a:p>
            <a:pPr marL="285750" indent="-285750">
              <a:spcAft>
                <a:spcPts val="500"/>
              </a:spcAft>
              <a:buFont typeface="Arial" panose="020B0604020202020204" pitchFamily="34" charset="0"/>
              <a:buChar char="•"/>
            </a:pPr>
            <a:r>
              <a:rPr lang="en-US" b="1" u="sng" dirty="0">
                <a:latin typeface="+mn-lt"/>
              </a:rPr>
              <a:t>Research and Development Division</a:t>
            </a:r>
          </a:p>
          <a:p>
            <a:pPr marL="285750">
              <a:spcAft>
                <a:spcPts val="500"/>
              </a:spcAft>
            </a:pPr>
            <a:r>
              <a:rPr lang="en-US" dirty="0">
                <a:latin typeface="+mn-lt"/>
              </a:rPr>
              <a:t>PSHQ – 3510 S. Michigan Ave., 4</a:t>
            </a:r>
            <a:r>
              <a:rPr lang="en-US" baseline="30000" dirty="0">
                <a:latin typeface="+mn-lt"/>
              </a:rPr>
              <a:t>th</a:t>
            </a:r>
            <a:r>
              <a:rPr lang="en-US" dirty="0">
                <a:latin typeface="+mn-lt"/>
              </a:rPr>
              <a:t> Floor NW</a:t>
            </a:r>
          </a:p>
          <a:p>
            <a:pPr marL="285750">
              <a:spcAft>
                <a:spcPts val="500"/>
              </a:spcAft>
            </a:pPr>
            <a:r>
              <a:rPr lang="en-US" dirty="0">
                <a:latin typeface="+mn-lt"/>
              </a:rPr>
              <a:t>312-745-6071</a:t>
            </a:r>
          </a:p>
          <a:p>
            <a:pPr marL="285750">
              <a:spcAft>
                <a:spcPts val="500"/>
              </a:spcAft>
            </a:pPr>
            <a:r>
              <a:rPr lang="en-US" dirty="0">
                <a:latin typeface="+mn-lt"/>
              </a:rPr>
              <a:t>RandD@chicagopolice.org</a:t>
            </a:r>
          </a:p>
          <a:p>
            <a:pPr marL="285750"/>
            <a:endParaRPr lang="en-US" b="1" u="sng" dirty="0">
              <a:latin typeface="+mn-lt"/>
            </a:endParaRPr>
          </a:p>
          <a:p>
            <a:pPr>
              <a:spcAft>
                <a:spcPts val="500"/>
              </a:spcAft>
            </a:pPr>
            <a:r>
              <a:rPr lang="en-US" sz="2400" b="1" u="sng" cap="small" dirty="0">
                <a:latin typeface="+mn-lt"/>
              </a:rPr>
              <a:t>Questions?</a:t>
            </a:r>
          </a:p>
        </p:txBody>
      </p:sp>
    </p:spTree>
    <p:extLst>
      <p:ext uri="{BB962C8B-B14F-4D97-AF65-F5344CB8AC3E}">
        <p14:creationId xmlns:p14="http://schemas.microsoft.com/office/powerpoint/2010/main" val="189026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duotone>
              <a:schemeClr val="bg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B225-4A0E-42CD-90E4-8AD0520FCE28}"/>
              </a:ext>
            </a:extLst>
          </p:cNvPr>
          <p:cNvSpPr>
            <a:spLocks noGrp="1"/>
          </p:cNvSpPr>
          <p:nvPr>
            <p:ph type="ctrTitle"/>
          </p:nvPr>
        </p:nvSpPr>
        <p:spPr>
          <a:xfrm>
            <a:off x="219075" y="4542507"/>
            <a:ext cx="12061826" cy="1072422"/>
          </a:xfrm>
        </p:spPr>
        <p:txBody>
          <a:bodyPr lIns="91440" tIns="45720" rIns="91440" bIns="45720" anchor="t"/>
          <a:lstStyle/>
          <a:p>
            <a:pPr defTabSz="1219170" fontAlgn="auto">
              <a:spcAft>
                <a:spcPts val="0"/>
              </a:spcAft>
              <a:defRPr/>
            </a:pPr>
            <a:r>
              <a:rPr lang="en-US" sz="4000" dirty="0">
                <a:ea typeface="Roboto Black"/>
              </a:rPr>
              <a:t>Crisis Intervention Unit (CIU) Policy Review </a:t>
            </a:r>
          </a:p>
        </p:txBody>
      </p:sp>
      <p:sp>
        <p:nvSpPr>
          <p:cNvPr id="3" name="Subtitle 2">
            <a:extLst>
              <a:ext uri="{FF2B5EF4-FFF2-40B4-BE49-F238E27FC236}">
                <a16:creationId xmlns:a16="http://schemas.microsoft.com/office/drawing/2014/main" id="{48261DE7-E0B0-4ED1-81E4-EBF4FCE623FB}"/>
              </a:ext>
            </a:extLst>
          </p:cNvPr>
          <p:cNvSpPr>
            <a:spLocks noGrp="1"/>
          </p:cNvSpPr>
          <p:nvPr>
            <p:ph type="subTitle" idx="1"/>
          </p:nvPr>
        </p:nvSpPr>
        <p:spPr>
          <a:xfrm>
            <a:off x="219075" y="5274535"/>
            <a:ext cx="11503025" cy="680788"/>
          </a:xfrm>
        </p:spPr>
        <p:txBody>
          <a:bodyPr lIns="91440" tIns="45720" rIns="91440" bIns="45720" rtlCol="0" anchor="t">
            <a:normAutofit/>
          </a:bodyPr>
          <a:lstStyle/>
          <a:p>
            <a:pPr defTabSz="1219170" fontAlgn="auto">
              <a:spcAft>
                <a:spcPts val="0"/>
              </a:spcAft>
              <a:defRPr/>
            </a:pPr>
            <a:r>
              <a:rPr lang="en-US" i="1" dirty="0">
                <a:latin typeface="+mj-lt"/>
                <a:ea typeface="Roboto Medium"/>
              </a:rPr>
              <a:t>Sgt. Catherine Sanchez</a:t>
            </a:r>
          </a:p>
        </p:txBody>
      </p:sp>
      <p:sp>
        <p:nvSpPr>
          <p:cNvPr id="4" name="TextBox 3">
            <a:extLst>
              <a:ext uri="{FF2B5EF4-FFF2-40B4-BE49-F238E27FC236}">
                <a16:creationId xmlns:a16="http://schemas.microsoft.com/office/drawing/2014/main" id="{44CEB445-0226-C84D-ADC8-69566F997A0D}"/>
              </a:ext>
            </a:extLst>
          </p:cNvPr>
          <p:cNvSpPr txBox="1"/>
          <p:nvPr/>
        </p:nvSpPr>
        <p:spPr>
          <a:xfrm>
            <a:off x="11836400" y="6261100"/>
            <a:ext cx="184731" cy="369332"/>
          </a:xfrm>
          <a:prstGeom prst="rect">
            <a:avLst/>
          </a:prstGeom>
          <a:noFill/>
        </p:spPr>
        <p:txBody>
          <a:bodyPr wrap="none" rtlCol="0">
            <a:spAutoFit/>
          </a:bodyPr>
          <a:lstStyle/>
          <a:p>
            <a:endParaRPr lang="en-US" dirty="0">
              <a:solidFill>
                <a:schemeClr val="bg1"/>
              </a:solidFill>
            </a:endParaRPr>
          </a:p>
        </p:txBody>
      </p:sp>
    </p:spTree>
    <p:extLst>
      <p:ext uri="{BB962C8B-B14F-4D97-AF65-F5344CB8AC3E}">
        <p14:creationId xmlns:p14="http://schemas.microsoft.com/office/powerpoint/2010/main" val="3027220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Crisis Intervention Unit (CIU) Policy Review Requirement</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25</a:t>
            </a:fld>
            <a:endParaRPr lang="en-US" altLang="en-US" dirty="0"/>
          </a:p>
        </p:txBody>
      </p:sp>
      <p:sp>
        <p:nvSpPr>
          <p:cNvPr id="5" name="Title 1">
            <a:extLst>
              <a:ext uri="{FF2B5EF4-FFF2-40B4-BE49-F238E27FC236}">
                <a16:creationId xmlns:a16="http://schemas.microsoft.com/office/drawing/2014/main" id="{AE35B225-4A0E-42CD-90E4-8AD0520FCE28}"/>
              </a:ext>
            </a:extLst>
          </p:cNvPr>
          <p:cNvSpPr txBox="1">
            <a:spLocks/>
          </p:cNvSpPr>
          <p:nvPr/>
        </p:nvSpPr>
        <p:spPr>
          <a:xfrm>
            <a:off x="1327639" y="2316774"/>
            <a:ext cx="9873761" cy="2562957"/>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r>
              <a:rPr lang="en-US" sz="2000" i="1" dirty="0">
                <a:latin typeface="+mn-lt"/>
                <a:ea typeface="Roboto Black"/>
              </a:rPr>
              <a:t>Per the Consent Decree (¶636), </a:t>
            </a:r>
            <a:r>
              <a:rPr lang="en-US" sz="2000" i="1" dirty="0">
                <a:latin typeface="+mn-lt"/>
              </a:rPr>
              <a:t>CPD will periodically review each policy required to be revised or developed by this Agreement. CPD will conduct an initial review of each such policy no later than two years after the policy’s implementation as provided for in this Agreement. CPD will conduct subsequent reviews every two years thereafter, although the Parties may modify the timeframe for the review of a specific policy. The purpose of the initial and subsequent reviews is to evaluate whether the policy provides effective guidance and direction to CPD members and is consistent with the requirements of this Agreement and current law.</a:t>
            </a:r>
            <a:endParaRPr lang="en-US" sz="2000" dirty="0">
              <a:latin typeface="+mn-lt"/>
              <a:ea typeface="Roboto Black"/>
            </a:endParaRPr>
          </a:p>
        </p:txBody>
      </p:sp>
      <p:sp>
        <p:nvSpPr>
          <p:cNvPr id="8" name="Title 1">
            <a:extLst>
              <a:ext uri="{FF2B5EF4-FFF2-40B4-BE49-F238E27FC236}">
                <a16:creationId xmlns:a16="http://schemas.microsoft.com/office/drawing/2014/main" id="{AE35B225-4A0E-42CD-90E4-8AD0520FCE28}"/>
              </a:ext>
            </a:extLst>
          </p:cNvPr>
          <p:cNvSpPr txBox="1">
            <a:spLocks/>
          </p:cNvSpPr>
          <p:nvPr/>
        </p:nvSpPr>
        <p:spPr>
          <a:xfrm>
            <a:off x="574430" y="1363318"/>
            <a:ext cx="3848099" cy="455268"/>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r>
              <a:rPr lang="en-US" sz="2400" b="1" dirty="0">
                <a:latin typeface="+mn-lt"/>
              </a:rPr>
              <a:t>Why we are here today……..</a:t>
            </a:r>
            <a:endParaRPr lang="en-US" sz="2400" b="1" dirty="0">
              <a:latin typeface="+mn-lt"/>
              <a:ea typeface="Roboto Black"/>
            </a:endParaRPr>
          </a:p>
        </p:txBody>
      </p:sp>
    </p:spTree>
    <p:extLst>
      <p:ext uri="{BB962C8B-B14F-4D97-AF65-F5344CB8AC3E}">
        <p14:creationId xmlns:p14="http://schemas.microsoft.com/office/powerpoint/2010/main" val="2797587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Previous Crisis Intervention Unit (CIU) Policy Review</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26</a:t>
            </a:fld>
            <a:endParaRPr lang="en-US" altLang="en-US" dirty="0"/>
          </a:p>
        </p:txBody>
      </p:sp>
      <p:sp>
        <p:nvSpPr>
          <p:cNvPr id="6" name="Title 1">
            <a:extLst>
              <a:ext uri="{FF2B5EF4-FFF2-40B4-BE49-F238E27FC236}">
                <a16:creationId xmlns:a16="http://schemas.microsoft.com/office/drawing/2014/main" id="{AE35B225-4A0E-42CD-90E4-8AD0520FCE28}"/>
              </a:ext>
            </a:extLst>
          </p:cNvPr>
          <p:cNvSpPr txBox="1">
            <a:spLocks/>
          </p:cNvSpPr>
          <p:nvPr/>
        </p:nvSpPr>
        <p:spPr>
          <a:xfrm>
            <a:off x="1607307" y="1318847"/>
            <a:ext cx="8493369" cy="3991707"/>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marL="342900" indent="-342900" defTabSz="1219170" fontAlgn="auto">
              <a:lnSpc>
                <a:spcPct val="150000"/>
              </a:lnSpc>
              <a:spcAft>
                <a:spcPts val="0"/>
              </a:spcAft>
              <a:buFont typeface="Wingdings" panose="05000000000000000000" pitchFamily="2" charset="2"/>
              <a:buChar char="Ø"/>
              <a:defRPr/>
            </a:pPr>
            <a:r>
              <a:rPr lang="en-US" sz="2000" dirty="0">
                <a:latin typeface="+mn-lt"/>
                <a:ea typeface="Roboto Black"/>
              </a:rPr>
              <a:t>The CCMHE last reviewed the above policies in </a:t>
            </a:r>
            <a:r>
              <a:rPr lang="en-US" sz="2000" b="1" u="sng" dirty="0">
                <a:latin typeface="+mn-lt"/>
                <a:ea typeface="Roboto Black"/>
              </a:rPr>
              <a:t>2021/2022</a:t>
            </a:r>
            <a:r>
              <a:rPr lang="en-US" sz="2000" dirty="0">
                <a:latin typeface="+mn-lt"/>
                <a:ea typeface="Roboto Black"/>
              </a:rPr>
              <a:t>.  The policies were updated to reflect the applicable revisions and published in the beginning of 2023. </a:t>
            </a:r>
          </a:p>
          <a:p>
            <a:pPr defTabSz="1219170" fontAlgn="auto">
              <a:lnSpc>
                <a:spcPct val="150000"/>
              </a:lnSpc>
              <a:spcAft>
                <a:spcPts val="0"/>
              </a:spcAft>
              <a:defRPr/>
            </a:pPr>
            <a:endParaRPr lang="en-US" sz="2000" dirty="0">
              <a:latin typeface="+mn-lt"/>
              <a:ea typeface="Roboto Black"/>
            </a:endParaRPr>
          </a:p>
          <a:p>
            <a:pPr marL="342900" indent="-342900" defTabSz="1219170" fontAlgn="auto">
              <a:lnSpc>
                <a:spcPct val="150000"/>
              </a:lnSpc>
              <a:spcAft>
                <a:spcPts val="0"/>
              </a:spcAft>
              <a:buFont typeface="Wingdings" panose="05000000000000000000" pitchFamily="2" charset="2"/>
              <a:buChar char="Ø"/>
              <a:defRPr/>
            </a:pPr>
            <a:r>
              <a:rPr lang="en-US" sz="2000" dirty="0">
                <a:latin typeface="+mn-lt"/>
                <a:ea typeface="Roboto Black"/>
              </a:rPr>
              <a:t>Related policies developed from feedback from the CCMHE include #S02-01-01 “People with Disabilities”, #G02-05 “Interactions with Youth and Children”, and S06-04-06 “Youth Intervention Pathways Pilot Program</a:t>
            </a:r>
          </a:p>
        </p:txBody>
      </p:sp>
    </p:spTree>
    <p:extLst>
      <p:ext uri="{BB962C8B-B14F-4D97-AF65-F5344CB8AC3E}">
        <p14:creationId xmlns:p14="http://schemas.microsoft.com/office/powerpoint/2010/main" val="3780054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Crisis Intervention Unit (CIU) Policy Review - 2025</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27</a:t>
            </a:fld>
            <a:endParaRPr lang="en-US" altLang="en-US" dirty="0"/>
          </a:p>
        </p:txBody>
      </p:sp>
      <p:sp>
        <p:nvSpPr>
          <p:cNvPr id="6" name="Title 1">
            <a:extLst>
              <a:ext uri="{FF2B5EF4-FFF2-40B4-BE49-F238E27FC236}">
                <a16:creationId xmlns:a16="http://schemas.microsoft.com/office/drawing/2014/main" id="{AE35B225-4A0E-42CD-90E4-8AD0520FCE28}"/>
              </a:ext>
            </a:extLst>
          </p:cNvPr>
          <p:cNvSpPr txBox="1">
            <a:spLocks/>
          </p:cNvSpPr>
          <p:nvPr/>
        </p:nvSpPr>
        <p:spPr>
          <a:xfrm>
            <a:off x="422026" y="2639815"/>
            <a:ext cx="11482753" cy="2512478"/>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marL="342900"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#S04-20 “Recognizing and Responding to Individuals in Crisis”</a:t>
            </a:r>
          </a:p>
          <a:p>
            <a:pPr marL="342900"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#S04-20-02 “Persons Not Under Arrest But in Need of Involuntary or Voluntary Admission”</a:t>
            </a:r>
          </a:p>
          <a:p>
            <a:pPr marL="342900"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#S04-20-03 “Persons on Unauthorized Absence (UA) from a State-Operated Mental Health Center”</a:t>
            </a:r>
          </a:p>
          <a:p>
            <a:pPr marL="342900"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#S04-20-04 “Mental Health Transport and Related Duties Matrix”</a:t>
            </a:r>
          </a:p>
          <a:p>
            <a:pPr marL="342900"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#S04-20-05 “Persons Under Arrest in Need of Mental Health Treatment”</a:t>
            </a:r>
          </a:p>
        </p:txBody>
      </p:sp>
      <p:sp>
        <p:nvSpPr>
          <p:cNvPr id="7" name="Title 1">
            <a:extLst>
              <a:ext uri="{FF2B5EF4-FFF2-40B4-BE49-F238E27FC236}">
                <a16:creationId xmlns:a16="http://schemas.microsoft.com/office/drawing/2014/main" id="{AE35B225-4A0E-42CD-90E4-8AD0520FCE28}"/>
              </a:ext>
            </a:extLst>
          </p:cNvPr>
          <p:cNvSpPr txBox="1">
            <a:spLocks/>
          </p:cNvSpPr>
          <p:nvPr/>
        </p:nvSpPr>
        <p:spPr>
          <a:xfrm>
            <a:off x="2281598" y="1423359"/>
            <a:ext cx="7763607" cy="836264"/>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2000" b="1" dirty="0">
                <a:ln w="0"/>
                <a:effectLst>
                  <a:outerShdw blurRad="38100" dist="19050" dir="2700000" algn="tl" rotWithShape="0">
                    <a:schemeClr val="dk1">
                      <a:alpha val="40000"/>
                    </a:schemeClr>
                  </a:outerShdw>
                </a:effectLst>
                <a:latin typeface="+mn-lt"/>
                <a:ea typeface="Roboto Black"/>
              </a:rPr>
              <a:t>Between April and July of 2025, the CIU met with CCMHE Consent   Decree subcommittee members to review the following policies:</a:t>
            </a:r>
          </a:p>
        </p:txBody>
      </p:sp>
    </p:spTree>
    <p:extLst>
      <p:ext uri="{BB962C8B-B14F-4D97-AF65-F5344CB8AC3E}">
        <p14:creationId xmlns:p14="http://schemas.microsoft.com/office/powerpoint/2010/main" val="1911047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282825" cy="595846"/>
          </a:xfrm>
        </p:spPr>
        <p:txBody>
          <a:bodyPr lIns="91440" tIns="45720" rIns="91440" bIns="45720" anchor="t"/>
          <a:lstStyle/>
          <a:p>
            <a:r>
              <a:rPr lang="en-US" sz="2800" dirty="0"/>
              <a:t>Crisis Intervention Unit (CIU) Policy Review - 2025</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28</a:t>
            </a:fld>
            <a:endParaRPr lang="en-US" altLang="en-US" dirty="0"/>
          </a:p>
        </p:txBody>
      </p:sp>
      <p:sp>
        <p:nvSpPr>
          <p:cNvPr id="8" name="Title 1">
            <a:extLst>
              <a:ext uri="{FF2B5EF4-FFF2-40B4-BE49-F238E27FC236}">
                <a16:creationId xmlns:a16="http://schemas.microsoft.com/office/drawing/2014/main" id="{AE35B225-4A0E-42CD-90E4-8AD0520FCE28}"/>
              </a:ext>
            </a:extLst>
          </p:cNvPr>
          <p:cNvSpPr txBox="1">
            <a:spLocks/>
          </p:cNvSpPr>
          <p:nvPr/>
        </p:nvSpPr>
        <p:spPr>
          <a:xfrm>
            <a:off x="685800" y="1010254"/>
            <a:ext cx="9794632" cy="4897315"/>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lnSpc>
                <a:spcPct val="150000"/>
              </a:lnSpc>
              <a:spcAft>
                <a:spcPts val="0"/>
              </a:spcAft>
              <a:defRPr/>
            </a:pPr>
            <a:r>
              <a:rPr lang="en-US" sz="2000" b="1" dirty="0">
                <a:latin typeface="+mn-lt"/>
                <a:ea typeface="Roboto Black"/>
              </a:rPr>
              <a:t>CIU and Research and Development (R&amp;D) have identified the following revisions to the suite of policies:</a:t>
            </a:r>
          </a:p>
          <a:p>
            <a:pPr marL="800100" lvl="1"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Any text that reads “Designated CIT Officer” will be revised to “Certified CIT Officer”</a:t>
            </a:r>
          </a:p>
          <a:p>
            <a:pPr marL="800100" lvl="1"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All community resources listed in the policy suite will have contact information verified (name, location, hours of operation)</a:t>
            </a:r>
          </a:p>
          <a:p>
            <a:pPr marL="800100" lvl="1"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Applicable bond procedures will be updated to reflect the Pretrial Fairness Act</a:t>
            </a:r>
          </a:p>
          <a:p>
            <a:pPr marL="800100" lvl="1"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CARE Team procedures will be updated to reflect the removal of CPD and CFD from the program</a:t>
            </a:r>
          </a:p>
          <a:p>
            <a:pPr marL="800100" lvl="1" indent="-342900" defTabSz="1219170" fontAlgn="auto">
              <a:lnSpc>
                <a:spcPct val="150000"/>
              </a:lnSpc>
              <a:spcAft>
                <a:spcPts val="0"/>
              </a:spcAft>
              <a:buFont typeface="Arial" panose="020B0604020202020204" pitchFamily="34" charset="0"/>
              <a:buChar char="•"/>
              <a:defRPr/>
            </a:pPr>
            <a:r>
              <a:rPr lang="en-US" sz="2000" dirty="0">
                <a:latin typeface="+mn-lt"/>
                <a:ea typeface="Roboto Black"/>
              </a:rPr>
              <a:t>The addition of the 988 Suicide and Crisis Lifeline information (talk, text, or chat</a:t>
            </a:r>
            <a:r>
              <a:rPr lang="en-US" sz="2000" dirty="0">
                <a:solidFill>
                  <a:srgbClr val="013298"/>
                </a:solidFill>
                <a:ea typeface="Roboto Black"/>
              </a:rPr>
              <a:t>)</a:t>
            </a:r>
          </a:p>
        </p:txBody>
      </p:sp>
    </p:spTree>
    <p:extLst>
      <p:ext uri="{BB962C8B-B14F-4D97-AF65-F5344CB8AC3E}">
        <p14:creationId xmlns:p14="http://schemas.microsoft.com/office/powerpoint/2010/main" val="3321710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#S04-20 “Recognizing and Responding to Individuals in Crisis”</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29</a:t>
            </a:fld>
            <a:endParaRPr lang="en-US" altLang="en-US" dirty="0"/>
          </a:p>
        </p:txBody>
      </p:sp>
      <p:sp>
        <p:nvSpPr>
          <p:cNvPr id="5" name="Title 1">
            <a:extLst>
              <a:ext uri="{FF2B5EF4-FFF2-40B4-BE49-F238E27FC236}">
                <a16:creationId xmlns:a16="http://schemas.microsoft.com/office/drawing/2014/main" id="{AE35B225-4A0E-42CD-90E4-8AD0520FCE28}"/>
              </a:ext>
            </a:extLst>
          </p:cNvPr>
          <p:cNvSpPr txBox="1">
            <a:spLocks/>
          </p:cNvSpPr>
          <p:nvPr/>
        </p:nvSpPr>
        <p:spPr>
          <a:xfrm>
            <a:off x="177411" y="2419095"/>
            <a:ext cx="5533292" cy="3380725"/>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overall themes:</a:t>
            </a:r>
          </a:p>
          <a:p>
            <a:pPr defTabSz="1219170" fontAlgn="auto">
              <a:spcAft>
                <a:spcPts val="0"/>
              </a:spcAft>
              <a:defRPr/>
            </a:pPr>
            <a:endParaRPr lang="en-US" sz="1200" dirty="0">
              <a:latin typeface="+mn-lt"/>
              <a:ea typeface="Roboto Black"/>
            </a:endParaRPr>
          </a:p>
          <a:p>
            <a:pPr marL="171450" indent="-171450" defTabSz="1219170">
              <a:spcAft>
                <a:spcPts val="0"/>
              </a:spcAft>
              <a:buFont typeface="Arial" panose="020B0604020202020204" pitchFamily="34" charset="0"/>
              <a:buChar char="•"/>
              <a:defRPr/>
            </a:pPr>
            <a:r>
              <a:rPr lang="en-US" sz="1200" dirty="0">
                <a:latin typeface="+mn-lt"/>
                <a:ea typeface="Roboto Black"/>
              </a:rPr>
              <a:t>CPD use its voice to note importance of service providers expanding hours of operation</a:t>
            </a:r>
            <a:endParaRPr lang="en-US" dirty="0">
              <a:latin typeface="+mn-lt"/>
            </a:endParaRPr>
          </a:p>
          <a:p>
            <a:pPr marL="171450" indent="-171450" defTabSz="1219170" fontAlgn="auto">
              <a:spcAft>
                <a:spcPts val="0"/>
              </a:spcAft>
              <a:buFont typeface="Arial" panose="020B0604020202020204" pitchFamily="34" charset="0"/>
              <a:buChar char="•"/>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Request that OEMC present to CCMHE on Smart911 (last presentation was Nov 2023)</a:t>
            </a:r>
          </a:p>
          <a:p>
            <a:pPr marL="171450" indent="-171450" defTabSz="1219170" fontAlgn="auto">
              <a:spcAft>
                <a:spcPts val="0"/>
              </a:spcAft>
              <a:buFont typeface="Arial" panose="020B0604020202020204" pitchFamily="34" charset="0"/>
              <a:buChar char="•"/>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CDPH further promote Smart911 </a:t>
            </a:r>
          </a:p>
          <a:p>
            <a:pPr defTabSz="1219170">
              <a:spcAft>
                <a:spcPts val="0"/>
              </a:spcAft>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Concern about the implementation and idle time with CARE program</a:t>
            </a:r>
          </a:p>
          <a:p>
            <a:pPr defTabSz="1219170" fontAlgn="auto">
              <a:spcAft>
                <a:spcPts val="0"/>
              </a:spcAft>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Difficulty confirming what each CPD policy is for and how they fit together</a:t>
            </a:r>
          </a:p>
          <a:p>
            <a:pPr marL="171450" indent="-171450" defTabSz="1219170" fontAlgn="auto">
              <a:spcAft>
                <a:spcPts val="0"/>
              </a:spcAft>
              <a:buFont typeface="Arial" panose="020B0604020202020204" pitchFamily="34" charset="0"/>
              <a:buChar char="•"/>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Request for a one-pager for the above</a:t>
            </a:r>
          </a:p>
          <a:p>
            <a:pPr defTabSz="1219170" fontAlgn="auto">
              <a:spcAft>
                <a:spcPts val="0"/>
              </a:spcAft>
              <a:defRPr/>
            </a:pPr>
            <a:endParaRPr lang="en-US" sz="1000" dirty="0">
              <a:ea typeface="Roboto Black"/>
            </a:endParaRPr>
          </a:p>
          <a:p>
            <a:pPr defTabSz="1219170" fontAlgn="auto">
              <a:spcAft>
                <a:spcPts val="0"/>
              </a:spcAft>
              <a:defRPr/>
            </a:pPr>
            <a:endParaRPr lang="en-US" sz="1000" dirty="0">
              <a:ea typeface="Roboto Black"/>
            </a:endParaRPr>
          </a:p>
        </p:txBody>
      </p:sp>
      <p:pic>
        <p:nvPicPr>
          <p:cNvPr id="3" name="Picture 2"/>
          <p:cNvPicPr>
            <a:picLocks noChangeAspect="1"/>
          </p:cNvPicPr>
          <p:nvPr/>
        </p:nvPicPr>
        <p:blipFill>
          <a:blip r:embed="rId4"/>
          <a:stretch>
            <a:fillRect/>
          </a:stretch>
        </p:blipFill>
        <p:spPr>
          <a:xfrm>
            <a:off x="3219547" y="881281"/>
            <a:ext cx="5182808" cy="1537303"/>
          </a:xfrm>
          <a:prstGeom prst="rect">
            <a:avLst/>
          </a:prstGeom>
        </p:spPr>
      </p:pic>
      <p:sp>
        <p:nvSpPr>
          <p:cNvPr id="7" name="Title 1">
            <a:extLst>
              <a:ext uri="{FF2B5EF4-FFF2-40B4-BE49-F238E27FC236}">
                <a16:creationId xmlns:a16="http://schemas.microsoft.com/office/drawing/2014/main" id="{AE35B225-4A0E-42CD-90E4-8AD0520FCE28}"/>
              </a:ext>
            </a:extLst>
          </p:cNvPr>
          <p:cNvSpPr txBox="1">
            <a:spLocks/>
          </p:cNvSpPr>
          <p:nvPr/>
        </p:nvSpPr>
        <p:spPr>
          <a:xfrm>
            <a:off x="5710703" y="2410131"/>
            <a:ext cx="6482848" cy="3389689"/>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specific feedback:</a:t>
            </a:r>
          </a:p>
          <a:p>
            <a:pPr defTabSz="1219170" fontAlgn="auto">
              <a:spcAft>
                <a:spcPts val="0"/>
              </a:spcAft>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Member's concern that main option for officer is arrest or hospital; consider working out more options (such as diversion)</a:t>
            </a:r>
          </a:p>
          <a:p>
            <a:pPr marL="171450" indent="-171450" defTabSz="1219170" fontAlgn="auto">
              <a:spcAft>
                <a:spcPts val="0"/>
              </a:spcAft>
              <a:buFont typeface="Arial" panose="020B0604020202020204" pitchFamily="34" charset="0"/>
              <a:buChar char="•"/>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Consider adding options for deferring to community mental health resources in section C for more “action-oriented” parts of the policy</a:t>
            </a:r>
          </a:p>
          <a:p>
            <a:pPr marL="171450" indent="-171450" defTabSz="1219170" fontAlgn="auto">
              <a:spcAft>
                <a:spcPts val="0"/>
              </a:spcAft>
              <a:buFont typeface="Arial" panose="020B0604020202020204" pitchFamily="34" charset="0"/>
              <a:buChar char="•"/>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Member's view that policy needs to mention co-occurring disorders,  and Intellectual and Development Disabilities</a:t>
            </a:r>
          </a:p>
          <a:p>
            <a:pPr marL="171450" indent="-171450" defTabSz="1219170" fontAlgn="auto">
              <a:spcAft>
                <a:spcPts val="0"/>
              </a:spcAft>
              <a:buFont typeface="Arial" panose="020B0604020202020204" pitchFamily="34" charset="0"/>
              <a:buChar char="•"/>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Purpose for statement of law, request that ADA is included </a:t>
            </a:r>
          </a:p>
          <a:p>
            <a:pPr defTabSz="1219170" fontAlgn="auto">
              <a:spcAft>
                <a:spcPts val="0"/>
              </a:spcAft>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Definition of crisis vs. illness in section IV; "individual in crisis" used by IACP; Substance Use Disorder (being more compulsive and conscious)</a:t>
            </a:r>
          </a:p>
          <a:p>
            <a:pPr defTabSz="1219170">
              <a:spcAft>
                <a:spcPts val="0"/>
              </a:spcAft>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Consider adding Karina’s law (HB 4144) in section III, allowing local law enforcement agencies to confiscate (via search warrant) firearms from individual</a:t>
            </a:r>
            <a:r>
              <a:rPr lang="en-US" sz="1200" dirty="0">
                <a:solidFill>
                  <a:srgbClr val="212529"/>
                </a:solidFill>
                <a:latin typeface="+mn-lt"/>
                <a:ea typeface="Roboto Black"/>
                <a:cs typeface="Arial"/>
              </a:rPr>
              <a:t> </a:t>
            </a:r>
            <a:r>
              <a:rPr lang="en-US" sz="1200" dirty="0">
                <a:latin typeface="+mn-lt"/>
                <a:ea typeface="Roboto Black"/>
              </a:rPr>
              <a:t>alleged to commit domestic violence who has order of protection against them</a:t>
            </a:r>
          </a:p>
          <a:p>
            <a:pPr defTabSz="1219170" fontAlgn="auto">
              <a:spcAft>
                <a:spcPts val="0"/>
              </a:spcAft>
              <a:defRPr/>
            </a:pPr>
            <a:endParaRPr lang="en-US" sz="1000" dirty="0">
              <a:latin typeface="+mn-lt"/>
              <a:ea typeface="Roboto Black"/>
            </a:endParaRPr>
          </a:p>
          <a:p>
            <a:pPr defTabSz="1219170" fontAlgn="auto">
              <a:spcAft>
                <a:spcPts val="0"/>
              </a:spcAft>
              <a:defRPr/>
            </a:pPr>
            <a:endParaRPr lang="en-US" sz="1000" dirty="0">
              <a:latin typeface="+mn-lt"/>
              <a:ea typeface="Roboto Black"/>
            </a:endParaRPr>
          </a:p>
        </p:txBody>
      </p:sp>
    </p:spTree>
    <p:extLst>
      <p:ext uri="{BB962C8B-B14F-4D97-AF65-F5344CB8AC3E}">
        <p14:creationId xmlns:p14="http://schemas.microsoft.com/office/powerpoint/2010/main" val="259387535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AgendaLine"/>
          <p:cNvCxnSpPr>
            <a:cxnSpLocks/>
          </p:cNvCxnSpPr>
          <p:nvPr/>
        </p:nvCxnSpPr>
        <p:spPr>
          <a:xfrm>
            <a:off x="2358684" y="1571978"/>
            <a:ext cx="0" cy="4896555"/>
          </a:xfrm>
          <a:prstGeom prst="line">
            <a:avLst/>
          </a:prstGeom>
          <a:ln w="1905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btfpLayoutConfig" hidden="1"/>
          <p:cNvSpPr txBox="1"/>
          <p:nvPr/>
        </p:nvSpPr>
        <p:spPr>
          <a:xfrm>
            <a:off x="12700" y="12700"/>
            <a:ext cx="8890000" cy="107722"/>
          </a:xfrm>
          <a:prstGeom prst="rect">
            <a:avLst/>
          </a:prstGeom>
          <a:noFill/>
        </p:spPr>
        <p:txBody>
          <a:bodyPr vert="horz" rtlCol="0">
            <a:spAutoFit/>
          </a:bodyPr>
          <a:lstStyle/>
          <a:p>
            <a:r>
              <a:rPr lang="en-US" sz="100">
                <a:solidFill>
                  <a:srgbClr val="FFFFFF">
                    <a:alpha val="0"/>
                  </a:srgbClr>
                </a:solidFill>
              </a:rPr>
              <a:t>overall_1_132617861608743146 columns_1_132617861608743146 </a:t>
            </a:r>
          </a:p>
        </p:txBody>
      </p:sp>
      <p:sp>
        <p:nvSpPr>
          <p:cNvPr id="17" name="AgendaTitle"/>
          <p:cNvSpPr txBox="1"/>
          <p:nvPr/>
        </p:nvSpPr>
        <p:spPr>
          <a:xfrm>
            <a:off x="1066800" y="1727200"/>
            <a:ext cx="10160000" cy="235611"/>
          </a:xfrm>
          <a:prstGeom prst="rect">
            <a:avLst/>
          </a:prstGeom>
          <a:noFill/>
        </p:spPr>
        <p:txBody>
          <a:bodyPr vert="horz" lIns="18136" tIns="25226" rIns="72073" bIns="25226" rtlCol="0">
            <a:spAutoFit/>
          </a:bodyPr>
          <a:lstStyle/>
          <a:p>
            <a:r>
              <a:rPr lang="en-US" sz="1200" b="1" cap="all" spc="450"/>
              <a:t>Agenda</a:t>
            </a:r>
          </a:p>
        </p:txBody>
      </p:sp>
      <p:sp>
        <p:nvSpPr>
          <p:cNvPr id="18" name="AgendaEmphasisBar"/>
          <p:cNvSpPr/>
          <p:nvPr/>
        </p:nvSpPr>
        <p:spPr>
          <a:xfrm>
            <a:off x="2434437" y="1965032"/>
            <a:ext cx="126999" cy="743179"/>
          </a:xfrm>
          <a:prstGeom prst="rect">
            <a:avLst/>
          </a:prstGeom>
          <a:solidFill>
            <a:srgbClr val="CC0000"/>
          </a:solidFill>
          <a:ln w="19050">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AgendaSeparator4">
            <a:extLst>
              <a:ext uri="{FF2B5EF4-FFF2-40B4-BE49-F238E27FC236}">
                <a16:creationId xmlns:a16="http://schemas.microsoft.com/office/drawing/2014/main" id="{87305A2C-B1D2-7CCB-4D9E-235B957DB124}"/>
              </a:ext>
            </a:extLst>
          </p:cNvPr>
          <p:cNvCxnSpPr/>
          <p:nvPr/>
        </p:nvCxnSpPr>
        <p:spPr>
          <a:xfrm>
            <a:off x="2737515" y="5716976"/>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3" name="AgendaSeparator4">
            <a:extLst>
              <a:ext uri="{FF2B5EF4-FFF2-40B4-BE49-F238E27FC236}">
                <a16:creationId xmlns:a16="http://schemas.microsoft.com/office/drawing/2014/main" id="{FBFE185C-9B21-82F9-08D7-639E08B8EA6D}"/>
              </a:ext>
            </a:extLst>
          </p:cNvPr>
          <p:cNvCxnSpPr/>
          <p:nvPr/>
        </p:nvCxnSpPr>
        <p:spPr>
          <a:xfrm>
            <a:off x="2737515" y="1962811"/>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sp>
        <p:nvSpPr>
          <p:cNvPr id="6" name="AgendaTextBox">
            <a:extLst>
              <a:ext uri="{FF2B5EF4-FFF2-40B4-BE49-F238E27FC236}">
                <a16:creationId xmlns:a16="http://schemas.microsoft.com/office/drawing/2014/main" id="{619677D8-EABE-D3CF-2E83-D0173382CC16}"/>
              </a:ext>
            </a:extLst>
          </p:cNvPr>
          <p:cNvSpPr txBox="1"/>
          <p:nvPr/>
        </p:nvSpPr>
        <p:spPr>
          <a:xfrm>
            <a:off x="2737515" y="1525976"/>
            <a:ext cx="8324185" cy="4191000"/>
          </a:xfrm>
          <a:prstGeom prst="rect">
            <a:avLst/>
          </a:prstGeom>
          <a:noFill/>
        </p:spPr>
        <p:txBody>
          <a:bodyPr vert="horz" wrap="square" lIns="91440" tIns="45720" rIns="91440" bIns="45720" rtlCol="0" anchor="t">
            <a:noAutofit/>
          </a:bodyPr>
          <a:lstStyle/>
          <a:p>
            <a:pPr>
              <a:lnSpc>
                <a:spcPct val="150000"/>
              </a:lnSpc>
            </a:pPr>
            <a:r>
              <a:rPr lang="en-US" sz="2000" dirty="0"/>
              <a:t>Welcome, Attendance, &amp; Minute Approval</a:t>
            </a:r>
          </a:p>
          <a:p>
            <a:pPr>
              <a:lnSpc>
                <a:spcPct val="150000"/>
              </a:lnSpc>
            </a:pPr>
            <a:r>
              <a:rPr lang="en-US" sz="2000" b="1" dirty="0"/>
              <a:t>Public Comment</a:t>
            </a:r>
          </a:p>
          <a:p>
            <a:pPr>
              <a:lnSpc>
                <a:spcPct val="150000"/>
              </a:lnSpc>
            </a:pPr>
            <a:r>
              <a:rPr lang="en-US" sz="2000" dirty="0"/>
              <a:t>Administrative Updates</a:t>
            </a:r>
          </a:p>
          <a:p>
            <a:pPr>
              <a:lnSpc>
                <a:spcPct val="150000"/>
              </a:lnSpc>
            </a:pPr>
            <a:r>
              <a:rPr lang="en-US" sz="2000" dirty="0"/>
              <a:t>Follow Up from Q1 Meeting- feedback loop</a:t>
            </a:r>
          </a:p>
          <a:p>
            <a:pPr>
              <a:lnSpc>
                <a:spcPct val="150000"/>
              </a:lnSpc>
            </a:pPr>
            <a:r>
              <a:rPr lang="en-US" sz="2000" dirty="0"/>
              <a:t>Presentations</a:t>
            </a:r>
          </a:p>
          <a:p>
            <a:pPr>
              <a:lnSpc>
                <a:spcPct val="150000"/>
              </a:lnSpc>
            </a:pPr>
            <a:r>
              <a:rPr lang="en-US" sz="2000" dirty="0"/>
              <a:t>Mayor's Office Updates</a:t>
            </a:r>
          </a:p>
          <a:p>
            <a:pPr>
              <a:lnSpc>
                <a:spcPct val="150000"/>
              </a:lnSpc>
            </a:pPr>
            <a:endParaRPr lang="en-US" sz="2000"/>
          </a:p>
          <a:p>
            <a:pPr>
              <a:lnSpc>
                <a:spcPct val="150000"/>
              </a:lnSpc>
              <a:spcBef>
                <a:spcPts val="3600"/>
              </a:spcBef>
            </a:pPr>
            <a:endParaRPr lang="en-US" sz="2000"/>
          </a:p>
        </p:txBody>
      </p:sp>
      <p:cxnSp>
        <p:nvCxnSpPr>
          <p:cNvPr id="7" name="AgendaSeparator1">
            <a:extLst>
              <a:ext uri="{FF2B5EF4-FFF2-40B4-BE49-F238E27FC236}">
                <a16:creationId xmlns:a16="http://schemas.microsoft.com/office/drawing/2014/main" id="{CD0FF43B-8EA2-5EAB-DDA8-0846DA41EB63}"/>
              </a:ext>
            </a:extLst>
          </p:cNvPr>
          <p:cNvCxnSpPr/>
          <p:nvPr/>
        </p:nvCxnSpPr>
        <p:spPr>
          <a:xfrm>
            <a:off x="2768351" y="2659142"/>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13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#S04-20-02 </a:t>
            </a:r>
            <a:r>
              <a:rPr lang="en-US" sz="2200" dirty="0">
                <a:ea typeface="Roboto Black"/>
              </a:rPr>
              <a:t>“Persons Not Under Arrest But in Need of Involuntary or Voluntary Admission”</a:t>
            </a:r>
            <a:br>
              <a:rPr lang="en-US" sz="2800" dirty="0">
                <a:ea typeface="Roboto Black"/>
              </a:rPr>
            </a:br>
            <a:endParaRPr lang="en-US" sz="2800" dirty="0"/>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30</a:t>
            </a:fld>
            <a:endParaRPr lang="en-US" altLang="en-US" dirty="0"/>
          </a:p>
        </p:txBody>
      </p:sp>
      <p:pic>
        <p:nvPicPr>
          <p:cNvPr id="6" name="Picture 5"/>
          <p:cNvPicPr>
            <a:picLocks noChangeAspect="1"/>
          </p:cNvPicPr>
          <p:nvPr/>
        </p:nvPicPr>
        <p:blipFill>
          <a:blip r:embed="rId3"/>
          <a:stretch>
            <a:fillRect/>
          </a:stretch>
        </p:blipFill>
        <p:spPr>
          <a:xfrm>
            <a:off x="2927832" y="906349"/>
            <a:ext cx="6008286" cy="1763769"/>
          </a:xfrm>
          <a:prstGeom prst="rect">
            <a:avLst/>
          </a:prstGeom>
        </p:spPr>
      </p:pic>
      <p:sp>
        <p:nvSpPr>
          <p:cNvPr id="7" name="Title 1">
            <a:extLst>
              <a:ext uri="{FF2B5EF4-FFF2-40B4-BE49-F238E27FC236}">
                <a16:creationId xmlns:a16="http://schemas.microsoft.com/office/drawing/2014/main" id="{AE35B225-4A0E-42CD-90E4-8AD0520FCE28}"/>
              </a:ext>
            </a:extLst>
          </p:cNvPr>
          <p:cNvSpPr txBox="1">
            <a:spLocks/>
          </p:cNvSpPr>
          <p:nvPr/>
        </p:nvSpPr>
        <p:spPr>
          <a:xfrm>
            <a:off x="330487" y="2909526"/>
            <a:ext cx="5194689" cy="2803297"/>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overall themes:</a:t>
            </a:r>
          </a:p>
          <a:p>
            <a:pPr defTabSz="1219170" fontAlgn="auto">
              <a:spcAft>
                <a:spcPts val="0"/>
              </a:spcAft>
              <a:defRPr/>
            </a:pPr>
            <a:endParaRPr lang="en-US" sz="14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CPD to look at emerging resources such as peer-based community services as nationwide funding declines</a:t>
            </a:r>
          </a:p>
          <a:p>
            <a:pPr defTabSz="1219170" fontAlgn="auto">
              <a:spcAft>
                <a:spcPts val="0"/>
              </a:spcAft>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Note that Illinois State legislature extended deadline for implementation of CESSA pilot programs to 2027 -- request the City to consider how it will advance pilot programs?</a:t>
            </a:r>
          </a:p>
          <a:p>
            <a:pPr marL="171450" indent="-171450" defTabSz="1219170" fontAlgn="auto">
              <a:spcAft>
                <a:spcPts val="0"/>
              </a:spcAft>
              <a:buFont typeface="Arial" panose="020B0604020202020204" pitchFamily="34" charset="0"/>
              <a:buChar char="•"/>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DOCS teams to help educate community that NAMI does not issue writs </a:t>
            </a:r>
          </a:p>
          <a:p>
            <a:pPr marL="171450" indent="-171450" defTabSz="1219170" fontAlgn="auto">
              <a:spcAft>
                <a:spcPts val="0"/>
              </a:spcAft>
              <a:buFont typeface="Arial" panose="020B0604020202020204" pitchFamily="34" charset="0"/>
              <a:buChar char="•"/>
              <a:defRPr/>
            </a:pPr>
            <a:endParaRPr lang="en-US" sz="12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CIU to research the CCBHCs that have some coverage in Chicago, include in community resources</a:t>
            </a:r>
          </a:p>
          <a:p>
            <a:pPr defTabSz="1219170" fontAlgn="auto">
              <a:spcAft>
                <a:spcPts val="0"/>
              </a:spcAft>
              <a:defRPr/>
            </a:pPr>
            <a:endParaRPr lang="en-US" sz="1200" dirty="0">
              <a:ea typeface="Roboto Black"/>
            </a:endParaRPr>
          </a:p>
          <a:p>
            <a:pPr defTabSz="1219170" fontAlgn="auto">
              <a:spcAft>
                <a:spcPts val="0"/>
              </a:spcAft>
              <a:defRPr/>
            </a:pPr>
            <a:endParaRPr lang="en-US" sz="1200" dirty="0">
              <a:ea typeface="Roboto Black"/>
            </a:endParaRPr>
          </a:p>
          <a:p>
            <a:pPr defTabSz="1219170" fontAlgn="auto">
              <a:spcAft>
                <a:spcPts val="0"/>
              </a:spcAft>
              <a:defRPr/>
            </a:pPr>
            <a:endParaRPr lang="en-US" sz="1200" dirty="0">
              <a:ea typeface="Roboto Black"/>
            </a:endParaRPr>
          </a:p>
          <a:p>
            <a:pPr defTabSz="1219170" fontAlgn="auto">
              <a:spcAft>
                <a:spcPts val="0"/>
              </a:spcAft>
              <a:defRPr/>
            </a:pPr>
            <a:endParaRPr lang="en-US" sz="1000" dirty="0">
              <a:ea typeface="Roboto Black"/>
            </a:endParaRPr>
          </a:p>
          <a:p>
            <a:pPr defTabSz="1219170" fontAlgn="auto">
              <a:spcAft>
                <a:spcPts val="0"/>
              </a:spcAft>
              <a:defRPr/>
            </a:pPr>
            <a:endParaRPr lang="en-US" sz="1000" dirty="0">
              <a:ea typeface="Roboto Black"/>
            </a:endParaRPr>
          </a:p>
        </p:txBody>
      </p:sp>
      <p:sp>
        <p:nvSpPr>
          <p:cNvPr id="8" name="Title 1">
            <a:extLst>
              <a:ext uri="{FF2B5EF4-FFF2-40B4-BE49-F238E27FC236}">
                <a16:creationId xmlns:a16="http://schemas.microsoft.com/office/drawing/2014/main" id="{AE35B225-4A0E-42CD-90E4-8AD0520FCE28}"/>
              </a:ext>
            </a:extLst>
          </p:cNvPr>
          <p:cNvSpPr txBox="1">
            <a:spLocks/>
          </p:cNvSpPr>
          <p:nvPr/>
        </p:nvSpPr>
        <p:spPr>
          <a:xfrm>
            <a:off x="6008513" y="2909525"/>
            <a:ext cx="5194689" cy="3493289"/>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specific feedback:</a:t>
            </a:r>
          </a:p>
          <a:p>
            <a:pPr defTabSz="1219170" fontAlgn="auto">
              <a:spcAft>
                <a:spcPts val="0"/>
              </a:spcAft>
              <a:defRPr/>
            </a:pPr>
            <a:endParaRPr lang="en-US" sz="14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Consider including an age range for all resources in this policy (and resources in other policies within the suite)</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Consider including a sentence to ensure attempts to contact primary caregiver when interacting with minors</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Consider changing  “he/she” to “them”</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CCMHE member to send language for 988 language to include in policy</a:t>
            </a:r>
          </a:p>
          <a:p>
            <a:pPr defTabSz="1219170" fontAlgn="auto">
              <a:spcAft>
                <a:spcPts val="0"/>
              </a:spcAft>
              <a:defRPr/>
            </a:pPr>
            <a:endParaRPr lang="en-US" sz="1200" dirty="0">
              <a:ea typeface="Roboto Black"/>
            </a:endParaRPr>
          </a:p>
          <a:p>
            <a:pPr defTabSz="1219170" fontAlgn="auto">
              <a:spcAft>
                <a:spcPts val="0"/>
              </a:spcAft>
              <a:defRPr/>
            </a:pPr>
            <a:endParaRPr lang="en-US" sz="1000" dirty="0">
              <a:ea typeface="Roboto Black"/>
            </a:endParaRPr>
          </a:p>
        </p:txBody>
      </p:sp>
    </p:spTree>
    <p:extLst>
      <p:ext uri="{BB962C8B-B14F-4D97-AF65-F5344CB8AC3E}">
        <p14:creationId xmlns:p14="http://schemas.microsoft.com/office/powerpoint/2010/main" val="3849567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82381"/>
            <a:ext cx="11509128" cy="689285"/>
          </a:xfrm>
        </p:spPr>
        <p:txBody>
          <a:bodyPr lIns="91440" tIns="45720" rIns="91440" bIns="45720" anchor="t"/>
          <a:lstStyle/>
          <a:p>
            <a:r>
              <a:rPr lang="en-US" sz="2400" dirty="0"/>
              <a:t>#S04-20-03 </a:t>
            </a:r>
            <a:r>
              <a:rPr lang="en-US" sz="2000" dirty="0">
                <a:ea typeface="Roboto Black"/>
              </a:rPr>
              <a:t>“Persons on Unauthorized Absence (UA) from a State-Operated Mental Health Center”</a:t>
            </a:r>
            <a:br>
              <a:rPr lang="en-US" sz="2800" dirty="0">
                <a:ea typeface="Roboto Black"/>
              </a:rPr>
            </a:br>
            <a:endParaRPr lang="en-US" sz="2800" dirty="0"/>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31</a:t>
            </a:fld>
            <a:endParaRPr lang="en-US" altLang="en-US" dirty="0"/>
          </a:p>
        </p:txBody>
      </p:sp>
      <p:pic>
        <p:nvPicPr>
          <p:cNvPr id="3" name="Picture 2"/>
          <p:cNvPicPr>
            <a:picLocks noChangeAspect="1"/>
          </p:cNvPicPr>
          <p:nvPr/>
        </p:nvPicPr>
        <p:blipFill>
          <a:blip r:embed="rId3"/>
          <a:stretch>
            <a:fillRect/>
          </a:stretch>
        </p:blipFill>
        <p:spPr>
          <a:xfrm>
            <a:off x="2952982" y="923519"/>
            <a:ext cx="5957986" cy="1722791"/>
          </a:xfrm>
          <a:prstGeom prst="rect">
            <a:avLst/>
          </a:prstGeom>
        </p:spPr>
      </p:pic>
      <p:sp>
        <p:nvSpPr>
          <p:cNvPr id="6" name="Title 1">
            <a:extLst>
              <a:ext uri="{FF2B5EF4-FFF2-40B4-BE49-F238E27FC236}">
                <a16:creationId xmlns:a16="http://schemas.microsoft.com/office/drawing/2014/main" id="{AE35B225-4A0E-42CD-90E4-8AD0520FCE28}"/>
              </a:ext>
            </a:extLst>
          </p:cNvPr>
          <p:cNvSpPr txBox="1">
            <a:spLocks/>
          </p:cNvSpPr>
          <p:nvPr/>
        </p:nvSpPr>
        <p:spPr>
          <a:xfrm>
            <a:off x="177411" y="2927837"/>
            <a:ext cx="5194689" cy="3033347"/>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overall feedback:</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How is person identified as UA?</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CIU explained what an unauthorized absence is and how a person is identified if absent and then found</a:t>
            </a:r>
          </a:p>
          <a:p>
            <a:pPr marL="285750" indent="-285750" defTabSz="1219170" fontAlgn="auto">
              <a:spcAft>
                <a:spcPts val="0"/>
              </a:spcAft>
              <a:buFont typeface="Arial" panose="020B0604020202020204" pitchFamily="34" charset="0"/>
              <a:buChar char="•"/>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CIU explained “protective custody” </a:t>
            </a:r>
          </a:p>
          <a:p>
            <a:pPr defTabSz="1219170">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Recommendation for CIT Coordinator to present the CPD Narcotics Diversion Program policy to the PTAC Conference in New Orleans</a:t>
            </a:r>
          </a:p>
          <a:p>
            <a:pPr defTabSz="1219170" fontAlgn="auto">
              <a:spcAft>
                <a:spcPts val="0"/>
              </a:spcAft>
              <a:defRPr/>
            </a:pPr>
            <a:endParaRPr lang="en-US" sz="1400" dirty="0">
              <a:ea typeface="Roboto Black"/>
            </a:endParaRPr>
          </a:p>
          <a:p>
            <a:pPr defTabSz="1219170" fontAlgn="auto">
              <a:spcAft>
                <a:spcPts val="0"/>
              </a:spcAft>
              <a:defRPr/>
            </a:pPr>
            <a:endParaRPr lang="en-US" sz="1400" dirty="0">
              <a:ea typeface="Roboto Black"/>
            </a:endParaRPr>
          </a:p>
          <a:p>
            <a:pPr defTabSz="1219170" fontAlgn="auto">
              <a:spcAft>
                <a:spcPts val="0"/>
              </a:spcAft>
              <a:defRPr/>
            </a:pPr>
            <a:endParaRPr lang="en-US" sz="1200" dirty="0">
              <a:ea typeface="Roboto Black"/>
            </a:endParaRPr>
          </a:p>
          <a:p>
            <a:pPr defTabSz="1219170" fontAlgn="auto">
              <a:spcAft>
                <a:spcPts val="0"/>
              </a:spcAft>
              <a:defRPr/>
            </a:pPr>
            <a:endParaRPr lang="en-US" sz="1000" dirty="0">
              <a:ea typeface="Roboto Black"/>
            </a:endParaRPr>
          </a:p>
          <a:p>
            <a:pPr defTabSz="1219170" fontAlgn="auto">
              <a:spcAft>
                <a:spcPts val="0"/>
              </a:spcAft>
              <a:defRPr/>
            </a:pPr>
            <a:endParaRPr lang="en-US" sz="1000" dirty="0">
              <a:ea typeface="Roboto Black"/>
            </a:endParaRPr>
          </a:p>
        </p:txBody>
      </p:sp>
      <p:sp>
        <p:nvSpPr>
          <p:cNvPr id="7" name="Title 1">
            <a:extLst>
              <a:ext uri="{FF2B5EF4-FFF2-40B4-BE49-F238E27FC236}">
                <a16:creationId xmlns:a16="http://schemas.microsoft.com/office/drawing/2014/main" id="{AE35B225-4A0E-42CD-90E4-8AD0520FCE28}"/>
              </a:ext>
            </a:extLst>
          </p:cNvPr>
          <p:cNvSpPr txBox="1">
            <a:spLocks/>
          </p:cNvSpPr>
          <p:nvPr/>
        </p:nvSpPr>
        <p:spPr>
          <a:xfrm>
            <a:off x="5710703" y="2927837"/>
            <a:ext cx="5194689" cy="3033348"/>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specific feedback:</a:t>
            </a:r>
          </a:p>
          <a:p>
            <a:pPr defTabSz="1219170" fontAlgn="auto">
              <a:spcAft>
                <a:spcPts val="0"/>
              </a:spcAft>
              <a:defRPr/>
            </a:pPr>
            <a:endParaRPr lang="en-US" sz="10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No applicable feedback</a:t>
            </a:r>
          </a:p>
          <a:p>
            <a:pPr defTabSz="1219170" fontAlgn="auto">
              <a:spcAft>
                <a:spcPts val="0"/>
              </a:spcAft>
              <a:defRPr/>
            </a:pPr>
            <a:endParaRPr lang="en-US" sz="1000" dirty="0">
              <a:ea typeface="Roboto Black"/>
            </a:endParaRPr>
          </a:p>
        </p:txBody>
      </p:sp>
    </p:spTree>
    <p:extLst>
      <p:ext uri="{BB962C8B-B14F-4D97-AF65-F5344CB8AC3E}">
        <p14:creationId xmlns:p14="http://schemas.microsoft.com/office/powerpoint/2010/main" val="299177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#S04-20-04 “Mental Health Transport and Related Duties Matrix”</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32</a:t>
            </a:fld>
            <a:endParaRPr lang="en-US" altLang="en-US" dirty="0"/>
          </a:p>
        </p:txBody>
      </p:sp>
      <p:pic>
        <p:nvPicPr>
          <p:cNvPr id="6" name="Picture 5"/>
          <p:cNvPicPr>
            <a:picLocks noChangeAspect="1"/>
          </p:cNvPicPr>
          <p:nvPr/>
        </p:nvPicPr>
        <p:blipFill>
          <a:blip r:embed="rId3"/>
          <a:stretch>
            <a:fillRect/>
          </a:stretch>
        </p:blipFill>
        <p:spPr>
          <a:xfrm>
            <a:off x="2798552" y="941010"/>
            <a:ext cx="6266846" cy="1687809"/>
          </a:xfrm>
          <a:prstGeom prst="rect">
            <a:avLst/>
          </a:prstGeom>
        </p:spPr>
      </p:pic>
      <p:sp>
        <p:nvSpPr>
          <p:cNvPr id="7" name="Title 1">
            <a:extLst>
              <a:ext uri="{FF2B5EF4-FFF2-40B4-BE49-F238E27FC236}">
                <a16:creationId xmlns:a16="http://schemas.microsoft.com/office/drawing/2014/main" id="{AE35B225-4A0E-42CD-90E4-8AD0520FCE28}"/>
              </a:ext>
            </a:extLst>
          </p:cNvPr>
          <p:cNvSpPr txBox="1">
            <a:spLocks/>
          </p:cNvSpPr>
          <p:nvPr/>
        </p:nvSpPr>
        <p:spPr>
          <a:xfrm>
            <a:off x="177411" y="2901461"/>
            <a:ext cx="5194689" cy="3059723"/>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overall feedback:</a:t>
            </a:r>
          </a:p>
          <a:p>
            <a:pPr defTabSz="1219170" fontAlgn="auto">
              <a:spcAft>
                <a:spcPts val="0"/>
              </a:spcAft>
              <a:defRPr/>
            </a:pPr>
            <a:endParaRPr lang="en-US" sz="14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Clarification on the supervisor approval need for a transport on a voluntary admission</a:t>
            </a:r>
          </a:p>
          <a:p>
            <a:pPr marL="285750" indent="-285750" defTabSz="1219170" fontAlgn="auto">
              <a:spcAft>
                <a:spcPts val="0"/>
              </a:spcAft>
              <a:buFont typeface="Arial" panose="020B0604020202020204" pitchFamily="34" charset="0"/>
              <a:buChar char="•"/>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Consider adding the Illinois Department of Human Services (with the Children’s Behavioral Health Transformation Initiative) BEACON (Behavioral Health Care and Ongoing Navigation) website as a resource for officers</a:t>
            </a:r>
          </a:p>
          <a:p>
            <a:pPr defTabSz="1219170" fontAlgn="auto">
              <a:spcAft>
                <a:spcPts val="0"/>
              </a:spcAft>
              <a:defRPr/>
            </a:pPr>
            <a:endParaRPr lang="en-US" sz="1400" dirty="0">
              <a:ea typeface="Roboto Black"/>
            </a:endParaRPr>
          </a:p>
          <a:p>
            <a:pPr defTabSz="1219170" fontAlgn="auto">
              <a:spcAft>
                <a:spcPts val="0"/>
              </a:spcAft>
              <a:defRPr/>
            </a:pPr>
            <a:endParaRPr lang="en-US" sz="1000" dirty="0">
              <a:ea typeface="Roboto Black"/>
            </a:endParaRPr>
          </a:p>
        </p:txBody>
      </p:sp>
      <p:sp>
        <p:nvSpPr>
          <p:cNvPr id="8" name="Title 1">
            <a:extLst>
              <a:ext uri="{FF2B5EF4-FFF2-40B4-BE49-F238E27FC236}">
                <a16:creationId xmlns:a16="http://schemas.microsoft.com/office/drawing/2014/main" id="{AE35B225-4A0E-42CD-90E4-8AD0520FCE28}"/>
              </a:ext>
            </a:extLst>
          </p:cNvPr>
          <p:cNvSpPr txBox="1">
            <a:spLocks/>
          </p:cNvSpPr>
          <p:nvPr/>
        </p:nvSpPr>
        <p:spPr>
          <a:xfrm>
            <a:off x="5710703" y="2901461"/>
            <a:ext cx="5194689" cy="3059724"/>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specific feedback:</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Clarify in policy that officers transport to non-designated facilities with supervisor approval</a:t>
            </a:r>
          </a:p>
        </p:txBody>
      </p:sp>
    </p:spTree>
    <p:extLst>
      <p:ext uri="{BB962C8B-B14F-4D97-AF65-F5344CB8AC3E}">
        <p14:creationId xmlns:p14="http://schemas.microsoft.com/office/powerpoint/2010/main" val="50100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#S04-20-05 “Persons Under Arrest in Need of Mental Health Treatment”</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33</a:t>
            </a:fld>
            <a:endParaRPr lang="en-US" altLang="en-US" dirty="0"/>
          </a:p>
        </p:txBody>
      </p:sp>
      <p:pic>
        <p:nvPicPr>
          <p:cNvPr id="3" name="Picture 2"/>
          <p:cNvPicPr>
            <a:picLocks noChangeAspect="1"/>
          </p:cNvPicPr>
          <p:nvPr/>
        </p:nvPicPr>
        <p:blipFill>
          <a:blip r:embed="rId3"/>
          <a:stretch>
            <a:fillRect/>
          </a:stretch>
        </p:blipFill>
        <p:spPr>
          <a:xfrm>
            <a:off x="2893451" y="926677"/>
            <a:ext cx="6078617" cy="1675846"/>
          </a:xfrm>
          <a:prstGeom prst="rect">
            <a:avLst/>
          </a:prstGeom>
        </p:spPr>
      </p:pic>
      <p:sp>
        <p:nvSpPr>
          <p:cNvPr id="6" name="Title 1">
            <a:extLst>
              <a:ext uri="{FF2B5EF4-FFF2-40B4-BE49-F238E27FC236}">
                <a16:creationId xmlns:a16="http://schemas.microsoft.com/office/drawing/2014/main" id="{AE35B225-4A0E-42CD-90E4-8AD0520FCE28}"/>
              </a:ext>
            </a:extLst>
          </p:cNvPr>
          <p:cNvSpPr txBox="1">
            <a:spLocks/>
          </p:cNvSpPr>
          <p:nvPr/>
        </p:nvSpPr>
        <p:spPr>
          <a:xfrm>
            <a:off x="177411" y="2887210"/>
            <a:ext cx="5432081" cy="3117935"/>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general feedback:</a:t>
            </a:r>
          </a:p>
          <a:p>
            <a:pPr defTabSz="1219170" fontAlgn="auto">
              <a:spcAft>
                <a:spcPts val="0"/>
              </a:spcAft>
              <a:defRPr/>
            </a:pPr>
            <a:endParaRPr lang="en-US" sz="14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Concern raised about safety issues with restraints (minimize the risk of asphyxiation), especially those with Down Syndrome.  </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CPD may want to review State of Tennessee training videos around IDD </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CPD should be used for safety and emergencies, not for non-compliance issues with residents living with disabilities </a:t>
            </a:r>
          </a:p>
          <a:p>
            <a:pPr defTabSz="1219170" fontAlgn="auto">
              <a:spcAft>
                <a:spcPts val="0"/>
              </a:spcAft>
              <a:defRPr/>
            </a:pPr>
            <a:endParaRPr lang="en-US" sz="1200" dirty="0">
              <a:latin typeface="+mn-lt"/>
              <a:ea typeface="Roboto Black"/>
            </a:endParaRPr>
          </a:p>
          <a:p>
            <a:pPr marL="285750" indent="-285750" defTabSz="1219170" fontAlgn="auto">
              <a:spcAft>
                <a:spcPts val="0"/>
              </a:spcAft>
              <a:buFont typeface="Arial" panose="020B0604020202020204" pitchFamily="34" charset="0"/>
              <a:buChar char="•"/>
              <a:defRPr/>
            </a:pPr>
            <a:r>
              <a:rPr lang="en-US" sz="1200" dirty="0">
                <a:latin typeface="+mn-lt"/>
                <a:ea typeface="Roboto Black"/>
              </a:rPr>
              <a:t>How will City implement CESSA?</a:t>
            </a:r>
          </a:p>
          <a:p>
            <a:pPr defTabSz="1219170" fontAlgn="auto">
              <a:spcAft>
                <a:spcPts val="0"/>
              </a:spcAft>
              <a:defRPr/>
            </a:pPr>
            <a:endParaRPr lang="en-US" sz="1000" dirty="0">
              <a:ea typeface="Roboto Black"/>
            </a:endParaRPr>
          </a:p>
        </p:txBody>
      </p:sp>
      <p:sp>
        <p:nvSpPr>
          <p:cNvPr id="7" name="Title 1">
            <a:extLst>
              <a:ext uri="{FF2B5EF4-FFF2-40B4-BE49-F238E27FC236}">
                <a16:creationId xmlns:a16="http://schemas.microsoft.com/office/drawing/2014/main" id="{AE35B225-4A0E-42CD-90E4-8AD0520FCE28}"/>
              </a:ext>
            </a:extLst>
          </p:cNvPr>
          <p:cNvSpPr txBox="1">
            <a:spLocks/>
          </p:cNvSpPr>
          <p:nvPr/>
        </p:nvSpPr>
        <p:spPr>
          <a:xfrm>
            <a:off x="6141527" y="2887211"/>
            <a:ext cx="5350019" cy="2787160"/>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1400" b="1" u="sng" dirty="0">
                <a:latin typeface="+mn-lt"/>
                <a:ea typeface="Roboto Black"/>
              </a:rPr>
              <a:t>CCMHE  specific feedback:</a:t>
            </a:r>
          </a:p>
          <a:p>
            <a:pPr defTabSz="1219170" fontAlgn="auto">
              <a:spcAft>
                <a:spcPts val="0"/>
              </a:spcAft>
              <a:defRPr/>
            </a:pPr>
            <a:endParaRPr lang="en-US" sz="900" dirty="0">
              <a:latin typeface="+mn-lt"/>
              <a:ea typeface="Roboto Black"/>
            </a:endParaRPr>
          </a:p>
          <a:p>
            <a:pPr marL="171450" indent="-171450" defTabSz="1219170" fontAlgn="auto">
              <a:spcAft>
                <a:spcPts val="0"/>
              </a:spcAft>
              <a:buFont typeface="Arial" panose="020B0604020202020204" pitchFamily="34" charset="0"/>
              <a:buChar char="•"/>
              <a:defRPr/>
            </a:pPr>
            <a:r>
              <a:rPr lang="en-US" sz="1200" dirty="0">
                <a:latin typeface="+mn-lt"/>
                <a:ea typeface="Roboto Black"/>
              </a:rPr>
              <a:t>Consider adding text to ensure explicit direction in using restraints </a:t>
            </a:r>
          </a:p>
          <a:p>
            <a:pPr defTabSz="1219170" fontAlgn="auto">
              <a:spcAft>
                <a:spcPts val="0"/>
              </a:spcAft>
              <a:defRPr/>
            </a:pPr>
            <a:endParaRPr lang="en-US" sz="1000" dirty="0">
              <a:ea typeface="Roboto Black"/>
            </a:endParaRPr>
          </a:p>
        </p:txBody>
      </p:sp>
    </p:spTree>
    <p:extLst>
      <p:ext uri="{BB962C8B-B14F-4D97-AF65-F5344CB8AC3E}">
        <p14:creationId xmlns:p14="http://schemas.microsoft.com/office/powerpoint/2010/main" val="2281731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800" dirty="0"/>
              <a:t>Question, Comments, and Next Steps</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34</a:t>
            </a:fld>
            <a:endParaRPr lang="en-US" altLang="en-US" dirty="0"/>
          </a:p>
        </p:txBody>
      </p:sp>
      <p:sp>
        <p:nvSpPr>
          <p:cNvPr id="5" name="Title 1">
            <a:extLst>
              <a:ext uri="{FF2B5EF4-FFF2-40B4-BE49-F238E27FC236}">
                <a16:creationId xmlns:a16="http://schemas.microsoft.com/office/drawing/2014/main" id="{AE35B225-4A0E-42CD-90E4-8AD0520FCE28}"/>
              </a:ext>
            </a:extLst>
          </p:cNvPr>
          <p:cNvSpPr txBox="1">
            <a:spLocks/>
          </p:cNvSpPr>
          <p:nvPr/>
        </p:nvSpPr>
        <p:spPr>
          <a:xfrm>
            <a:off x="3837063" y="1207512"/>
            <a:ext cx="4185139" cy="629562"/>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defTabSz="1219170" fontAlgn="auto">
              <a:spcAft>
                <a:spcPts val="0"/>
              </a:spcAft>
              <a:defRPr/>
            </a:pPr>
            <a:r>
              <a:rPr lang="en-US" sz="2800" dirty="0">
                <a:effectLst>
                  <a:outerShdw blurRad="38100" dist="38100" dir="2700000" algn="tl">
                    <a:srgbClr val="000000">
                      <a:alpha val="43137"/>
                    </a:srgbClr>
                  </a:outerShdw>
                </a:effectLst>
                <a:ea typeface="Roboto Black"/>
              </a:rPr>
              <a:t>Questions or Comments?</a:t>
            </a:r>
          </a:p>
        </p:txBody>
      </p:sp>
      <p:sp>
        <p:nvSpPr>
          <p:cNvPr id="6" name="Title 1">
            <a:extLst>
              <a:ext uri="{FF2B5EF4-FFF2-40B4-BE49-F238E27FC236}">
                <a16:creationId xmlns:a16="http://schemas.microsoft.com/office/drawing/2014/main" id="{AE35B225-4A0E-42CD-90E4-8AD0520FCE28}"/>
              </a:ext>
            </a:extLst>
          </p:cNvPr>
          <p:cNvSpPr txBox="1">
            <a:spLocks/>
          </p:cNvSpPr>
          <p:nvPr/>
        </p:nvSpPr>
        <p:spPr>
          <a:xfrm>
            <a:off x="1955508" y="2179456"/>
            <a:ext cx="7948251" cy="3447620"/>
          </a:xfrm>
          <a:prstGeom prst="rect">
            <a:avLst/>
          </a:prstGeom>
        </p:spPr>
        <p:txBody>
          <a:bodyPr lIns="91440" tIns="45720" rIns="91440" bIns="45720" anchor="t"/>
          <a:lstStyle>
            <a:lvl1pPr algn="l" defTabSz="1217613" rtl="0" fontAlgn="base">
              <a:spcBef>
                <a:spcPct val="0"/>
              </a:spcBef>
              <a:spcAft>
                <a:spcPct val="0"/>
              </a:spcAft>
              <a:defRPr sz="3700" kern="1200">
                <a:solidFill>
                  <a:schemeClr val="tx1"/>
                </a:solidFill>
                <a:latin typeface="+mj-lt"/>
                <a:ea typeface="+mj-ea"/>
                <a:cs typeface="+mj-cs"/>
              </a:defRPr>
            </a:lvl1pPr>
            <a:lvl2pPr algn="l" defTabSz="1217613" rtl="0" fontAlgn="base">
              <a:spcBef>
                <a:spcPct val="0"/>
              </a:spcBef>
              <a:spcAft>
                <a:spcPct val="0"/>
              </a:spcAft>
              <a:defRPr sz="3700">
                <a:solidFill>
                  <a:schemeClr val="tx1"/>
                </a:solidFill>
                <a:latin typeface="Franklin Gothic Medium" panose="020B0603020102020204" pitchFamily="34" charset="0"/>
              </a:defRPr>
            </a:lvl2pPr>
            <a:lvl3pPr algn="l" defTabSz="1217613" rtl="0" fontAlgn="base">
              <a:spcBef>
                <a:spcPct val="0"/>
              </a:spcBef>
              <a:spcAft>
                <a:spcPct val="0"/>
              </a:spcAft>
              <a:defRPr sz="3700">
                <a:solidFill>
                  <a:schemeClr val="tx1"/>
                </a:solidFill>
                <a:latin typeface="Franklin Gothic Medium" panose="020B0603020102020204" pitchFamily="34" charset="0"/>
              </a:defRPr>
            </a:lvl3pPr>
            <a:lvl4pPr algn="l" defTabSz="1217613" rtl="0" fontAlgn="base">
              <a:spcBef>
                <a:spcPct val="0"/>
              </a:spcBef>
              <a:spcAft>
                <a:spcPct val="0"/>
              </a:spcAft>
              <a:defRPr sz="3700">
                <a:solidFill>
                  <a:schemeClr val="tx1"/>
                </a:solidFill>
                <a:latin typeface="Franklin Gothic Medium" panose="020B0603020102020204" pitchFamily="34" charset="0"/>
              </a:defRPr>
            </a:lvl4pPr>
            <a:lvl5pPr algn="l" defTabSz="1217613" rtl="0" fontAlgn="base">
              <a:spcBef>
                <a:spcPct val="0"/>
              </a:spcBef>
              <a:spcAft>
                <a:spcPct val="0"/>
              </a:spcAft>
              <a:defRPr sz="3700">
                <a:solidFill>
                  <a:schemeClr val="tx1"/>
                </a:solidFill>
                <a:latin typeface="Franklin Gothic Medium" panose="020B0603020102020204" pitchFamily="34" charset="0"/>
              </a:defRPr>
            </a:lvl5pPr>
            <a:lvl6pPr marL="457200" algn="l" defTabSz="1217613" rtl="0" fontAlgn="base">
              <a:spcBef>
                <a:spcPct val="0"/>
              </a:spcBef>
              <a:spcAft>
                <a:spcPct val="0"/>
              </a:spcAft>
              <a:defRPr sz="3700">
                <a:solidFill>
                  <a:schemeClr val="tx1"/>
                </a:solidFill>
                <a:latin typeface="Franklin Gothic Medium" panose="020B0603020102020204" pitchFamily="34" charset="0"/>
              </a:defRPr>
            </a:lvl6pPr>
            <a:lvl7pPr marL="914400" algn="l" defTabSz="1217613" rtl="0" fontAlgn="base">
              <a:spcBef>
                <a:spcPct val="0"/>
              </a:spcBef>
              <a:spcAft>
                <a:spcPct val="0"/>
              </a:spcAft>
              <a:defRPr sz="3700">
                <a:solidFill>
                  <a:schemeClr val="tx1"/>
                </a:solidFill>
                <a:latin typeface="Franklin Gothic Medium" panose="020B0603020102020204" pitchFamily="34" charset="0"/>
              </a:defRPr>
            </a:lvl7pPr>
            <a:lvl8pPr marL="1371600" algn="l" defTabSz="1217613" rtl="0" fontAlgn="base">
              <a:spcBef>
                <a:spcPct val="0"/>
              </a:spcBef>
              <a:spcAft>
                <a:spcPct val="0"/>
              </a:spcAft>
              <a:defRPr sz="3700">
                <a:solidFill>
                  <a:schemeClr val="tx1"/>
                </a:solidFill>
                <a:latin typeface="Franklin Gothic Medium" panose="020B0603020102020204" pitchFamily="34" charset="0"/>
              </a:defRPr>
            </a:lvl8pPr>
            <a:lvl9pPr marL="1828800" algn="l" defTabSz="1217613" rtl="0" fontAlgn="base">
              <a:spcBef>
                <a:spcPct val="0"/>
              </a:spcBef>
              <a:spcAft>
                <a:spcPct val="0"/>
              </a:spcAft>
              <a:defRPr sz="3700">
                <a:solidFill>
                  <a:schemeClr val="tx1"/>
                </a:solidFill>
                <a:latin typeface="Franklin Gothic Medium" panose="020B0603020102020204" pitchFamily="34" charset="0"/>
              </a:defRPr>
            </a:lvl9pPr>
          </a:lstStyle>
          <a:p>
            <a:pPr marL="342900" indent="-342900" defTabSz="1219170" fontAlgn="auto">
              <a:spcAft>
                <a:spcPts val="0"/>
              </a:spcAft>
              <a:buFont typeface="Arial"/>
              <a:buChar char="•"/>
              <a:defRPr/>
            </a:pPr>
            <a:r>
              <a:rPr lang="en-US" sz="2400" dirty="0">
                <a:latin typeface="+mn-lt"/>
                <a:ea typeface="Roboto Black"/>
              </a:rPr>
              <a:t>CIU will work with R&amp;D to incorporate the CCMHE feedback presented, where applicable, and within the constraints of CPD policy, law, and collective bargaining agreements. </a:t>
            </a:r>
          </a:p>
          <a:p>
            <a:pPr defTabSz="1219170" fontAlgn="auto">
              <a:spcAft>
                <a:spcPts val="0"/>
              </a:spcAft>
              <a:defRPr/>
            </a:pPr>
            <a:endParaRPr lang="en-US" sz="2400" dirty="0">
              <a:latin typeface="+mn-lt"/>
              <a:ea typeface="Roboto Black"/>
            </a:endParaRPr>
          </a:p>
          <a:p>
            <a:pPr defTabSz="1219170" fontAlgn="auto">
              <a:spcAft>
                <a:spcPts val="0"/>
              </a:spcAft>
              <a:defRPr/>
            </a:pPr>
            <a:endParaRPr lang="en-US" sz="2400" dirty="0">
              <a:latin typeface="+mn-lt"/>
              <a:ea typeface="Roboto Black"/>
            </a:endParaRPr>
          </a:p>
          <a:p>
            <a:pPr marL="342900" indent="-342900" defTabSz="1219170" fontAlgn="auto">
              <a:spcAft>
                <a:spcPts val="0"/>
              </a:spcAft>
              <a:buFont typeface="Arial"/>
              <a:buChar char="•"/>
              <a:defRPr/>
            </a:pPr>
            <a:r>
              <a:rPr lang="en-US" sz="2400" dirty="0">
                <a:latin typeface="+mn-lt"/>
                <a:ea typeface="Roboto Black"/>
              </a:rPr>
              <a:t>CIU will provide a response to the feedback </a:t>
            </a:r>
            <a:r>
              <a:rPr lang="en-US" sz="2400" b="1" dirty="0">
                <a:latin typeface="+mn-lt"/>
                <a:ea typeface="Roboto Black"/>
              </a:rPr>
              <a:t>in advance of the fourth quarter CCMHE meeting (November 10</a:t>
            </a:r>
            <a:r>
              <a:rPr lang="en-US" sz="2400" b="1" baseline="30000" dirty="0">
                <a:latin typeface="+mn-lt"/>
                <a:ea typeface="Roboto Black"/>
              </a:rPr>
              <a:t>th</a:t>
            </a:r>
            <a:r>
              <a:rPr lang="en-US" sz="2400" b="1" dirty="0">
                <a:latin typeface="+mn-lt"/>
                <a:ea typeface="Roboto Black"/>
              </a:rPr>
              <a:t>, 2025).</a:t>
            </a:r>
          </a:p>
          <a:p>
            <a:pPr defTabSz="1219170" fontAlgn="auto">
              <a:spcAft>
                <a:spcPts val="0"/>
              </a:spcAft>
              <a:defRPr/>
            </a:pPr>
            <a:endParaRPr lang="en-US" sz="2000" dirty="0">
              <a:ea typeface="Roboto Black"/>
            </a:endParaRPr>
          </a:p>
        </p:txBody>
      </p:sp>
    </p:spTree>
    <p:extLst>
      <p:ext uri="{BB962C8B-B14F-4D97-AF65-F5344CB8AC3E}">
        <p14:creationId xmlns:p14="http://schemas.microsoft.com/office/powerpoint/2010/main" val="1983802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2291C-2273-501A-9CD5-D13449F47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E11B5-0309-351E-4958-69BE15D5B46C}"/>
              </a:ext>
            </a:extLst>
          </p:cNvPr>
          <p:cNvSpPr>
            <a:spLocks noGrp="1"/>
          </p:cNvSpPr>
          <p:nvPr>
            <p:ph type="ctrTitle"/>
          </p:nvPr>
        </p:nvSpPr>
        <p:spPr/>
        <p:txBody>
          <a:bodyPr/>
          <a:lstStyle/>
          <a:p>
            <a:r>
              <a:rPr lang="en-US" dirty="0"/>
              <a:t>Office of Emergency</a:t>
            </a:r>
            <a:br>
              <a:rPr lang="en-US" dirty="0"/>
            </a:br>
            <a:r>
              <a:rPr lang="en-US" dirty="0"/>
              <a:t>Management &amp; Communications</a:t>
            </a:r>
          </a:p>
        </p:txBody>
      </p:sp>
      <p:sp>
        <p:nvSpPr>
          <p:cNvPr id="3" name="Subtitle 2">
            <a:extLst>
              <a:ext uri="{FF2B5EF4-FFF2-40B4-BE49-F238E27FC236}">
                <a16:creationId xmlns:a16="http://schemas.microsoft.com/office/drawing/2014/main" id="{DF8030F7-064F-2BB3-E8B1-446BA58D89C8}"/>
              </a:ext>
            </a:extLst>
          </p:cNvPr>
          <p:cNvSpPr>
            <a:spLocks noGrp="1"/>
          </p:cNvSpPr>
          <p:nvPr>
            <p:ph type="subTitle" idx="1"/>
          </p:nvPr>
        </p:nvSpPr>
        <p:spPr/>
        <p:txBody>
          <a:bodyPr vert="horz" lIns="91440" tIns="45720" rIns="91440" bIns="45720" rtlCol="0" anchor="t">
            <a:normAutofit/>
          </a:bodyPr>
          <a:lstStyle/>
          <a:p>
            <a:r>
              <a:rPr lang="en-US" dirty="0"/>
              <a:t>Dr. </a:t>
            </a:r>
            <a:r>
              <a:rPr lang="en-US" dirty="0" err="1"/>
              <a:t>Chenetra</a:t>
            </a:r>
            <a:r>
              <a:rPr lang="en-US" dirty="0"/>
              <a:t> Washington, </a:t>
            </a:r>
            <a:r>
              <a:rPr lang="en-US" b="0" dirty="0"/>
              <a:t>Deputy Director - 911 Operations</a:t>
            </a:r>
          </a:p>
        </p:txBody>
      </p:sp>
    </p:spTree>
    <p:extLst>
      <p:ext uri="{BB962C8B-B14F-4D97-AF65-F5344CB8AC3E}">
        <p14:creationId xmlns:p14="http://schemas.microsoft.com/office/powerpoint/2010/main" val="2749274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1" y="4953000"/>
            <a:ext cx="7591812" cy="1566672"/>
          </a:xfrm>
        </p:spPr>
        <p:txBody>
          <a:bodyPr>
            <a:normAutofit/>
          </a:bodyPr>
          <a:lstStyle/>
          <a:p>
            <a:endParaRPr lang="en-US" sz="1600" b="1" dirty="0"/>
          </a:p>
        </p:txBody>
      </p:sp>
      <p:sp>
        <p:nvSpPr>
          <p:cNvPr id="2" name="Title 1"/>
          <p:cNvSpPr>
            <a:spLocks noGrp="1"/>
          </p:cNvSpPr>
          <p:nvPr>
            <p:ph type="title"/>
          </p:nvPr>
        </p:nvSpPr>
        <p:spPr/>
        <p:txBody>
          <a:bodyPr>
            <a:normAutofit/>
          </a:bodyPr>
          <a:lstStyle/>
          <a:p>
            <a:r>
              <a:rPr lang="en-US" dirty="0"/>
              <a:t> </a:t>
            </a:r>
          </a:p>
        </p:txBody>
      </p:sp>
      <p:pic>
        <p:nvPicPr>
          <p:cNvPr id="4" name="Picture 2" descr="J:\Graphics\2015 OEM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5188" y="5791200"/>
            <a:ext cx="705612" cy="7728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637A9CD9-F7DE-6CE6-179E-457023CC37AF}"/>
              </a:ext>
            </a:extLst>
          </p:cNvPr>
          <p:cNvGraphicFramePr>
            <a:graphicFrameLocks noChangeAspect="1"/>
          </p:cNvGraphicFramePr>
          <p:nvPr/>
        </p:nvGraphicFramePr>
        <p:xfrm>
          <a:off x="1676400" y="228600"/>
          <a:ext cx="8839200" cy="6335460"/>
        </p:xfrm>
        <a:graphic>
          <a:graphicData uri="http://schemas.openxmlformats.org/presentationml/2006/ole">
            <mc:AlternateContent xmlns:mc="http://schemas.openxmlformats.org/markup-compatibility/2006">
              <mc:Choice xmlns:v="urn:schemas-microsoft-com:vml" Requires="v">
                <p:oleObj name="Acrobat Document" r:id="rId4" imgW="5829257" imgH="7543568" progId="AcroExch.Document.DC">
                  <p:embed/>
                </p:oleObj>
              </mc:Choice>
              <mc:Fallback>
                <p:oleObj name="Acrobat Document" r:id="rId4" imgW="5829257" imgH="7543568" progId="AcroExch.Document.DC">
                  <p:embed/>
                  <p:pic>
                    <p:nvPicPr>
                      <p:cNvPr id="6" name="Object 5">
                        <a:extLst>
                          <a:ext uri="{FF2B5EF4-FFF2-40B4-BE49-F238E27FC236}">
                            <a16:creationId xmlns:a16="http://schemas.microsoft.com/office/drawing/2014/main" id="{637A9CD9-F7DE-6CE6-179E-457023CC37AF}"/>
                          </a:ext>
                        </a:extLst>
                      </p:cNvPr>
                      <p:cNvPicPr/>
                      <p:nvPr/>
                    </p:nvPicPr>
                    <p:blipFill>
                      <a:blip r:embed="rId5"/>
                      <a:stretch>
                        <a:fillRect/>
                      </a:stretch>
                    </p:blipFill>
                    <p:spPr>
                      <a:xfrm>
                        <a:off x="1676400" y="228600"/>
                        <a:ext cx="8839200" cy="6335460"/>
                      </a:xfrm>
                      <a:prstGeom prst="rect">
                        <a:avLst/>
                      </a:prstGeom>
                    </p:spPr>
                  </p:pic>
                </p:oleObj>
              </mc:Fallback>
            </mc:AlternateContent>
          </a:graphicData>
        </a:graphic>
      </p:graphicFrame>
    </p:spTree>
    <p:extLst>
      <p:ext uri="{BB962C8B-B14F-4D97-AF65-F5344CB8AC3E}">
        <p14:creationId xmlns:p14="http://schemas.microsoft.com/office/powerpoint/2010/main" val="348847746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5100" y="228602"/>
            <a:ext cx="6743700" cy="720579"/>
          </a:xfrm>
        </p:spPr>
        <p:txBody>
          <a:bodyPr>
            <a:normAutofit/>
          </a:bodyPr>
          <a:lstStyle/>
          <a:p>
            <a:pPr algn="ctr"/>
            <a:r>
              <a:rPr lang="en-US" sz="3600" b="1" dirty="0">
                <a:solidFill>
                  <a:schemeClr val="tx1"/>
                </a:solidFill>
              </a:rPr>
              <a:t>CHICAGO 9-1-1 and 3-1-1</a:t>
            </a:r>
          </a:p>
        </p:txBody>
      </p:sp>
      <p:sp>
        <p:nvSpPr>
          <p:cNvPr id="3" name="Subtitle 2"/>
          <p:cNvSpPr>
            <a:spLocks noGrp="1"/>
          </p:cNvSpPr>
          <p:nvPr>
            <p:ph type="subTitle" idx="1"/>
          </p:nvPr>
        </p:nvSpPr>
        <p:spPr>
          <a:xfrm>
            <a:off x="3048000" y="6096000"/>
            <a:ext cx="6400800" cy="533400"/>
          </a:xfrm>
        </p:spPr>
        <p:txBody>
          <a:bodyPr>
            <a:normAutofit/>
          </a:bodyPr>
          <a:lstStyle/>
          <a:p>
            <a:r>
              <a:rPr lang="en-US" b="1" dirty="0">
                <a:solidFill>
                  <a:schemeClr val="tx1"/>
                </a:solidFill>
              </a:rPr>
              <a:t>.</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65294" y="6229859"/>
            <a:ext cx="2133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icago Police Department | Dresden Files | Fandom">
            <a:extLst>
              <a:ext uri="{FF2B5EF4-FFF2-40B4-BE49-F238E27FC236}">
                <a16:creationId xmlns:a16="http://schemas.microsoft.com/office/drawing/2014/main" id="{E7E07C55-BBA0-805C-16B6-037BA32088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31" y="5628337"/>
            <a:ext cx="1181099" cy="1134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cago Fire Department | Chicago Fire Wiki | Fandom">
            <a:extLst>
              <a:ext uri="{FF2B5EF4-FFF2-40B4-BE49-F238E27FC236}">
                <a16:creationId xmlns:a16="http://schemas.microsoft.com/office/drawing/2014/main" id="{A7A0FD76-8C87-88E5-3E5B-D5EAA63423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9670" y="5628338"/>
            <a:ext cx="1066799" cy="11349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ity of Chicago :: 9-1-1 Emergency">
            <a:extLst>
              <a:ext uri="{FF2B5EF4-FFF2-40B4-BE49-F238E27FC236}">
                <a16:creationId xmlns:a16="http://schemas.microsoft.com/office/drawing/2014/main" id="{9DA08509-7E4F-C08D-F950-689B774FC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599" y="1048372"/>
            <a:ext cx="6400801" cy="23806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9D0169-181E-FBD1-3CEF-06552BFD8AE5}"/>
              </a:ext>
            </a:extLst>
          </p:cNvPr>
          <p:cNvSpPr txBox="1"/>
          <p:nvPr/>
        </p:nvSpPr>
        <p:spPr>
          <a:xfrm>
            <a:off x="2781300" y="2277057"/>
            <a:ext cx="6743700" cy="3939540"/>
          </a:xfrm>
          <a:prstGeom prst="rect">
            <a:avLst/>
          </a:prstGeom>
          <a:noFill/>
        </p:spPr>
        <p:txBody>
          <a:bodyPr wrap="square">
            <a:spAutoFit/>
          </a:bodyPr>
          <a:lstStyle/>
          <a:p>
            <a:endParaRPr lang="en-US" b="1" dirty="0"/>
          </a:p>
          <a:p>
            <a:endParaRPr lang="en-US" b="1" dirty="0"/>
          </a:p>
          <a:p>
            <a:endParaRPr lang="en-US" b="1" dirty="0"/>
          </a:p>
          <a:p>
            <a:endParaRPr lang="en-US" b="1" dirty="0"/>
          </a:p>
          <a:p>
            <a:endParaRPr lang="en-US" b="1" dirty="0"/>
          </a:p>
          <a:p>
            <a:r>
              <a:rPr lang="en-US" sz="2000" b="1" dirty="0"/>
              <a:t>Process 4.5 million calls a year at 9-1-1 and 3.5 million calls at 3-1-1 </a:t>
            </a:r>
          </a:p>
          <a:p>
            <a:endParaRPr lang="en-US" sz="2000" b="1" dirty="0"/>
          </a:p>
          <a:p>
            <a:r>
              <a:rPr lang="en-US" sz="2000" b="1" dirty="0"/>
              <a:t>Call volume influenced by time of year, time of day, day of the week and weather</a:t>
            </a:r>
          </a:p>
          <a:p>
            <a:endParaRPr lang="en-US" sz="2000" b="1" dirty="0"/>
          </a:p>
          <a:p>
            <a:r>
              <a:rPr lang="en-US" sz="2000" b="1" dirty="0"/>
              <a:t>Busiest days of the year  are NYE, 4</a:t>
            </a:r>
            <a:r>
              <a:rPr lang="en-US" sz="2000" b="1" baseline="30000" dirty="0"/>
              <a:t>th</a:t>
            </a:r>
            <a:r>
              <a:rPr lang="en-US" sz="2000" b="1" dirty="0"/>
              <a:t> of July, and Halloween</a:t>
            </a:r>
          </a:p>
        </p:txBody>
      </p:sp>
    </p:spTree>
    <p:custDataLst>
      <p:tags r:id="rId1"/>
    </p:custDataLst>
    <p:extLst>
      <p:ext uri="{BB962C8B-B14F-4D97-AF65-F5344CB8AC3E}">
        <p14:creationId xmlns:p14="http://schemas.microsoft.com/office/powerpoint/2010/main" val="2839809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6071" y="2133601"/>
            <a:ext cx="7408333" cy="3992563"/>
          </a:xfrm>
        </p:spPr>
        <p:txBody>
          <a:bodyPr>
            <a:normAutofit fontScale="85000" lnSpcReduction="10000"/>
          </a:bodyPr>
          <a:lstStyle/>
          <a:p>
            <a:pPr marL="0" indent="0">
              <a:buNone/>
            </a:pPr>
            <a:r>
              <a:rPr lang="en-US" b="1" dirty="0">
                <a:latin typeface="Roboto-Regular"/>
              </a:rPr>
              <a:t>Relevant details that are most useful to the Call-Taker:</a:t>
            </a:r>
          </a:p>
          <a:p>
            <a:pPr marL="0" indent="0">
              <a:buNone/>
            </a:pPr>
            <a:endParaRPr lang="en-US" b="1" dirty="0">
              <a:latin typeface="Roboto-Regular"/>
            </a:endParaRPr>
          </a:p>
          <a:p>
            <a:pPr>
              <a:buFont typeface="Arial" panose="020B0604020202020204" pitchFamily="34" charset="0"/>
              <a:buChar char="•"/>
            </a:pPr>
            <a:r>
              <a:rPr lang="en-US" b="1" dirty="0">
                <a:solidFill>
                  <a:srgbClr val="FF0000"/>
                </a:solidFill>
                <a:latin typeface="Roboto-Regular"/>
              </a:rPr>
              <a:t>Where</a:t>
            </a:r>
            <a:r>
              <a:rPr lang="en-US" dirty="0">
                <a:latin typeface="Roboto-Regular"/>
              </a:rPr>
              <a:t>: Location of Service </a:t>
            </a:r>
          </a:p>
          <a:p>
            <a:pPr>
              <a:buFont typeface="Arial" panose="020B0604020202020204" pitchFamily="34" charset="0"/>
              <a:buChar char="•"/>
            </a:pPr>
            <a:r>
              <a:rPr lang="en-US" b="1" dirty="0">
                <a:solidFill>
                  <a:srgbClr val="FF0000"/>
                </a:solidFill>
                <a:latin typeface="Roboto-Regular"/>
              </a:rPr>
              <a:t>What</a:t>
            </a:r>
            <a:r>
              <a:rPr lang="en-US" dirty="0">
                <a:latin typeface="Roboto-Regular"/>
              </a:rPr>
              <a:t>: Synopsis of what is happening/type of service needed</a:t>
            </a:r>
          </a:p>
          <a:p>
            <a:pPr>
              <a:buFont typeface="Arial" panose="020B0604020202020204" pitchFamily="34" charset="0"/>
              <a:buChar char="•"/>
            </a:pPr>
            <a:r>
              <a:rPr lang="en-US" b="1" dirty="0">
                <a:solidFill>
                  <a:srgbClr val="FF0000"/>
                </a:solidFill>
                <a:latin typeface="Roboto-Regular"/>
              </a:rPr>
              <a:t>Who</a:t>
            </a:r>
            <a:r>
              <a:rPr lang="en-US" dirty="0">
                <a:latin typeface="Roboto-Regular"/>
              </a:rPr>
              <a:t>: Description of offenders, Direction of flight. </a:t>
            </a:r>
          </a:p>
          <a:p>
            <a:pPr>
              <a:buFont typeface="Arial" panose="020B0604020202020204" pitchFamily="34" charset="0"/>
              <a:buChar char="•"/>
            </a:pPr>
            <a:r>
              <a:rPr lang="en-US" b="1" dirty="0">
                <a:solidFill>
                  <a:srgbClr val="FF0000"/>
                </a:solidFill>
                <a:latin typeface="Roboto-Regular"/>
              </a:rPr>
              <a:t>When</a:t>
            </a:r>
            <a:r>
              <a:rPr lang="en-US" dirty="0">
                <a:latin typeface="Roboto-Regular"/>
              </a:rPr>
              <a:t>: Is incident currently happening or has it passed</a:t>
            </a:r>
          </a:p>
          <a:p>
            <a:pPr>
              <a:buFont typeface="Arial" panose="020B0604020202020204" pitchFamily="34" charset="0"/>
              <a:buChar char="•"/>
            </a:pPr>
            <a:r>
              <a:rPr lang="en-US" b="1" dirty="0">
                <a:solidFill>
                  <a:srgbClr val="FF0000"/>
                </a:solidFill>
                <a:latin typeface="Roboto-Regular"/>
              </a:rPr>
              <a:t>Weapons</a:t>
            </a:r>
            <a:r>
              <a:rPr lang="en-US" dirty="0">
                <a:latin typeface="Roboto-Regular"/>
              </a:rPr>
              <a:t>: Weapons involved, </a:t>
            </a:r>
            <a:r>
              <a:rPr lang="en-US" dirty="0">
                <a:solidFill>
                  <a:schemeClr val="bg2">
                    <a:lumMod val="25000"/>
                  </a:schemeClr>
                </a:solidFill>
                <a:latin typeface="Roboto-Regular"/>
              </a:rPr>
              <a:t>Gun, knife, bat, brick etc</a:t>
            </a:r>
            <a:r>
              <a:rPr lang="en-US" dirty="0">
                <a:latin typeface="Roboto-Regular"/>
              </a:rPr>
              <a:t>. </a:t>
            </a:r>
          </a:p>
          <a:p>
            <a:pPr>
              <a:buFont typeface="Arial" panose="020B0604020202020204" pitchFamily="34" charset="0"/>
              <a:buChar char="•"/>
            </a:pPr>
            <a:r>
              <a:rPr lang="en-US" b="1" dirty="0">
                <a:solidFill>
                  <a:srgbClr val="FF0000"/>
                </a:solidFill>
                <a:latin typeface="Roboto-Regular"/>
              </a:rPr>
              <a:t>Additional Details </a:t>
            </a:r>
            <a:r>
              <a:rPr lang="en-US" dirty="0">
                <a:latin typeface="Roboto-Regular"/>
              </a:rPr>
              <a:t>: Physical descriptions, vehicle information, direction of flight</a:t>
            </a:r>
          </a:p>
          <a:p>
            <a:pPr marL="0" indent="0">
              <a:buNone/>
            </a:pPr>
            <a:endParaRPr lang="en-US" dirty="0">
              <a:latin typeface="Roboto-Regular"/>
            </a:endParaRPr>
          </a:p>
          <a:p>
            <a:pPr marL="0" indent="0">
              <a:buNone/>
            </a:pPr>
            <a:r>
              <a:rPr lang="en-US" sz="2400" dirty="0">
                <a:latin typeface="Roboto-Regular"/>
              </a:rPr>
              <a:t>Call takers can use the </a:t>
            </a:r>
            <a:r>
              <a:rPr lang="en-US" sz="2400" dirty="0">
                <a:solidFill>
                  <a:srgbClr val="FF0000"/>
                </a:solidFill>
                <a:latin typeface="Roboto-Regular"/>
              </a:rPr>
              <a:t>Details To Follow </a:t>
            </a:r>
            <a:r>
              <a:rPr lang="en-US" sz="2400" dirty="0">
                <a:latin typeface="Roboto-Regular"/>
              </a:rPr>
              <a:t>feature to get an event over to the appropriate District while updating the event. </a:t>
            </a:r>
          </a:p>
          <a:p>
            <a:pPr marL="0" indent="0">
              <a:buNone/>
            </a:pPr>
            <a:endParaRPr lang="en-US" dirty="0">
              <a:latin typeface="Roboto-Regular"/>
            </a:endParaRPr>
          </a:p>
          <a:p>
            <a:pPr marL="0" indent="0">
              <a:buNone/>
            </a:pPr>
            <a:endParaRPr lang="en-US" dirty="0"/>
          </a:p>
        </p:txBody>
      </p:sp>
      <p:sp>
        <p:nvSpPr>
          <p:cNvPr id="3" name="Title 2"/>
          <p:cNvSpPr>
            <a:spLocks noGrp="1"/>
          </p:cNvSpPr>
          <p:nvPr>
            <p:ph type="title"/>
          </p:nvPr>
        </p:nvSpPr>
        <p:spPr/>
        <p:txBody>
          <a:bodyPr>
            <a:normAutofit/>
          </a:bodyPr>
          <a:lstStyle/>
          <a:p>
            <a:pPr algn="ctr"/>
            <a:r>
              <a:rPr lang="en-US" dirty="0">
                <a:solidFill>
                  <a:schemeClr val="tx1"/>
                </a:solidFill>
              </a:rPr>
              <a:t>Calls for Service:</a:t>
            </a:r>
            <a:br>
              <a:rPr lang="en-US" dirty="0">
                <a:solidFill>
                  <a:schemeClr val="tx1"/>
                </a:solidFill>
              </a:rPr>
            </a:br>
            <a:r>
              <a:rPr lang="en-US" dirty="0">
                <a:solidFill>
                  <a:schemeClr val="tx1"/>
                </a:solidFill>
              </a:rPr>
              <a:t>“Help Us Help You” </a:t>
            </a:r>
          </a:p>
        </p:txBody>
      </p:sp>
      <p:pic>
        <p:nvPicPr>
          <p:cNvPr id="5" name="Picture 2">
            <a:extLst>
              <a:ext uri="{FF2B5EF4-FFF2-40B4-BE49-F238E27FC236}">
                <a16:creationId xmlns:a16="http://schemas.microsoft.com/office/drawing/2014/main" id="{7F8E7431-C5EE-A984-E03C-799A9BD14A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330003" y="6126164"/>
            <a:ext cx="1765991"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52296"/>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3DF6A4-D9C9-7CE0-C94D-F05783835956}"/>
              </a:ext>
            </a:extLst>
          </p:cNvPr>
          <p:cNvSpPr>
            <a:spLocks noGrp="1"/>
          </p:cNvSpPr>
          <p:nvPr>
            <p:ph type="title"/>
          </p:nvPr>
        </p:nvSpPr>
        <p:spPr>
          <a:xfrm>
            <a:off x="6689693" y="357370"/>
            <a:ext cx="5157420" cy="1632772"/>
          </a:xfrm>
        </p:spPr>
        <p:txBody>
          <a:bodyPr anchor="ctr">
            <a:normAutofit/>
          </a:bodyPr>
          <a:lstStyle/>
          <a:p>
            <a:pPr algn="ctr"/>
            <a:r>
              <a:rPr lang="en-US" sz="3200" dirty="0">
                <a:solidFill>
                  <a:schemeClr val="tx1"/>
                </a:solidFill>
              </a:rPr>
              <a:t>Emergency Calls: </a:t>
            </a:r>
            <a:br>
              <a:rPr lang="en-US" sz="3200" dirty="0">
                <a:solidFill>
                  <a:schemeClr val="tx1"/>
                </a:solidFill>
              </a:rPr>
            </a:br>
            <a:r>
              <a:rPr lang="en-US" sz="3200" dirty="0">
                <a:solidFill>
                  <a:schemeClr val="tx1"/>
                </a:solidFill>
              </a:rPr>
              <a:t>Mental Health Component</a:t>
            </a:r>
            <a:r>
              <a:rPr lang="en-US" dirty="0">
                <a:solidFill>
                  <a:schemeClr val="tx1"/>
                </a:solidFill>
              </a:rPr>
              <a:t>	</a:t>
            </a:r>
          </a:p>
        </p:txBody>
      </p:sp>
      <p:pic>
        <p:nvPicPr>
          <p:cNvPr id="10" name="Graphic 9" descr="Call center">
            <a:extLst>
              <a:ext uri="{FF2B5EF4-FFF2-40B4-BE49-F238E27FC236}">
                <a16:creationId xmlns:a16="http://schemas.microsoft.com/office/drawing/2014/main" id="{8D24E2E7-8DF9-F884-EE6A-966FA1A258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E61B0295-DA26-87E3-7B54-BFA28423C8F1}"/>
              </a:ext>
            </a:extLst>
          </p:cNvPr>
          <p:cNvSpPr>
            <a:spLocks noGrp="1"/>
          </p:cNvSpPr>
          <p:nvPr>
            <p:ph idx="1"/>
          </p:nvPr>
        </p:nvSpPr>
        <p:spPr>
          <a:xfrm>
            <a:off x="6689693" y="1977883"/>
            <a:ext cx="5287687" cy="3317938"/>
          </a:xfrm>
        </p:spPr>
        <p:txBody>
          <a:bodyPr anchor="t">
            <a:normAutofit fontScale="92500" lnSpcReduction="20000"/>
          </a:bodyPr>
          <a:lstStyle/>
          <a:p>
            <a:pPr>
              <a:lnSpc>
                <a:spcPct val="90000"/>
              </a:lnSpc>
            </a:pPr>
            <a:r>
              <a:rPr lang="en-US" sz="1600" dirty="0">
                <a:solidFill>
                  <a:schemeClr val="tx1"/>
                </a:solidFill>
              </a:rPr>
              <a:t>Police call-takers process all incoming calls at OEMC. </a:t>
            </a:r>
          </a:p>
          <a:p>
            <a:pPr lvl="1">
              <a:lnSpc>
                <a:spcPct val="90000"/>
              </a:lnSpc>
            </a:pPr>
            <a:r>
              <a:rPr lang="en-US" dirty="0">
                <a:solidFill>
                  <a:schemeClr val="tx1"/>
                </a:solidFill>
              </a:rPr>
              <a:t>First responder and citizen safety should never be compromised regardless of the type of emergency call.</a:t>
            </a:r>
          </a:p>
          <a:p>
            <a:pPr lvl="1">
              <a:lnSpc>
                <a:spcPct val="90000"/>
              </a:lnSpc>
            </a:pPr>
            <a:r>
              <a:rPr lang="en-US" dirty="0">
                <a:solidFill>
                  <a:schemeClr val="tx1"/>
                </a:solidFill>
              </a:rPr>
              <a:t>Calls are routed to the appropriate jurisdiction or agency contingent upon the information provided by the caller.</a:t>
            </a:r>
          </a:p>
          <a:p>
            <a:pPr marL="457200" lvl="1" indent="0">
              <a:lnSpc>
                <a:spcPct val="90000"/>
              </a:lnSpc>
              <a:buNone/>
            </a:pPr>
            <a:endParaRPr lang="en-US" dirty="0">
              <a:solidFill>
                <a:schemeClr val="tx1"/>
              </a:solidFill>
            </a:endParaRPr>
          </a:p>
          <a:p>
            <a:pPr>
              <a:lnSpc>
                <a:spcPct val="90000"/>
              </a:lnSpc>
            </a:pPr>
            <a:r>
              <a:rPr lang="en-US" sz="1600" dirty="0">
                <a:solidFill>
                  <a:schemeClr val="tx1"/>
                </a:solidFill>
              </a:rPr>
              <a:t>Calls with a mental health component are triaged accordingly.	</a:t>
            </a:r>
          </a:p>
          <a:p>
            <a:pPr lvl="1">
              <a:lnSpc>
                <a:spcPct val="90000"/>
              </a:lnSpc>
            </a:pPr>
            <a:r>
              <a:rPr lang="en-US" dirty="0">
                <a:solidFill>
                  <a:schemeClr val="tx1"/>
                </a:solidFill>
              </a:rPr>
              <a:t>Call-takers must inquire about weapons, history of mental illness, and violent tendencies.</a:t>
            </a:r>
          </a:p>
          <a:p>
            <a:pPr lvl="1">
              <a:lnSpc>
                <a:spcPct val="90000"/>
              </a:lnSpc>
            </a:pPr>
            <a:r>
              <a:rPr lang="en-US" dirty="0">
                <a:solidFill>
                  <a:schemeClr val="tx1"/>
                </a:solidFill>
              </a:rPr>
              <a:t>CIT calls are forwarded to the dispatcher who then sends CIT officers </a:t>
            </a:r>
          </a:p>
          <a:p>
            <a:pPr lvl="1">
              <a:lnSpc>
                <a:spcPct val="90000"/>
              </a:lnSpc>
            </a:pPr>
            <a:endParaRPr lang="en-US" sz="1300" dirty="0">
              <a:solidFill>
                <a:srgbClr val="FFFFFF"/>
              </a:solidFill>
            </a:endParaRPr>
          </a:p>
          <a:p>
            <a:pPr lvl="1">
              <a:lnSpc>
                <a:spcPct val="90000"/>
              </a:lnSpc>
            </a:pPr>
            <a:endParaRPr lang="en-US" sz="1300" dirty="0">
              <a:solidFill>
                <a:srgbClr val="FFFFFF"/>
              </a:solidFill>
            </a:endParaRPr>
          </a:p>
          <a:p>
            <a:pPr>
              <a:lnSpc>
                <a:spcPct val="90000"/>
              </a:lnSpc>
            </a:pPr>
            <a:endParaRPr lang="en-US" sz="1300" dirty="0">
              <a:solidFill>
                <a:srgbClr val="FFFFFF"/>
              </a:solidFill>
            </a:endParaRPr>
          </a:p>
          <a:p>
            <a:pPr lvl="1">
              <a:lnSpc>
                <a:spcPct val="90000"/>
              </a:lnSpc>
            </a:pPr>
            <a:endParaRPr lang="en-US" sz="1300" dirty="0">
              <a:solidFill>
                <a:srgbClr val="FFFFFF"/>
              </a:solidFill>
            </a:endParaRPr>
          </a:p>
        </p:txBody>
      </p:sp>
      <p:sp>
        <p:nvSpPr>
          <p:cNvPr id="4" name="AutoShape 2">
            <a:extLst>
              <a:ext uri="{FF2B5EF4-FFF2-40B4-BE49-F238E27FC236}">
                <a16:creationId xmlns:a16="http://schemas.microsoft.com/office/drawing/2014/main" id="{63860E3C-ECD7-2216-01C7-6CCBCCE67F5A}"/>
              </a:ext>
            </a:extLst>
          </p:cNvPr>
          <p:cNvSpPr>
            <a:spLocks noChangeAspect="1" noChangeArrowheads="1"/>
          </p:cNvSpPr>
          <p:nvPr/>
        </p:nvSpPr>
        <p:spPr bwMode="auto">
          <a:xfrm>
            <a:off x="5943599" y="3276599"/>
            <a:ext cx="2074985" cy="2074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a:extLst>
              <a:ext uri="{FF2B5EF4-FFF2-40B4-BE49-F238E27FC236}">
                <a16:creationId xmlns:a16="http://schemas.microsoft.com/office/drawing/2014/main" id="{C686C3D3-6815-331F-5613-E7C8DF9679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330003" y="6126164"/>
            <a:ext cx="1765991"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2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AgendaLine"/>
          <p:cNvCxnSpPr>
            <a:cxnSpLocks/>
          </p:cNvCxnSpPr>
          <p:nvPr/>
        </p:nvCxnSpPr>
        <p:spPr>
          <a:xfrm>
            <a:off x="2358684" y="1571978"/>
            <a:ext cx="0" cy="4896555"/>
          </a:xfrm>
          <a:prstGeom prst="line">
            <a:avLst/>
          </a:prstGeom>
          <a:ln w="1905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btfpLayoutConfig" hidden="1"/>
          <p:cNvSpPr txBox="1"/>
          <p:nvPr/>
        </p:nvSpPr>
        <p:spPr>
          <a:xfrm>
            <a:off x="12700" y="12700"/>
            <a:ext cx="8890000" cy="107722"/>
          </a:xfrm>
          <a:prstGeom prst="rect">
            <a:avLst/>
          </a:prstGeom>
          <a:noFill/>
        </p:spPr>
        <p:txBody>
          <a:bodyPr vert="horz" rtlCol="0">
            <a:spAutoFit/>
          </a:bodyPr>
          <a:lstStyle/>
          <a:p>
            <a:r>
              <a:rPr lang="en-US" sz="100">
                <a:solidFill>
                  <a:srgbClr val="FFFFFF">
                    <a:alpha val="0"/>
                  </a:srgbClr>
                </a:solidFill>
              </a:rPr>
              <a:t>overall_1_132617861608743146 columns_1_132617861608743146 </a:t>
            </a:r>
          </a:p>
        </p:txBody>
      </p:sp>
      <p:sp>
        <p:nvSpPr>
          <p:cNvPr id="17" name="AgendaTitle"/>
          <p:cNvSpPr txBox="1"/>
          <p:nvPr/>
        </p:nvSpPr>
        <p:spPr>
          <a:xfrm>
            <a:off x="1066800" y="1727200"/>
            <a:ext cx="10160000" cy="235611"/>
          </a:xfrm>
          <a:prstGeom prst="rect">
            <a:avLst/>
          </a:prstGeom>
          <a:noFill/>
        </p:spPr>
        <p:txBody>
          <a:bodyPr vert="horz" lIns="18136" tIns="25226" rIns="72073" bIns="25226" rtlCol="0">
            <a:spAutoFit/>
          </a:bodyPr>
          <a:lstStyle/>
          <a:p>
            <a:r>
              <a:rPr lang="en-US" sz="1200" b="1" cap="all" spc="450"/>
              <a:t>Agenda</a:t>
            </a:r>
          </a:p>
        </p:txBody>
      </p:sp>
      <p:sp>
        <p:nvSpPr>
          <p:cNvPr id="18" name="AgendaEmphasisBar"/>
          <p:cNvSpPr/>
          <p:nvPr/>
        </p:nvSpPr>
        <p:spPr>
          <a:xfrm>
            <a:off x="2434436" y="2353221"/>
            <a:ext cx="126999" cy="743179"/>
          </a:xfrm>
          <a:prstGeom prst="rect">
            <a:avLst/>
          </a:prstGeom>
          <a:solidFill>
            <a:srgbClr val="CC0000"/>
          </a:solidFill>
          <a:ln w="19050">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AgendaSeparator4">
            <a:extLst>
              <a:ext uri="{FF2B5EF4-FFF2-40B4-BE49-F238E27FC236}">
                <a16:creationId xmlns:a16="http://schemas.microsoft.com/office/drawing/2014/main" id="{87305A2C-B1D2-7CCB-4D9E-235B957DB124}"/>
              </a:ext>
            </a:extLst>
          </p:cNvPr>
          <p:cNvCxnSpPr/>
          <p:nvPr/>
        </p:nvCxnSpPr>
        <p:spPr>
          <a:xfrm>
            <a:off x="2737515" y="5716976"/>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3" name="AgendaSeparator4">
            <a:extLst>
              <a:ext uri="{FF2B5EF4-FFF2-40B4-BE49-F238E27FC236}">
                <a16:creationId xmlns:a16="http://schemas.microsoft.com/office/drawing/2014/main" id="{FBFE185C-9B21-82F9-08D7-639E08B8EA6D}"/>
              </a:ext>
            </a:extLst>
          </p:cNvPr>
          <p:cNvCxnSpPr/>
          <p:nvPr/>
        </p:nvCxnSpPr>
        <p:spPr>
          <a:xfrm>
            <a:off x="2737515" y="1962811"/>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sp>
        <p:nvSpPr>
          <p:cNvPr id="6" name="AgendaTextBox">
            <a:extLst>
              <a:ext uri="{FF2B5EF4-FFF2-40B4-BE49-F238E27FC236}">
                <a16:creationId xmlns:a16="http://schemas.microsoft.com/office/drawing/2014/main" id="{D9CF3568-1E8F-C8CC-719F-BA658BD8CB8D}"/>
              </a:ext>
            </a:extLst>
          </p:cNvPr>
          <p:cNvSpPr txBox="1"/>
          <p:nvPr/>
        </p:nvSpPr>
        <p:spPr>
          <a:xfrm>
            <a:off x="2737515" y="1525976"/>
            <a:ext cx="8324185" cy="4191000"/>
          </a:xfrm>
          <a:prstGeom prst="rect">
            <a:avLst/>
          </a:prstGeom>
          <a:noFill/>
        </p:spPr>
        <p:txBody>
          <a:bodyPr vert="horz" wrap="square" lIns="91440" tIns="45720" rIns="91440" bIns="45720" rtlCol="0" anchor="t">
            <a:noAutofit/>
          </a:bodyPr>
          <a:lstStyle/>
          <a:p>
            <a:pPr>
              <a:lnSpc>
                <a:spcPct val="150000"/>
              </a:lnSpc>
            </a:pPr>
            <a:r>
              <a:rPr lang="en-US" sz="2000" dirty="0"/>
              <a:t>Welcome, Attendance, &amp; Minute Approval</a:t>
            </a:r>
          </a:p>
          <a:p>
            <a:pPr>
              <a:lnSpc>
                <a:spcPct val="150000"/>
              </a:lnSpc>
            </a:pPr>
            <a:r>
              <a:rPr lang="en-US" sz="2000" dirty="0"/>
              <a:t>Public Comment</a:t>
            </a:r>
          </a:p>
          <a:p>
            <a:pPr>
              <a:lnSpc>
                <a:spcPct val="150000"/>
              </a:lnSpc>
            </a:pPr>
            <a:r>
              <a:rPr lang="en-US" sz="2000" b="1" dirty="0">
                <a:ea typeface="+mn-lt"/>
                <a:cs typeface="+mn-lt"/>
              </a:rPr>
              <a:t>Administrative Updates</a:t>
            </a:r>
            <a:endParaRPr lang="en-US" sz="2000" b="1"/>
          </a:p>
          <a:p>
            <a:pPr>
              <a:lnSpc>
                <a:spcPct val="150000"/>
              </a:lnSpc>
            </a:pPr>
            <a:r>
              <a:rPr lang="en-US" sz="2000" dirty="0"/>
              <a:t>Follow Up from Q1</a:t>
            </a:r>
            <a:r>
              <a:rPr lang="en-US" sz="2000" dirty="0">
                <a:ea typeface="+mn-lt"/>
                <a:cs typeface="+mn-lt"/>
              </a:rPr>
              <a:t> </a:t>
            </a:r>
            <a:r>
              <a:rPr lang="en-US" sz="2000" dirty="0"/>
              <a:t>Meeting- feedback loop</a:t>
            </a:r>
            <a:endParaRPr lang="en-US" sz="2000" dirty="0">
              <a:ea typeface="+mn-lt"/>
              <a:cs typeface="+mn-lt"/>
            </a:endParaRPr>
          </a:p>
          <a:p>
            <a:pPr>
              <a:lnSpc>
                <a:spcPct val="150000"/>
              </a:lnSpc>
            </a:pPr>
            <a:r>
              <a:rPr lang="en-US" sz="2000" dirty="0"/>
              <a:t>Presentations</a:t>
            </a:r>
          </a:p>
          <a:p>
            <a:pPr>
              <a:lnSpc>
                <a:spcPct val="150000"/>
              </a:lnSpc>
            </a:pPr>
            <a:r>
              <a:rPr lang="en-US" sz="2000" dirty="0"/>
              <a:t>Mayor's Office Updates</a:t>
            </a:r>
          </a:p>
          <a:p>
            <a:pPr>
              <a:lnSpc>
                <a:spcPct val="150000"/>
              </a:lnSpc>
              <a:spcBef>
                <a:spcPts val="3600"/>
              </a:spcBef>
            </a:pPr>
            <a:endParaRPr lang="en-US" sz="2000"/>
          </a:p>
        </p:txBody>
      </p:sp>
    </p:spTree>
    <p:extLst>
      <p:ext uri="{BB962C8B-B14F-4D97-AF65-F5344CB8AC3E}">
        <p14:creationId xmlns:p14="http://schemas.microsoft.com/office/powerpoint/2010/main" val="1096365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3CC2D6-D677-C5B6-B63B-072744F6906D}"/>
              </a:ext>
            </a:extLst>
          </p:cNvPr>
          <p:cNvSpPr txBox="1"/>
          <p:nvPr/>
        </p:nvSpPr>
        <p:spPr>
          <a:xfrm>
            <a:off x="241300" y="1304012"/>
            <a:ext cx="3460750" cy="1477328"/>
          </a:xfrm>
          <a:prstGeom prst="rect">
            <a:avLst/>
          </a:prstGeom>
          <a:noFill/>
        </p:spPr>
        <p:txBody>
          <a:bodyPr wrap="square" rtlCol="0">
            <a:spAutoFit/>
          </a:bodyPr>
          <a:lstStyle/>
          <a:p>
            <a:r>
              <a:rPr lang="en-US" dirty="0"/>
              <a:t>OEMC’s Triage Box Outlines:</a:t>
            </a:r>
          </a:p>
          <a:p>
            <a:pPr marL="742950" lvl="1" indent="-285750">
              <a:buFont typeface="Wingdings" panose="05000000000000000000" pitchFamily="2" charset="2"/>
              <a:buChar char="§"/>
            </a:pPr>
            <a:r>
              <a:rPr lang="en-US" dirty="0"/>
              <a:t>Weapons</a:t>
            </a:r>
          </a:p>
          <a:p>
            <a:pPr marL="742950" lvl="1" indent="-285750">
              <a:buFont typeface="Wingdings" panose="05000000000000000000" pitchFamily="2" charset="2"/>
              <a:buChar char="§"/>
            </a:pPr>
            <a:r>
              <a:rPr lang="en-US" dirty="0"/>
              <a:t>History of Mental Health Conditions</a:t>
            </a:r>
          </a:p>
          <a:p>
            <a:pPr marL="742950" lvl="1" indent="-285750">
              <a:buFont typeface="Wingdings" panose="05000000000000000000" pitchFamily="2" charset="2"/>
              <a:buChar char="§"/>
            </a:pPr>
            <a:r>
              <a:rPr lang="en-US" dirty="0"/>
              <a:t>Violent Tendencies </a:t>
            </a:r>
          </a:p>
        </p:txBody>
      </p:sp>
      <p:pic>
        <p:nvPicPr>
          <p:cNvPr id="9" name="Picture 8">
            <a:extLst>
              <a:ext uri="{FF2B5EF4-FFF2-40B4-BE49-F238E27FC236}">
                <a16:creationId xmlns:a16="http://schemas.microsoft.com/office/drawing/2014/main" id="{8075AA4A-BD82-E6E1-C979-628DFC62FE32}"/>
              </a:ext>
            </a:extLst>
          </p:cNvPr>
          <p:cNvPicPr>
            <a:picLocks noChangeAspect="1"/>
          </p:cNvPicPr>
          <p:nvPr/>
        </p:nvPicPr>
        <p:blipFill>
          <a:blip r:embed="rId3"/>
          <a:stretch>
            <a:fillRect/>
          </a:stretch>
        </p:blipFill>
        <p:spPr>
          <a:xfrm>
            <a:off x="4210050" y="571500"/>
            <a:ext cx="6534150" cy="5460999"/>
          </a:xfrm>
          <a:prstGeom prst="rect">
            <a:avLst/>
          </a:prstGeom>
          <a:scene3d>
            <a:camera prst="perspectiveFront"/>
            <a:lightRig rig="threePt" dir="t"/>
          </a:scene3d>
        </p:spPr>
      </p:pic>
      <p:sp>
        <p:nvSpPr>
          <p:cNvPr id="34" name="TextBox 33">
            <a:extLst>
              <a:ext uri="{FF2B5EF4-FFF2-40B4-BE49-F238E27FC236}">
                <a16:creationId xmlns:a16="http://schemas.microsoft.com/office/drawing/2014/main" id="{412DD74D-AB25-EF2D-0A0D-37982691E8DE}"/>
              </a:ext>
            </a:extLst>
          </p:cNvPr>
          <p:cNvSpPr txBox="1"/>
          <p:nvPr/>
        </p:nvSpPr>
        <p:spPr>
          <a:xfrm>
            <a:off x="241300" y="3222624"/>
            <a:ext cx="3460750" cy="2585323"/>
          </a:xfrm>
          <a:prstGeom prst="rect">
            <a:avLst/>
          </a:prstGeom>
          <a:noFill/>
        </p:spPr>
        <p:txBody>
          <a:bodyPr wrap="square" rtlCol="0">
            <a:spAutoFit/>
          </a:bodyPr>
          <a:lstStyle/>
          <a:p>
            <a:r>
              <a:rPr lang="en-US" dirty="0"/>
              <a:t>Any emergency call can have a CIT component, but these 5 events types yield the highest CIT Response totals:</a:t>
            </a:r>
          </a:p>
          <a:p>
            <a:pPr marL="742950" lvl="1" indent="-285750">
              <a:buFont typeface="Wingdings" panose="05000000000000000000" pitchFamily="2" charset="2"/>
              <a:buChar char="§"/>
            </a:pPr>
            <a:r>
              <a:rPr lang="en-US" dirty="0"/>
              <a:t>DISTME</a:t>
            </a:r>
          </a:p>
          <a:p>
            <a:pPr marL="742950" lvl="1" indent="-285750">
              <a:buFont typeface="Wingdings" panose="05000000000000000000" pitchFamily="2" charset="2"/>
              <a:buChar char="§"/>
            </a:pPr>
            <a:r>
              <a:rPr lang="en-US" dirty="0"/>
              <a:t>THREAS</a:t>
            </a:r>
          </a:p>
          <a:p>
            <a:pPr marL="742950" lvl="1" indent="-285750">
              <a:buFont typeface="Wingdings" panose="05000000000000000000" pitchFamily="2" charset="2"/>
              <a:buChar char="§"/>
            </a:pPr>
            <a:r>
              <a:rPr lang="en-US" dirty="0"/>
              <a:t>CHECWB</a:t>
            </a:r>
          </a:p>
          <a:p>
            <a:pPr marL="742950" lvl="1" indent="-285750">
              <a:buFont typeface="Wingdings" panose="05000000000000000000" pitchFamily="2" charset="2"/>
              <a:buChar char="§"/>
            </a:pPr>
            <a:r>
              <a:rPr lang="en-US" dirty="0"/>
              <a:t>SUSPER</a:t>
            </a:r>
          </a:p>
          <a:p>
            <a:pPr marL="742950" lvl="1" indent="-285750">
              <a:buFont typeface="Wingdings" panose="05000000000000000000" pitchFamily="2" charset="2"/>
              <a:buChar char="§"/>
            </a:pPr>
            <a:r>
              <a:rPr lang="en-US" dirty="0"/>
              <a:t>CRIMTI</a:t>
            </a:r>
          </a:p>
        </p:txBody>
      </p:sp>
      <p:pic>
        <p:nvPicPr>
          <p:cNvPr id="36" name="Picture 2">
            <a:extLst>
              <a:ext uri="{FF2B5EF4-FFF2-40B4-BE49-F238E27FC236}">
                <a16:creationId xmlns:a16="http://schemas.microsoft.com/office/drawing/2014/main" id="{85A2F1DE-2C32-7F7F-A0D8-3D407B240E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350475" y="6228523"/>
            <a:ext cx="1765991"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40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F501-121F-0579-FD47-CB39A0AE591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321EB65-B9BF-2012-1852-5211E848037B}"/>
              </a:ext>
            </a:extLst>
          </p:cNvPr>
          <p:cNvSpPr txBox="1"/>
          <p:nvPr/>
        </p:nvSpPr>
        <p:spPr>
          <a:xfrm>
            <a:off x="2776086" y="846799"/>
            <a:ext cx="64897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rebuchet MS" panose="020B0603020202020204"/>
                <a:ea typeface="+mn-ea"/>
                <a:cs typeface="+mn-cs"/>
              </a:rPr>
              <a:t>CIT Dispatch Processes </a:t>
            </a:r>
          </a:p>
        </p:txBody>
      </p:sp>
      <p:pic>
        <p:nvPicPr>
          <p:cNvPr id="36" name="Picture 2">
            <a:extLst>
              <a:ext uri="{FF2B5EF4-FFF2-40B4-BE49-F238E27FC236}">
                <a16:creationId xmlns:a16="http://schemas.microsoft.com/office/drawing/2014/main" id="{C3E72BD4-D878-E8FD-FEA2-3B099CA8C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350475" y="6228523"/>
            <a:ext cx="1765991"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7E49D4-3A76-6C75-51C7-8963811BCC05}"/>
              </a:ext>
            </a:extLst>
          </p:cNvPr>
          <p:cNvSpPr txBox="1"/>
          <p:nvPr/>
        </p:nvSpPr>
        <p:spPr>
          <a:xfrm>
            <a:off x="2616200" y="1486823"/>
            <a:ext cx="7270750" cy="3416320"/>
          </a:xfrm>
          <a:prstGeom prst="rect">
            <a:avLst/>
          </a:prstGeom>
          <a:noFill/>
        </p:spPr>
        <p:txBody>
          <a:bodyPr wrap="square" rtlCol="0">
            <a:spAutoFit/>
          </a:bodyPr>
          <a:lstStyle/>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Certified CIT CPD members have received specialized training in responding to individuals in crisis.  </a:t>
            </a:r>
          </a:p>
          <a:p>
            <a:endParaRPr lang="en-US"/>
          </a:p>
          <a:p>
            <a:pPr marL="285750" indent="-285750">
              <a:buFont typeface="Wingdings" panose="05000000000000000000" pitchFamily="2" charset="2"/>
              <a:buChar char="§"/>
            </a:pPr>
            <a:r>
              <a:rPr lang="en-US"/>
              <a:t>Certified CIT CPD members are prioritized to respond to service calls classified with a mental health component. </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OEMC dispatchers are trained to identify available Certified CIT CPD members contingent upon attributes.</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The assigned attribute for Certified CIT CPD members is “Z”.</a:t>
            </a:r>
          </a:p>
          <a:p>
            <a:pPr marL="742950" lvl="1" indent="-285750">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AF104C5C-A63C-581C-56AD-A945A7C5EDD4}"/>
              </a:ext>
            </a:extLst>
          </p:cNvPr>
          <p:cNvSpPr txBox="1"/>
          <p:nvPr/>
        </p:nvSpPr>
        <p:spPr>
          <a:xfrm>
            <a:off x="1768475" y="4079012"/>
            <a:ext cx="6115050" cy="646331"/>
          </a:xfrm>
          <a:prstGeom prst="rect">
            <a:avLst/>
          </a:prstGeom>
          <a:noFill/>
        </p:spPr>
        <p:txBody>
          <a:bodyPr wrap="square">
            <a:spAutoFit/>
          </a:bodyPr>
          <a:lstStyle/>
          <a:p>
            <a:pPr marL="285750" indent="-285750">
              <a:buFont typeface="Wingdings" panose="05000000000000000000" pitchFamily="2" charset="2"/>
              <a:buChar char="§"/>
            </a:pPr>
            <a:endParaRPr lang="en-US"/>
          </a:p>
          <a:p>
            <a:endParaRPr lang="en-US" dirty="0"/>
          </a:p>
        </p:txBody>
      </p:sp>
      <p:sp>
        <p:nvSpPr>
          <p:cNvPr id="5" name="AutoShape 2">
            <a:extLst>
              <a:ext uri="{FF2B5EF4-FFF2-40B4-BE49-F238E27FC236}">
                <a16:creationId xmlns:a16="http://schemas.microsoft.com/office/drawing/2014/main" id="{068C9968-0CD0-C33A-1864-9C0DC72090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CC0398B9-1041-3C03-47E9-1104C777B48C}"/>
              </a:ext>
            </a:extLst>
          </p:cNvPr>
          <p:cNvPicPr>
            <a:picLocks noChangeAspect="1"/>
          </p:cNvPicPr>
          <p:nvPr/>
        </p:nvPicPr>
        <p:blipFill>
          <a:blip r:embed="rId4"/>
          <a:stretch>
            <a:fillRect/>
          </a:stretch>
        </p:blipFill>
        <p:spPr>
          <a:xfrm>
            <a:off x="381851" y="388961"/>
            <a:ext cx="2038635" cy="6051743"/>
          </a:xfrm>
          <a:prstGeom prst="rect">
            <a:avLst/>
          </a:prstGeom>
        </p:spPr>
      </p:pic>
    </p:spTree>
    <p:extLst>
      <p:ext uri="{BB962C8B-B14F-4D97-AF65-F5344CB8AC3E}">
        <p14:creationId xmlns:p14="http://schemas.microsoft.com/office/powerpoint/2010/main" val="3104379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47C5E-BA1E-2FB4-C3D3-B6CE7422B49E}"/>
            </a:ext>
          </a:extLst>
        </p:cNvPr>
        <p:cNvGrpSpPr/>
        <p:nvPr/>
      </p:nvGrpSpPr>
      <p:grpSpPr>
        <a:xfrm>
          <a:off x="0" y="0"/>
          <a:ext cx="0" cy="0"/>
          <a:chOff x="0" y="0"/>
          <a:chExt cx="0" cy="0"/>
        </a:xfrm>
      </p:grpSpPr>
      <p:pic>
        <p:nvPicPr>
          <p:cNvPr id="36" name="Picture 2">
            <a:extLst>
              <a:ext uri="{FF2B5EF4-FFF2-40B4-BE49-F238E27FC236}">
                <a16:creationId xmlns:a16="http://schemas.microsoft.com/office/drawing/2014/main" id="{89B654B4-F34F-9FCF-6CE2-A90A2A9ABC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350475" y="6228523"/>
            <a:ext cx="1765991"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8EA001-F579-1044-981F-7087E12814D6}"/>
              </a:ext>
            </a:extLst>
          </p:cNvPr>
          <p:cNvSpPr txBox="1"/>
          <p:nvPr/>
        </p:nvSpPr>
        <p:spPr>
          <a:xfrm>
            <a:off x="2092325" y="809109"/>
            <a:ext cx="611505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rebuchet MS" panose="020B0603020202020204"/>
                <a:ea typeface="+mn-ea"/>
                <a:cs typeface="+mn-cs"/>
              </a:rPr>
              <a:t>CIT Dispatch Processes </a:t>
            </a:r>
          </a:p>
        </p:txBody>
      </p:sp>
      <p:sp>
        <p:nvSpPr>
          <p:cNvPr id="5" name="TextBox 4">
            <a:extLst>
              <a:ext uri="{FF2B5EF4-FFF2-40B4-BE49-F238E27FC236}">
                <a16:creationId xmlns:a16="http://schemas.microsoft.com/office/drawing/2014/main" id="{117D9B6E-684D-2B57-AD21-557D71BCD81D}"/>
              </a:ext>
            </a:extLst>
          </p:cNvPr>
          <p:cNvSpPr txBox="1"/>
          <p:nvPr/>
        </p:nvSpPr>
        <p:spPr>
          <a:xfrm>
            <a:off x="1123950" y="1663700"/>
            <a:ext cx="8394700" cy="3970318"/>
          </a:xfrm>
          <a:prstGeom prst="rect">
            <a:avLst/>
          </a:prstGeom>
          <a:noFill/>
        </p:spPr>
        <p:txBody>
          <a:bodyPr wrap="square" rtlCol="0">
            <a:spAutoFit/>
          </a:bodyPr>
          <a:lstStyle/>
          <a:p>
            <a:pPr marL="285750" indent="-285750">
              <a:buFont typeface="Wingdings" panose="05000000000000000000" pitchFamily="2" charset="2"/>
              <a:buChar char="§"/>
            </a:pPr>
            <a:r>
              <a:rPr lang="en-US" dirty="0"/>
              <a:t>Dispatchers will assign a Certified CIT CPD member to any event with a mental health component.</a:t>
            </a:r>
          </a:p>
          <a:p>
            <a:endParaRPr lang="en-US" dirty="0"/>
          </a:p>
          <a:p>
            <a:pPr marL="285750" indent="-285750">
              <a:buFont typeface="Wingdings" panose="05000000000000000000" pitchFamily="2" charset="2"/>
              <a:buChar char="§"/>
            </a:pPr>
            <a:r>
              <a:rPr lang="en-US" dirty="0"/>
              <a:t>When assigning a Certified CIT CPD member to an event, dispatchers will assign a unit bearing the Z attribute first provided the unit’s location will not delay the arrival of the CIT unit to the scene.</a:t>
            </a:r>
          </a:p>
          <a:p>
            <a:endParaRPr lang="en-US" dirty="0"/>
          </a:p>
          <a:p>
            <a:pPr marL="285750" indent="-285750">
              <a:buFont typeface="Wingdings" panose="05000000000000000000" pitchFamily="2" charset="2"/>
              <a:buChar char="§"/>
            </a:pPr>
            <a:r>
              <a:rPr lang="en-US" dirty="0"/>
              <a:t>If there are no CIT units available, dispatchers will assign the closest 10-4 unit and a Sergeant to the scene of any CIT flagged event.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b="1" dirty="0">
                <a:solidFill>
                  <a:srgbClr val="FF0000"/>
                </a:solidFill>
              </a:rPr>
              <a:t>Note: At </a:t>
            </a:r>
            <a:r>
              <a:rPr lang="en-US" b="1" u="sng" dirty="0">
                <a:solidFill>
                  <a:srgbClr val="FF0000"/>
                </a:solidFill>
              </a:rPr>
              <a:t>NO</a:t>
            </a:r>
            <a:r>
              <a:rPr lang="en-US" b="1" dirty="0">
                <a:solidFill>
                  <a:srgbClr val="FF0000"/>
                </a:solidFill>
              </a:rPr>
              <a:t> time will a dispatcher hold an event with a CIT component to wait for a CIT unit identified with the “Z” attribute if not readily available.</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936915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47590-4164-CCBB-B313-61BE318ACC6B}"/>
            </a:ext>
          </a:extLst>
        </p:cNvPr>
        <p:cNvGrpSpPr/>
        <p:nvPr/>
      </p:nvGrpSpPr>
      <p:grpSpPr>
        <a:xfrm>
          <a:off x="0" y="0"/>
          <a:ext cx="0" cy="0"/>
          <a:chOff x="0" y="0"/>
          <a:chExt cx="0" cy="0"/>
        </a:xfrm>
      </p:grpSpPr>
      <p:pic>
        <p:nvPicPr>
          <p:cNvPr id="36" name="Picture 2">
            <a:extLst>
              <a:ext uri="{FF2B5EF4-FFF2-40B4-BE49-F238E27FC236}">
                <a16:creationId xmlns:a16="http://schemas.microsoft.com/office/drawing/2014/main" id="{7F9722E8-45D0-F4E6-EBF2-9A8FB66A76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350475" y="6228523"/>
            <a:ext cx="1765991"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A41800-1FF2-1768-9922-EED9007F8401}"/>
              </a:ext>
            </a:extLst>
          </p:cNvPr>
          <p:cNvSpPr txBox="1"/>
          <p:nvPr/>
        </p:nvSpPr>
        <p:spPr>
          <a:xfrm>
            <a:off x="2174875" y="827662"/>
            <a:ext cx="611505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rebuchet MS" panose="020B0603020202020204"/>
              </a:rPr>
              <a:t>CIT Definitions and Dispositions </a:t>
            </a:r>
            <a:endParaRPr kumimoji="0" lang="en-US"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9E6A6850-FF40-7A4C-C701-02D20FCFDAF5}"/>
              </a:ext>
            </a:extLst>
          </p:cNvPr>
          <p:cNvSpPr txBox="1"/>
          <p:nvPr/>
        </p:nvSpPr>
        <p:spPr>
          <a:xfrm>
            <a:off x="1123950" y="1663700"/>
            <a:ext cx="8394700" cy="3139321"/>
          </a:xfrm>
          <a:prstGeom prst="rect">
            <a:avLst/>
          </a:prstGeom>
          <a:noFill/>
        </p:spPr>
        <p:txBody>
          <a:bodyPr wrap="square" rtlCol="0">
            <a:spAutoFit/>
          </a:bodyPr>
          <a:lstStyle/>
          <a:p>
            <a:pPr marL="285750" indent="-285750">
              <a:buFont typeface="Wingdings" panose="05000000000000000000" pitchFamily="2" charset="2"/>
              <a:buChar char="§"/>
            </a:pPr>
            <a:r>
              <a:rPr lang="en-US" u="sng" dirty="0"/>
              <a:t>OEMC CIT Events </a:t>
            </a:r>
            <a:r>
              <a:rPr lang="en-US" dirty="0"/>
              <a:t>– Calls with a mental health component generated by the OEMC call-taker and is classified accordingly based upon the information obtained from the caller.</a:t>
            </a:r>
          </a:p>
          <a:p>
            <a:pPr marL="742950" lvl="1" indent="-285750">
              <a:buFont typeface="Wingdings" panose="05000000000000000000" pitchFamily="2" charset="2"/>
              <a:buChar char="§"/>
            </a:pPr>
            <a:r>
              <a:rPr lang="en-US" dirty="0"/>
              <a:t>Field response may not observe a mental health component and subsequently issue a non-mental health related disposition.</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u="sng" dirty="0"/>
              <a:t>CPD CIT Events </a:t>
            </a:r>
            <a:r>
              <a:rPr lang="en-US" dirty="0"/>
              <a:t>– Calls that were not initially classified by OEMC call-taker as having a mental health component based upon the information obtained from the caller. </a:t>
            </a:r>
          </a:p>
          <a:p>
            <a:pPr marL="742950" lvl="1" indent="-285750">
              <a:buFont typeface="Wingdings" panose="05000000000000000000" pitchFamily="2" charset="2"/>
              <a:buChar char="§"/>
            </a:pPr>
            <a:r>
              <a:rPr lang="en-US" dirty="0"/>
              <a:t>Field response may observe a mental health component that warrants a mental health related disposition. </a:t>
            </a:r>
          </a:p>
        </p:txBody>
      </p:sp>
      <p:sp>
        <p:nvSpPr>
          <p:cNvPr id="3" name="TextBox 2">
            <a:extLst>
              <a:ext uri="{FF2B5EF4-FFF2-40B4-BE49-F238E27FC236}">
                <a16:creationId xmlns:a16="http://schemas.microsoft.com/office/drawing/2014/main" id="{28DD3E2A-C5D9-C541-265D-C13B51B4F0C6}"/>
              </a:ext>
            </a:extLst>
          </p:cNvPr>
          <p:cNvSpPr txBox="1"/>
          <p:nvPr/>
        </p:nvSpPr>
        <p:spPr>
          <a:xfrm>
            <a:off x="1069974" y="5107008"/>
            <a:ext cx="8448675" cy="923330"/>
          </a:xfrm>
          <a:prstGeom prst="rect">
            <a:avLst/>
          </a:prstGeom>
          <a:noFill/>
        </p:spPr>
        <p:txBody>
          <a:bodyPr wrap="square">
            <a:spAutoFit/>
          </a:bodyPr>
          <a:lstStyle/>
          <a:p>
            <a:pPr marL="285750" indent="-285750">
              <a:buFont typeface="Wingdings" panose="05000000000000000000" pitchFamily="2" charset="2"/>
              <a:buChar char="§"/>
            </a:pPr>
            <a:r>
              <a:rPr lang="en-US" b="1" dirty="0">
                <a:solidFill>
                  <a:srgbClr val="FF0000"/>
                </a:solidFill>
              </a:rPr>
              <a:t>Note: The CIT response statistics as provided by OEMC and CPD will appear to be redundant at times due to the classification and disposition of CIT events.</a:t>
            </a:r>
          </a:p>
        </p:txBody>
      </p:sp>
    </p:spTree>
    <p:extLst>
      <p:ext uri="{BB962C8B-B14F-4D97-AF65-F5344CB8AC3E}">
        <p14:creationId xmlns:p14="http://schemas.microsoft.com/office/powerpoint/2010/main" val="3370852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861CC-F9A6-087E-F247-E4C9D27FDF71}"/>
            </a:ext>
          </a:extLst>
        </p:cNvPr>
        <p:cNvGrpSpPr/>
        <p:nvPr/>
      </p:nvGrpSpPr>
      <p:grpSpPr>
        <a:xfrm>
          <a:off x="0" y="0"/>
          <a:ext cx="0" cy="0"/>
          <a:chOff x="0" y="0"/>
          <a:chExt cx="0" cy="0"/>
        </a:xfrm>
      </p:grpSpPr>
      <p:pic>
        <p:nvPicPr>
          <p:cNvPr id="36" name="Picture 2">
            <a:extLst>
              <a:ext uri="{FF2B5EF4-FFF2-40B4-BE49-F238E27FC236}">
                <a16:creationId xmlns:a16="http://schemas.microsoft.com/office/drawing/2014/main" id="{7EE1916C-A031-9884-A2AE-116763AA80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350475" y="6228523"/>
            <a:ext cx="1765991"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BFA468-EE3A-D6E0-85BF-7CDE6884E91A}"/>
              </a:ext>
            </a:extLst>
          </p:cNvPr>
          <p:cNvSpPr txBox="1"/>
          <p:nvPr/>
        </p:nvSpPr>
        <p:spPr>
          <a:xfrm>
            <a:off x="1876425" y="1289302"/>
            <a:ext cx="611505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rebuchet MS" panose="020B0603020202020204"/>
              </a:rPr>
              <a:t>OEMC/CPD CIT 2024 Statistics</a:t>
            </a:r>
            <a:endParaRPr kumimoji="0" lang="en-US" sz="3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4D1F3CBC-2BE1-A74B-6A53-8096AC8EBB61}"/>
              </a:ext>
            </a:extLst>
          </p:cNvPr>
          <p:cNvSpPr txBox="1"/>
          <p:nvPr/>
        </p:nvSpPr>
        <p:spPr>
          <a:xfrm>
            <a:off x="463550" y="2343140"/>
            <a:ext cx="10109200"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t>In 2024, Chicago Police Officers responded to the following calls for service:</a:t>
            </a:r>
          </a:p>
          <a:p>
            <a:pPr marL="285750"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b="1" dirty="0"/>
              <a:t>Disturbance/Mental Health: 26,835</a:t>
            </a:r>
          </a:p>
          <a:p>
            <a:pPr marL="742950" lvl="1" indent="-285750">
              <a:buFont typeface="Wingdings" panose="05000000000000000000" pitchFamily="2" charset="2"/>
              <a:buChar char="§"/>
            </a:pPr>
            <a:r>
              <a:rPr lang="en-US" b="1" dirty="0"/>
              <a:t>Check the Well-being: 9,923 </a:t>
            </a:r>
            <a:r>
              <a:rPr lang="en-US" b="1" dirty="0">
                <a:solidFill>
                  <a:srgbClr val="FF0000"/>
                </a:solidFill>
              </a:rPr>
              <a:t>*not all are classified as having a CIT component </a:t>
            </a:r>
          </a:p>
          <a:p>
            <a:pPr marL="742950" lvl="1" indent="-285750">
              <a:buFont typeface="Wingdings" panose="05000000000000000000" pitchFamily="2" charset="2"/>
              <a:buChar char="§"/>
            </a:pPr>
            <a:r>
              <a:rPr lang="en-US" b="1" dirty="0"/>
              <a:t>Threatening Suicide: 7,680</a:t>
            </a:r>
            <a:endParaRPr lang="en-US" dirty="0"/>
          </a:p>
          <a:p>
            <a:pPr marL="742950" lvl="1" indent="-285750">
              <a:buFont typeface="Wingdings" panose="05000000000000000000" pitchFamily="2" charset="2"/>
              <a:buChar char="§"/>
            </a:pPr>
            <a:r>
              <a:rPr lang="en-US" b="1" dirty="0"/>
              <a:t>Attempt Suicide: 1,229</a:t>
            </a:r>
          </a:p>
          <a:p>
            <a:pPr marL="742950" lvl="1" indent="-285750">
              <a:buFont typeface="Wingdings" panose="05000000000000000000" pitchFamily="2" charset="2"/>
              <a:buChar char="§"/>
            </a:pPr>
            <a:r>
              <a:rPr lang="en-US" b="1" dirty="0"/>
              <a:t>Suspicious Person: 5,446 </a:t>
            </a:r>
            <a:r>
              <a:rPr lang="en-US" b="1" dirty="0">
                <a:solidFill>
                  <a:srgbClr val="FF0000"/>
                </a:solidFill>
              </a:rPr>
              <a:t>*not all are classified as having a CIT component</a:t>
            </a:r>
          </a:p>
          <a:p>
            <a:pPr marL="742950" lvl="1" indent="-285750">
              <a:buFont typeface="Wingdings" panose="05000000000000000000" pitchFamily="2" charset="2"/>
              <a:buChar char="§"/>
            </a:pPr>
            <a:r>
              <a:rPr lang="en-US" b="1" dirty="0"/>
              <a:t>Criminal Trespass in Progress: 2,433 </a:t>
            </a:r>
            <a:r>
              <a:rPr lang="en-US" b="1" dirty="0">
                <a:solidFill>
                  <a:srgbClr val="FF0000"/>
                </a:solidFill>
              </a:rPr>
              <a:t>*not all are classified as having a CIT component</a:t>
            </a:r>
            <a:endParaRPr lang="en-US" dirty="0">
              <a:solidFill>
                <a:srgbClr val="FF0000"/>
              </a:solidFill>
            </a:endParaRPr>
          </a:p>
          <a:p>
            <a:pPr marL="742950" lvl="1" indent="-285750">
              <a:buFont typeface="Wingdings" panose="05000000000000000000" pitchFamily="2" charset="2"/>
              <a:buChar char="§"/>
            </a:pPr>
            <a:r>
              <a:rPr lang="en-US" b="1" dirty="0"/>
              <a:t>Mental Health Transports: 7,791</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295347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53C9-EDF6-4182-AEB9-9C59999C7C27}"/>
              </a:ext>
            </a:extLst>
          </p:cNvPr>
          <p:cNvSpPr>
            <a:spLocks noGrp="1"/>
          </p:cNvSpPr>
          <p:nvPr>
            <p:ph type="title"/>
          </p:nvPr>
        </p:nvSpPr>
        <p:spPr>
          <a:xfrm>
            <a:off x="2019301" y="530089"/>
            <a:ext cx="6347713" cy="1320800"/>
          </a:xfrm>
        </p:spPr>
        <p:txBody>
          <a:bodyPr>
            <a:normAutofit/>
          </a:bodyPr>
          <a:lstStyle/>
          <a:p>
            <a:pPr algn="ctr"/>
            <a:r>
              <a:rPr lang="en-US" sz="4400" dirty="0"/>
              <a:t>WHAT IS </a:t>
            </a:r>
            <a:r>
              <a:rPr lang="en-US" sz="4400" dirty="0">
                <a:solidFill>
                  <a:srgbClr val="00B050"/>
                </a:solidFill>
              </a:rPr>
              <a:t>SMART911</a:t>
            </a:r>
            <a:r>
              <a:rPr lang="en-US" sz="4400" dirty="0"/>
              <a:t>?</a:t>
            </a:r>
          </a:p>
        </p:txBody>
      </p:sp>
      <p:sp>
        <p:nvSpPr>
          <p:cNvPr id="3" name="Content Placeholder 2">
            <a:extLst>
              <a:ext uri="{FF2B5EF4-FFF2-40B4-BE49-F238E27FC236}">
                <a16:creationId xmlns:a16="http://schemas.microsoft.com/office/drawing/2014/main" id="{0F2297FE-E26A-4E38-8D71-AFFFDD24DE01}"/>
              </a:ext>
            </a:extLst>
          </p:cNvPr>
          <p:cNvSpPr>
            <a:spLocks noGrp="1"/>
          </p:cNvSpPr>
          <p:nvPr>
            <p:ph sz="quarter" idx="13"/>
          </p:nvPr>
        </p:nvSpPr>
        <p:spPr>
          <a:xfrm>
            <a:off x="798385" y="1462447"/>
            <a:ext cx="8980043" cy="3454400"/>
          </a:xfrm>
        </p:spPr>
        <p:txBody>
          <a:bodyPr>
            <a:normAutofit/>
          </a:bodyPr>
          <a:lstStyle/>
          <a:p>
            <a:r>
              <a:rPr lang="en-US" sz="2000" dirty="0">
                <a:cs typeface="Kartika" panose="02020503030404060203" pitchFamily="18" charset="0"/>
              </a:rPr>
              <a:t>A free online app that allows you to create a custom 9-1-1 Safety Profile for you and your family.</a:t>
            </a:r>
          </a:p>
          <a:p>
            <a:pPr marL="0" indent="0">
              <a:buNone/>
            </a:pPr>
            <a:endParaRPr lang="en-US" sz="2000" dirty="0">
              <a:cs typeface="Kartika" panose="02020503030404060203" pitchFamily="18" charset="0"/>
            </a:endParaRPr>
          </a:p>
          <a:p>
            <a:r>
              <a:rPr lang="en-US" sz="2000" dirty="0">
                <a:cs typeface="Kartika" panose="02020503030404060203" pitchFamily="18" charset="0"/>
              </a:rPr>
              <a:t>The Safety Profile for residents can include as little or as much information as needed about themselves and their family members.</a:t>
            </a:r>
          </a:p>
          <a:p>
            <a:pPr marL="0" indent="0">
              <a:buNone/>
            </a:pPr>
            <a:r>
              <a:rPr lang="en-US" sz="2000" dirty="0">
                <a:cs typeface="Kartika" panose="02020503030404060203" pitchFamily="18" charset="0"/>
              </a:rPr>
              <a:t>   </a:t>
            </a:r>
          </a:p>
          <a:p>
            <a:r>
              <a:rPr lang="en-US" sz="2000" dirty="0">
                <a:cs typeface="Kartika" panose="02020503030404060203" pitchFamily="18" charset="0"/>
              </a:rPr>
              <a:t>Smart911 has a texting feature Call takers can utilize in the event a caller can not speak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20" y="5462086"/>
            <a:ext cx="1011129" cy="13525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259" y="5460763"/>
            <a:ext cx="1348583" cy="135387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3EC8C48-C1DB-A68E-2101-D51642351F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1435" y="6176287"/>
            <a:ext cx="1677449" cy="638348"/>
          </a:xfrm>
          <a:prstGeom prst="rect">
            <a:avLst/>
          </a:prstGeom>
        </p:spPr>
      </p:pic>
    </p:spTree>
    <p:extLst>
      <p:ext uri="{BB962C8B-B14F-4D97-AF65-F5344CB8AC3E}">
        <p14:creationId xmlns:p14="http://schemas.microsoft.com/office/powerpoint/2010/main" val="4171574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551180"/>
            <a:ext cx="6178974" cy="5755639"/>
          </a:xfrm>
          <a:prstGeom prst="rect">
            <a:avLst/>
          </a:prstGeom>
        </p:spPr>
      </p:pic>
      <p:pic>
        <p:nvPicPr>
          <p:cNvPr id="2" name="Picture 2">
            <a:extLst>
              <a:ext uri="{FF2B5EF4-FFF2-40B4-BE49-F238E27FC236}">
                <a16:creationId xmlns:a16="http://schemas.microsoft.com/office/drawing/2014/main" id="{DA6E91B5-721B-4FB9-72E5-66A069F2E9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308657" y="6210609"/>
            <a:ext cx="1782002"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77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57300" y="152400"/>
            <a:ext cx="8153400" cy="685800"/>
          </a:xfrm>
        </p:spPr>
        <p:txBody>
          <a:bodyPr>
            <a:normAutofit/>
          </a:bodyPr>
          <a:lstStyle/>
          <a:p>
            <a:pPr algn="ctr"/>
            <a:r>
              <a:rPr lang="en-US" sz="3200" dirty="0"/>
              <a:t>SAMPLE SAFETY PROFILE</a:t>
            </a:r>
          </a:p>
        </p:txBody>
      </p:sp>
      <p:pic>
        <p:nvPicPr>
          <p:cNvPr id="2050"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990601"/>
            <a:ext cx="6248400"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4516C70A-B8F8-D29F-323E-C465C9513F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308657" y="6210609"/>
            <a:ext cx="1782002"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5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3" name="Rectangle 22">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Freeform: Shape 24">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a:spLocks noGrp="1"/>
          </p:cNvSpPr>
          <p:nvPr>
            <p:ph type="title"/>
          </p:nvPr>
        </p:nvSpPr>
        <p:spPr>
          <a:xfrm>
            <a:off x="677334" y="1176489"/>
            <a:ext cx="3749061" cy="1508469"/>
          </a:xfrm>
        </p:spPr>
        <p:txBody>
          <a:bodyPr vert="horz" lIns="91440" tIns="45720" rIns="91440" bIns="45720" rtlCol="0" anchor="ctr">
            <a:normAutofit/>
          </a:bodyPr>
          <a:lstStyle/>
          <a:p>
            <a:r>
              <a:rPr lang="en-US" sz="3200"/>
              <a:t>CREATE AN ACCOUNT</a:t>
            </a:r>
          </a:p>
        </p:txBody>
      </p:sp>
      <p:sp>
        <p:nvSpPr>
          <p:cNvPr id="27" name="Isosceles Triangle 26">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p:cNvSpPr>
            <a:spLocks noGrp="1"/>
          </p:cNvSpPr>
          <p:nvPr>
            <p:ph sz="half" idx="1"/>
          </p:nvPr>
        </p:nvSpPr>
        <p:spPr>
          <a:xfrm>
            <a:off x="677334" y="2795618"/>
            <a:ext cx="3749061" cy="3005289"/>
          </a:xfrm>
        </p:spPr>
        <p:txBody>
          <a:bodyPr vert="horz" lIns="91440" tIns="45720" rIns="91440" bIns="45720" rtlCol="0">
            <a:normAutofit/>
          </a:bodyPr>
          <a:lstStyle/>
          <a:p>
            <a:r>
              <a:rPr lang="en-US" sz="1600"/>
              <a:t>Go to the website “Smart911.com”</a:t>
            </a:r>
          </a:p>
          <a:p>
            <a:r>
              <a:rPr lang="en-US" sz="1600"/>
              <a:t>Click on the “Sign Up Today” button in the middle of the screen</a:t>
            </a:r>
          </a:p>
          <a:p>
            <a:r>
              <a:rPr lang="en-US" sz="1600"/>
              <a:t>Fill in the required information and click “Create Account”</a:t>
            </a:r>
          </a:p>
        </p:txBody>
      </p:sp>
      <p:sp>
        <p:nvSpPr>
          <p:cNvPr id="29" name="Freeform: Shape 28">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6">
            <a:extLst>
              <a:ext uri="{FF2B5EF4-FFF2-40B4-BE49-F238E27FC236}">
                <a16:creationId xmlns:a16="http://schemas.microsoft.com/office/drawing/2014/main" id="{14B5239F-92CE-E2BB-3209-85E13B6E2BF9}"/>
              </a:ext>
            </a:extLst>
          </p:cNvPr>
          <p:cNvPicPr>
            <a:picLocks noChangeAspect="1"/>
          </p:cNvPicPr>
          <p:nvPr/>
        </p:nvPicPr>
        <p:blipFill>
          <a:blip r:embed="rId3"/>
          <a:stretch>
            <a:fillRect/>
          </a:stretch>
        </p:blipFill>
        <p:spPr>
          <a:xfrm>
            <a:off x="5071920" y="678497"/>
            <a:ext cx="2509411" cy="12185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984" y="1204644"/>
            <a:ext cx="3634422" cy="4596263"/>
          </a:xfrm>
          <a:prstGeom prst="rect">
            <a:avLst/>
          </a:prstGeom>
        </p:spPr>
      </p:pic>
      <p:pic>
        <p:nvPicPr>
          <p:cNvPr id="4" name="Picture 2">
            <a:extLst>
              <a:ext uri="{FF2B5EF4-FFF2-40B4-BE49-F238E27FC236}">
                <a16:creationId xmlns:a16="http://schemas.microsoft.com/office/drawing/2014/main" id="{C16C83DE-7F51-E4EC-56CA-8393B31FA7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0308657" y="6210609"/>
            <a:ext cx="1782002"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56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8893F-D075-4113-85F1-CD78EC62E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7DC4A-685F-7FD6-E1BE-B8A0929ABFCD}"/>
              </a:ext>
            </a:extLst>
          </p:cNvPr>
          <p:cNvSpPr>
            <a:spLocks noGrp="1"/>
          </p:cNvSpPr>
          <p:nvPr>
            <p:ph type="ctrTitle"/>
          </p:nvPr>
        </p:nvSpPr>
        <p:spPr/>
        <p:txBody>
          <a:bodyPr/>
          <a:lstStyle/>
          <a:p>
            <a:r>
              <a:rPr lang="en-US" dirty="0"/>
              <a:t>Chicago Department of Public Health</a:t>
            </a:r>
          </a:p>
        </p:txBody>
      </p:sp>
      <p:sp>
        <p:nvSpPr>
          <p:cNvPr id="3" name="Subtitle 2">
            <a:extLst>
              <a:ext uri="{FF2B5EF4-FFF2-40B4-BE49-F238E27FC236}">
                <a16:creationId xmlns:a16="http://schemas.microsoft.com/office/drawing/2014/main" id="{38598D1C-D34A-1B2C-444F-C2BF00042B4C}"/>
              </a:ext>
            </a:extLst>
          </p:cNvPr>
          <p:cNvSpPr>
            <a:spLocks noGrp="1"/>
          </p:cNvSpPr>
          <p:nvPr>
            <p:ph type="subTitle" idx="1"/>
          </p:nvPr>
        </p:nvSpPr>
        <p:spPr/>
        <p:txBody>
          <a:bodyPr vert="horz" lIns="91440" tIns="45720" rIns="91440" bIns="45720" rtlCol="0" anchor="t">
            <a:normAutofit/>
          </a:bodyPr>
          <a:lstStyle/>
          <a:p>
            <a:r>
              <a:rPr lang="en-US" dirty="0"/>
              <a:t>Dr. Miao Hua, </a:t>
            </a:r>
            <a:r>
              <a:rPr lang="en-US" b="0" dirty="0"/>
              <a:t>Interim Deputy Commissioner of Behavioral Health</a:t>
            </a:r>
            <a:endParaRPr lang="en-US" dirty="0"/>
          </a:p>
        </p:txBody>
      </p:sp>
    </p:spTree>
    <p:extLst>
      <p:ext uri="{BB962C8B-B14F-4D97-AF65-F5344CB8AC3E}">
        <p14:creationId xmlns:p14="http://schemas.microsoft.com/office/powerpoint/2010/main" val="360781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AgendaLine"/>
          <p:cNvCxnSpPr>
            <a:cxnSpLocks/>
          </p:cNvCxnSpPr>
          <p:nvPr/>
        </p:nvCxnSpPr>
        <p:spPr>
          <a:xfrm>
            <a:off x="2358684" y="1571978"/>
            <a:ext cx="0" cy="4896555"/>
          </a:xfrm>
          <a:prstGeom prst="line">
            <a:avLst/>
          </a:prstGeom>
          <a:ln w="1905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btfpLayoutConfig" hidden="1"/>
          <p:cNvSpPr txBox="1"/>
          <p:nvPr/>
        </p:nvSpPr>
        <p:spPr>
          <a:xfrm>
            <a:off x="12700" y="12700"/>
            <a:ext cx="8890000" cy="107722"/>
          </a:xfrm>
          <a:prstGeom prst="rect">
            <a:avLst/>
          </a:prstGeom>
          <a:noFill/>
        </p:spPr>
        <p:txBody>
          <a:bodyPr vert="horz" rtlCol="0">
            <a:spAutoFit/>
          </a:bodyPr>
          <a:lstStyle/>
          <a:p>
            <a:r>
              <a:rPr lang="en-US" sz="100">
                <a:solidFill>
                  <a:srgbClr val="FFFFFF">
                    <a:alpha val="0"/>
                  </a:srgbClr>
                </a:solidFill>
              </a:rPr>
              <a:t>overall_1_132617861608743146 columns_1_132617861608743146 </a:t>
            </a:r>
          </a:p>
        </p:txBody>
      </p:sp>
      <p:sp>
        <p:nvSpPr>
          <p:cNvPr id="17" name="AgendaTitle"/>
          <p:cNvSpPr txBox="1"/>
          <p:nvPr/>
        </p:nvSpPr>
        <p:spPr>
          <a:xfrm>
            <a:off x="1066800" y="1727200"/>
            <a:ext cx="10160000" cy="235611"/>
          </a:xfrm>
          <a:prstGeom prst="rect">
            <a:avLst/>
          </a:prstGeom>
          <a:noFill/>
        </p:spPr>
        <p:txBody>
          <a:bodyPr vert="horz" lIns="18136" tIns="25226" rIns="72073" bIns="25226" rtlCol="0">
            <a:spAutoFit/>
          </a:bodyPr>
          <a:lstStyle/>
          <a:p>
            <a:r>
              <a:rPr lang="en-US" sz="1200" b="1" cap="all" spc="450"/>
              <a:t>Agenda</a:t>
            </a:r>
          </a:p>
        </p:txBody>
      </p:sp>
      <p:sp>
        <p:nvSpPr>
          <p:cNvPr id="18" name="AgendaEmphasisBar"/>
          <p:cNvSpPr/>
          <p:nvPr/>
        </p:nvSpPr>
        <p:spPr>
          <a:xfrm>
            <a:off x="2434437" y="2698278"/>
            <a:ext cx="126999" cy="743179"/>
          </a:xfrm>
          <a:prstGeom prst="rect">
            <a:avLst/>
          </a:prstGeom>
          <a:solidFill>
            <a:srgbClr val="CC0000"/>
          </a:solidFill>
          <a:ln w="19050">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Agenda"/>
          <p:cNvGrpSpPr/>
          <p:nvPr/>
        </p:nvGrpSpPr>
        <p:grpSpPr>
          <a:xfrm>
            <a:off x="2768351" y="2659142"/>
            <a:ext cx="1924050" cy="2286000"/>
            <a:chOff x="2737515" y="2623820"/>
            <a:chExt cx="1924050" cy="2286000"/>
          </a:xfrm>
        </p:grpSpPr>
        <p:cxnSp>
          <p:nvCxnSpPr>
            <p:cNvPr id="21" name="AgendaSeparator1"/>
            <p:cNvCxnSpPr/>
            <p:nvPr/>
          </p:nvCxnSpPr>
          <p:spPr>
            <a:xfrm>
              <a:off x="2737515" y="2623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2" name="AgendaSeparator2"/>
            <p:cNvCxnSpPr/>
            <p:nvPr/>
          </p:nvCxnSpPr>
          <p:spPr>
            <a:xfrm>
              <a:off x="2737515" y="3385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3" name="AgendaSeparator3"/>
            <p:cNvCxnSpPr/>
            <p:nvPr/>
          </p:nvCxnSpPr>
          <p:spPr>
            <a:xfrm>
              <a:off x="2737515" y="4147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4" name="AgendaSeparator4"/>
            <p:cNvCxnSpPr/>
            <p:nvPr/>
          </p:nvCxnSpPr>
          <p:spPr>
            <a:xfrm>
              <a:off x="2737515" y="4909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grpSp>
      <p:cxnSp>
        <p:nvCxnSpPr>
          <p:cNvPr id="2" name="AgendaSeparator4">
            <a:extLst>
              <a:ext uri="{FF2B5EF4-FFF2-40B4-BE49-F238E27FC236}">
                <a16:creationId xmlns:a16="http://schemas.microsoft.com/office/drawing/2014/main" id="{87305A2C-B1D2-7CCB-4D9E-235B957DB124}"/>
              </a:ext>
            </a:extLst>
          </p:cNvPr>
          <p:cNvCxnSpPr/>
          <p:nvPr/>
        </p:nvCxnSpPr>
        <p:spPr>
          <a:xfrm>
            <a:off x="2737515" y="5716976"/>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sp>
        <p:nvSpPr>
          <p:cNvPr id="6" name="AgendaTextBox">
            <a:extLst>
              <a:ext uri="{FF2B5EF4-FFF2-40B4-BE49-F238E27FC236}">
                <a16:creationId xmlns:a16="http://schemas.microsoft.com/office/drawing/2014/main" id="{EB64553C-AFC8-8209-4882-9CDFD6B5A4FE}"/>
              </a:ext>
            </a:extLst>
          </p:cNvPr>
          <p:cNvSpPr txBox="1"/>
          <p:nvPr/>
        </p:nvSpPr>
        <p:spPr>
          <a:xfrm>
            <a:off x="2737515" y="1525976"/>
            <a:ext cx="8324185" cy="4191000"/>
          </a:xfrm>
          <a:prstGeom prst="rect">
            <a:avLst/>
          </a:prstGeom>
          <a:noFill/>
        </p:spPr>
        <p:txBody>
          <a:bodyPr vert="horz" wrap="square" lIns="91440" tIns="45720" rIns="91440" bIns="45720" rtlCol="0" anchor="t">
            <a:noAutofit/>
          </a:bodyPr>
          <a:lstStyle/>
          <a:p>
            <a:pPr>
              <a:lnSpc>
                <a:spcPct val="150000"/>
              </a:lnSpc>
            </a:pPr>
            <a:r>
              <a:rPr lang="en-US" sz="2000" dirty="0"/>
              <a:t>Welcome, Attendance, &amp; Minute Approval</a:t>
            </a:r>
          </a:p>
          <a:p>
            <a:pPr>
              <a:lnSpc>
                <a:spcPct val="150000"/>
              </a:lnSpc>
            </a:pPr>
            <a:r>
              <a:rPr lang="en-US" sz="2000" dirty="0"/>
              <a:t>Public Comment</a:t>
            </a:r>
          </a:p>
          <a:p>
            <a:pPr>
              <a:lnSpc>
                <a:spcPct val="150000"/>
              </a:lnSpc>
            </a:pPr>
            <a:r>
              <a:rPr lang="en-US" sz="2000" dirty="0">
                <a:ea typeface="+mn-lt"/>
                <a:cs typeface="+mn-lt"/>
              </a:rPr>
              <a:t>Administrative Updates</a:t>
            </a:r>
            <a:endParaRPr lang="en-US" sz="2000" dirty="0"/>
          </a:p>
          <a:p>
            <a:pPr>
              <a:lnSpc>
                <a:spcPct val="150000"/>
              </a:lnSpc>
            </a:pPr>
            <a:r>
              <a:rPr lang="en-US" sz="2000" b="1" dirty="0"/>
              <a:t>Follow Up from Q1</a:t>
            </a:r>
            <a:r>
              <a:rPr lang="en-US" sz="2000" b="1" dirty="0">
                <a:ea typeface="+mn-lt"/>
                <a:cs typeface="+mn-lt"/>
              </a:rPr>
              <a:t> </a:t>
            </a:r>
            <a:r>
              <a:rPr lang="en-US" sz="2000" b="1" dirty="0"/>
              <a:t>Meeting- feedback loop</a:t>
            </a:r>
            <a:endParaRPr lang="en-US" sz="2000" b="1" dirty="0">
              <a:ea typeface="+mn-lt"/>
              <a:cs typeface="+mn-lt"/>
            </a:endParaRPr>
          </a:p>
          <a:p>
            <a:pPr>
              <a:lnSpc>
                <a:spcPct val="150000"/>
              </a:lnSpc>
            </a:pPr>
            <a:r>
              <a:rPr lang="en-US" sz="2000" dirty="0"/>
              <a:t>Presentations</a:t>
            </a:r>
          </a:p>
          <a:p>
            <a:pPr>
              <a:lnSpc>
                <a:spcPct val="150000"/>
              </a:lnSpc>
            </a:pPr>
            <a:r>
              <a:rPr lang="en-US" sz="2000" dirty="0"/>
              <a:t>Mayor's Office Updates</a:t>
            </a:r>
          </a:p>
          <a:p>
            <a:pPr>
              <a:lnSpc>
                <a:spcPct val="150000"/>
              </a:lnSpc>
              <a:spcBef>
                <a:spcPts val="3600"/>
              </a:spcBef>
            </a:pPr>
            <a:endParaRPr lang="en-US" sz="2000"/>
          </a:p>
        </p:txBody>
      </p:sp>
    </p:spTree>
    <p:extLst>
      <p:ext uri="{BB962C8B-B14F-4D97-AF65-F5344CB8AC3E}">
        <p14:creationId xmlns:p14="http://schemas.microsoft.com/office/powerpoint/2010/main" val="878200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463943-6A44-4AD9-565C-9E2B1504BDAE}"/>
            </a:ext>
          </a:extLst>
        </p:cNvPr>
        <p:cNvGrpSpPr/>
        <p:nvPr/>
      </p:nvGrpSpPr>
      <p:grpSpPr>
        <a:xfrm>
          <a:off x="0" y="0"/>
          <a:ext cx="0" cy="0"/>
          <a:chOff x="0" y="0"/>
          <a:chExt cx="0" cy="0"/>
        </a:xfrm>
      </p:grpSpPr>
      <p:cxnSp>
        <p:nvCxnSpPr>
          <p:cNvPr id="4" name="AgendaLine">
            <a:extLst>
              <a:ext uri="{FF2B5EF4-FFF2-40B4-BE49-F238E27FC236}">
                <a16:creationId xmlns:a16="http://schemas.microsoft.com/office/drawing/2014/main" id="{416A6744-3748-7CC0-98FA-F04AC5AC5CCD}"/>
              </a:ext>
            </a:extLst>
          </p:cNvPr>
          <p:cNvCxnSpPr>
            <a:cxnSpLocks/>
          </p:cNvCxnSpPr>
          <p:nvPr/>
        </p:nvCxnSpPr>
        <p:spPr>
          <a:xfrm>
            <a:off x="2358684" y="1571978"/>
            <a:ext cx="0" cy="4896555"/>
          </a:xfrm>
          <a:prstGeom prst="line">
            <a:avLst/>
          </a:prstGeom>
          <a:ln w="1905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btfpLayoutConfig" hidden="1">
            <a:extLst>
              <a:ext uri="{FF2B5EF4-FFF2-40B4-BE49-F238E27FC236}">
                <a16:creationId xmlns:a16="http://schemas.microsoft.com/office/drawing/2014/main" id="{BCCC8573-0F1C-FFFE-7AD5-A680860BB378}"/>
              </a:ext>
            </a:extLst>
          </p:cNvPr>
          <p:cNvSpPr txBox="1"/>
          <p:nvPr/>
        </p:nvSpPr>
        <p:spPr>
          <a:xfrm>
            <a:off x="12700" y="12700"/>
            <a:ext cx="8890000" cy="107722"/>
          </a:xfrm>
          <a:prstGeom prst="rect">
            <a:avLst/>
          </a:prstGeom>
          <a:noFill/>
        </p:spPr>
        <p:txBody>
          <a:bodyPr vert="horz" rtlCol="0">
            <a:spAutoFit/>
          </a:bodyPr>
          <a:lstStyle/>
          <a:p>
            <a:r>
              <a:rPr lang="en-US" sz="100">
                <a:solidFill>
                  <a:srgbClr val="FFFFFF">
                    <a:alpha val="0"/>
                  </a:srgbClr>
                </a:solidFill>
              </a:rPr>
              <a:t>overall_1_132617861608743146 columns_1_132617861608743146 </a:t>
            </a:r>
          </a:p>
        </p:txBody>
      </p:sp>
      <p:sp>
        <p:nvSpPr>
          <p:cNvPr id="17" name="AgendaTitle">
            <a:extLst>
              <a:ext uri="{FF2B5EF4-FFF2-40B4-BE49-F238E27FC236}">
                <a16:creationId xmlns:a16="http://schemas.microsoft.com/office/drawing/2014/main" id="{A69D88E0-3AEC-0431-E973-5D24E8CC4F34}"/>
              </a:ext>
            </a:extLst>
          </p:cNvPr>
          <p:cNvSpPr txBox="1"/>
          <p:nvPr/>
        </p:nvSpPr>
        <p:spPr>
          <a:xfrm>
            <a:off x="1066800" y="1727200"/>
            <a:ext cx="10160000" cy="235611"/>
          </a:xfrm>
          <a:prstGeom prst="rect">
            <a:avLst/>
          </a:prstGeom>
          <a:noFill/>
        </p:spPr>
        <p:txBody>
          <a:bodyPr vert="horz" lIns="18136" tIns="25226" rIns="72073" bIns="25226" rtlCol="0">
            <a:spAutoFit/>
          </a:bodyPr>
          <a:lstStyle/>
          <a:p>
            <a:r>
              <a:rPr lang="en-US" sz="1200" b="1" cap="all" spc="450"/>
              <a:t>Agenda</a:t>
            </a:r>
          </a:p>
        </p:txBody>
      </p:sp>
      <p:sp>
        <p:nvSpPr>
          <p:cNvPr id="18" name="AgendaEmphasisBar">
            <a:extLst>
              <a:ext uri="{FF2B5EF4-FFF2-40B4-BE49-F238E27FC236}">
                <a16:creationId xmlns:a16="http://schemas.microsoft.com/office/drawing/2014/main" id="{66C9FAAE-4BE4-2975-4CBB-9898A69B944E}"/>
              </a:ext>
            </a:extLst>
          </p:cNvPr>
          <p:cNvSpPr/>
          <p:nvPr/>
        </p:nvSpPr>
        <p:spPr>
          <a:xfrm>
            <a:off x="2506324" y="3805334"/>
            <a:ext cx="126999" cy="743179"/>
          </a:xfrm>
          <a:prstGeom prst="rect">
            <a:avLst/>
          </a:prstGeom>
          <a:solidFill>
            <a:srgbClr val="CC0000"/>
          </a:solidFill>
          <a:ln w="19050">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Agenda">
            <a:extLst>
              <a:ext uri="{FF2B5EF4-FFF2-40B4-BE49-F238E27FC236}">
                <a16:creationId xmlns:a16="http://schemas.microsoft.com/office/drawing/2014/main" id="{ED59BCB8-0DC3-AB05-F8AB-979B9F97E773}"/>
              </a:ext>
            </a:extLst>
          </p:cNvPr>
          <p:cNvGrpSpPr/>
          <p:nvPr/>
        </p:nvGrpSpPr>
        <p:grpSpPr>
          <a:xfrm>
            <a:off x="2768351" y="2659142"/>
            <a:ext cx="1924050" cy="2286000"/>
            <a:chOff x="2737515" y="2623820"/>
            <a:chExt cx="1924050" cy="2286000"/>
          </a:xfrm>
        </p:grpSpPr>
        <p:cxnSp>
          <p:nvCxnSpPr>
            <p:cNvPr id="21" name="AgendaSeparator1">
              <a:extLst>
                <a:ext uri="{FF2B5EF4-FFF2-40B4-BE49-F238E27FC236}">
                  <a16:creationId xmlns:a16="http://schemas.microsoft.com/office/drawing/2014/main" id="{E54F1BCA-5C2E-D963-C22E-5F9A53EA0EA0}"/>
                </a:ext>
              </a:extLst>
            </p:cNvPr>
            <p:cNvCxnSpPr/>
            <p:nvPr/>
          </p:nvCxnSpPr>
          <p:spPr>
            <a:xfrm>
              <a:off x="2737515" y="2623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2" name="AgendaSeparator2">
              <a:extLst>
                <a:ext uri="{FF2B5EF4-FFF2-40B4-BE49-F238E27FC236}">
                  <a16:creationId xmlns:a16="http://schemas.microsoft.com/office/drawing/2014/main" id="{DB3CB74D-8E26-21A4-4490-0757A49D7405}"/>
                </a:ext>
              </a:extLst>
            </p:cNvPr>
            <p:cNvCxnSpPr/>
            <p:nvPr/>
          </p:nvCxnSpPr>
          <p:spPr>
            <a:xfrm>
              <a:off x="2737515" y="3385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3" name="AgendaSeparator3">
              <a:extLst>
                <a:ext uri="{FF2B5EF4-FFF2-40B4-BE49-F238E27FC236}">
                  <a16:creationId xmlns:a16="http://schemas.microsoft.com/office/drawing/2014/main" id="{A8466A87-1EA0-34DD-FDBF-ECBAC911D45D}"/>
                </a:ext>
              </a:extLst>
            </p:cNvPr>
            <p:cNvCxnSpPr/>
            <p:nvPr/>
          </p:nvCxnSpPr>
          <p:spPr>
            <a:xfrm>
              <a:off x="2737515" y="4147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4" name="AgendaSeparator4">
              <a:extLst>
                <a:ext uri="{FF2B5EF4-FFF2-40B4-BE49-F238E27FC236}">
                  <a16:creationId xmlns:a16="http://schemas.microsoft.com/office/drawing/2014/main" id="{342CC596-3679-73F6-4B37-D36F8FFF4C40}"/>
                </a:ext>
              </a:extLst>
            </p:cNvPr>
            <p:cNvCxnSpPr/>
            <p:nvPr/>
          </p:nvCxnSpPr>
          <p:spPr>
            <a:xfrm>
              <a:off x="2737515" y="4909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grpSp>
      <p:cxnSp>
        <p:nvCxnSpPr>
          <p:cNvPr id="2" name="AgendaSeparator4">
            <a:extLst>
              <a:ext uri="{FF2B5EF4-FFF2-40B4-BE49-F238E27FC236}">
                <a16:creationId xmlns:a16="http://schemas.microsoft.com/office/drawing/2014/main" id="{89A19DB9-04EC-418F-F93B-01D68A92880F}"/>
              </a:ext>
            </a:extLst>
          </p:cNvPr>
          <p:cNvCxnSpPr/>
          <p:nvPr/>
        </p:nvCxnSpPr>
        <p:spPr>
          <a:xfrm>
            <a:off x="2737515" y="5716976"/>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3" name="AgendaSeparator4">
            <a:extLst>
              <a:ext uri="{FF2B5EF4-FFF2-40B4-BE49-F238E27FC236}">
                <a16:creationId xmlns:a16="http://schemas.microsoft.com/office/drawing/2014/main" id="{D6BD90F5-8FD3-B40F-AC08-9A1ABF743677}"/>
              </a:ext>
            </a:extLst>
          </p:cNvPr>
          <p:cNvCxnSpPr/>
          <p:nvPr/>
        </p:nvCxnSpPr>
        <p:spPr>
          <a:xfrm>
            <a:off x="2737515" y="1962811"/>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sp>
        <p:nvSpPr>
          <p:cNvPr id="6" name="AgendaTextBox">
            <a:extLst>
              <a:ext uri="{FF2B5EF4-FFF2-40B4-BE49-F238E27FC236}">
                <a16:creationId xmlns:a16="http://schemas.microsoft.com/office/drawing/2014/main" id="{E28E8843-0907-9306-D062-F43D6D47CA42}"/>
              </a:ext>
            </a:extLst>
          </p:cNvPr>
          <p:cNvSpPr txBox="1"/>
          <p:nvPr/>
        </p:nvSpPr>
        <p:spPr>
          <a:xfrm>
            <a:off x="2737515" y="1525976"/>
            <a:ext cx="8324185" cy="4191000"/>
          </a:xfrm>
          <a:prstGeom prst="rect">
            <a:avLst/>
          </a:prstGeom>
          <a:noFill/>
        </p:spPr>
        <p:txBody>
          <a:bodyPr vert="horz" wrap="square" lIns="91440" tIns="45720" rIns="91440" bIns="45720" rtlCol="0" anchor="t">
            <a:noAutofit/>
          </a:bodyPr>
          <a:lstStyle/>
          <a:p>
            <a:pPr>
              <a:lnSpc>
                <a:spcPct val="150000"/>
              </a:lnSpc>
            </a:pPr>
            <a:r>
              <a:rPr lang="en-US" sz="2000" dirty="0"/>
              <a:t>Welcome, Attendance, &amp; Minute Approval</a:t>
            </a:r>
          </a:p>
          <a:p>
            <a:pPr>
              <a:lnSpc>
                <a:spcPct val="150000"/>
              </a:lnSpc>
            </a:pPr>
            <a:r>
              <a:rPr lang="en-US" sz="2000" dirty="0"/>
              <a:t>Public Comment</a:t>
            </a:r>
          </a:p>
          <a:p>
            <a:pPr>
              <a:lnSpc>
                <a:spcPct val="150000"/>
              </a:lnSpc>
            </a:pPr>
            <a:r>
              <a:rPr lang="en-US" sz="2000" dirty="0">
                <a:ea typeface="+mn-lt"/>
                <a:cs typeface="+mn-lt"/>
              </a:rPr>
              <a:t>Administrative Updates</a:t>
            </a:r>
            <a:endParaRPr lang="en-US" sz="2000" dirty="0"/>
          </a:p>
          <a:p>
            <a:pPr>
              <a:lnSpc>
                <a:spcPct val="150000"/>
              </a:lnSpc>
            </a:pPr>
            <a:r>
              <a:rPr lang="en-US" sz="2000" dirty="0"/>
              <a:t>Follow Up from Q1</a:t>
            </a:r>
            <a:r>
              <a:rPr lang="en-US" sz="2000" dirty="0">
                <a:ea typeface="+mn-lt"/>
                <a:cs typeface="+mn-lt"/>
              </a:rPr>
              <a:t> </a:t>
            </a:r>
            <a:r>
              <a:rPr lang="en-US" sz="2000" dirty="0"/>
              <a:t>Meeting- feedback loop</a:t>
            </a:r>
            <a:endParaRPr lang="en-US" sz="2000" dirty="0">
              <a:ea typeface="+mn-lt"/>
              <a:cs typeface="+mn-lt"/>
            </a:endParaRPr>
          </a:p>
          <a:p>
            <a:pPr>
              <a:lnSpc>
                <a:spcPct val="150000"/>
              </a:lnSpc>
            </a:pPr>
            <a:r>
              <a:rPr lang="en-US" sz="2000" dirty="0"/>
              <a:t>Presentations</a:t>
            </a:r>
          </a:p>
          <a:p>
            <a:pPr>
              <a:lnSpc>
                <a:spcPct val="150000"/>
              </a:lnSpc>
            </a:pPr>
            <a:r>
              <a:rPr lang="en-US" sz="2000" b="1" dirty="0"/>
              <a:t>Mayor's Office Updates</a:t>
            </a:r>
          </a:p>
          <a:p>
            <a:pPr>
              <a:lnSpc>
                <a:spcPct val="150000"/>
              </a:lnSpc>
              <a:spcBef>
                <a:spcPts val="3600"/>
              </a:spcBef>
            </a:pPr>
            <a:endParaRPr lang="en-US" sz="2000"/>
          </a:p>
        </p:txBody>
      </p:sp>
    </p:spTree>
    <p:extLst>
      <p:ext uri="{BB962C8B-B14F-4D97-AF65-F5344CB8AC3E}">
        <p14:creationId xmlns:p14="http://schemas.microsoft.com/office/powerpoint/2010/main" val="1605213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713F-CD66-994C-8B78-7197E2B03FD4}"/>
              </a:ext>
            </a:extLst>
          </p:cNvPr>
          <p:cNvSpPr>
            <a:spLocks noGrp="1"/>
          </p:cNvSpPr>
          <p:nvPr>
            <p:ph type="title"/>
          </p:nvPr>
        </p:nvSpPr>
        <p:spPr/>
        <p:txBody>
          <a:bodyPr/>
          <a:lstStyle/>
          <a:p>
            <a:r>
              <a:rPr lang="en-US"/>
              <a:t>Future Meetings</a:t>
            </a:r>
          </a:p>
        </p:txBody>
      </p:sp>
      <p:sp>
        <p:nvSpPr>
          <p:cNvPr id="5" name="TextBox 4">
            <a:extLst>
              <a:ext uri="{FF2B5EF4-FFF2-40B4-BE49-F238E27FC236}">
                <a16:creationId xmlns:a16="http://schemas.microsoft.com/office/drawing/2014/main" id="{423A47FE-B61C-7E47-BB23-6B7505A9D2FF}"/>
              </a:ext>
            </a:extLst>
          </p:cNvPr>
          <p:cNvSpPr txBox="1"/>
          <p:nvPr/>
        </p:nvSpPr>
        <p:spPr>
          <a:xfrm>
            <a:off x="886209" y="1899180"/>
            <a:ext cx="9537539" cy="344709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dirty="0"/>
              <a:t>2025 Quarterly Meetings </a:t>
            </a:r>
            <a:r>
              <a:rPr lang="en-US" sz="2000" dirty="0">
                <a:ea typeface="+mn-lt"/>
                <a:cs typeface="+mn-lt"/>
              </a:rPr>
              <a:t>      </a:t>
            </a:r>
            <a:endParaRPr lang="en-US" sz="2000" dirty="0"/>
          </a:p>
          <a:p>
            <a:pPr marL="1257300" lvl="1" indent="-342900">
              <a:buFont typeface="Arial" panose="020B0604020202020204" pitchFamily="34" charset="0"/>
              <a:buChar char="•"/>
            </a:pPr>
            <a:r>
              <a:rPr lang="en-US" sz="2000" dirty="0">
                <a:ea typeface="+mn-lt"/>
                <a:cs typeface="+mn-lt"/>
              </a:rPr>
              <a:t>Q4-November 10, 2025    </a:t>
            </a:r>
            <a:endParaRPr lang="en-US" sz="2000" dirty="0"/>
          </a:p>
          <a:p>
            <a:pPr marL="742950" lvl="1" indent="-285750">
              <a:buFont typeface="Arial" panose="020B0604020202020204" pitchFamily="34" charset="0"/>
              <a:buChar char="•"/>
            </a:pPr>
            <a:endParaRPr lang="en-US" sz="2000"/>
          </a:p>
          <a:p>
            <a:pPr marL="742950" lvl="1" indent="-285750">
              <a:buFont typeface="Arial" panose="020B0604020202020204" pitchFamily="34" charset="0"/>
              <a:buChar char="•"/>
            </a:pPr>
            <a:endParaRPr lang="en-US" sz="2000"/>
          </a:p>
          <a:p>
            <a:pPr marL="742950" lvl="1" indent="-285750">
              <a:buFont typeface="Arial" panose="020B0604020202020204" pitchFamily="34" charset="0"/>
              <a:buChar char="•"/>
            </a:pPr>
            <a:endParaRPr lang="en-US" sz="2000"/>
          </a:p>
          <a:p>
            <a:pPr lvl="1"/>
            <a:endParaRPr lang="en-US" sz="2000"/>
          </a:p>
          <a:p>
            <a:endParaRPr lang="en-US" sz="2000"/>
          </a:p>
          <a:p>
            <a:pPr marL="285750" indent="-285750">
              <a:buFont typeface="Arial" panose="020B0604020202020204" pitchFamily="34" charset="0"/>
              <a:buChar char="•"/>
            </a:pPr>
            <a:endParaRPr lang="en-US" sz="2000"/>
          </a:p>
          <a:p>
            <a:endParaRPr lang="en-US"/>
          </a:p>
        </p:txBody>
      </p:sp>
      <p:pic>
        <p:nvPicPr>
          <p:cNvPr id="3" name="Picture 2" descr="Qr code&#10;&#10;Description automatically generated">
            <a:extLst>
              <a:ext uri="{FF2B5EF4-FFF2-40B4-BE49-F238E27FC236}">
                <a16:creationId xmlns:a16="http://schemas.microsoft.com/office/drawing/2014/main" id="{80F86D5C-F3B1-1E77-44E5-126BBF25FF80}"/>
              </a:ext>
            </a:extLst>
          </p:cNvPr>
          <p:cNvPicPr>
            <a:picLocks noChangeAspect="1"/>
          </p:cNvPicPr>
          <p:nvPr/>
        </p:nvPicPr>
        <p:blipFill>
          <a:blip r:embed="rId3"/>
          <a:stretch>
            <a:fillRect/>
          </a:stretch>
        </p:blipFill>
        <p:spPr>
          <a:xfrm>
            <a:off x="7741785" y="1605643"/>
            <a:ext cx="2173060" cy="2155371"/>
          </a:xfrm>
          <a:prstGeom prst="rect">
            <a:avLst/>
          </a:prstGeom>
        </p:spPr>
      </p:pic>
      <p:sp>
        <p:nvSpPr>
          <p:cNvPr id="4" name="TextBox 3">
            <a:extLst>
              <a:ext uri="{FF2B5EF4-FFF2-40B4-BE49-F238E27FC236}">
                <a16:creationId xmlns:a16="http://schemas.microsoft.com/office/drawing/2014/main" id="{957E32A0-867D-77AB-9CE0-70E741377F97}"/>
              </a:ext>
            </a:extLst>
          </p:cNvPr>
          <p:cNvSpPr txBox="1"/>
          <p:nvPr/>
        </p:nvSpPr>
        <p:spPr>
          <a:xfrm>
            <a:off x="7810500" y="3714173"/>
            <a:ext cx="2095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CCMHE Website</a:t>
            </a:r>
          </a:p>
        </p:txBody>
      </p:sp>
    </p:spTree>
    <p:extLst>
      <p:ext uri="{BB962C8B-B14F-4D97-AF65-F5344CB8AC3E}">
        <p14:creationId xmlns:p14="http://schemas.microsoft.com/office/powerpoint/2010/main" val="353073452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AgendaLine"/>
          <p:cNvCxnSpPr>
            <a:cxnSpLocks/>
          </p:cNvCxnSpPr>
          <p:nvPr/>
        </p:nvCxnSpPr>
        <p:spPr>
          <a:xfrm>
            <a:off x="2358684" y="1571978"/>
            <a:ext cx="0" cy="4896555"/>
          </a:xfrm>
          <a:prstGeom prst="line">
            <a:avLst/>
          </a:prstGeom>
          <a:ln w="1905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btfpLayoutConfig" hidden="1"/>
          <p:cNvSpPr txBox="1"/>
          <p:nvPr/>
        </p:nvSpPr>
        <p:spPr>
          <a:xfrm>
            <a:off x="12700" y="12700"/>
            <a:ext cx="8890000" cy="107722"/>
          </a:xfrm>
          <a:prstGeom prst="rect">
            <a:avLst/>
          </a:prstGeom>
          <a:noFill/>
        </p:spPr>
        <p:txBody>
          <a:bodyPr vert="horz" rtlCol="0">
            <a:spAutoFit/>
          </a:bodyPr>
          <a:lstStyle/>
          <a:p>
            <a:r>
              <a:rPr lang="en-US" sz="100">
                <a:solidFill>
                  <a:srgbClr val="FFFFFF">
                    <a:alpha val="0"/>
                  </a:srgbClr>
                </a:solidFill>
              </a:rPr>
              <a:t>overall_1_132617861608743146 columns_1_132617861608743146 </a:t>
            </a:r>
          </a:p>
        </p:txBody>
      </p:sp>
      <p:sp>
        <p:nvSpPr>
          <p:cNvPr id="17" name="AgendaTitle"/>
          <p:cNvSpPr txBox="1"/>
          <p:nvPr/>
        </p:nvSpPr>
        <p:spPr>
          <a:xfrm>
            <a:off x="1066800" y="1727200"/>
            <a:ext cx="10160000" cy="235611"/>
          </a:xfrm>
          <a:prstGeom prst="rect">
            <a:avLst/>
          </a:prstGeom>
          <a:noFill/>
        </p:spPr>
        <p:txBody>
          <a:bodyPr vert="horz" lIns="18136" tIns="25226" rIns="72073" bIns="25226" rtlCol="0">
            <a:spAutoFit/>
          </a:bodyPr>
          <a:lstStyle/>
          <a:p>
            <a:r>
              <a:rPr lang="en-US" sz="1200" b="1" cap="all" spc="450"/>
              <a:t>Agenda</a:t>
            </a:r>
          </a:p>
        </p:txBody>
      </p:sp>
      <p:sp>
        <p:nvSpPr>
          <p:cNvPr id="18" name="AgendaEmphasisBar"/>
          <p:cNvSpPr/>
          <p:nvPr/>
        </p:nvSpPr>
        <p:spPr>
          <a:xfrm>
            <a:off x="2434437" y="3287750"/>
            <a:ext cx="126999" cy="743179"/>
          </a:xfrm>
          <a:prstGeom prst="rect">
            <a:avLst/>
          </a:prstGeom>
          <a:solidFill>
            <a:srgbClr val="CC0000"/>
          </a:solidFill>
          <a:ln w="19050">
            <a:solidFill>
              <a:srgbClr val="CC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Agenda"/>
          <p:cNvGrpSpPr/>
          <p:nvPr/>
        </p:nvGrpSpPr>
        <p:grpSpPr>
          <a:xfrm>
            <a:off x="2768351" y="2659142"/>
            <a:ext cx="1924050" cy="2286000"/>
            <a:chOff x="2737515" y="2623820"/>
            <a:chExt cx="1924050" cy="2286000"/>
          </a:xfrm>
        </p:grpSpPr>
        <p:cxnSp>
          <p:nvCxnSpPr>
            <p:cNvPr id="21" name="AgendaSeparator1"/>
            <p:cNvCxnSpPr/>
            <p:nvPr/>
          </p:nvCxnSpPr>
          <p:spPr>
            <a:xfrm>
              <a:off x="2737515" y="2623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2" name="AgendaSeparator2"/>
            <p:cNvCxnSpPr/>
            <p:nvPr/>
          </p:nvCxnSpPr>
          <p:spPr>
            <a:xfrm>
              <a:off x="2737515" y="3385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3" name="AgendaSeparator3"/>
            <p:cNvCxnSpPr/>
            <p:nvPr/>
          </p:nvCxnSpPr>
          <p:spPr>
            <a:xfrm>
              <a:off x="2737515" y="4147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24" name="AgendaSeparator4"/>
            <p:cNvCxnSpPr/>
            <p:nvPr/>
          </p:nvCxnSpPr>
          <p:spPr>
            <a:xfrm>
              <a:off x="2737515" y="4909820"/>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grpSp>
      <p:cxnSp>
        <p:nvCxnSpPr>
          <p:cNvPr id="2" name="AgendaSeparator4">
            <a:extLst>
              <a:ext uri="{FF2B5EF4-FFF2-40B4-BE49-F238E27FC236}">
                <a16:creationId xmlns:a16="http://schemas.microsoft.com/office/drawing/2014/main" id="{87305A2C-B1D2-7CCB-4D9E-235B957DB124}"/>
              </a:ext>
            </a:extLst>
          </p:cNvPr>
          <p:cNvCxnSpPr/>
          <p:nvPr/>
        </p:nvCxnSpPr>
        <p:spPr>
          <a:xfrm>
            <a:off x="2737515" y="5716976"/>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cxnSp>
        <p:nvCxnSpPr>
          <p:cNvPr id="3" name="AgendaSeparator4">
            <a:extLst>
              <a:ext uri="{FF2B5EF4-FFF2-40B4-BE49-F238E27FC236}">
                <a16:creationId xmlns:a16="http://schemas.microsoft.com/office/drawing/2014/main" id="{FBFE185C-9B21-82F9-08D7-639E08B8EA6D}"/>
              </a:ext>
            </a:extLst>
          </p:cNvPr>
          <p:cNvCxnSpPr/>
          <p:nvPr/>
        </p:nvCxnSpPr>
        <p:spPr>
          <a:xfrm>
            <a:off x="2737515" y="1962811"/>
            <a:ext cx="1924050" cy="0"/>
          </a:xfrm>
          <a:prstGeom prst="line">
            <a:avLst/>
          </a:prstGeom>
          <a:ln w="9525">
            <a:solidFill>
              <a:srgbClr val="D6D6D6"/>
            </a:solidFill>
          </a:ln>
        </p:spPr>
        <p:style>
          <a:lnRef idx="1">
            <a:schemeClr val="accent1"/>
          </a:lnRef>
          <a:fillRef idx="0">
            <a:schemeClr val="accent1"/>
          </a:fillRef>
          <a:effectRef idx="0">
            <a:schemeClr val="accent1"/>
          </a:effectRef>
          <a:fontRef idx="minor">
            <a:schemeClr val="tx1"/>
          </a:fontRef>
        </p:style>
      </p:cxnSp>
      <p:sp>
        <p:nvSpPr>
          <p:cNvPr id="6" name="AgendaTextBox">
            <a:extLst>
              <a:ext uri="{FF2B5EF4-FFF2-40B4-BE49-F238E27FC236}">
                <a16:creationId xmlns:a16="http://schemas.microsoft.com/office/drawing/2014/main" id="{F7042011-CFBC-B880-07A0-7DCA755CF36B}"/>
              </a:ext>
            </a:extLst>
          </p:cNvPr>
          <p:cNvSpPr txBox="1"/>
          <p:nvPr/>
        </p:nvSpPr>
        <p:spPr>
          <a:xfrm>
            <a:off x="2737515" y="1525976"/>
            <a:ext cx="8324185" cy="4191000"/>
          </a:xfrm>
          <a:prstGeom prst="rect">
            <a:avLst/>
          </a:prstGeom>
          <a:noFill/>
        </p:spPr>
        <p:txBody>
          <a:bodyPr vert="horz" wrap="square" lIns="91440" tIns="45720" rIns="91440" bIns="45720" rtlCol="0" anchor="t">
            <a:noAutofit/>
          </a:bodyPr>
          <a:lstStyle/>
          <a:p>
            <a:pPr>
              <a:lnSpc>
                <a:spcPct val="150000"/>
              </a:lnSpc>
            </a:pPr>
            <a:r>
              <a:rPr lang="en-US" sz="2000" dirty="0"/>
              <a:t>Welcome, Attendance, &amp; Minute Approval</a:t>
            </a:r>
          </a:p>
          <a:p>
            <a:pPr>
              <a:lnSpc>
                <a:spcPct val="150000"/>
              </a:lnSpc>
            </a:pPr>
            <a:r>
              <a:rPr lang="en-US" sz="2000" dirty="0"/>
              <a:t>Public Comment</a:t>
            </a:r>
          </a:p>
          <a:p>
            <a:pPr>
              <a:lnSpc>
                <a:spcPct val="150000"/>
              </a:lnSpc>
            </a:pPr>
            <a:r>
              <a:rPr lang="en-US" sz="2000" dirty="0">
                <a:ea typeface="+mn-lt"/>
                <a:cs typeface="+mn-lt"/>
              </a:rPr>
              <a:t>Administrative Updates</a:t>
            </a:r>
            <a:endParaRPr lang="en-US" sz="2000" dirty="0"/>
          </a:p>
          <a:p>
            <a:pPr>
              <a:lnSpc>
                <a:spcPct val="150000"/>
              </a:lnSpc>
            </a:pPr>
            <a:r>
              <a:rPr lang="en-US" sz="2000" dirty="0"/>
              <a:t>Follow Up from Q1</a:t>
            </a:r>
            <a:r>
              <a:rPr lang="en-US" sz="2000" dirty="0">
                <a:ea typeface="+mn-lt"/>
                <a:cs typeface="+mn-lt"/>
              </a:rPr>
              <a:t> </a:t>
            </a:r>
            <a:r>
              <a:rPr lang="en-US" sz="2000" dirty="0"/>
              <a:t>Meeting- feedback loop</a:t>
            </a:r>
            <a:endParaRPr lang="en-US" sz="2000" dirty="0">
              <a:ea typeface="+mn-lt"/>
              <a:cs typeface="+mn-lt"/>
            </a:endParaRPr>
          </a:p>
          <a:p>
            <a:pPr>
              <a:lnSpc>
                <a:spcPct val="150000"/>
              </a:lnSpc>
            </a:pPr>
            <a:r>
              <a:rPr lang="en-US" sz="2000" b="1" dirty="0"/>
              <a:t>Presentations</a:t>
            </a:r>
          </a:p>
          <a:p>
            <a:pPr>
              <a:lnSpc>
                <a:spcPct val="150000"/>
              </a:lnSpc>
            </a:pPr>
            <a:r>
              <a:rPr lang="en-US" sz="2000" dirty="0"/>
              <a:t>Mayor's Office Updates</a:t>
            </a:r>
          </a:p>
          <a:p>
            <a:pPr>
              <a:lnSpc>
                <a:spcPct val="150000"/>
              </a:lnSpc>
              <a:spcBef>
                <a:spcPts val="3600"/>
              </a:spcBef>
            </a:pPr>
            <a:endParaRPr lang="en-US" sz="2000"/>
          </a:p>
        </p:txBody>
      </p:sp>
    </p:spTree>
    <p:extLst>
      <p:ext uri="{BB962C8B-B14F-4D97-AF65-F5344CB8AC3E}">
        <p14:creationId xmlns:p14="http://schemas.microsoft.com/office/powerpoint/2010/main" val="423291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C73CF-096E-5ED0-35B7-E5B5437B3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9A4F3-7371-9A5E-C633-BF3E843F4FBE}"/>
              </a:ext>
            </a:extLst>
          </p:cNvPr>
          <p:cNvSpPr>
            <a:spLocks noGrp="1"/>
          </p:cNvSpPr>
          <p:nvPr>
            <p:ph type="ctrTitle"/>
          </p:nvPr>
        </p:nvSpPr>
        <p:spPr/>
        <p:txBody>
          <a:bodyPr/>
          <a:lstStyle/>
          <a:p>
            <a:r>
              <a:rPr lang="en-US" dirty="0"/>
              <a:t>Chicago Police Department Crisis Intervention Unit</a:t>
            </a:r>
          </a:p>
        </p:txBody>
      </p:sp>
      <p:sp>
        <p:nvSpPr>
          <p:cNvPr id="3" name="Subtitle 2">
            <a:extLst>
              <a:ext uri="{FF2B5EF4-FFF2-40B4-BE49-F238E27FC236}">
                <a16:creationId xmlns:a16="http://schemas.microsoft.com/office/drawing/2014/main" id="{0CD9D8B5-D45C-D89B-B6F9-1B542ED796D2}"/>
              </a:ext>
            </a:extLst>
          </p:cNvPr>
          <p:cNvSpPr>
            <a:spLocks noGrp="1"/>
          </p:cNvSpPr>
          <p:nvPr>
            <p:ph type="subTitle" idx="1"/>
          </p:nvPr>
        </p:nvSpPr>
        <p:spPr/>
        <p:txBody>
          <a:bodyPr vert="horz" lIns="91440" tIns="45720" rIns="91440" bIns="45720" rtlCol="0" anchor="t">
            <a:normAutofit/>
          </a:bodyPr>
          <a:lstStyle/>
          <a:p>
            <a:r>
              <a:rPr lang="en-US" dirty="0"/>
              <a:t>Lt. Rhonda Anderson, </a:t>
            </a:r>
            <a:r>
              <a:rPr lang="en-US" b="0" dirty="0"/>
              <a:t>Coordinator, Crisis Intervention Unit </a:t>
            </a:r>
          </a:p>
          <a:p>
            <a:r>
              <a:rPr lang="en-US" dirty="0"/>
              <a:t>Sgt. Catherine Sanchez, </a:t>
            </a:r>
            <a:r>
              <a:rPr lang="en-US" b="0" dirty="0"/>
              <a:t>Crisis Intervention Unit</a:t>
            </a:r>
            <a:endParaRPr lang="en-US" dirty="0"/>
          </a:p>
        </p:txBody>
      </p:sp>
    </p:spTree>
    <p:extLst>
      <p:ext uri="{BB962C8B-B14F-4D97-AF65-F5344CB8AC3E}">
        <p14:creationId xmlns:p14="http://schemas.microsoft.com/office/powerpoint/2010/main" val="424350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duotone>
              <a:schemeClr val="bg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B225-4A0E-42CD-90E4-8AD0520FCE28}"/>
              </a:ext>
            </a:extLst>
          </p:cNvPr>
          <p:cNvSpPr>
            <a:spLocks noGrp="1"/>
          </p:cNvSpPr>
          <p:nvPr>
            <p:ph type="ctrTitle"/>
          </p:nvPr>
        </p:nvSpPr>
        <p:spPr>
          <a:xfrm>
            <a:off x="219075" y="4542507"/>
            <a:ext cx="12061826" cy="1072422"/>
          </a:xfrm>
        </p:spPr>
        <p:txBody>
          <a:bodyPr lIns="91440" tIns="45720" rIns="91440" bIns="45720" anchor="t"/>
          <a:lstStyle/>
          <a:p>
            <a:pPr defTabSz="1219170" fontAlgn="auto">
              <a:spcAft>
                <a:spcPts val="0"/>
              </a:spcAft>
              <a:defRPr/>
            </a:pPr>
            <a:r>
              <a:rPr lang="en-US" sz="4000" dirty="0">
                <a:ea typeface="Roboto Black"/>
              </a:rPr>
              <a:t>Chicago Police Department Policy Creation Overview</a:t>
            </a:r>
          </a:p>
        </p:txBody>
      </p:sp>
      <p:sp>
        <p:nvSpPr>
          <p:cNvPr id="3" name="Subtitle 2">
            <a:extLst>
              <a:ext uri="{FF2B5EF4-FFF2-40B4-BE49-F238E27FC236}">
                <a16:creationId xmlns:a16="http://schemas.microsoft.com/office/drawing/2014/main" id="{48261DE7-E0B0-4ED1-81E4-EBF4FCE623FB}"/>
              </a:ext>
            </a:extLst>
          </p:cNvPr>
          <p:cNvSpPr>
            <a:spLocks noGrp="1"/>
          </p:cNvSpPr>
          <p:nvPr>
            <p:ph type="subTitle" idx="1"/>
          </p:nvPr>
        </p:nvSpPr>
        <p:spPr>
          <a:xfrm>
            <a:off x="219075" y="5274535"/>
            <a:ext cx="11503025" cy="680788"/>
          </a:xfrm>
        </p:spPr>
        <p:txBody>
          <a:bodyPr lIns="91440" tIns="45720" rIns="91440" bIns="45720" rtlCol="0" anchor="t">
            <a:normAutofit/>
          </a:bodyPr>
          <a:lstStyle/>
          <a:p>
            <a:pPr defTabSz="1219170" fontAlgn="auto">
              <a:spcAft>
                <a:spcPts val="0"/>
              </a:spcAft>
              <a:defRPr/>
            </a:pPr>
            <a:r>
              <a:rPr lang="en-US" i="1" dirty="0">
                <a:latin typeface="+mj-lt"/>
                <a:ea typeface="Roboto Medium"/>
              </a:rPr>
              <a:t>Sgt. Vilmarys Morales</a:t>
            </a:r>
          </a:p>
        </p:txBody>
      </p:sp>
      <p:sp>
        <p:nvSpPr>
          <p:cNvPr id="4" name="TextBox 3">
            <a:extLst>
              <a:ext uri="{FF2B5EF4-FFF2-40B4-BE49-F238E27FC236}">
                <a16:creationId xmlns:a16="http://schemas.microsoft.com/office/drawing/2014/main" id="{44CEB445-0226-C84D-ADC8-69566F997A0D}"/>
              </a:ext>
            </a:extLst>
          </p:cNvPr>
          <p:cNvSpPr txBox="1"/>
          <p:nvPr/>
        </p:nvSpPr>
        <p:spPr>
          <a:xfrm>
            <a:off x="11836400" y="6261100"/>
            <a:ext cx="184731" cy="369332"/>
          </a:xfrm>
          <a:prstGeom prst="rect">
            <a:avLst/>
          </a:prstGeom>
          <a:noFill/>
        </p:spPr>
        <p:txBody>
          <a:bodyPr wrap="none" rtlCol="0">
            <a:spAutoFit/>
          </a:bodyPr>
          <a:lstStyle/>
          <a:p>
            <a:endParaRPr lang="en-US" dirty="0">
              <a:solidFill>
                <a:schemeClr val="bg1"/>
              </a:solidFill>
            </a:endParaRPr>
          </a:p>
        </p:txBody>
      </p:sp>
    </p:spTree>
    <p:extLst>
      <p:ext uri="{BB962C8B-B14F-4D97-AF65-F5344CB8AC3E}">
        <p14:creationId xmlns:p14="http://schemas.microsoft.com/office/powerpoint/2010/main" val="178000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11" y="269285"/>
            <a:ext cx="11509128" cy="595846"/>
          </a:xfrm>
        </p:spPr>
        <p:txBody>
          <a:bodyPr lIns="91440" tIns="45720" rIns="91440" bIns="45720" anchor="t"/>
          <a:lstStyle/>
          <a:p>
            <a:r>
              <a:rPr lang="en-US" sz="2400" dirty="0"/>
              <a:t>What is a “policy”?</a:t>
            </a:r>
          </a:p>
        </p:txBody>
      </p:sp>
      <p:sp>
        <p:nvSpPr>
          <p:cNvPr id="4" name="Slide Number Placeholder 3"/>
          <p:cNvSpPr>
            <a:spLocks noGrp="1"/>
          </p:cNvSpPr>
          <p:nvPr>
            <p:ph type="sldNum" sz="quarter" idx="10"/>
          </p:nvPr>
        </p:nvSpPr>
        <p:spPr/>
        <p:txBody>
          <a:bodyPr/>
          <a:lstStyle/>
          <a:p>
            <a:fld id="{0EF2D667-8C17-49E6-813D-D24C7C39E88A}" type="slidenum">
              <a:rPr lang="en-US" altLang="en-US" dirty="0" smtClean="0"/>
              <a:pPr/>
              <a:t>9</a:t>
            </a:fld>
            <a:endParaRPr lang="en-US" altLang="en-US" dirty="0"/>
          </a:p>
        </p:txBody>
      </p:sp>
      <p:sp>
        <p:nvSpPr>
          <p:cNvPr id="5" name="Content Placeholder 2">
            <a:extLst>
              <a:ext uri="{FF2B5EF4-FFF2-40B4-BE49-F238E27FC236}">
                <a16:creationId xmlns:a16="http://schemas.microsoft.com/office/drawing/2014/main" id="{7D04FC3F-1714-53F6-04B9-5F3E858C379E}"/>
              </a:ext>
            </a:extLst>
          </p:cNvPr>
          <p:cNvSpPr txBox="1">
            <a:spLocks/>
          </p:cNvSpPr>
          <p:nvPr/>
        </p:nvSpPr>
        <p:spPr>
          <a:xfrm>
            <a:off x="377300" y="865131"/>
            <a:ext cx="10488967" cy="4876800"/>
          </a:xfrm>
          <a:prstGeom prst="rect">
            <a:avLst/>
          </a:prstGeom>
        </p:spPr>
        <p:txBody>
          <a:bodyPr>
            <a:normAutofit fontScale="92500" lnSpcReduction="10000"/>
          </a:bodyPr>
          <a:lstStyle>
            <a:lvl1pPr marL="0" indent="0" algn="l" defTabSz="1217613"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609585" indent="0" algn="ctr" defTabSz="1217613" rtl="0" fontAlgn="base">
              <a:spcBef>
                <a:spcPct val="20000"/>
              </a:spcBef>
              <a:spcAft>
                <a:spcPct val="0"/>
              </a:spcAft>
              <a:buFont typeface="Arial" panose="020B0604020202020204" pitchFamily="34" charset="0"/>
              <a:buNone/>
              <a:defRPr sz="3700" kern="1200">
                <a:solidFill>
                  <a:schemeClr val="tx1">
                    <a:tint val="75000"/>
                  </a:schemeClr>
                </a:solidFill>
                <a:latin typeface="+mn-lt"/>
                <a:ea typeface="+mn-ea"/>
                <a:cs typeface="+mn-cs"/>
              </a:defRPr>
            </a:lvl2pPr>
            <a:lvl3pPr marL="1219170" indent="0" algn="ctr" defTabSz="1217613"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4pPr>
            <a:lvl5pPr marL="2438339" indent="0" algn="ctr" defTabSz="1217613" rtl="0" fontAlgn="base">
              <a:spcBef>
                <a:spcPct val="20000"/>
              </a:spcBef>
              <a:spcAft>
                <a:spcPct val="0"/>
              </a:spcAft>
              <a:buFont typeface="Arial" panose="020B0604020202020204" pitchFamily="34" charset="0"/>
              <a:buNone/>
              <a:defRPr sz="2600"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1200"/>
              </a:spcBef>
              <a:spcAft>
                <a:spcPts val="1200"/>
              </a:spcAft>
            </a:pPr>
            <a:r>
              <a:rPr lang="en-US" dirty="0">
                <a:solidFill>
                  <a:schemeClr val="tx1"/>
                </a:solidFill>
              </a:rPr>
              <a:t>CPD General Order </a:t>
            </a:r>
            <a:r>
              <a:rPr lang="en-US" sz="2600" dirty="0">
                <a:solidFill>
                  <a:schemeClr val="tx1"/>
                </a:solidFill>
              </a:rPr>
              <a:t>G01-03 “Department Directives System”</a:t>
            </a:r>
          </a:p>
          <a:p>
            <a:pPr marL="461963" indent="-461963">
              <a:spcBef>
                <a:spcPts val="1200"/>
              </a:spcBef>
              <a:spcAft>
                <a:spcPts val="1200"/>
              </a:spcAft>
              <a:buClr>
                <a:srgbClr val="000000"/>
              </a:buClr>
              <a:buFont typeface="Wingdings" panose="05000000000000000000" pitchFamily="2" charset="2"/>
              <a:buChar char="Ø"/>
            </a:pPr>
            <a:r>
              <a:rPr lang="en-US" sz="2600" dirty="0">
                <a:solidFill>
                  <a:schemeClr val="tx1"/>
                </a:solidFill>
              </a:rPr>
              <a:t>CPD’s policy and procedures will be disseminated through written directives. </a:t>
            </a:r>
          </a:p>
          <a:p>
            <a:pPr marL="461963" indent="-461963">
              <a:spcBef>
                <a:spcPts val="1200"/>
              </a:spcBef>
              <a:spcAft>
                <a:spcPts val="1200"/>
              </a:spcAft>
              <a:buClr>
                <a:srgbClr val="000000"/>
              </a:buClr>
              <a:buFont typeface="Wingdings" panose="05000000000000000000" pitchFamily="2" charset="2"/>
              <a:buChar char="Ø"/>
            </a:pPr>
            <a:r>
              <a:rPr lang="en-US" sz="2600" dirty="0">
                <a:solidFill>
                  <a:schemeClr val="tx1"/>
                </a:solidFill>
              </a:rPr>
              <a:t>Department directives establish, define, and communicate Department-wide policy, procedures, or programs.</a:t>
            </a:r>
          </a:p>
          <a:p>
            <a:pPr marL="736283" lvl="1" indent="-461963">
              <a:lnSpc>
                <a:spcPct val="120000"/>
              </a:lnSpc>
              <a:spcBef>
                <a:spcPts val="900"/>
              </a:spcBef>
              <a:spcAft>
                <a:spcPts val="900"/>
              </a:spcAft>
              <a:buClr>
                <a:srgbClr val="000000"/>
              </a:buClr>
              <a:buFont typeface="Wingdings" panose="05000000000000000000" pitchFamily="2" charset="2"/>
              <a:buChar char="Ø"/>
            </a:pPr>
            <a:r>
              <a:rPr lang="en-US" sz="2400" dirty="0">
                <a:solidFill>
                  <a:schemeClr val="tx1"/>
                </a:solidFill>
              </a:rPr>
              <a:t>Issued in the name of the Superintendent of Police.</a:t>
            </a:r>
          </a:p>
          <a:p>
            <a:pPr marL="736283" lvl="1" indent="-461963">
              <a:lnSpc>
                <a:spcPct val="120000"/>
              </a:lnSpc>
              <a:spcBef>
                <a:spcPts val="900"/>
              </a:spcBef>
              <a:spcAft>
                <a:spcPts val="900"/>
              </a:spcAft>
              <a:buClr>
                <a:srgbClr val="000000"/>
              </a:buClr>
              <a:buFont typeface="Wingdings" panose="05000000000000000000" pitchFamily="2" charset="2"/>
              <a:buChar char="Ø"/>
            </a:pPr>
            <a:r>
              <a:rPr lang="en-US" sz="2400" dirty="0">
                <a:solidFill>
                  <a:schemeClr val="tx1"/>
                </a:solidFill>
              </a:rPr>
              <a:t>Guide the efforts and objectives of the Department </a:t>
            </a:r>
          </a:p>
          <a:p>
            <a:pPr marL="736283" lvl="1" indent="-461963">
              <a:lnSpc>
                <a:spcPct val="120000"/>
              </a:lnSpc>
              <a:spcBef>
                <a:spcPts val="900"/>
              </a:spcBef>
              <a:spcAft>
                <a:spcPts val="900"/>
              </a:spcAft>
              <a:buClr>
                <a:srgbClr val="000000"/>
              </a:buClr>
              <a:buFont typeface="Wingdings" panose="05000000000000000000" pitchFamily="2" charset="2"/>
              <a:buChar char="Ø"/>
            </a:pPr>
            <a:r>
              <a:rPr lang="en-US" sz="2400" dirty="0">
                <a:solidFill>
                  <a:schemeClr val="tx1"/>
                </a:solidFill>
              </a:rPr>
              <a:t>Direct the activities of the Department members </a:t>
            </a:r>
          </a:p>
          <a:p>
            <a:pPr marL="736283" lvl="1" indent="-461963">
              <a:lnSpc>
                <a:spcPct val="120000"/>
              </a:lnSpc>
              <a:spcBef>
                <a:spcPts val="900"/>
              </a:spcBef>
              <a:spcAft>
                <a:spcPts val="900"/>
              </a:spcAft>
              <a:buClr>
                <a:srgbClr val="000000"/>
              </a:buClr>
              <a:buFont typeface="Wingdings" panose="05000000000000000000" pitchFamily="2" charset="2"/>
              <a:buChar char="Ø"/>
            </a:pPr>
            <a:r>
              <a:rPr lang="en-US" sz="2400" dirty="0">
                <a:solidFill>
                  <a:schemeClr val="tx1"/>
                </a:solidFill>
              </a:rPr>
              <a:t>Consistent with and support the vision, mission, core values, goals, and overall philosophy of the Department.</a:t>
            </a:r>
          </a:p>
        </p:txBody>
      </p:sp>
    </p:spTree>
    <p:extLst>
      <p:ext uri="{BB962C8B-B14F-4D97-AF65-F5344CB8AC3E}">
        <p14:creationId xmlns:p14="http://schemas.microsoft.com/office/powerpoint/2010/main" val="375366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Wood Type">
  <a:themeElements>
    <a:clrScheme name="Custom 2">
      <a:dk1>
        <a:sysClr val="windowText" lastClr="000000"/>
      </a:dk1>
      <a:lt1>
        <a:sysClr val="window" lastClr="FFFFFF"/>
      </a:lt1>
      <a:dk2>
        <a:srgbClr val="A4D5EE"/>
      </a:dk2>
      <a:lt2>
        <a:srgbClr val="DCE4EF"/>
      </a:lt2>
      <a:accent1>
        <a:srgbClr val="5B616B"/>
      </a:accent1>
      <a:accent2>
        <a:srgbClr val="CC393E"/>
      </a:accent2>
      <a:accent3>
        <a:srgbClr val="FAD980"/>
      </a:accent3>
      <a:accent4>
        <a:srgbClr val="E59393"/>
      </a:accent4>
      <a:accent5>
        <a:srgbClr val="4AA564"/>
      </a:accent5>
      <a:accent6>
        <a:srgbClr val="005B99"/>
      </a:accent6>
      <a:hlink>
        <a:srgbClr val="0075BB"/>
      </a:hlink>
      <a:folHlink>
        <a:srgbClr val="4C2C92"/>
      </a:folHlink>
    </a:clrScheme>
    <a:fontScheme name="Custom 1">
      <a:majorFont>
        <a:latin typeface="Big Shoulders Display"/>
        <a:ea typeface=""/>
        <a:cs typeface=""/>
      </a:majorFont>
      <a:minorFont>
        <a:latin typeface="Roboto"/>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4.xml><?xml version="1.0" encoding="utf-8"?>
<a:theme xmlns:a="http://schemas.openxmlformats.org/drawingml/2006/main" name="Chicago PPT">
  <a:themeElements>
    <a:clrScheme name="Chicago PPT">
      <a:dk1>
        <a:sysClr val="windowText" lastClr="000000"/>
      </a:dk1>
      <a:lt1>
        <a:sysClr val="window" lastClr="FFFFFF"/>
      </a:lt1>
      <a:dk2>
        <a:srgbClr val="7F7F7F"/>
      </a:dk2>
      <a:lt2>
        <a:srgbClr val="D8D8D8"/>
      </a:lt2>
      <a:accent1>
        <a:srgbClr val="B3DDF2"/>
      </a:accent1>
      <a:accent2>
        <a:srgbClr val="FF0000"/>
      </a:accent2>
      <a:accent3>
        <a:srgbClr val="000000"/>
      </a:accent3>
      <a:accent4>
        <a:srgbClr val="E9C619"/>
      </a:accent4>
      <a:accent5>
        <a:srgbClr val="1054E6"/>
      </a:accent5>
      <a:accent6>
        <a:srgbClr val="FFFF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7025AACBE5204085AC0DE0B604268F" ma:contentTypeVersion="9" ma:contentTypeDescription="Create a new document." ma:contentTypeScope="" ma:versionID="e74034b0587e94284eab8437e0faf80d">
  <xsd:schema xmlns:xsd="http://www.w3.org/2001/XMLSchema" xmlns:xs="http://www.w3.org/2001/XMLSchema" xmlns:p="http://schemas.microsoft.com/office/2006/metadata/properties" xmlns:ns3="3c0baeb3-edaf-4503-9322-5d44a00b97c4" xmlns:ns4="71792f2d-2d5e-4f54-a884-975957480d2e" targetNamespace="http://schemas.microsoft.com/office/2006/metadata/properties" ma:root="true" ma:fieldsID="671166703e89e3f0357b67984f896ab3" ns3:_="" ns4:_="">
    <xsd:import namespace="3c0baeb3-edaf-4503-9322-5d44a00b97c4"/>
    <xsd:import namespace="71792f2d-2d5e-4f54-a884-975957480d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baeb3-edaf-4503-9322-5d44a00b97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792f2d-2d5e-4f54-a884-975957480d2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B9A1B8-BE31-4547-B08E-6141F56FDFCC}">
  <ds:schemaRefs>
    <ds:schemaRef ds:uri="http://schemas.microsoft.com/sharepoint/v3/contenttype/forms"/>
  </ds:schemaRefs>
</ds:datastoreItem>
</file>

<file path=customXml/itemProps2.xml><?xml version="1.0" encoding="utf-8"?>
<ds:datastoreItem xmlns:ds="http://schemas.openxmlformats.org/officeDocument/2006/customXml" ds:itemID="{DA350012-CF33-41A4-B676-0A96821BD059}">
  <ds:schemaRefs>
    <ds:schemaRef ds:uri="3c0baeb3-edaf-4503-9322-5d44a00b97c4"/>
    <ds:schemaRef ds:uri="71792f2d-2d5e-4f54-a884-975957480d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A38CF8-6459-4542-BB57-0E3BB3446E62}">
  <ds:schemaRefs>
    <ds:schemaRef ds:uri="3c0baeb3-edaf-4503-9322-5d44a00b97c4"/>
    <ds:schemaRef ds:uri="71792f2d-2d5e-4f54-a884-975957480d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3824</Words>
  <Application>Microsoft Office PowerPoint</Application>
  <PresentationFormat>Widescreen</PresentationFormat>
  <Paragraphs>635</Paragraphs>
  <Slides>51</Slides>
  <Notes>36</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2</vt:i4>
      </vt:variant>
      <vt:variant>
        <vt:lpstr>Slide Titles</vt:lpstr>
      </vt:variant>
      <vt:variant>
        <vt:i4>51</vt:i4>
      </vt:variant>
    </vt:vector>
  </HeadingPairs>
  <TitlesOfParts>
    <vt:vector size="73" baseType="lpstr">
      <vt:lpstr>Aptos</vt:lpstr>
      <vt:lpstr>Arial</vt:lpstr>
      <vt:lpstr>Big Shoulders Display</vt:lpstr>
      <vt:lpstr>Bookman Old Style</vt:lpstr>
      <vt:lpstr>Calibri</vt:lpstr>
      <vt:lpstr>Century Gothic</vt:lpstr>
      <vt:lpstr>Franklin Gothic Book</vt:lpstr>
      <vt:lpstr>Franklin Gothic Medium</vt:lpstr>
      <vt:lpstr>Futura Std Heavy</vt:lpstr>
      <vt:lpstr>Kartika</vt:lpstr>
      <vt:lpstr>Roboto</vt:lpstr>
      <vt:lpstr>Roboto Black</vt:lpstr>
      <vt:lpstr>Roboto-Regular</vt:lpstr>
      <vt:lpstr>Trebuchet MS</vt:lpstr>
      <vt:lpstr>Wingdings</vt:lpstr>
      <vt:lpstr>Wingdings 3</vt:lpstr>
      <vt:lpstr>Wood Type</vt:lpstr>
      <vt:lpstr>Facet</vt:lpstr>
      <vt:lpstr>Wood Type</vt:lpstr>
      <vt:lpstr>Chicago PPT</vt:lpstr>
      <vt:lpstr>think-cell Slide</vt:lpstr>
      <vt:lpstr>Acrobat Document</vt:lpstr>
      <vt:lpstr>CCMHE Quarterly Meeting</vt:lpstr>
      <vt:lpstr>PowerPoint Presentation</vt:lpstr>
      <vt:lpstr>PowerPoint Presentation</vt:lpstr>
      <vt:lpstr>PowerPoint Presentation</vt:lpstr>
      <vt:lpstr>PowerPoint Presentation</vt:lpstr>
      <vt:lpstr>PowerPoint Presentation</vt:lpstr>
      <vt:lpstr>Chicago Police Department Crisis Intervention Unit</vt:lpstr>
      <vt:lpstr>Chicago Police Department Policy Creation Overview</vt:lpstr>
      <vt:lpstr>What is a “policy”?</vt:lpstr>
      <vt:lpstr>What is a “policy”?</vt:lpstr>
      <vt:lpstr>What is a “policy”?</vt:lpstr>
      <vt:lpstr>What is a “policy”?</vt:lpstr>
      <vt:lpstr>What is a “policy”?</vt:lpstr>
      <vt:lpstr>PowerPoint Presentation</vt:lpstr>
      <vt:lpstr>Who Develops Policy?</vt:lpstr>
      <vt:lpstr>Policy Development Process</vt:lpstr>
      <vt:lpstr>Policy Development Process</vt:lpstr>
      <vt:lpstr>Policy Development Process</vt:lpstr>
      <vt:lpstr>Policy Development Process</vt:lpstr>
      <vt:lpstr>CPD Community Engagement Overview</vt:lpstr>
      <vt:lpstr>Where do I find CPD Policy?</vt:lpstr>
      <vt:lpstr>Where do I find CPD Policy?</vt:lpstr>
      <vt:lpstr>Where do I find CPD policy?</vt:lpstr>
      <vt:lpstr>Crisis Intervention Unit (CIU) Policy Review </vt:lpstr>
      <vt:lpstr>Crisis Intervention Unit (CIU) Policy Review Requirement</vt:lpstr>
      <vt:lpstr>Previous Crisis Intervention Unit (CIU) Policy Review</vt:lpstr>
      <vt:lpstr>Crisis Intervention Unit (CIU) Policy Review - 2025</vt:lpstr>
      <vt:lpstr>Crisis Intervention Unit (CIU) Policy Review - 2025</vt:lpstr>
      <vt:lpstr>#S04-20 “Recognizing and Responding to Individuals in Crisis”</vt:lpstr>
      <vt:lpstr>#S04-20-02 “Persons Not Under Arrest But in Need of Involuntary or Voluntary Admission” </vt:lpstr>
      <vt:lpstr>#S04-20-03 “Persons on Unauthorized Absence (UA) from a State-Operated Mental Health Center” </vt:lpstr>
      <vt:lpstr>#S04-20-04 “Mental Health Transport and Related Duties Matrix”</vt:lpstr>
      <vt:lpstr>#S04-20-05 “Persons Under Arrest in Need of Mental Health Treatment”</vt:lpstr>
      <vt:lpstr>Question, Comments, and Next Steps</vt:lpstr>
      <vt:lpstr>Office of Emergency Management &amp; Communications</vt:lpstr>
      <vt:lpstr> </vt:lpstr>
      <vt:lpstr>CHICAGO 9-1-1 and 3-1-1</vt:lpstr>
      <vt:lpstr>Calls for Service: “Help Us Help You” </vt:lpstr>
      <vt:lpstr>Emergency Calls:  Mental Health Component </vt:lpstr>
      <vt:lpstr>PowerPoint Presentation</vt:lpstr>
      <vt:lpstr>PowerPoint Presentation</vt:lpstr>
      <vt:lpstr>PowerPoint Presentation</vt:lpstr>
      <vt:lpstr>PowerPoint Presentation</vt:lpstr>
      <vt:lpstr>PowerPoint Presentation</vt:lpstr>
      <vt:lpstr>WHAT IS SMART911?</vt:lpstr>
      <vt:lpstr>PowerPoint Presentation</vt:lpstr>
      <vt:lpstr>SAMPLE SAFETY PROFILE</vt:lpstr>
      <vt:lpstr>CREATE AN ACCOUNT</vt:lpstr>
      <vt:lpstr>Chicago Department of Public Health</vt:lpstr>
      <vt:lpstr>PowerPoint Presentation</vt:lpstr>
      <vt:lpstr>Future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Schuster</dc:creator>
  <cp:lastModifiedBy>Mallory Harrity</cp:lastModifiedBy>
  <cp:revision>120</cp:revision>
  <dcterms:created xsi:type="dcterms:W3CDTF">2019-10-28T16:54:32Z</dcterms:created>
  <dcterms:modified xsi:type="dcterms:W3CDTF">2025-08-20T22:19:53Z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0x010100A07025AACBE5204085AC0DE0B604268F</vt:lpwstr>
  </property>
</Properties>
</file>