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7FFFFA13_872119CE.xml" ContentType="application/vnd.ms-powerpoint.comment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7FFFCF04_DC292EFB.xml" ContentType="application/vnd.ms-powerpoint.comments+xml"/>
  <Override PartName="/ppt/notesSlides/notesSlide20.xml" ContentType="application/vnd.openxmlformats-officedocument.presentationml.notesSlide+xml"/>
  <Override PartName="/ppt/comments/modernComment_126_D272BBC0.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 id="2147483888" r:id="rId5"/>
    <p:sldMasterId id="2147483933" r:id="rId6"/>
    <p:sldMasterId id="2147483660" r:id="rId7"/>
    <p:sldMasterId id="2147483731" r:id="rId8"/>
  </p:sldMasterIdLst>
  <p:notesMasterIdLst>
    <p:notesMasterId r:id="rId48"/>
  </p:notesMasterIdLst>
  <p:sldIdLst>
    <p:sldId id="256" r:id="rId9"/>
    <p:sldId id="280" r:id="rId10"/>
    <p:sldId id="308" r:id="rId11"/>
    <p:sldId id="309" r:id="rId12"/>
    <p:sldId id="310" r:id="rId13"/>
    <p:sldId id="312" r:id="rId14"/>
    <p:sldId id="313" r:id="rId15"/>
    <p:sldId id="314" r:id="rId16"/>
    <p:sldId id="315" r:id="rId17"/>
    <p:sldId id="316" r:id="rId18"/>
    <p:sldId id="317" r:id="rId19"/>
    <p:sldId id="318" r:id="rId20"/>
    <p:sldId id="319" r:id="rId21"/>
    <p:sldId id="320" r:id="rId22"/>
    <p:sldId id="321" r:id="rId23"/>
    <p:sldId id="257" r:id="rId24"/>
    <p:sldId id="2147482135" r:id="rId25"/>
    <p:sldId id="2147482137" r:id="rId26"/>
    <p:sldId id="419" r:id="rId27"/>
    <p:sldId id="2145707982" r:id="rId28"/>
    <p:sldId id="473" r:id="rId29"/>
    <p:sldId id="483" r:id="rId30"/>
    <p:sldId id="439" r:id="rId31"/>
    <p:sldId id="2145707956" r:id="rId32"/>
    <p:sldId id="2147482139" r:id="rId33"/>
    <p:sldId id="2147482117" r:id="rId34"/>
    <p:sldId id="2147482134" r:id="rId35"/>
    <p:sldId id="2147482132" r:id="rId36"/>
    <p:sldId id="2147482131" r:id="rId37"/>
    <p:sldId id="2147482138" r:id="rId38"/>
    <p:sldId id="2147482144" r:id="rId39"/>
    <p:sldId id="2147482145" r:id="rId40"/>
    <p:sldId id="2147482146" r:id="rId41"/>
    <p:sldId id="2147482147" r:id="rId42"/>
    <p:sldId id="2147471108" r:id="rId43"/>
    <p:sldId id="2147471107" r:id="rId44"/>
    <p:sldId id="311" r:id="rId45"/>
    <p:sldId id="322" r:id="rId46"/>
    <p:sldId id="294" r:id="rId47"/>
  </p:sldIdLst>
  <p:sldSz cx="12192000" cy="6858000"/>
  <p:notesSz cx="6858000" cy="9144000"/>
  <p:custDataLst>
    <p:tags r:id="rId4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0205B29-92F9-21C0-8472-0FD9C0580B93}" name="Miao Hua" initials="MH" userId="S::miao.hua@cityofchicago.org::b30c287e-f8e5-4b14-b350-6b9d7c4d7ade" providerId="AD"/>
  <p188:author id="{D1015451-1DF9-275D-10A9-70B13C3F3D3A}" name="Allie Lichterman" initials="AL" userId="S::allie.lichterman@cityofchicago.org::b3ee17f0-9dc5-495a-a3ec-a8b3c7500565" providerId="AD"/>
  <p188:author id="{A6FF485C-C047-A1F1-BC29-C592C4378840}" name="Katherine Calderon" initials="KC" userId="S::Katherine.Calderon@cityofchicago.org::f3dc8408-e34e-4f5f-ba8e-117f5b9d5ef8" providerId="AD"/>
  <p188:author id="{1FCCD676-F8B0-049D-7477-1355BF27FC15}" name="David Kwon" initials="DK" userId="S::david.kwon@cityofchicago.org::11815054-53ff-42f6-8cdf-f09613826596" providerId="AD"/>
  <p188:author id="{5015D296-9034-3FCC-DB61-4190BB71454B}" name="Meredith Muir" initials="MM" userId="S::Meredith.Muir@cityofchicago.org::055c75f2-fb03-49bc-afd7-1d2eb238d008" providerId="AD"/>
  <p188:author id="{75BDFF97-A0CB-6092-FD9B-778BF9781BAA}" name="Matthew Richards" initials="MR" userId="S::matthew.richards@cityofchicago.org::2b9ca4c9-1e58-4381-bfbe-5c35499d4a13" providerId="AD"/>
  <p188:author id="{D90685C2-E3A2-677E-003D-CD3DD829AA4B}" name="Olusimbo Ige" initials="OI" userId="S::olusimbo.ige@cityofchicago.org::7ffc6fb2-6867-4e62-b71e-82da66e3cad3" providerId="AD"/>
  <p188:author id="{49F17AC7-1FFB-01FA-1E66-6E41DD19C9E5}" name="Mallory Harrity" initials="MH" userId="S::mallory.harrity@cityofchicago.org::c253c63f-e3bc-4a75-b017-412d687ac23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899"/>
    <a:srgbClr val="41B6E6"/>
    <a:srgbClr val="E400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F31534-2436-AF00-99B2-CFF96DA1C61B}" v="111" dt="2025-02-10T16:58:33.0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oleObject" Target="file:///\\dc07nas02-smb\PHI\EPI\OEPHI\TEAM\MARIA\OSU%20Data.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dc07nas02-smb\PHI\EPI\OEPHI\TEAM\MARIA\OSU%20Dat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7FFFFA13_872119CE.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112E52"/>
              </a:solidFill>
              <a:round/>
            </a:ln>
            <a:effectLst/>
          </c:spPr>
          <c:marker>
            <c:symbol val="none"/>
          </c:marker>
          <c:dPt>
            <c:idx val="8"/>
            <c:marker>
              <c:symbol val="none"/>
            </c:marker>
            <c:bubble3D val="0"/>
            <c:spPr>
              <a:ln w="28575" cap="rnd">
                <a:solidFill>
                  <a:srgbClr val="41B6E6"/>
                </a:solidFill>
                <a:prstDash val="sysDash"/>
                <a:round/>
              </a:ln>
              <a:effectLst/>
            </c:spPr>
            <c:extLst>
              <c:ext xmlns:c16="http://schemas.microsoft.com/office/drawing/2014/chart" uri="{C3380CC4-5D6E-409C-BE32-E72D297353CC}">
                <c16:uniqueId val="{00000001-5EE4-49AE-9819-6DF7D0C5B1D9}"/>
              </c:ext>
            </c:extLst>
          </c:dPt>
          <c:dPt>
            <c:idx val="9"/>
            <c:marker>
              <c:symbol val="none"/>
            </c:marker>
            <c:bubble3D val="0"/>
            <c:spPr>
              <a:ln w="28575" cap="rnd">
                <a:solidFill>
                  <a:srgbClr val="41B6E6"/>
                </a:solidFill>
                <a:prstDash val="sysDash"/>
                <a:round/>
              </a:ln>
              <a:effectLst/>
            </c:spPr>
            <c:extLst>
              <c:ext xmlns:c16="http://schemas.microsoft.com/office/drawing/2014/chart" uri="{C3380CC4-5D6E-409C-BE32-E72D297353CC}">
                <c16:uniqueId val="{00000003-5EE4-49AE-9819-6DF7D0C5B1D9}"/>
              </c:ext>
            </c:extLst>
          </c:dPt>
          <c:dLbls>
            <c:dLbl>
              <c:idx val="8"/>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41B6E6"/>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1-5EE4-49AE-9819-6DF7D0C5B1D9}"/>
                </c:ext>
              </c:extLst>
            </c:dLbl>
            <c:dLbl>
              <c:idx val="9"/>
              <c:layout>
                <c:manualLayout>
                  <c:x val="-1.6039468750616698E-2"/>
                  <c:y val="-6.6305614237244737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41B6E6"/>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EE4-49AE-9819-6DF7D0C5B1D9}"/>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112E52"/>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'ME Fatalities Year Totals'!$A$3:$A$12</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'ME Fatalities Year Totals'!$B$3:$B$12</c:f>
              <c:numCache>
                <c:formatCode>General</c:formatCode>
                <c:ptCount val="10"/>
                <c:pt idx="0">
                  <c:v>426</c:v>
                </c:pt>
                <c:pt idx="1">
                  <c:v>741</c:v>
                </c:pt>
                <c:pt idx="2">
                  <c:v>796</c:v>
                </c:pt>
                <c:pt idx="3">
                  <c:v>796</c:v>
                </c:pt>
                <c:pt idx="4">
                  <c:v>855</c:v>
                </c:pt>
                <c:pt idx="5">
                  <c:v>1302</c:v>
                </c:pt>
                <c:pt idx="6">
                  <c:v>1441</c:v>
                </c:pt>
                <c:pt idx="7">
                  <c:v>1397</c:v>
                </c:pt>
                <c:pt idx="8">
                  <c:v>1324</c:v>
                </c:pt>
                <c:pt idx="9">
                  <c:v>681</c:v>
                </c:pt>
              </c:numCache>
            </c:numRef>
          </c:val>
          <c:smooth val="0"/>
          <c:extLst>
            <c:ext xmlns:c16="http://schemas.microsoft.com/office/drawing/2014/chart" uri="{C3380CC4-5D6E-409C-BE32-E72D297353CC}">
              <c16:uniqueId val="{00000004-5EE4-49AE-9819-6DF7D0C5B1D9}"/>
            </c:ext>
          </c:extLst>
        </c:ser>
        <c:dLbls>
          <c:dLblPos val="t"/>
          <c:showLegendKey val="0"/>
          <c:showVal val="1"/>
          <c:showCatName val="0"/>
          <c:showSerName val="0"/>
          <c:showPercent val="0"/>
          <c:showBubbleSize val="0"/>
        </c:dLbls>
        <c:smooth val="0"/>
        <c:axId val="1134221936"/>
        <c:axId val="1134223016"/>
      </c:lineChart>
      <c:catAx>
        <c:axId val="1134221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134223016"/>
        <c:crosses val="autoZero"/>
        <c:auto val="1"/>
        <c:lblAlgn val="ctr"/>
        <c:lblOffset val="100"/>
        <c:noMultiLvlLbl val="0"/>
      </c:catAx>
      <c:valAx>
        <c:axId val="113422301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34221936"/>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2C549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rgbClr val="2C549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'EMS Year'!$A$4:$A$13</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'EMS Year'!$B$4:$B$13</c:f>
              <c:numCache>
                <c:formatCode>General</c:formatCode>
                <c:ptCount val="10"/>
                <c:pt idx="0">
                  <c:v>2978</c:v>
                </c:pt>
                <c:pt idx="1">
                  <c:v>6590</c:v>
                </c:pt>
                <c:pt idx="2">
                  <c:v>7526</c:v>
                </c:pt>
                <c:pt idx="3">
                  <c:v>8359</c:v>
                </c:pt>
                <c:pt idx="4">
                  <c:v>10490</c:v>
                </c:pt>
                <c:pt idx="5">
                  <c:v>13794</c:v>
                </c:pt>
                <c:pt idx="6">
                  <c:v>11099</c:v>
                </c:pt>
                <c:pt idx="7">
                  <c:v>11419</c:v>
                </c:pt>
                <c:pt idx="8">
                  <c:v>10007</c:v>
                </c:pt>
                <c:pt idx="9">
                  <c:v>7980</c:v>
                </c:pt>
              </c:numCache>
            </c:numRef>
          </c:val>
          <c:extLst>
            <c:ext xmlns:c16="http://schemas.microsoft.com/office/drawing/2014/chart" uri="{C3380CC4-5D6E-409C-BE32-E72D297353CC}">
              <c16:uniqueId val="{00000000-4BA0-407A-863E-F5629E02B772}"/>
            </c:ext>
          </c:extLst>
        </c:ser>
        <c:dLbls>
          <c:showLegendKey val="0"/>
          <c:showVal val="0"/>
          <c:showCatName val="0"/>
          <c:showSerName val="0"/>
          <c:showPercent val="0"/>
          <c:showBubbleSize val="0"/>
        </c:dLbls>
        <c:gapWidth val="25"/>
        <c:axId val="614613704"/>
        <c:axId val="614605064"/>
      </c:barChart>
      <c:catAx>
        <c:axId val="614613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614605064"/>
        <c:crosses val="autoZero"/>
        <c:auto val="1"/>
        <c:lblAlgn val="ctr"/>
        <c:lblOffset val="100"/>
        <c:noMultiLvlLbl val="0"/>
      </c:catAx>
      <c:valAx>
        <c:axId val="614605064"/>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4613704"/>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Status of Current OVP Programs</a:t>
            </a:r>
          </a:p>
        </c:rich>
      </c:tx>
      <c:layout>
        <c:manualLayout>
          <c:xMode val="edge"/>
          <c:yMode val="edge"/>
          <c:x val="0.20690724273689926"/>
          <c:y val="2.1097046413502109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9797194881889763"/>
          <c:y val="7.5820307835857054E-2"/>
          <c:w val="0.76652030019685036"/>
          <c:h val="0.7725865051312435"/>
        </c:manualLayout>
      </c:layout>
      <c:barChart>
        <c:barDir val="bar"/>
        <c:grouping val="clustered"/>
        <c:varyColors val="0"/>
        <c:ser>
          <c:idx val="0"/>
          <c:order val="0"/>
          <c:tx>
            <c:strRef>
              <c:f>Sheet1!$B$1</c:f>
              <c:strCache>
                <c:ptCount val="1"/>
                <c:pt idx="0">
                  <c:v>Length of Program in Years</c:v>
                </c:pt>
              </c:strCache>
            </c:strRef>
          </c:tx>
          <c:spPr>
            <a:solidFill>
              <a:schemeClr val="accent1"/>
            </a:solidFill>
            <a:ln>
              <a:noFill/>
            </a:ln>
            <a:effectLst/>
          </c:spPr>
          <c:invertIfNegative val="0"/>
          <c:cat>
            <c:strRef>
              <c:f>Sheet1!$A$2:$A$11</c:f>
              <c:strCache>
                <c:ptCount val="10"/>
                <c:pt idx="0">
                  <c:v>TI Transformation</c:v>
                </c:pt>
                <c:pt idx="1">
                  <c:v>Restorative Practices</c:v>
                </c:pt>
                <c:pt idx="2">
                  <c:v>Bullying &amp; Suicide</c:v>
                </c:pt>
                <c:pt idx="3">
                  <c:v>*Community Conveners</c:v>
                </c:pt>
                <c:pt idx="4">
                  <c:v>*Street Outreach</c:v>
                </c:pt>
                <c:pt idx="5">
                  <c:v>*Victim Services</c:v>
                </c:pt>
                <c:pt idx="6">
                  <c:v>*HBVI</c:v>
                </c:pt>
                <c:pt idx="7">
                  <c:v>CTJC</c:v>
                </c:pt>
                <c:pt idx="8">
                  <c:v>PWCH</c:v>
                </c:pt>
                <c:pt idx="9">
                  <c:v>Sexual Assault</c:v>
                </c:pt>
              </c:strCache>
            </c:strRef>
          </c:cat>
          <c:val>
            <c:numRef>
              <c:f>Sheet1!$B$2:$B$11</c:f>
              <c:numCache>
                <c:formatCode>General</c:formatCode>
                <c:ptCount val="10"/>
                <c:pt idx="0">
                  <c:v>2</c:v>
                </c:pt>
                <c:pt idx="1">
                  <c:v>10</c:v>
                </c:pt>
                <c:pt idx="2">
                  <c:v>5</c:v>
                </c:pt>
                <c:pt idx="3">
                  <c:v>0</c:v>
                </c:pt>
                <c:pt idx="4">
                  <c:v>4</c:v>
                </c:pt>
                <c:pt idx="5">
                  <c:v>5</c:v>
                </c:pt>
                <c:pt idx="6">
                  <c:v>0</c:v>
                </c:pt>
                <c:pt idx="7">
                  <c:v>7</c:v>
                </c:pt>
                <c:pt idx="8">
                  <c:v>4</c:v>
                </c:pt>
                <c:pt idx="9">
                  <c:v>10</c:v>
                </c:pt>
              </c:numCache>
            </c:numRef>
          </c:val>
          <c:extLst>
            <c:ext xmlns:c16="http://schemas.microsoft.com/office/drawing/2014/chart" uri="{C3380CC4-5D6E-409C-BE32-E72D297353CC}">
              <c16:uniqueId val="{00000000-D02B-43B8-B8C3-FAB3D8E07DC6}"/>
            </c:ext>
          </c:extLst>
        </c:ser>
        <c:dLbls>
          <c:showLegendKey val="0"/>
          <c:showVal val="0"/>
          <c:showCatName val="0"/>
          <c:showSerName val="0"/>
          <c:showPercent val="0"/>
          <c:showBubbleSize val="0"/>
        </c:dLbls>
        <c:gapWidth val="182"/>
        <c:axId val="974809935"/>
        <c:axId val="974810895"/>
      </c:barChart>
      <c:catAx>
        <c:axId val="97480993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4810895"/>
        <c:crosses val="autoZero"/>
        <c:auto val="1"/>
        <c:lblAlgn val="ctr"/>
        <c:lblOffset val="100"/>
        <c:noMultiLvlLbl val="0"/>
      </c:catAx>
      <c:valAx>
        <c:axId val="97481089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48099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26_D272BBC0.xml><?xml version="1.0" encoding="utf-8"?>
<p188:cmLst xmlns:a="http://schemas.openxmlformats.org/drawingml/2006/main" xmlns:r="http://schemas.openxmlformats.org/officeDocument/2006/relationships" xmlns:p188="http://schemas.microsoft.com/office/powerpoint/2018/8/main">
  <p188:cm id="{8921EEC6-3870-433F-9767-15EEE8AA8564}" authorId="{D1015451-1DF9-275D-10A9-70B13C3F3D3A}" status="resolved" created="2024-11-01T20:34:08.534" complete="100000">
    <ac:txMkLst xmlns:ac="http://schemas.microsoft.com/office/drawing/2013/main/command">
      <pc:docMk xmlns:pc="http://schemas.microsoft.com/office/powerpoint/2013/main/command"/>
      <pc:sldMk xmlns:pc="http://schemas.microsoft.com/office/powerpoint/2013/main/command" cId="3530734528" sldId="294"/>
      <ac:spMk id="5" creationId="{423A47FE-B61C-7E47-BB23-6B7505A9D2FF}"/>
      <ac:txMk cp="26">
        <ac:context len="102" hash="1868180658"/>
      </ac:txMk>
    </ac:txMkLst>
    <p188:pos x="4474028" y="979714"/>
    <p188:replyLst>
      <p188:reply id="{34083649-6003-4D0F-BC1A-3D0C24F39726}" authorId="{49F17AC7-1FFB-01FA-1E66-6E41DD19C9E5}" created="2024-11-01T20:46:12.327">
        <p188:txBody>
          <a:bodyPr/>
          <a:lstStyle/>
          <a:p>
            <a:r>
              <a:rPr lang="en-US"/>
              <a:t>I wanted to get dates/times that the members prefer when I meet with them one on one, but maybe I can have some options and we can decide in the meeting?</a:t>
            </a:r>
          </a:p>
        </p188:txBody>
        <p188:extLst>
          <p:ext xmlns:p="http://schemas.openxmlformats.org/presentationml/2006/main" uri="{57CB4572-C831-44C2-8A1C-0ADB6CCDFE69}">
            <p223:reactions xmlns:p223="http://schemas.microsoft.com/office/powerpoint/2022/03/main">
              <p223:rxn type="👍">
                <p223:instance time="2024-11-01T21:04:56.582" authorId="{D1015451-1DF9-275D-10A9-70B13C3F3D3A}"/>
              </p223:rxn>
            </p223:reactions>
          </p:ext>
        </p188:extLst>
      </p188:reply>
      <p188:reply id="{C9279BA6-2A68-4298-9A2A-5828430C3CE3}" authorId="{D1015451-1DF9-275D-10A9-70B13C3F3D3A}" created="2024-11-01T21:05:12.191">
        <p188:txBody>
          <a:bodyPr/>
          <a:lstStyle/>
          <a:p>
            <a:r>
              <a:rPr lang="en-US"/>
              <a:t>That makes sense! I can throw it to you for this slide as part of planning for 2025</a:t>
            </a:r>
          </a:p>
        </p188:txBody>
        <p188:extLst>
          <p:ext xmlns:p="http://schemas.openxmlformats.org/presentationml/2006/main" uri="{57CB4572-C831-44C2-8A1C-0ADB6CCDFE69}">
            <p223:reactions xmlns:p223="http://schemas.microsoft.com/office/powerpoint/2022/03/main">
              <p223:rxn type="👍">
                <p223:instance time="2024-11-01T21:25:49.470" authorId="{49F17AC7-1FFB-01FA-1E66-6E41DD19C9E5}"/>
              </p223:rxn>
            </p223:reactions>
          </p:ext>
        </p188:extLst>
      </p188:reply>
    </p188:replyLst>
    <p188:txBody>
      <a:bodyPr/>
      <a:lstStyle/>
      <a:p>
        <a:r>
          <a:rPr lang="en-US"/>
          <a:t>[@Mallory Harrity] Can you pick dates for 2025 to add? </a:t>
        </a:r>
      </a:p>
    </p188:txBody>
  </p188:cm>
</p188:cmLst>
</file>

<file path=ppt/comments/modernComment_7FFFCF04_DC292EFB.xml><?xml version="1.0" encoding="utf-8"?>
<p188:cmLst xmlns:a="http://schemas.openxmlformats.org/drawingml/2006/main" xmlns:r="http://schemas.openxmlformats.org/officeDocument/2006/relationships" xmlns:p188="http://schemas.microsoft.com/office/powerpoint/2018/8/main">
  <p188:cm id="{FBC39DD2-D75B-47A0-B8EE-4FB5D832C378}" authorId="{50205B29-92F9-21C0-8472-0FD9C0580B93}" created="2025-02-05T16:21:09.576">
    <pc:sldMkLst xmlns:pc="http://schemas.microsoft.com/office/powerpoint/2013/main/command">
      <pc:docMk/>
      <pc:sldMk cId="3693686523" sldId="2147471108"/>
    </pc:sldMkLst>
    <p188:txBody>
      <a:bodyPr/>
      <a:lstStyle/>
      <a:p>
        <a:r>
          <a:rPr lang="en-US"/>
          <a:t>[@Hillary Wang]  Can you provide some updated slides for the CCMHE meeting on 2/10? Updates can include just the fact that we did reopen 2 MHCs and maybe something re: new intake process rolling out. Thanks!</a:t>
        </a:r>
      </a:p>
    </p188:txBody>
    <p188:extLst>
      <p:ext xmlns:p="http://schemas.openxmlformats.org/presentationml/2006/main" uri="{57CB4572-C831-44C2-8A1C-0ADB6CCDFE69}">
        <p223:reactions xmlns:p223="http://schemas.microsoft.com/office/powerpoint/2022/03/main">
          <p223:rxn type="👍">
            <p223:instance time="2025-02-05T16:55:22.691" authorId="{4CA0F2FA-2EA3-B643-5F8A-F01BAB544B12}"/>
          </p223:rxn>
        </p223:reactions>
      </p:ext>
    </p188:extLst>
  </p188:cm>
</p188:cmLst>
</file>

<file path=ppt/comments/modernComment_7FFFFA13_872119CE.xml><?xml version="1.0" encoding="utf-8"?>
<p188:cmLst xmlns:a="http://schemas.openxmlformats.org/drawingml/2006/main" xmlns:r="http://schemas.openxmlformats.org/officeDocument/2006/relationships" xmlns:p188="http://schemas.microsoft.com/office/powerpoint/2018/8/main">
  <p188:cm id="{45A2AC81-FFB2-4628-A077-7C4477A36E73}" authorId="{50205B29-92F9-21C0-8472-0FD9C0580B93}" status="resolved" created="2025-01-31T19:33:09.265" complete="100000">
    <ac:deMkLst xmlns:ac="http://schemas.microsoft.com/office/drawing/2013/main/command">
      <pc:docMk xmlns:pc="http://schemas.microsoft.com/office/powerpoint/2013/main/command"/>
      <pc:sldMk xmlns:pc="http://schemas.microsoft.com/office/powerpoint/2013/main/command" cId="2267093454" sldId="2147482131"/>
      <ac:graphicFrameMk id="10" creationId="{B0A6663B-6C73-2F2A-53C8-D82D92D70437}"/>
    </ac:deMkLst>
    <p188:replyLst>
      <p188:reply id="{84640AEA-43C2-4DEC-A578-8C925F1BC8B0}" authorId="{50205B29-92F9-21C0-8472-0FD9C0580B93}" created="2025-02-03T18:17:36.398">
        <p188:txBody>
          <a:bodyPr/>
          <a:lstStyle/>
          <a:p>
            <a:r>
              <a:rPr lang="en-US"/>
              <a:t>[@Katherine Calderon]  can you indentify which ones are subject to funding cliffs?</a:t>
            </a:r>
          </a:p>
        </p188:txBody>
      </p188:reply>
      <p188:reply id="{6248FD7E-E456-4607-9840-2556FAEAE74A}" authorId="{A6FF485C-C047-A1F1-BC29-C592C4378840}" created="2025-02-03T18:45:36.920">
        <p188:txBody>
          <a:bodyPr/>
          <a:lstStyle/>
          <a:p>
            <a:r>
              <a:rPr lang="en-US"/>
              <a:t>Provided a * by each program that faces cliffs. The specific program slide highlights the funding amount and source in red to indicate the amount of the funding cliff in slides 9 - 13
</a:t>
            </a:r>
          </a:p>
        </p188:txBody>
        <p188:extLst>
          <p:ext xmlns:p="http://schemas.openxmlformats.org/presentationml/2006/main" uri="{57CB4572-C831-44C2-8A1C-0ADB6CCDFE69}">
            <p223:reactions xmlns:p223="http://schemas.microsoft.com/office/powerpoint/2022/03/main">
              <p223:rxn type="👍">
                <p223:instance time="2025-02-03T18:50:59.848" authorId="{50205B29-92F9-21C0-8472-0FD9C0580B93}"/>
              </p223:rxn>
            </p223:reactions>
          </p:ext>
        </p188:extLst>
      </p188:reply>
    </p188:replyLst>
    <p188:txBody>
      <a:bodyPr/>
      <a:lstStyle/>
      <a:p>
        <a:r>
          <a:rPr lang="en-US"/>
          <a:t>Flag for end of 1-time funding</a:t>
        </a:r>
      </a:p>
    </p188:txBody>
  </p188:cm>
</p188:cmLst>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3E37EA-D930-4A6F-9A2A-C420EA9C838F}" type="doc">
      <dgm:prSet loTypeId="urn:microsoft.com/office/officeart/2005/8/layout/hierarchy1" loCatId="hierarchy" qsTypeId="urn:microsoft.com/office/officeart/2005/8/quickstyle/3d2" qsCatId="3D" csTypeId="urn:microsoft.com/office/officeart/2005/8/colors/accent1_4" csCatId="accent1" phldr="1"/>
      <dgm:spPr/>
      <dgm:t>
        <a:bodyPr/>
        <a:lstStyle/>
        <a:p>
          <a:endParaRPr lang="en-US"/>
        </a:p>
      </dgm:t>
    </dgm:pt>
    <dgm:pt modelId="{54E75349-FBD1-41C5-9C54-BB97240ECA83}">
      <dgm:prSet custT="1"/>
      <dgm:spPr/>
      <dgm:t>
        <a:bodyPr/>
        <a:lstStyle/>
        <a:p>
          <a:r>
            <a:rPr lang="en-US" sz="1800" dirty="0">
              <a:latin typeface="Aptos" panose="020B0004020202020204" pitchFamily="34" charset="0"/>
            </a:rPr>
            <a:t>Founded in 1983</a:t>
          </a:r>
        </a:p>
      </dgm:t>
    </dgm:pt>
    <dgm:pt modelId="{CEE344B3-F12B-455C-8256-2F0C545B1E3B}" type="parTrans" cxnId="{36F0DE39-7829-49DA-BFFE-30B0C70FDA8A}">
      <dgm:prSet/>
      <dgm:spPr/>
      <dgm:t>
        <a:bodyPr/>
        <a:lstStyle/>
        <a:p>
          <a:endParaRPr lang="en-US"/>
        </a:p>
      </dgm:t>
    </dgm:pt>
    <dgm:pt modelId="{6B81D6D1-686E-4B8F-B6C6-415F43EE455D}" type="sibTrans" cxnId="{36F0DE39-7829-49DA-BFFE-30B0C70FDA8A}">
      <dgm:prSet/>
      <dgm:spPr/>
      <dgm:t>
        <a:bodyPr/>
        <a:lstStyle/>
        <a:p>
          <a:endParaRPr lang="en-US"/>
        </a:p>
      </dgm:t>
    </dgm:pt>
    <dgm:pt modelId="{6B4C3575-4F10-4CAC-A09F-9CD3648F6FD4}">
      <dgm:prSet custT="1"/>
      <dgm:spPr/>
      <dgm:t>
        <a:bodyPr/>
        <a:lstStyle/>
        <a:p>
          <a:r>
            <a:rPr lang="en-US" sz="1800" dirty="0">
              <a:latin typeface="Aptos" panose="020B0004020202020204" pitchFamily="34" charset="0"/>
            </a:rPr>
            <a:t>Mission is to mitigate the adverse effects of the disease of addiction on children and families</a:t>
          </a:r>
        </a:p>
      </dgm:t>
    </dgm:pt>
    <dgm:pt modelId="{C27CC9B7-04CF-488C-B271-9408AF8C6B0B}" type="parTrans" cxnId="{2818B7C5-0B88-44F5-B421-0E1CEE7CF2FD}">
      <dgm:prSet/>
      <dgm:spPr/>
      <dgm:t>
        <a:bodyPr/>
        <a:lstStyle/>
        <a:p>
          <a:endParaRPr lang="en-US"/>
        </a:p>
      </dgm:t>
    </dgm:pt>
    <dgm:pt modelId="{02FBCB02-C69F-4692-B925-CEB09DF0ACBC}" type="sibTrans" cxnId="{2818B7C5-0B88-44F5-B421-0E1CEE7CF2FD}">
      <dgm:prSet/>
      <dgm:spPr/>
      <dgm:t>
        <a:bodyPr/>
        <a:lstStyle/>
        <a:p>
          <a:endParaRPr lang="en-US"/>
        </a:p>
      </dgm:t>
    </dgm:pt>
    <dgm:pt modelId="{74FA60E1-DB99-4D04-9BD2-9B7DF0C478E1}">
      <dgm:prSet custT="1"/>
      <dgm:spPr/>
      <dgm:t>
        <a:bodyPr/>
        <a:lstStyle/>
        <a:p>
          <a:r>
            <a:rPr lang="en-US" sz="1800" dirty="0">
              <a:latin typeface="Aptos" panose="020B0004020202020204" pitchFamily="34" charset="0"/>
            </a:rPr>
            <a:t>Raise public awareness; advance professional knowledge and skills; advocate for public policies</a:t>
          </a:r>
        </a:p>
      </dgm:t>
    </dgm:pt>
    <dgm:pt modelId="{E179037B-B4A0-45F2-A50A-A6C0F9BB3145}" type="parTrans" cxnId="{30D32BED-7AC2-491B-B626-5E109F11709F}">
      <dgm:prSet/>
      <dgm:spPr/>
      <dgm:t>
        <a:bodyPr/>
        <a:lstStyle/>
        <a:p>
          <a:endParaRPr lang="en-US"/>
        </a:p>
      </dgm:t>
    </dgm:pt>
    <dgm:pt modelId="{2956CA3E-86C5-4B35-B0D0-B593981485FE}" type="sibTrans" cxnId="{30D32BED-7AC2-491B-B626-5E109F11709F}">
      <dgm:prSet/>
      <dgm:spPr/>
      <dgm:t>
        <a:bodyPr/>
        <a:lstStyle/>
        <a:p>
          <a:endParaRPr lang="en-US"/>
        </a:p>
      </dgm:t>
    </dgm:pt>
    <dgm:pt modelId="{562EFA45-EC91-4E99-8F99-9E2E8232983E}">
      <dgm:prSet custT="1"/>
      <dgm:spPr/>
      <dgm:t>
        <a:bodyPr/>
        <a:lstStyle/>
        <a:p>
          <a:r>
            <a:rPr lang="en-US" sz="1800" dirty="0">
              <a:latin typeface="Aptos" panose="020B0004020202020204" pitchFamily="34" charset="0"/>
            </a:rPr>
            <a:t>Provide</a:t>
          </a:r>
          <a:r>
            <a:rPr lang="en-US" sz="1800" baseline="0" dirty="0">
              <a:latin typeface="Aptos" panose="020B0004020202020204" pitchFamily="34" charset="0"/>
            </a:rPr>
            <a:t> evidenced-based training and materials; develop resources to support safe adults,  practitioners; committed to solutions</a:t>
          </a:r>
          <a:endParaRPr lang="en-US" sz="1800" dirty="0">
            <a:latin typeface="Aptos" panose="020B0004020202020204" pitchFamily="34" charset="0"/>
          </a:endParaRPr>
        </a:p>
      </dgm:t>
    </dgm:pt>
    <dgm:pt modelId="{59CB7668-C2D9-457A-8285-222E8CEDAF7F}" type="parTrans" cxnId="{D99D559C-2A41-497D-9D76-ED399CF7572A}">
      <dgm:prSet/>
      <dgm:spPr/>
      <dgm:t>
        <a:bodyPr/>
        <a:lstStyle/>
        <a:p>
          <a:endParaRPr lang="en-US"/>
        </a:p>
      </dgm:t>
    </dgm:pt>
    <dgm:pt modelId="{AB3AB213-63D3-4D71-8433-338EE273610A}" type="sibTrans" cxnId="{D99D559C-2A41-497D-9D76-ED399CF7572A}">
      <dgm:prSet/>
      <dgm:spPr/>
      <dgm:t>
        <a:bodyPr/>
        <a:lstStyle/>
        <a:p>
          <a:endParaRPr lang="en-US"/>
        </a:p>
      </dgm:t>
    </dgm:pt>
    <dgm:pt modelId="{DAA64EEB-7185-4C17-9875-D11430ABF48B}" type="pres">
      <dgm:prSet presAssocID="{E43E37EA-D930-4A6F-9A2A-C420EA9C838F}" presName="hierChild1" presStyleCnt="0">
        <dgm:presLayoutVars>
          <dgm:chPref val="1"/>
          <dgm:dir/>
          <dgm:animOne val="branch"/>
          <dgm:animLvl val="lvl"/>
          <dgm:resizeHandles/>
        </dgm:presLayoutVars>
      </dgm:prSet>
      <dgm:spPr/>
    </dgm:pt>
    <dgm:pt modelId="{E987A35D-DECC-4D3A-971E-35E711A15508}" type="pres">
      <dgm:prSet presAssocID="{54E75349-FBD1-41C5-9C54-BB97240ECA83}" presName="hierRoot1" presStyleCnt="0"/>
      <dgm:spPr/>
    </dgm:pt>
    <dgm:pt modelId="{6FA40CB9-4AB6-4B23-AA11-48FF991D4188}" type="pres">
      <dgm:prSet presAssocID="{54E75349-FBD1-41C5-9C54-BB97240ECA83}" presName="composite" presStyleCnt="0"/>
      <dgm:spPr/>
    </dgm:pt>
    <dgm:pt modelId="{DF736D7A-8712-4792-8BEF-F923086356D4}" type="pres">
      <dgm:prSet presAssocID="{54E75349-FBD1-41C5-9C54-BB97240ECA83}" presName="background" presStyleLbl="node0" presStyleIdx="0" presStyleCnt="4"/>
      <dgm:spPr/>
    </dgm:pt>
    <dgm:pt modelId="{022611F2-A6BC-45C6-8552-7407742354AE}" type="pres">
      <dgm:prSet presAssocID="{54E75349-FBD1-41C5-9C54-BB97240ECA83}" presName="text" presStyleLbl="fgAcc0" presStyleIdx="0" presStyleCnt="4" custScaleX="67996">
        <dgm:presLayoutVars>
          <dgm:chPref val="3"/>
        </dgm:presLayoutVars>
      </dgm:prSet>
      <dgm:spPr/>
    </dgm:pt>
    <dgm:pt modelId="{4983A393-AE1B-4E48-A00C-C70BEC5260B9}" type="pres">
      <dgm:prSet presAssocID="{54E75349-FBD1-41C5-9C54-BB97240ECA83}" presName="hierChild2" presStyleCnt="0"/>
      <dgm:spPr/>
    </dgm:pt>
    <dgm:pt modelId="{C3474A1F-321C-4207-8949-22E841F790B4}" type="pres">
      <dgm:prSet presAssocID="{6B4C3575-4F10-4CAC-A09F-9CD3648F6FD4}" presName="hierRoot1" presStyleCnt="0"/>
      <dgm:spPr/>
    </dgm:pt>
    <dgm:pt modelId="{55957138-6FBE-4BF5-87B7-FFB595AD0508}" type="pres">
      <dgm:prSet presAssocID="{6B4C3575-4F10-4CAC-A09F-9CD3648F6FD4}" presName="composite" presStyleCnt="0"/>
      <dgm:spPr/>
    </dgm:pt>
    <dgm:pt modelId="{65AB1D63-4721-46E0-8D9A-DB55ABDA280D}" type="pres">
      <dgm:prSet presAssocID="{6B4C3575-4F10-4CAC-A09F-9CD3648F6FD4}" presName="background" presStyleLbl="node0" presStyleIdx="1" presStyleCnt="4"/>
      <dgm:spPr/>
    </dgm:pt>
    <dgm:pt modelId="{0826644E-EAE1-4045-A1F5-8E4D98E3B407}" type="pres">
      <dgm:prSet presAssocID="{6B4C3575-4F10-4CAC-A09F-9CD3648F6FD4}" presName="text" presStyleLbl="fgAcc0" presStyleIdx="1" presStyleCnt="4">
        <dgm:presLayoutVars>
          <dgm:chPref val="3"/>
        </dgm:presLayoutVars>
      </dgm:prSet>
      <dgm:spPr/>
    </dgm:pt>
    <dgm:pt modelId="{7DCB1FEA-94D1-4463-BDE8-BBBD3550C6A7}" type="pres">
      <dgm:prSet presAssocID="{6B4C3575-4F10-4CAC-A09F-9CD3648F6FD4}" presName="hierChild2" presStyleCnt="0"/>
      <dgm:spPr/>
    </dgm:pt>
    <dgm:pt modelId="{3492E6E9-B455-45FE-ACD8-62EBEBF75D13}" type="pres">
      <dgm:prSet presAssocID="{74FA60E1-DB99-4D04-9BD2-9B7DF0C478E1}" presName="hierRoot1" presStyleCnt="0"/>
      <dgm:spPr/>
    </dgm:pt>
    <dgm:pt modelId="{8D8BB6F1-B678-47D3-B8A8-847D29D75E97}" type="pres">
      <dgm:prSet presAssocID="{74FA60E1-DB99-4D04-9BD2-9B7DF0C478E1}" presName="composite" presStyleCnt="0"/>
      <dgm:spPr/>
    </dgm:pt>
    <dgm:pt modelId="{6329E0BD-6B86-41BA-A99E-47D1E66ECA35}" type="pres">
      <dgm:prSet presAssocID="{74FA60E1-DB99-4D04-9BD2-9B7DF0C478E1}" presName="background" presStyleLbl="node0" presStyleIdx="2" presStyleCnt="4"/>
      <dgm:spPr/>
    </dgm:pt>
    <dgm:pt modelId="{36BF9366-013C-4036-9A61-4BAE0482DAA0}" type="pres">
      <dgm:prSet presAssocID="{74FA60E1-DB99-4D04-9BD2-9B7DF0C478E1}" presName="text" presStyleLbl="fgAcc0" presStyleIdx="2" presStyleCnt="4">
        <dgm:presLayoutVars>
          <dgm:chPref val="3"/>
        </dgm:presLayoutVars>
      </dgm:prSet>
      <dgm:spPr/>
    </dgm:pt>
    <dgm:pt modelId="{FDCB85A1-9D17-4CC4-9B42-FAFFB2B188E3}" type="pres">
      <dgm:prSet presAssocID="{74FA60E1-DB99-4D04-9BD2-9B7DF0C478E1}" presName="hierChild2" presStyleCnt="0"/>
      <dgm:spPr/>
    </dgm:pt>
    <dgm:pt modelId="{38D8B8B3-326B-4432-AFB3-90EE04E82325}" type="pres">
      <dgm:prSet presAssocID="{562EFA45-EC91-4E99-8F99-9E2E8232983E}" presName="hierRoot1" presStyleCnt="0"/>
      <dgm:spPr/>
    </dgm:pt>
    <dgm:pt modelId="{69689347-66DD-4085-A239-9BF5AF32ED65}" type="pres">
      <dgm:prSet presAssocID="{562EFA45-EC91-4E99-8F99-9E2E8232983E}" presName="composite" presStyleCnt="0"/>
      <dgm:spPr/>
    </dgm:pt>
    <dgm:pt modelId="{5D2B9CAE-8C16-4319-B4E8-D37E2B02EE0C}" type="pres">
      <dgm:prSet presAssocID="{562EFA45-EC91-4E99-8F99-9E2E8232983E}" presName="background" presStyleLbl="node0" presStyleIdx="3" presStyleCnt="4"/>
      <dgm:spPr/>
    </dgm:pt>
    <dgm:pt modelId="{3EE6EE99-7F4E-4EDE-81F7-A38BDA9C3389}" type="pres">
      <dgm:prSet presAssocID="{562EFA45-EC91-4E99-8F99-9E2E8232983E}" presName="text" presStyleLbl="fgAcc0" presStyleIdx="3" presStyleCnt="4" custScaleX="105601">
        <dgm:presLayoutVars>
          <dgm:chPref val="3"/>
        </dgm:presLayoutVars>
      </dgm:prSet>
      <dgm:spPr/>
    </dgm:pt>
    <dgm:pt modelId="{DEAED9E0-8BC4-4666-8889-AD58F5D45855}" type="pres">
      <dgm:prSet presAssocID="{562EFA45-EC91-4E99-8F99-9E2E8232983E}" presName="hierChild2" presStyleCnt="0"/>
      <dgm:spPr/>
    </dgm:pt>
  </dgm:ptLst>
  <dgm:cxnLst>
    <dgm:cxn modelId="{0214631B-1A9D-41BB-808F-702800823FD9}" type="presOf" srcId="{562EFA45-EC91-4E99-8F99-9E2E8232983E}" destId="{3EE6EE99-7F4E-4EDE-81F7-A38BDA9C3389}" srcOrd="0" destOrd="0" presId="urn:microsoft.com/office/officeart/2005/8/layout/hierarchy1"/>
    <dgm:cxn modelId="{7FD69527-5A9A-4F2F-913C-241B6C45CF4A}" type="presOf" srcId="{74FA60E1-DB99-4D04-9BD2-9B7DF0C478E1}" destId="{36BF9366-013C-4036-9A61-4BAE0482DAA0}" srcOrd="0" destOrd="0" presId="urn:microsoft.com/office/officeart/2005/8/layout/hierarchy1"/>
    <dgm:cxn modelId="{36F0DE39-7829-49DA-BFFE-30B0C70FDA8A}" srcId="{E43E37EA-D930-4A6F-9A2A-C420EA9C838F}" destId="{54E75349-FBD1-41C5-9C54-BB97240ECA83}" srcOrd="0" destOrd="0" parTransId="{CEE344B3-F12B-455C-8256-2F0C545B1E3B}" sibTransId="{6B81D6D1-686E-4B8F-B6C6-415F43EE455D}"/>
    <dgm:cxn modelId="{C031905B-36C2-41D1-8470-D39EFD43B769}" type="presOf" srcId="{E43E37EA-D930-4A6F-9A2A-C420EA9C838F}" destId="{DAA64EEB-7185-4C17-9875-D11430ABF48B}" srcOrd="0" destOrd="0" presId="urn:microsoft.com/office/officeart/2005/8/layout/hierarchy1"/>
    <dgm:cxn modelId="{86C0295C-748D-47EB-81A7-5A0AFAFE12A2}" type="presOf" srcId="{54E75349-FBD1-41C5-9C54-BB97240ECA83}" destId="{022611F2-A6BC-45C6-8552-7407742354AE}" srcOrd="0" destOrd="0" presId="urn:microsoft.com/office/officeart/2005/8/layout/hierarchy1"/>
    <dgm:cxn modelId="{3C80FA5C-1550-46A7-8DB3-8E84F02DAA12}" type="presOf" srcId="{6B4C3575-4F10-4CAC-A09F-9CD3648F6FD4}" destId="{0826644E-EAE1-4045-A1F5-8E4D98E3B407}" srcOrd="0" destOrd="0" presId="urn:microsoft.com/office/officeart/2005/8/layout/hierarchy1"/>
    <dgm:cxn modelId="{D99D559C-2A41-497D-9D76-ED399CF7572A}" srcId="{E43E37EA-D930-4A6F-9A2A-C420EA9C838F}" destId="{562EFA45-EC91-4E99-8F99-9E2E8232983E}" srcOrd="3" destOrd="0" parTransId="{59CB7668-C2D9-457A-8285-222E8CEDAF7F}" sibTransId="{AB3AB213-63D3-4D71-8433-338EE273610A}"/>
    <dgm:cxn modelId="{2818B7C5-0B88-44F5-B421-0E1CEE7CF2FD}" srcId="{E43E37EA-D930-4A6F-9A2A-C420EA9C838F}" destId="{6B4C3575-4F10-4CAC-A09F-9CD3648F6FD4}" srcOrd="1" destOrd="0" parTransId="{C27CC9B7-04CF-488C-B271-9408AF8C6B0B}" sibTransId="{02FBCB02-C69F-4692-B925-CEB09DF0ACBC}"/>
    <dgm:cxn modelId="{30D32BED-7AC2-491B-B626-5E109F11709F}" srcId="{E43E37EA-D930-4A6F-9A2A-C420EA9C838F}" destId="{74FA60E1-DB99-4D04-9BD2-9B7DF0C478E1}" srcOrd="2" destOrd="0" parTransId="{E179037B-B4A0-45F2-A50A-A6C0F9BB3145}" sibTransId="{2956CA3E-86C5-4B35-B0D0-B593981485FE}"/>
    <dgm:cxn modelId="{3CDFA9EA-EADA-403C-B663-3E01941048CA}" type="presParOf" srcId="{DAA64EEB-7185-4C17-9875-D11430ABF48B}" destId="{E987A35D-DECC-4D3A-971E-35E711A15508}" srcOrd="0" destOrd="0" presId="urn:microsoft.com/office/officeart/2005/8/layout/hierarchy1"/>
    <dgm:cxn modelId="{3E58BF8D-296E-4AC1-BB37-23B4B86D1A59}" type="presParOf" srcId="{E987A35D-DECC-4D3A-971E-35E711A15508}" destId="{6FA40CB9-4AB6-4B23-AA11-48FF991D4188}" srcOrd="0" destOrd="0" presId="urn:microsoft.com/office/officeart/2005/8/layout/hierarchy1"/>
    <dgm:cxn modelId="{24338DD4-332D-44C8-9787-503C328899A2}" type="presParOf" srcId="{6FA40CB9-4AB6-4B23-AA11-48FF991D4188}" destId="{DF736D7A-8712-4792-8BEF-F923086356D4}" srcOrd="0" destOrd="0" presId="urn:microsoft.com/office/officeart/2005/8/layout/hierarchy1"/>
    <dgm:cxn modelId="{D29B51E1-31BA-4857-AA88-407366CAC71C}" type="presParOf" srcId="{6FA40CB9-4AB6-4B23-AA11-48FF991D4188}" destId="{022611F2-A6BC-45C6-8552-7407742354AE}" srcOrd="1" destOrd="0" presId="urn:microsoft.com/office/officeart/2005/8/layout/hierarchy1"/>
    <dgm:cxn modelId="{90771B2A-926A-4022-A87D-783029B0FC19}" type="presParOf" srcId="{E987A35D-DECC-4D3A-971E-35E711A15508}" destId="{4983A393-AE1B-4E48-A00C-C70BEC5260B9}" srcOrd="1" destOrd="0" presId="urn:microsoft.com/office/officeart/2005/8/layout/hierarchy1"/>
    <dgm:cxn modelId="{E01356D6-5B3F-4920-99A3-B47426C4DD8C}" type="presParOf" srcId="{DAA64EEB-7185-4C17-9875-D11430ABF48B}" destId="{C3474A1F-321C-4207-8949-22E841F790B4}" srcOrd="1" destOrd="0" presId="urn:microsoft.com/office/officeart/2005/8/layout/hierarchy1"/>
    <dgm:cxn modelId="{8B2B6612-96DA-4C43-A8FC-1C32B5E98669}" type="presParOf" srcId="{C3474A1F-321C-4207-8949-22E841F790B4}" destId="{55957138-6FBE-4BF5-87B7-FFB595AD0508}" srcOrd="0" destOrd="0" presId="urn:microsoft.com/office/officeart/2005/8/layout/hierarchy1"/>
    <dgm:cxn modelId="{7826B6BF-13BC-4952-A168-8FF6DDDCE8C1}" type="presParOf" srcId="{55957138-6FBE-4BF5-87B7-FFB595AD0508}" destId="{65AB1D63-4721-46E0-8D9A-DB55ABDA280D}" srcOrd="0" destOrd="0" presId="urn:microsoft.com/office/officeart/2005/8/layout/hierarchy1"/>
    <dgm:cxn modelId="{C16BBA57-0CE6-4074-A1D3-F27EEA657B63}" type="presParOf" srcId="{55957138-6FBE-4BF5-87B7-FFB595AD0508}" destId="{0826644E-EAE1-4045-A1F5-8E4D98E3B407}" srcOrd="1" destOrd="0" presId="urn:microsoft.com/office/officeart/2005/8/layout/hierarchy1"/>
    <dgm:cxn modelId="{9F688E0C-E35D-4DC3-B0CE-658871CA38EB}" type="presParOf" srcId="{C3474A1F-321C-4207-8949-22E841F790B4}" destId="{7DCB1FEA-94D1-4463-BDE8-BBBD3550C6A7}" srcOrd="1" destOrd="0" presId="urn:microsoft.com/office/officeart/2005/8/layout/hierarchy1"/>
    <dgm:cxn modelId="{C83C34C6-3A55-4D6F-B8F2-6436C2C65821}" type="presParOf" srcId="{DAA64EEB-7185-4C17-9875-D11430ABF48B}" destId="{3492E6E9-B455-45FE-ACD8-62EBEBF75D13}" srcOrd="2" destOrd="0" presId="urn:microsoft.com/office/officeart/2005/8/layout/hierarchy1"/>
    <dgm:cxn modelId="{3658784E-22C5-4B1A-91A8-8205B9FB72C4}" type="presParOf" srcId="{3492E6E9-B455-45FE-ACD8-62EBEBF75D13}" destId="{8D8BB6F1-B678-47D3-B8A8-847D29D75E97}" srcOrd="0" destOrd="0" presId="urn:microsoft.com/office/officeart/2005/8/layout/hierarchy1"/>
    <dgm:cxn modelId="{1655A715-E279-45DB-808A-02055A4419B9}" type="presParOf" srcId="{8D8BB6F1-B678-47D3-B8A8-847D29D75E97}" destId="{6329E0BD-6B86-41BA-A99E-47D1E66ECA35}" srcOrd="0" destOrd="0" presId="urn:microsoft.com/office/officeart/2005/8/layout/hierarchy1"/>
    <dgm:cxn modelId="{45DBC620-B961-427D-812E-68881AD5130D}" type="presParOf" srcId="{8D8BB6F1-B678-47D3-B8A8-847D29D75E97}" destId="{36BF9366-013C-4036-9A61-4BAE0482DAA0}" srcOrd="1" destOrd="0" presId="urn:microsoft.com/office/officeart/2005/8/layout/hierarchy1"/>
    <dgm:cxn modelId="{F4FAEC42-A18E-4CBA-84D8-821F0C6217A6}" type="presParOf" srcId="{3492E6E9-B455-45FE-ACD8-62EBEBF75D13}" destId="{FDCB85A1-9D17-4CC4-9B42-FAFFB2B188E3}" srcOrd="1" destOrd="0" presId="urn:microsoft.com/office/officeart/2005/8/layout/hierarchy1"/>
    <dgm:cxn modelId="{5E4900C8-1996-48E3-8FCA-B65F758D824C}" type="presParOf" srcId="{DAA64EEB-7185-4C17-9875-D11430ABF48B}" destId="{38D8B8B3-326B-4432-AFB3-90EE04E82325}" srcOrd="3" destOrd="0" presId="urn:microsoft.com/office/officeart/2005/8/layout/hierarchy1"/>
    <dgm:cxn modelId="{719CB263-FACC-42D5-BF01-BCFD0357AC39}" type="presParOf" srcId="{38D8B8B3-326B-4432-AFB3-90EE04E82325}" destId="{69689347-66DD-4085-A239-9BF5AF32ED65}" srcOrd="0" destOrd="0" presId="urn:microsoft.com/office/officeart/2005/8/layout/hierarchy1"/>
    <dgm:cxn modelId="{9C93E530-12F8-41DE-9D96-20901939BA03}" type="presParOf" srcId="{69689347-66DD-4085-A239-9BF5AF32ED65}" destId="{5D2B9CAE-8C16-4319-B4E8-D37E2B02EE0C}" srcOrd="0" destOrd="0" presId="urn:microsoft.com/office/officeart/2005/8/layout/hierarchy1"/>
    <dgm:cxn modelId="{CBAA946C-DA2C-42F2-B991-F28EA949F08F}" type="presParOf" srcId="{69689347-66DD-4085-A239-9BF5AF32ED65}" destId="{3EE6EE99-7F4E-4EDE-81F7-A38BDA9C3389}" srcOrd="1" destOrd="0" presId="urn:microsoft.com/office/officeart/2005/8/layout/hierarchy1"/>
    <dgm:cxn modelId="{B492B01E-0C65-4CEF-811C-717F374F770B}" type="presParOf" srcId="{38D8B8B3-326B-4432-AFB3-90EE04E82325}" destId="{DEAED9E0-8BC4-4666-8889-AD58F5D45855}"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B0B426-225E-49CA-BD1F-BDCA681393E0}"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BCB65137-8E68-4F9F-9502-105C8662A995}">
      <dgm:prSet custT="1"/>
      <dgm:spPr>
        <a:solidFill>
          <a:schemeClr val="accent1">
            <a:lumMod val="50000"/>
          </a:schemeClr>
        </a:solidFill>
        <a:ln>
          <a:solidFill>
            <a:schemeClr val="tx2">
              <a:lumMod val="90000"/>
              <a:lumOff val="10000"/>
            </a:schemeClr>
          </a:solidFill>
        </a:ln>
        <a:scene3d>
          <a:camera prst="orthographicFront"/>
          <a:lightRig rig="threePt" dir="t"/>
        </a:scene3d>
        <a:sp3d>
          <a:bevelT/>
        </a:sp3d>
      </dgm:spPr>
      <dgm:t>
        <a:bodyPr/>
        <a:lstStyle/>
        <a:p>
          <a:r>
            <a:rPr lang="en-US" sz="2400" dirty="0">
              <a:latin typeface="Aptos" panose="020B0004020202020204" pitchFamily="34" charset="0"/>
            </a:rPr>
            <a:t>Why This Matters for Chicago Police Department (PD)</a:t>
          </a:r>
        </a:p>
      </dgm:t>
    </dgm:pt>
    <dgm:pt modelId="{DD6B29D3-8D99-4FD4-9EC6-FAE62FDB87AB}" type="parTrans" cxnId="{43EB6AF4-B262-49E7-BBDA-8B51C6AE3FC1}">
      <dgm:prSet/>
      <dgm:spPr/>
      <dgm:t>
        <a:bodyPr/>
        <a:lstStyle/>
        <a:p>
          <a:endParaRPr lang="en-US" sz="2000">
            <a:latin typeface="Aptos" panose="020B0004020202020204" pitchFamily="34" charset="0"/>
          </a:endParaRPr>
        </a:p>
      </dgm:t>
    </dgm:pt>
    <dgm:pt modelId="{A29AC0C9-96F9-4E29-B0A2-8F714741D07E}" type="sibTrans" cxnId="{43EB6AF4-B262-49E7-BBDA-8B51C6AE3FC1}">
      <dgm:prSet/>
      <dgm:spPr/>
      <dgm:t>
        <a:bodyPr/>
        <a:lstStyle/>
        <a:p>
          <a:endParaRPr lang="en-US" sz="2000">
            <a:latin typeface="Aptos" panose="020B0004020202020204" pitchFamily="34" charset="0"/>
          </a:endParaRPr>
        </a:p>
      </dgm:t>
    </dgm:pt>
    <dgm:pt modelId="{F6C86E3C-A5FA-4CA1-A854-BE33FE6453DA}">
      <dgm:prSet custT="1"/>
      <dgm:spPr>
        <a:solidFill>
          <a:schemeClr val="accent1">
            <a:lumMod val="50000"/>
          </a:schemeClr>
        </a:solidFill>
        <a:ln>
          <a:solidFill>
            <a:schemeClr val="tx2">
              <a:lumMod val="90000"/>
              <a:lumOff val="10000"/>
            </a:schemeClr>
          </a:solidFill>
        </a:ln>
        <a:scene3d>
          <a:camera prst="orthographicFront"/>
          <a:lightRig rig="threePt" dir="t"/>
        </a:scene3d>
        <a:sp3d>
          <a:bevelT/>
        </a:sp3d>
      </dgm:spPr>
      <dgm:t>
        <a:bodyPr/>
        <a:lstStyle/>
        <a:p>
          <a:r>
            <a:rPr lang="en-US" sz="2400" dirty="0">
              <a:latin typeface="Aptos" panose="020B0004020202020204" pitchFamily="34" charset="0"/>
            </a:rPr>
            <a:t>The Need: Why Officers Must Be Equipped</a:t>
          </a:r>
        </a:p>
      </dgm:t>
    </dgm:pt>
    <dgm:pt modelId="{398173B7-A844-4B1A-A67D-09057CDF1823}" type="parTrans" cxnId="{E47C5804-F658-47BC-8423-13AAC08411E7}">
      <dgm:prSet/>
      <dgm:spPr/>
      <dgm:t>
        <a:bodyPr/>
        <a:lstStyle/>
        <a:p>
          <a:endParaRPr lang="en-US" sz="2000">
            <a:latin typeface="Aptos" panose="020B0004020202020204" pitchFamily="34" charset="0"/>
          </a:endParaRPr>
        </a:p>
      </dgm:t>
    </dgm:pt>
    <dgm:pt modelId="{B0F6523C-C45E-4DC3-892D-4D7AB4B9850E}" type="sibTrans" cxnId="{E47C5804-F658-47BC-8423-13AAC08411E7}">
      <dgm:prSet/>
      <dgm:spPr/>
      <dgm:t>
        <a:bodyPr/>
        <a:lstStyle/>
        <a:p>
          <a:endParaRPr lang="en-US" sz="2000">
            <a:latin typeface="Aptos" panose="020B0004020202020204" pitchFamily="34" charset="0"/>
          </a:endParaRPr>
        </a:p>
      </dgm:t>
    </dgm:pt>
    <dgm:pt modelId="{C578AADE-8495-46C7-BA43-1AAC7E0E8E6F}">
      <dgm:prSet custT="1"/>
      <dgm:spPr>
        <a:solidFill>
          <a:schemeClr val="accent1">
            <a:lumMod val="50000"/>
          </a:schemeClr>
        </a:solidFill>
        <a:ln>
          <a:solidFill>
            <a:schemeClr val="tx2">
              <a:lumMod val="90000"/>
              <a:lumOff val="10000"/>
            </a:schemeClr>
          </a:solidFill>
        </a:ln>
        <a:scene3d>
          <a:camera prst="orthographicFront"/>
          <a:lightRig rig="threePt" dir="t"/>
        </a:scene3d>
        <a:sp3d>
          <a:bevelT/>
        </a:sp3d>
      </dgm:spPr>
      <dgm:t>
        <a:bodyPr/>
        <a:lstStyle/>
        <a:p>
          <a:r>
            <a:rPr lang="en-US" sz="2400" dirty="0">
              <a:latin typeface="Aptos" panose="020B0004020202020204" pitchFamily="34" charset="0"/>
            </a:rPr>
            <a:t>Core Elements of </a:t>
          </a:r>
          <a:r>
            <a:rPr lang="en-US" sz="2400" dirty="0" err="1">
              <a:latin typeface="Aptos" panose="020B0004020202020204" pitchFamily="34" charset="0"/>
            </a:rPr>
            <a:t>NACoA’s</a:t>
          </a:r>
          <a:r>
            <a:rPr lang="en-US" sz="2400" dirty="0">
              <a:latin typeface="Aptos" panose="020B0004020202020204" pitchFamily="34" charset="0"/>
            </a:rPr>
            <a:t> Training</a:t>
          </a:r>
        </a:p>
      </dgm:t>
    </dgm:pt>
    <dgm:pt modelId="{CDFC6F38-FD85-4F6A-91C4-639655B15650}" type="parTrans" cxnId="{BDFDD190-9C88-4AC7-A2D9-4E72C35497B7}">
      <dgm:prSet/>
      <dgm:spPr/>
      <dgm:t>
        <a:bodyPr/>
        <a:lstStyle/>
        <a:p>
          <a:endParaRPr lang="en-US" sz="2000">
            <a:latin typeface="Aptos" panose="020B0004020202020204" pitchFamily="34" charset="0"/>
          </a:endParaRPr>
        </a:p>
      </dgm:t>
    </dgm:pt>
    <dgm:pt modelId="{C147BFFB-85F2-4E2D-8165-F8CEF59334B4}" type="sibTrans" cxnId="{BDFDD190-9C88-4AC7-A2D9-4E72C35497B7}">
      <dgm:prSet/>
      <dgm:spPr/>
      <dgm:t>
        <a:bodyPr/>
        <a:lstStyle/>
        <a:p>
          <a:endParaRPr lang="en-US" sz="2000">
            <a:latin typeface="Aptos" panose="020B0004020202020204" pitchFamily="34" charset="0"/>
          </a:endParaRPr>
        </a:p>
      </dgm:t>
    </dgm:pt>
    <dgm:pt modelId="{703CA8BE-7649-40C9-8A7B-F005B294CD71}">
      <dgm:prSet custT="1"/>
      <dgm:spPr>
        <a:solidFill>
          <a:schemeClr val="accent1">
            <a:lumMod val="50000"/>
          </a:schemeClr>
        </a:solidFill>
        <a:ln>
          <a:solidFill>
            <a:schemeClr val="tx2">
              <a:lumMod val="90000"/>
              <a:lumOff val="10000"/>
            </a:schemeClr>
          </a:solidFill>
        </a:ln>
        <a:scene3d>
          <a:camera prst="orthographicFront"/>
          <a:lightRig rig="threePt" dir="t"/>
        </a:scene3d>
        <a:sp3d>
          <a:bevelT/>
        </a:sp3d>
      </dgm:spPr>
      <dgm:t>
        <a:bodyPr/>
        <a:lstStyle/>
        <a:p>
          <a:r>
            <a:rPr lang="en-US" sz="2400" dirty="0">
              <a:latin typeface="Aptos" panose="020B0004020202020204" pitchFamily="34" charset="0"/>
            </a:rPr>
            <a:t>How This Training Benefits Chicago PD</a:t>
          </a:r>
        </a:p>
      </dgm:t>
    </dgm:pt>
    <dgm:pt modelId="{5403575C-EB10-4906-A626-AB0F14D9503B}" type="parTrans" cxnId="{77D3619E-F6F2-4884-8DAC-0401F0C955DB}">
      <dgm:prSet/>
      <dgm:spPr/>
      <dgm:t>
        <a:bodyPr/>
        <a:lstStyle/>
        <a:p>
          <a:endParaRPr lang="en-US" sz="2000">
            <a:latin typeface="Aptos" panose="020B0004020202020204" pitchFamily="34" charset="0"/>
          </a:endParaRPr>
        </a:p>
      </dgm:t>
    </dgm:pt>
    <dgm:pt modelId="{3984CAFA-8271-4CD1-BDF5-5BBC1E6E9C4C}" type="sibTrans" cxnId="{77D3619E-F6F2-4884-8DAC-0401F0C955DB}">
      <dgm:prSet/>
      <dgm:spPr/>
      <dgm:t>
        <a:bodyPr/>
        <a:lstStyle/>
        <a:p>
          <a:endParaRPr lang="en-US" sz="2000">
            <a:latin typeface="Aptos" panose="020B0004020202020204" pitchFamily="34" charset="0"/>
          </a:endParaRPr>
        </a:p>
      </dgm:t>
    </dgm:pt>
    <dgm:pt modelId="{C742AB24-A3AE-4901-ADA5-12BA2691CD3E}">
      <dgm:prSet custT="1"/>
      <dgm:spPr>
        <a:solidFill>
          <a:schemeClr val="accent1">
            <a:lumMod val="50000"/>
          </a:schemeClr>
        </a:solidFill>
        <a:ln>
          <a:solidFill>
            <a:schemeClr val="tx2">
              <a:lumMod val="90000"/>
              <a:lumOff val="10000"/>
            </a:schemeClr>
          </a:solidFill>
        </a:ln>
        <a:scene3d>
          <a:camera prst="orthographicFront"/>
          <a:lightRig rig="threePt" dir="t"/>
        </a:scene3d>
        <a:sp3d>
          <a:bevelT/>
        </a:sp3d>
      </dgm:spPr>
      <dgm:t>
        <a:bodyPr/>
        <a:lstStyle/>
        <a:p>
          <a:r>
            <a:rPr lang="en-US" sz="2400" dirty="0">
              <a:latin typeface="Aptos" panose="020B0004020202020204" pitchFamily="34" charset="0"/>
            </a:rPr>
            <a:t>Why </a:t>
          </a:r>
          <a:r>
            <a:rPr lang="en-US" sz="2400" dirty="0" err="1">
              <a:latin typeface="Aptos" panose="020B0004020202020204" pitchFamily="34" charset="0"/>
            </a:rPr>
            <a:t>NACoA</a:t>
          </a:r>
          <a:r>
            <a:rPr lang="en-US" sz="2400" dirty="0">
              <a:latin typeface="Aptos" panose="020B0004020202020204" pitchFamily="34" charset="0"/>
            </a:rPr>
            <a:t>? </a:t>
          </a:r>
        </a:p>
      </dgm:t>
    </dgm:pt>
    <dgm:pt modelId="{32387FA8-A8A0-4557-AE7D-7CDA6044D3F2}" type="parTrans" cxnId="{0BFBB612-B042-4218-A707-8FE82D7B50D0}">
      <dgm:prSet/>
      <dgm:spPr/>
      <dgm:t>
        <a:bodyPr/>
        <a:lstStyle/>
        <a:p>
          <a:endParaRPr lang="en-US" sz="2000">
            <a:latin typeface="Aptos" panose="020B0004020202020204" pitchFamily="34" charset="0"/>
          </a:endParaRPr>
        </a:p>
      </dgm:t>
    </dgm:pt>
    <dgm:pt modelId="{D4C41F03-3276-46F0-AF83-3F5E204EAC7A}" type="sibTrans" cxnId="{0BFBB612-B042-4218-A707-8FE82D7B50D0}">
      <dgm:prSet/>
      <dgm:spPr/>
      <dgm:t>
        <a:bodyPr/>
        <a:lstStyle/>
        <a:p>
          <a:endParaRPr lang="en-US" sz="2000">
            <a:latin typeface="Aptos" panose="020B0004020202020204" pitchFamily="34" charset="0"/>
          </a:endParaRPr>
        </a:p>
      </dgm:t>
    </dgm:pt>
    <dgm:pt modelId="{04048B7E-5CB0-4810-8E04-5D9C43B20F35}">
      <dgm:prSet custT="1"/>
      <dgm:spPr>
        <a:solidFill>
          <a:schemeClr val="accent1">
            <a:lumMod val="50000"/>
          </a:schemeClr>
        </a:solidFill>
        <a:ln>
          <a:solidFill>
            <a:schemeClr val="tx2">
              <a:lumMod val="90000"/>
              <a:lumOff val="10000"/>
            </a:schemeClr>
          </a:solidFill>
        </a:ln>
        <a:scene3d>
          <a:camera prst="orthographicFront"/>
          <a:lightRig rig="threePt" dir="t"/>
        </a:scene3d>
        <a:sp3d>
          <a:bevelT/>
        </a:sp3d>
      </dgm:spPr>
      <dgm:t>
        <a:bodyPr/>
        <a:lstStyle/>
        <a:p>
          <a:r>
            <a:rPr lang="en-US" sz="2400" dirty="0">
              <a:latin typeface="Aptos" panose="020B0004020202020204" pitchFamily="34" charset="0"/>
            </a:rPr>
            <a:t>Next Steps: Implementation for Chicago PD </a:t>
          </a:r>
        </a:p>
      </dgm:t>
    </dgm:pt>
    <dgm:pt modelId="{63A85C84-5D1C-4DD3-94F7-268CD6111914}" type="parTrans" cxnId="{CCF09566-681A-4B5E-8F26-4477C628874C}">
      <dgm:prSet/>
      <dgm:spPr/>
      <dgm:t>
        <a:bodyPr/>
        <a:lstStyle/>
        <a:p>
          <a:endParaRPr lang="en-US" sz="2000"/>
        </a:p>
      </dgm:t>
    </dgm:pt>
    <dgm:pt modelId="{45892BA1-8FEB-4B29-9519-F90CDE9CCE22}" type="sibTrans" cxnId="{CCF09566-681A-4B5E-8F26-4477C628874C}">
      <dgm:prSet/>
      <dgm:spPr/>
      <dgm:t>
        <a:bodyPr/>
        <a:lstStyle/>
        <a:p>
          <a:endParaRPr lang="en-US" sz="2000"/>
        </a:p>
      </dgm:t>
    </dgm:pt>
    <dgm:pt modelId="{9017F1CA-D8A3-4DD9-915F-2387B1E2DC1F}" type="pres">
      <dgm:prSet presAssocID="{22B0B426-225E-49CA-BD1F-BDCA681393E0}" presName="linear" presStyleCnt="0">
        <dgm:presLayoutVars>
          <dgm:animLvl val="lvl"/>
          <dgm:resizeHandles val="exact"/>
        </dgm:presLayoutVars>
      </dgm:prSet>
      <dgm:spPr/>
    </dgm:pt>
    <dgm:pt modelId="{28E8B631-C524-4B34-AC00-3E7077BC527F}" type="pres">
      <dgm:prSet presAssocID="{BCB65137-8E68-4F9F-9502-105C8662A995}" presName="parentText" presStyleLbl="node1" presStyleIdx="0" presStyleCnt="6" custScaleY="96247">
        <dgm:presLayoutVars>
          <dgm:chMax val="0"/>
          <dgm:bulletEnabled val="1"/>
        </dgm:presLayoutVars>
      </dgm:prSet>
      <dgm:spPr/>
    </dgm:pt>
    <dgm:pt modelId="{FD41BE36-CF3A-48D6-9DEC-1A9E7DDF2181}" type="pres">
      <dgm:prSet presAssocID="{A29AC0C9-96F9-4E29-B0A2-8F714741D07E}" presName="spacer" presStyleCnt="0"/>
      <dgm:spPr>
        <a:scene3d>
          <a:camera prst="orthographicFront"/>
          <a:lightRig rig="threePt" dir="t"/>
        </a:scene3d>
        <a:sp3d>
          <a:bevelT/>
        </a:sp3d>
      </dgm:spPr>
    </dgm:pt>
    <dgm:pt modelId="{6FEEEA8E-D2D9-4347-B439-9052E1F1F933}" type="pres">
      <dgm:prSet presAssocID="{F6C86E3C-A5FA-4CA1-A854-BE33FE6453DA}" presName="parentText" presStyleLbl="node1" presStyleIdx="1" presStyleCnt="6">
        <dgm:presLayoutVars>
          <dgm:chMax val="0"/>
          <dgm:bulletEnabled val="1"/>
        </dgm:presLayoutVars>
      </dgm:prSet>
      <dgm:spPr/>
    </dgm:pt>
    <dgm:pt modelId="{0C8CAB35-E16E-4CF9-B0DD-666C8980159E}" type="pres">
      <dgm:prSet presAssocID="{B0F6523C-C45E-4DC3-892D-4D7AB4B9850E}" presName="spacer" presStyleCnt="0"/>
      <dgm:spPr>
        <a:scene3d>
          <a:camera prst="orthographicFront"/>
          <a:lightRig rig="threePt" dir="t"/>
        </a:scene3d>
        <a:sp3d>
          <a:bevelT/>
        </a:sp3d>
      </dgm:spPr>
    </dgm:pt>
    <dgm:pt modelId="{3A689B5E-FF49-4BA7-9D65-C4C73E4CFA85}" type="pres">
      <dgm:prSet presAssocID="{C578AADE-8495-46C7-BA43-1AAC7E0E8E6F}" presName="parentText" presStyleLbl="node1" presStyleIdx="2" presStyleCnt="6" custLinFactNeighborX="-22030" custLinFactNeighborY="52967">
        <dgm:presLayoutVars>
          <dgm:chMax val="0"/>
          <dgm:bulletEnabled val="1"/>
        </dgm:presLayoutVars>
      </dgm:prSet>
      <dgm:spPr/>
    </dgm:pt>
    <dgm:pt modelId="{8DB3845F-D352-46B9-B9D2-507879BA7830}" type="pres">
      <dgm:prSet presAssocID="{C147BFFB-85F2-4E2D-8165-F8CEF59334B4}" presName="spacer" presStyleCnt="0"/>
      <dgm:spPr>
        <a:scene3d>
          <a:camera prst="orthographicFront"/>
          <a:lightRig rig="threePt" dir="t"/>
        </a:scene3d>
        <a:sp3d>
          <a:bevelT/>
        </a:sp3d>
      </dgm:spPr>
    </dgm:pt>
    <dgm:pt modelId="{68F929AE-2C13-41F4-8140-605F40E9F242}" type="pres">
      <dgm:prSet presAssocID="{703CA8BE-7649-40C9-8A7B-F005B294CD71}" presName="parentText" presStyleLbl="node1" presStyleIdx="3" presStyleCnt="6">
        <dgm:presLayoutVars>
          <dgm:chMax val="0"/>
          <dgm:bulletEnabled val="1"/>
        </dgm:presLayoutVars>
      </dgm:prSet>
      <dgm:spPr/>
    </dgm:pt>
    <dgm:pt modelId="{A7FF273F-6093-4825-90EC-30C48CEFD935}" type="pres">
      <dgm:prSet presAssocID="{3984CAFA-8271-4CD1-BDF5-5BBC1E6E9C4C}" presName="spacer" presStyleCnt="0"/>
      <dgm:spPr>
        <a:scene3d>
          <a:camera prst="orthographicFront"/>
          <a:lightRig rig="threePt" dir="t"/>
        </a:scene3d>
        <a:sp3d>
          <a:bevelT/>
        </a:sp3d>
      </dgm:spPr>
    </dgm:pt>
    <dgm:pt modelId="{AD9855D7-94E2-434B-9110-775AA3D616BF}" type="pres">
      <dgm:prSet presAssocID="{C742AB24-A3AE-4901-ADA5-12BA2691CD3E}" presName="parentText" presStyleLbl="node1" presStyleIdx="4" presStyleCnt="6">
        <dgm:presLayoutVars>
          <dgm:chMax val="0"/>
          <dgm:bulletEnabled val="1"/>
        </dgm:presLayoutVars>
      </dgm:prSet>
      <dgm:spPr/>
    </dgm:pt>
    <dgm:pt modelId="{9AF6AD8F-9309-478F-9E41-8FCDCAEE6DA3}" type="pres">
      <dgm:prSet presAssocID="{D4C41F03-3276-46F0-AF83-3F5E204EAC7A}" presName="spacer" presStyleCnt="0"/>
      <dgm:spPr/>
    </dgm:pt>
    <dgm:pt modelId="{7177A9A8-C653-43B8-8E33-C5609ACCB0D2}" type="pres">
      <dgm:prSet presAssocID="{04048B7E-5CB0-4810-8E04-5D9C43B20F35}" presName="parentText" presStyleLbl="node1" presStyleIdx="5" presStyleCnt="6">
        <dgm:presLayoutVars>
          <dgm:chMax val="0"/>
          <dgm:bulletEnabled val="1"/>
        </dgm:presLayoutVars>
      </dgm:prSet>
      <dgm:spPr/>
    </dgm:pt>
  </dgm:ptLst>
  <dgm:cxnLst>
    <dgm:cxn modelId="{E47C5804-F658-47BC-8423-13AAC08411E7}" srcId="{22B0B426-225E-49CA-BD1F-BDCA681393E0}" destId="{F6C86E3C-A5FA-4CA1-A854-BE33FE6453DA}" srcOrd="1" destOrd="0" parTransId="{398173B7-A844-4B1A-A67D-09057CDF1823}" sibTransId="{B0F6523C-C45E-4DC3-892D-4D7AB4B9850E}"/>
    <dgm:cxn modelId="{4682E504-E5ED-4883-89C6-E42B0B37BA55}" type="presOf" srcId="{BCB65137-8E68-4F9F-9502-105C8662A995}" destId="{28E8B631-C524-4B34-AC00-3E7077BC527F}" srcOrd="0" destOrd="0" presId="urn:microsoft.com/office/officeart/2005/8/layout/vList2"/>
    <dgm:cxn modelId="{7E2D670B-53A3-472D-9F7E-298F8E82EDED}" type="presOf" srcId="{703CA8BE-7649-40C9-8A7B-F005B294CD71}" destId="{68F929AE-2C13-41F4-8140-605F40E9F242}" srcOrd="0" destOrd="0" presId="urn:microsoft.com/office/officeart/2005/8/layout/vList2"/>
    <dgm:cxn modelId="{0BFBB612-B042-4218-A707-8FE82D7B50D0}" srcId="{22B0B426-225E-49CA-BD1F-BDCA681393E0}" destId="{C742AB24-A3AE-4901-ADA5-12BA2691CD3E}" srcOrd="4" destOrd="0" parTransId="{32387FA8-A8A0-4557-AE7D-7CDA6044D3F2}" sibTransId="{D4C41F03-3276-46F0-AF83-3F5E204EAC7A}"/>
    <dgm:cxn modelId="{E2EBA427-FEE0-4668-8595-2540BC3A5C9F}" type="presOf" srcId="{C742AB24-A3AE-4901-ADA5-12BA2691CD3E}" destId="{AD9855D7-94E2-434B-9110-775AA3D616BF}" srcOrd="0" destOrd="0" presId="urn:microsoft.com/office/officeart/2005/8/layout/vList2"/>
    <dgm:cxn modelId="{CCF09566-681A-4B5E-8F26-4477C628874C}" srcId="{22B0B426-225E-49CA-BD1F-BDCA681393E0}" destId="{04048B7E-5CB0-4810-8E04-5D9C43B20F35}" srcOrd="5" destOrd="0" parTransId="{63A85C84-5D1C-4DD3-94F7-268CD6111914}" sibTransId="{45892BA1-8FEB-4B29-9519-F90CDE9CCE22}"/>
    <dgm:cxn modelId="{F2FF6F67-9873-48C2-8A4D-425EAB4AD298}" type="presOf" srcId="{F6C86E3C-A5FA-4CA1-A854-BE33FE6453DA}" destId="{6FEEEA8E-D2D9-4347-B439-9052E1F1F933}" srcOrd="0" destOrd="0" presId="urn:microsoft.com/office/officeart/2005/8/layout/vList2"/>
    <dgm:cxn modelId="{FA3A744D-BD38-4266-872B-B0313CFFBCFF}" type="presOf" srcId="{C578AADE-8495-46C7-BA43-1AAC7E0E8E6F}" destId="{3A689B5E-FF49-4BA7-9D65-C4C73E4CFA85}" srcOrd="0" destOrd="0" presId="urn:microsoft.com/office/officeart/2005/8/layout/vList2"/>
    <dgm:cxn modelId="{BDFDD190-9C88-4AC7-A2D9-4E72C35497B7}" srcId="{22B0B426-225E-49CA-BD1F-BDCA681393E0}" destId="{C578AADE-8495-46C7-BA43-1AAC7E0E8E6F}" srcOrd="2" destOrd="0" parTransId="{CDFC6F38-FD85-4F6A-91C4-639655B15650}" sibTransId="{C147BFFB-85F2-4E2D-8165-F8CEF59334B4}"/>
    <dgm:cxn modelId="{77D3619E-F6F2-4884-8DAC-0401F0C955DB}" srcId="{22B0B426-225E-49CA-BD1F-BDCA681393E0}" destId="{703CA8BE-7649-40C9-8A7B-F005B294CD71}" srcOrd="3" destOrd="0" parTransId="{5403575C-EB10-4906-A626-AB0F14D9503B}" sibTransId="{3984CAFA-8271-4CD1-BDF5-5BBC1E6E9C4C}"/>
    <dgm:cxn modelId="{B9408EE6-5560-4E1F-8E2D-53D36B671C5B}" type="presOf" srcId="{22B0B426-225E-49CA-BD1F-BDCA681393E0}" destId="{9017F1CA-D8A3-4DD9-915F-2387B1E2DC1F}" srcOrd="0" destOrd="0" presId="urn:microsoft.com/office/officeart/2005/8/layout/vList2"/>
    <dgm:cxn modelId="{AF2CA6E7-642B-421F-BF7B-E92A3D572C3A}" type="presOf" srcId="{04048B7E-5CB0-4810-8E04-5D9C43B20F35}" destId="{7177A9A8-C653-43B8-8E33-C5609ACCB0D2}" srcOrd="0" destOrd="0" presId="urn:microsoft.com/office/officeart/2005/8/layout/vList2"/>
    <dgm:cxn modelId="{43EB6AF4-B262-49E7-BBDA-8B51C6AE3FC1}" srcId="{22B0B426-225E-49CA-BD1F-BDCA681393E0}" destId="{BCB65137-8E68-4F9F-9502-105C8662A995}" srcOrd="0" destOrd="0" parTransId="{DD6B29D3-8D99-4FD4-9EC6-FAE62FDB87AB}" sibTransId="{A29AC0C9-96F9-4E29-B0A2-8F714741D07E}"/>
    <dgm:cxn modelId="{75E2BD84-F585-4D1D-AADA-08F50F137F49}" type="presParOf" srcId="{9017F1CA-D8A3-4DD9-915F-2387B1E2DC1F}" destId="{28E8B631-C524-4B34-AC00-3E7077BC527F}" srcOrd="0" destOrd="0" presId="urn:microsoft.com/office/officeart/2005/8/layout/vList2"/>
    <dgm:cxn modelId="{683F53FF-07D8-443A-BBC2-B3B8E6C4D356}" type="presParOf" srcId="{9017F1CA-D8A3-4DD9-915F-2387B1E2DC1F}" destId="{FD41BE36-CF3A-48D6-9DEC-1A9E7DDF2181}" srcOrd="1" destOrd="0" presId="urn:microsoft.com/office/officeart/2005/8/layout/vList2"/>
    <dgm:cxn modelId="{611334EE-018F-4546-A9A1-47A409E2EC96}" type="presParOf" srcId="{9017F1CA-D8A3-4DD9-915F-2387B1E2DC1F}" destId="{6FEEEA8E-D2D9-4347-B439-9052E1F1F933}" srcOrd="2" destOrd="0" presId="urn:microsoft.com/office/officeart/2005/8/layout/vList2"/>
    <dgm:cxn modelId="{3A0CFEE8-19F2-4758-B01E-AD6C397464D8}" type="presParOf" srcId="{9017F1CA-D8A3-4DD9-915F-2387B1E2DC1F}" destId="{0C8CAB35-E16E-4CF9-B0DD-666C8980159E}" srcOrd="3" destOrd="0" presId="urn:microsoft.com/office/officeart/2005/8/layout/vList2"/>
    <dgm:cxn modelId="{9CB4C125-1F18-4D05-996C-056CDAF2654C}" type="presParOf" srcId="{9017F1CA-D8A3-4DD9-915F-2387B1E2DC1F}" destId="{3A689B5E-FF49-4BA7-9D65-C4C73E4CFA85}" srcOrd="4" destOrd="0" presId="urn:microsoft.com/office/officeart/2005/8/layout/vList2"/>
    <dgm:cxn modelId="{19BC179E-E85D-4DBC-A31E-CDD292B1B6E4}" type="presParOf" srcId="{9017F1CA-D8A3-4DD9-915F-2387B1E2DC1F}" destId="{8DB3845F-D352-46B9-B9D2-507879BA7830}" srcOrd="5" destOrd="0" presId="urn:microsoft.com/office/officeart/2005/8/layout/vList2"/>
    <dgm:cxn modelId="{A5819225-878B-43AE-A0FF-E8AC1BBD2165}" type="presParOf" srcId="{9017F1CA-D8A3-4DD9-915F-2387B1E2DC1F}" destId="{68F929AE-2C13-41F4-8140-605F40E9F242}" srcOrd="6" destOrd="0" presId="urn:microsoft.com/office/officeart/2005/8/layout/vList2"/>
    <dgm:cxn modelId="{0C0A7AB4-D32B-4401-BE81-9E7E28BF29BE}" type="presParOf" srcId="{9017F1CA-D8A3-4DD9-915F-2387B1E2DC1F}" destId="{A7FF273F-6093-4825-90EC-30C48CEFD935}" srcOrd="7" destOrd="0" presId="urn:microsoft.com/office/officeart/2005/8/layout/vList2"/>
    <dgm:cxn modelId="{9362C5AE-8FB9-4E24-A2D4-6153743251FC}" type="presParOf" srcId="{9017F1CA-D8A3-4DD9-915F-2387B1E2DC1F}" destId="{AD9855D7-94E2-434B-9110-775AA3D616BF}" srcOrd="8" destOrd="0" presId="urn:microsoft.com/office/officeart/2005/8/layout/vList2"/>
    <dgm:cxn modelId="{28515A4D-CBD2-4158-A342-483487BF6896}" type="presParOf" srcId="{9017F1CA-D8A3-4DD9-915F-2387B1E2DC1F}" destId="{9AF6AD8F-9309-478F-9E41-8FCDCAEE6DA3}" srcOrd="9" destOrd="0" presId="urn:microsoft.com/office/officeart/2005/8/layout/vList2"/>
    <dgm:cxn modelId="{3215C157-2DD7-468C-A7E3-7A94DA754028}" type="presParOf" srcId="{9017F1CA-D8A3-4DD9-915F-2387B1E2DC1F}" destId="{7177A9A8-C653-43B8-8E33-C5609ACCB0D2}"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6E56C4-43DC-453D-B73B-A1CBCCE82E03}" type="doc">
      <dgm:prSet loTypeId="urn:microsoft.com/office/officeart/2005/8/layout/vProcess5" loCatId="process" qsTypeId="urn:microsoft.com/office/officeart/2005/8/quickstyle/3d2" qsCatId="3D" csTypeId="urn:microsoft.com/office/officeart/2005/8/colors/accent1_2" csCatId="accent1" phldr="1"/>
      <dgm:spPr/>
      <dgm:t>
        <a:bodyPr/>
        <a:lstStyle/>
        <a:p>
          <a:endParaRPr lang="en-US"/>
        </a:p>
      </dgm:t>
    </dgm:pt>
    <dgm:pt modelId="{C1BF53DD-32E7-4D9C-B851-41EB6849B9B4}">
      <dgm:prSet/>
      <dgm:spPr/>
      <dgm:t>
        <a:bodyPr/>
        <a:lstStyle/>
        <a:p>
          <a:r>
            <a:rPr lang="en-US" b="0" i="0" dirty="0"/>
            <a:t>Recognizing the Impact of SUD on Children</a:t>
          </a:r>
          <a:endParaRPr lang="en-US" dirty="0"/>
        </a:p>
      </dgm:t>
    </dgm:pt>
    <dgm:pt modelId="{3B5F7383-78E6-432D-B1DE-7357792A5B34}" type="parTrans" cxnId="{39EA0A5F-FE9D-4DF4-8E98-21AC99344023}">
      <dgm:prSet/>
      <dgm:spPr/>
      <dgm:t>
        <a:bodyPr/>
        <a:lstStyle/>
        <a:p>
          <a:endParaRPr lang="en-US"/>
        </a:p>
      </dgm:t>
    </dgm:pt>
    <dgm:pt modelId="{8165EE83-59A5-4D52-8A29-BE611FD6858C}" type="sibTrans" cxnId="{39EA0A5F-FE9D-4DF4-8E98-21AC99344023}">
      <dgm:prSet/>
      <dgm:spPr>
        <a:solidFill>
          <a:schemeClr val="accent4">
            <a:alpha val="90000"/>
          </a:schemeClr>
        </a:solidFill>
      </dgm:spPr>
      <dgm:t>
        <a:bodyPr/>
        <a:lstStyle/>
        <a:p>
          <a:endParaRPr lang="en-US">
            <a:solidFill>
              <a:srgbClr val="FFC000"/>
            </a:solidFill>
          </a:endParaRPr>
        </a:p>
      </dgm:t>
    </dgm:pt>
    <dgm:pt modelId="{993902E2-F1F9-46D0-A886-66D69587AB40}">
      <dgm:prSet/>
      <dgm:spPr/>
      <dgm:t>
        <a:bodyPr/>
        <a:lstStyle/>
        <a:p>
          <a:r>
            <a:rPr lang="en-US" b="0" i="0"/>
            <a:t>Trauma-Informed Policing &amp; De-Escalation</a:t>
          </a:r>
          <a:endParaRPr lang="en-US"/>
        </a:p>
      </dgm:t>
    </dgm:pt>
    <dgm:pt modelId="{53B25E55-AFF4-473B-A845-A7F38FE54D2C}" type="parTrans" cxnId="{5CDDD8D5-7E4C-4E24-879C-2FA6CE641871}">
      <dgm:prSet/>
      <dgm:spPr/>
      <dgm:t>
        <a:bodyPr/>
        <a:lstStyle/>
        <a:p>
          <a:endParaRPr lang="en-US"/>
        </a:p>
      </dgm:t>
    </dgm:pt>
    <dgm:pt modelId="{28579DB7-F178-416B-AA24-AA480C405D3A}" type="sibTrans" cxnId="{5CDDD8D5-7E4C-4E24-879C-2FA6CE641871}">
      <dgm:prSet/>
      <dgm:spPr>
        <a:solidFill>
          <a:schemeClr val="accent4">
            <a:alpha val="90000"/>
          </a:schemeClr>
        </a:solidFill>
      </dgm:spPr>
      <dgm:t>
        <a:bodyPr/>
        <a:lstStyle/>
        <a:p>
          <a:endParaRPr lang="en-US"/>
        </a:p>
      </dgm:t>
    </dgm:pt>
    <dgm:pt modelId="{CC58D9D6-19F0-4E5D-8261-82F0440E3B3B}">
      <dgm:prSet/>
      <dgm:spPr/>
      <dgm:t>
        <a:bodyPr/>
        <a:lstStyle/>
        <a:p>
          <a:r>
            <a:rPr lang="en-US" b="0" i="0"/>
            <a:t>Intervention &amp; Referral Skills</a:t>
          </a:r>
          <a:endParaRPr lang="en-US"/>
        </a:p>
      </dgm:t>
    </dgm:pt>
    <dgm:pt modelId="{037FCE71-993C-4A08-859B-8206E321A12B}" type="parTrans" cxnId="{A36CE903-4A61-45E9-98C6-7DA557C122BC}">
      <dgm:prSet/>
      <dgm:spPr/>
      <dgm:t>
        <a:bodyPr/>
        <a:lstStyle/>
        <a:p>
          <a:endParaRPr lang="en-US"/>
        </a:p>
      </dgm:t>
    </dgm:pt>
    <dgm:pt modelId="{EF85E3DD-2C9F-4A92-B6A5-2137B4C1BF74}" type="sibTrans" cxnId="{A36CE903-4A61-45E9-98C6-7DA557C122BC}">
      <dgm:prSet/>
      <dgm:spPr>
        <a:solidFill>
          <a:schemeClr val="accent4">
            <a:alpha val="90000"/>
          </a:schemeClr>
        </a:solidFill>
      </dgm:spPr>
      <dgm:t>
        <a:bodyPr/>
        <a:lstStyle/>
        <a:p>
          <a:endParaRPr lang="en-US"/>
        </a:p>
      </dgm:t>
    </dgm:pt>
    <dgm:pt modelId="{4C960A70-313C-4716-88AF-B29B6B87DABE}">
      <dgm:prSet/>
      <dgm:spPr/>
      <dgm:t>
        <a:bodyPr/>
        <a:lstStyle/>
        <a:p>
          <a:r>
            <a:rPr lang="en-US" b="0" i="0"/>
            <a:t>Officer Well-Being &amp; Self-Care </a:t>
          </a:r>
          <a:endParaRPr lang="en-US"/>
        </a:p>
      </dgm:t>
    </dgm:pt>
    <dgm:pt modelId="{DB00A64C-0339-43EE-B556-81477CDE166B}" type="parTrans" cxnId="{84F32994-61C0-442D-8460-2D03F5E9210B}">
      <dgm:prSet/>
      <dgm:spPr/>
      <dgm:t>
        <a:bodyPr/>
        <a:lstStyle/>
        <a:p>
          <a:endParaRPr lang="en-US"/>
        </a:p>
      </dgm:t>
    </dgm:pt>
    <dgm:pt modelId="{8917DEB4-3A40-4D0C-88E5-C312FC910506}" type="sibTrans" cxnId="{84F32994-61C0-442D-8460-2D03F5E9210B}">
      <dgm:prSet/>
      <dgm:spPr>
        <a:solidFill>
          <a:schemeClr val="accent4">
            <a:alpha val="90000"/>
          </a:schemeClr>
        </a:solidFill>
      </dgm:spPr>
      <dgm:t>
        <a:bodyPr/>
        <a:lstStyle/>
        <a:p>
          <a:endParaRPr lang="en-US"/>
        </a:p>
      </dgm:t>
    </dgm:pt>
    <dgm:pt modelId="{295207ED-380A-4A3F-A576-5E5D2C0EAEFE}">
      <dgm:prSet/>
      <dgm:spPr/>
      <dgm:t>
        <a:bodyPr/>
        <a:lstStyle/>
        <a:p>
          <a:r>
            <a:rPr lang="en-US" b="0" i="0"/>
            <a:t>Long-Term Impact &amp; Community Partnerships</a:t>
          </a:r>
          <a:endParaRPr lang="en-US"/>
        </a:p>
      </dgm:t>
    </dgm:pt>
    <dgm:pt modelId="{C260E942-068A-49D8-B693-EF27EE319331}" type="parTrans" cxnId="{90D057A5-0707-4DF9-952D-F8B9D213F4DD}">
      <dgm:prSet/>
      <dgm:spPr/>
      <dgm:t>
        <a:bodyPr/>
        <a:lstStyle/>
        <a:p>
          <a:endParaRPr lang="en-US"/>
        </a:p>
      </dgm:t>
    </dgm:pt>
    <dgm:pt modelId="{9C706AD1-4664-482E-BB75-908B61CF2033}" type="sibTrans" cxnId="{90D057A5-0707-4DF9-952D-F8B9D213F4DD}">
      <dgm:prSet/>
      <dgm:spPr/>
      <dgm:t>
        <a:bodyPr/>
        <a:lstStyle/>
        <a:p>
          <a:endParaRPr lang="en-US"/>
        </a:p>
      </dgm:t>
    </dgm:pt>
    <dgm:pt modelId="{704960EF-3B3D-4603-8D85-5D91E1B65B49}" type="pres">
      <dgm:prSet presAssocID="{986E56C4-43DC-453D-B73B-A1CBCCE82E03}" presName="outerComposite" presStyleCnt="0">
        <dgm:presLayoutVars>
          <dgm:chMax val="5"/>
          <dgm:dir/>
          <dgm:resizeHandles val="exact"/>
        </dgm:presLayoutVars>
      </dgm:prSet>
      <dgm:spPr/>
    </dgm:pt>
    <dgm:pt modelId="{B2A0DAEF-AC97-4DB8-B8FF-C37C8CA756CE}" type="pres">
      <dgm:prSet presAssocID="{986E56C4-43DC-453D-B73B-A1CBCCE82E03}" presName="dummyMaxCanvas" presStyleCnt="0">
        <dgm:presLayoutVars/>
      </dgm:prSet>
      <dgm:spPr/>
    </dgm:pt>
    <dgm:pt modelId="{81F9CC65-D10C-4FB2-944B-8C499DC67D79}" type="pres">
      <dgm:prSet presAssocID="{986E56C4-43DC-453D-B73B-A1CBCCE82E03}" presName="FiveNodes_1" presStyleLbl="node1" presStyleIdx="0" presStyleCnt="5" custLinFactNeighborX="785" custLinFactNeighborY="-33656">
        <dgm:presLayoutVars>
          <dgm:bulletEnabled val="1"/>
        </dgm:presLayoutVars>
      </dgm:prSet>
      <dgm:spPr/>
    </dgm:pt>
    <dgm:pt modelId="{56CF1317-43A0-40E4-AA3A-759D0AD738E0}" type="pres">
      <dgm:prSet presAssocID="{986E56C4-43DC-453D-B73B-A1CBCCE82E03}" presName="FiveNodes_2" presStyleLbl="node1" presStyleIdx="1" presStyleCnt="5">
        <dgm:presLayoutVars>
          <dgm:bulletEnabled val="1"/>
        </dgm:presLayoutVars>
      </dgm:prSet>
      <dgm:spPr/>
    </dgm:pt>
    <dgm:pt modelId="{9023E8ED-A706-419C-B4F6-02BBD2391E49}" type="pres">
      <dgm:prSet presAssocID="{986E56C4-43DC-453D-B73B-A1CBCCE82E03}" presName="FiveNodes_3" presStyleLbl="node1" presStyleIdx="2" presStyleCnt="5">
        <dgm:presLayoutVars>
          <dgm:bulletEnabled val="1"/>
        </dgm:presLayoutVars>
      </dgm:prSet>
      <dgm:spPr/>
    </dgm:pt>
    <dgm:pt modelId="{DC7A98CF-4230-44DE-908F-EF118D971C89}" type="pres">
      <dgm:prSet presAssocID="{986E56C4-43DC-453D-B73B-A1CBCCE82E03}" presName="FiveNodes_4" presStyleLbl="node1" presStyleIdx="3" presStyleCnt="5">
        <dgm:presLayoutVars>
          <dgm:bulletEnabled val="1"/>
        </dgm:presLayoutVars>
      </dgm:prSet>
      <dgm:spPr/>
    </dgm:pt>
    <dgm:pt modelId="{CCFFDF5D-0FF1-4EC4-B911-3D9E16D65B82}" type="pres">
      <dgm:prSet presAssocID="{986E56C4-43DC-453D-B73B-A1CBCCE82E03}" presName="FiveNodes_5" presStyleLbl="node1" presStyleIdx="4" presStyleCnt="5">
        <dgm:presLayoutVars>
          <dgm:bulletEnabled val="1"/>
        </dgm:presLayoutVars>
      </dgm:prSet>
      <dgm:spPr/>
    </dgm:pt>
    <dgm:pt modelId="{803EAAF1-EBBD-4120-B274-A9F5D0584DE8}" type="pres">
      <dgm:prSet presAssocID="{986E56C4-43DC-453D-B73B-A1CBCCE82E03}" presName="FiveConn_1-2" presStyleLbl="fgAccFollowNode1" presStyleIdx="0" presStyleCnt="4">
        <dgm:presLayoutVars>
          <dgm:bulletEnabled val="1"/>
        </dgm:presLayoutVars>
      </dgm:prSet>
      <dgm:spPr/>
    </dgm:pt>
    <dgm:pt modelId="{80491F50-8D57-4E7A-8967-B2BF4672F34B}" type="pres">
      <dgm:prSet presAssocID="{986E56C4-43DC-453D-B73B-A1CBCCE82E03}" presName="FiveConn_2-3" presStyleLbl="fgAccFollowNode1" presStyleIdx="1" presStyleCnt="4">
        <dgm:presLayoutVars>
          <dgm:bulletEnabled val="1"/>
        </dgm:presLayoutVars>
      </dgm:prSet>
      <dgm:spPr/>
    </dgm:pt>
    <dgm:pt modelId="{4BB23CC6-D084-4C9E-AB10-67ABCDF3B67B}" type="pres">
      <dgm:prSet presAssocID="{986E56C4-43DC-453D-B73B-A1CBCCE82E03}" presName="FiveConn_3-4" presStyleLbl="fgAccFollowNode1" presStyleIdx="2" presStyleCnt="4">
        <dgm:presLayoutVars>
          <dgm:bulletEnabled val="1"/>
        </dgm:presLayoutVars>
      </dgm:prSet>
      <dgm:spPr/>
    </dgm:pt>
    <dgm:pt modelId="{8C611A06-986A-453E-A436-B678E1E7356B}" type="pres">
      <dgm:prSet presAssocID="{986E56C4-43DC-453D-B73B-A1CBCCE82E03}" presName="FiveConn_4-5" presStyleLbl="fgAccFollowNode1" presStyleIdx="3" presStyleCnt="4">
        <dgm:presLayoutVars>
          <dgm:bulletEnabled val="1"/>
        </dgm:presLayoutVars>
      </dgm:prSet>
      <dgm:spPr/>
    </dgm:pt>
    <dgm:pt modelId="{19DC4107-9399-4FF7-87AD-9389B359BC4A}" type="pres">
      <dgm:prSet presAssocID="{986E56C4-43DC-453D-B73B-A1CBCCE82E03}" presName="FiveNodes_1_text" presStyleLbl="node1" presStyleIdx="4" presStyleCnt="5">
        <dgm:presLayoutVars>
          <dgm:bulletEnabled val="1"/>
        </dgm:presLayoutVars>
      </dgm:prSet>
      <dgm:spPr/>
    </dgm:pt>
    <dgm:pt modelId="{AA4F2F76-537B-49F1-B450-0BCA1E608F2A}" type="pres">
      <dgm:prSet presAssocID="{986E56C4-43DC-453D-B73B-A1CBCCE82E03}" presName="FiveNodes_2_text" presStyleLbl="node1" presStyleIdx="4" presStyleCnt="5">
        <dgm:presLayoutVars>
          <dgm:bulletEnabled val="1"/>
        </dgm:presLayoutVars>
      </dgm:prSet>
      <dgm:spPr/>
    </dgm:pt>
    <dgm:pt modelId="{DBDFD717-78FE-4AB1-A9AA-5707FD5B977C}" type="pres">
      <dgm:prSet presAssocID="{986E56C4-43DC-453D-B73B-A1CBCCE82E03}" presName="FiveNodes_3_text" presStyleLbl="node1" presStyleIdx="4" presStyleCnt="5">
        <dgm:presLayoutVars>
          <dgm:bulletEnabled val="1"/>
        </dgm:presLayoutVars>
      </dgm:prSet>
      <dgm:spPr/>
    </dgm:pt>
    <dgm:pt modelId="{99780882-F201-4080-80BC-6BE0D7FE9057}" type="pres">
      <dgm:prSet presAssocID="{986E56C4-43DC-453D-B73B-A1CBCCE82E03}" presName="FiveNodes_4_text" presStyleLbl="node1" presStyleIdx="4" presStyleCnt="5">
        <dgm:presLayoutVars>
          <dgm:bulletEnabled val="1"/>
        </dgm:presLayoutVars>
      </dgm:prSet>
      <dgm:spPr/>
    </dgm:pt>
    <dgm:pt modelId="{6D1A5052-FC16-4505-AAF1-1BBF18295842}" type="pres">
      <dgm:prSet presAssocID="{986E56C4-43DC-453D-B73B-A1CBCCE82E03}" presName="FiveNodes_5_text" presStyleLbl="node1" presStyleIdx="4" presStyleCnt="5">
        <dgm:presLayoutVars>
          <dgm:bulletEnabled val="1"/>
        </dgm:presLayoutVars>
      </dgm:prSet>
      <dgm:spPr/>
    </dgm:pt>
  </dgm:ptLst>
  <dgm:cxnLst>
    <dgm:cxn modelId="{A36CE903-4A61-45E9-98C6-7DA557C122BC}" srcId="{986E56C4-43DC-453D-B73B-A1CBCCE82E03}" destId="{CC58D9D6-19F0-4E5D-8261-82F0440E3B3B}" srcOrd="2" destOrd="0" parTransId="{037FCE71-993C-4A08-859B-8206E321A12B}" sibTransId="{EF85E3DD-2C9F-4A92-B6A5-2137B4C1BF74}"/>
    <dgm:cxn modelId="{A75F4909-FB13-4ADF-AC15-F210E2F1D96E}" type="presOf" srcId="{993902E2-F1F9-46D0-A886-66D69587AB40}" destId="{56CF1317-43A0-40E4-AA3A-759D0AD738E0}" srcOrd="0" destOrd="0" presId="urn:microsoft.com/office/officeart/2005/8/layout/vProcess5"/>
    <dgm:cxn modelId="{30151521-7FEE-41DF-A9AA-51375BC72203}" type="presOf" srcId="{8917DEB4-3A40-4D0C-88E5-C312FC910506}" destId="{8C611A06-986A-453E-A436-B678E1E7356B}" srcOrd="0" destOrd="0" presId="urn:microsoft.com/office/officeart/2005/8/layout/vProcess5"/>
    <dgm:cxn modelId="{2C435831-757F-457F-94D4-F00267C49D56}" type="presOf" srcId="{986E56C4-43DC-453D-B73B-A1CBCCE82E03}" destId="{704960EF-3B3D-4603-8D85-5D91E1B65B49}" srcOrd="0" destOrd="0" presId="urn:microsoft.com/office/officeart/2005/8/layout/vProcess5"/>
    <dgm:cxn modelId="{EF5EC53B-7A15-480F-9C22-06BE2ABAF26B}" type="presOf" srcId="{295207ED-380A-4A3F-A576-5E5D2C0EAEFE}" destId="{CCFFDF5D-0FF1-4EC4-B911-3D9E16D65B82}" srcOrd="0" destOrd="0" presId="urn:microsoft.com/office/officeart/2005/8/layout/vProcess5"/>
    <dgm:cxn modelId="{39EA0A5F-FE9D-4DF4-8E98-21AC99344023}" srcId="{986E56C4-43DC-453D-B73B-A1CBCCE82E03}" destId="{C1BF53DD-32E7-4D9C-B851-41EB6849B9B4}" srcOrd="0" destOrd="0" parTransId="{3B5F7383-78E6-432D-B1DE-7357792A5B34}" sibTransId="{8165EE83-59A5-4D52-8A29-BE611FD6858C}"/>
    <dgm:cxn modelId="{161B4A42-E8CF-41DA-8A23-17AADD0E0269}" type="presOf" srcId="{993902E2-F1F9-46D0-A886-66D69587AB40}" destId="{AA4F2F76-537B-49F1-B450-0BCA1E608F2A}" srcOrd="1" destOrd="0" presId="urn:microsoft.com/office/officeart/2005/8/layout/vProcess5"/>
    <dgm:cxn modelId="{0B111843-9F92-4358-BB62-309BA89DF8A6}" type="presOf" srcId="{C1BF53DD-32E7-4D9C-B851-41EB6849B9B4}" destId="{19DC4107-9399-4FF7-87AD-9389B359BC4A}" srcOrd="1" destOrd="0" presId="urn:microsoft.com/office/officeart/2005/8/layout/vProcess5"/>
    <dgm:cxn modelId="{C500DD4A-E15E-4A77-8421-F19E650FBC08}" type="presOf" srcId="{4C960A70-313C-4716-88AF-B29B6B87DABE}" destId="{DC7A98CF-4230-44DE-908F-EF118D971C89}" srcOrd="0" destOrd="0" presId="urn:microsoft.com/office/officeart/2005/8/layout/vProcess5"/>
    <dgm:cxn modelId="{BB79D06B-49E3-4470-910B-F1D695F88571}" type="presOf" srcId="{4C960A70-313C-4716-88AF-B29B6B87DABE}" destId="{99780882-F201-4080-80BC-6BE0D7FE9057}" srcOrd="1" destOrd="0" presId="urn:microsoft.com/office/officeart/2005/8/layout/vProcess5"/>
    <dgm:cxn modelId="{5F1F9378-E204-49AB-8952-014001B08F44}" type="presOf" srcId="{CC58D9D6-19F0-4E5D-8261-82F0440E3B3B}" destId="{DBDFD717-78FE-4AB1-A9AA-5707FD5B977C}" srcOrd="1" destOrd="0" presId="urn:microsoft.com/office/officeart/2005/8/layout/vProcess5"/>
    <dgm:cxn modelId="{84F32994-61C0-442D-8460-2D03F5E9210B}" srcId="{986E56C4-43DC-453D-B73B-A1CBCCE82E03}" destId="{4C960A70-313C-4716-88AF-B29B6B87DABE}" srcOrd="3" destOrd="0" parTransId="{DB00A64C-0339-43EE-B556-81477CDE166B}" sibTransId="{8917DEB4-3A40-4D0C-88E5-C312FC910506}"/>
    <dgm:cxn modelId="{90D057A5-0707-4DF9-952D-F8B9D213F4DD}" srcId="{986E56C4-43DC-453D-B73B-A1CBCCE82E03}" destId="{295207ED-380A-4A3F-A576-5E5D2C0EAEFE}" srcOrd="4" destOrd="0" parTransId="{C260E942-068A-49D8-B693-EF27EE319331}" sibTransId="{9C706AD1-4664-482E-BB75-908B61CF2033}"/>
    <dgm:cxn modelId="{F9BCD8C0-39F1-461B-8786-41522201F94C}" type="presOf" srcId="{8165EE83-59A5-4D52-8A29-BE611FD6858C}" destId="{803EAAF1-EBBD-4120-B274-A9F5D0584DE8}" srcOrd="0" destOrd="0" presId="urn:microsoft.com/office/officeart/2005/8/layout/vProcess5"/>
    <dgm:cxn modelId="{428B0BD1-7BC0-4503-AE20-D49FBE60D4E6}" type="presOf" srcId="{28579DB7-F178-416B-AA24-AA480C405D3A}" destId="{80491F50-8D57-4E7A-8967-B2BF4672F34B}" srcOrd="0" destOrd="0" presId="urn:microsoft.com/office/officeart/2005/8/layout/vProcess5"/>
    <dgm:cxn modelId="{5CDDD8D5-7E4C-4E24-879C-2FA6CE641871}" srcId="{986E56C4-43DC-453D-B73B-A1CBCCE82E03}" destId="{993902E2-F1F9-46D0-A886-66D69587AB40}" srcOrd="1" destOrd="0" parTransId="{53B25E55-AFF4-473B-A845-A7F38FE54D2C}" sibTransId="{28579DB7-F178-416B-AA24-AA480C405D3A}"/>
    <dgm:cxn modelId="{95BDF0DA-33FD-4934-BDC1-616FDFF5AD51}" type="presOf" srcId="{CC58D9D6-19F0-4E5D-8261-82F0440E3B3B}" destId="{9023E8ED-A706-419C-B4F6-02BBD2391E49}" srcOrd="0" destOrd="0" presId="urn:microsoft.com/office/officeart/2005/8/layout/vProcess5"/>
    <dgm:cxn modelId="{44C367E7-7DC7-4A7B-9BC6-D67426393884}" type="presOf" srcId="{EF85E3DD-2C9F-4A92-B6A5-2137B4C1BF74}" destId="{4BB23CC6-D084-4C9E-AB10-67ABCDF3B67B}" srcOrd="0" destOrd="0" presId="urn:microsoft.com/office/officeart/2005/8/layout/vProcess5"/>
    <dgm:cxn modelId="{7082D0E8-861D-410F-8446-6775F10141E3}" type="presOf" srcId="{C1BF53DD-32E7-4D9C-B851-41EB6849B9B4}" destId="{81F9CC65-D10C-4FB2-944B-8C499DC67D79}" srcOrd="0" destOrd="0" presId="urn:microsoft.com/office/officeart/2005/8/layout/vProcess5"/>
    <dgm:cxn modelId="{9D0DBDF8-8059-4F91-A59B-EF717898BBBF}" type="presOf" srcId="{295207ED-380A-4A3F-A576-5E5D2C0EAEFE}" destId="{6D1A5052-FC16-4505-AAF1-1BBF18295842}" srcOrd="1" destOrd="0" presId="urn:microsoft.com/office/officeart/2005/8/layout/vProcess5"/>
    <dgm:cxn modelId="{691C7029-8240-4651-84B4-536D8289EECB}" type="presParOf" srcId="{704960EF-3B3D-4603-8D85-5D91E1B65B49}" destId="{B2A0DAEF-AC97-4DB8-B8FF-C37C8CA756CE}" srcOrd="0" destOrd="0" presId="urn:microsoft.com/office/officeart/2005/8/layout/vProcess5"/>
    <dgm:cxn modelId="{CF35C301-FE3A-420C-ACB2-76BAAB6BAF7C}" type="presParOf" srcId="{704960EF-3B3D-4603-8D85-5D91E1B65B49}" destId="{81F9CC65-D10C-4FB2-944B-8C499DC67D79}" srcOrd="1" destOrd="0" presId="urn:microsoft.com/office/officeart/2005/8/layout/vProcess5"/>
    <dgm:cxn modelId="{27077056-00EF-499C-8B5F-96C71C245466}" type="presParOf" srcId="{704960EF-3B3D-4603-8D85-5D91E1B65B49}" destId="{56CF1317-43A0-40E4-AA3A-759D0AD738E0}" srcOrd="2" destOrd="0" presId="urn:microsoft.com/office/officeart/2005/8/layout/vProcess5"/>
    <dgm:cxn modelId="{17FDD4D8-561D-42ED-A454-156F614B7B7C}" type="presParOf" srcId="{704960EF-3B3D-4603-8D85-5D91E1B65B49}" destId="{9023E8ED-A706-419C-B4F6-02BBD2391E49}" srcOrd="3" destOrd="0" presId="urn:microsoft.com/office/officeart/2005/8/layout/vProcess5"/>
    <dgm:cxn modelId="{5F7543EB-9904-47AB-BDEC-BFCF5B291C49}" type="presParOf" srcId="{704960EF-3B3D-4603-8D85-5D91E1B65B49}" destId="{DC7A98CF-4230-44DE-908F-EF118D971C89}" srcOrd="4" destOrd="0" presId="urn:microsoft.com/office/officeart/2005/8/layout/vProcess5"/>
    <dgm:cxn modelId="{DAE9B715-556A-4EAF-8880-208ECEFA3226}" type="presParOf" srcId="{704960EF-3B3D-4603-8D85-5D91E1B65B49}" destId="{CCFFDF5D-0FF1-4EC4-B911-3D9E16D65B82}" srcOrd="5" destOrd="0" presId="urn:microsoft.com/office/officeart/2005/8/layout/vProcess5"/>
    <dgm:cxn modelId="{83B85B8E-ACC5-412B-AC12-C849E3DBCDA4}" type="presParOf" srcId="{704960EF-3B3D-4603-8D85-5D91E1B65B49}" destId="{803EAAF1-EBBD-4120-B274-A9F5D0584DE8}" srcOrd="6" destOrd="0" presId="urn:microsoft.com/office/officeart/2005/8/layout/vProcess5"/>
    <dgm:cxn modelId="{3D3A5549-F846-4652-AEFD-5C63EA3A24FB}" type="presParOf" srcId="{704960EF-3B3D-4603-8D85-5D91E1B65B49}" destId="{80491F50-8D57-4E7A-8967-B2BF4672F34B}" srcOrd="7" destOrd="0" presId="urn:microsoft.com/office/officeart/2005/8/layout/vProcess5"/>
    <dgm:cxn modelId="{69C24AE2-E57E-4309-91B2-0F1EEFBABB1A}" type="presParOf" srcId="{704960EF-3B3D-4603-8D85-5D91E1B65B49}" destId="{4BB23CC6-D084-4C9E-AB10-67ABCDF3B67B}" srcOrd="8" destOrd="0" presId="urn:microsoft.com/office/officeart/2005/8/layout/vProcess5"/>
    <dgm:cxn modelId="{F7612B6B-2AF3-4001-B216-9653D0705037}" type="presParOf" srcId="{704960EF-3B3D-4603-8D85-5D91E1B65B49}" destId="{8C611A06-986A-453E-A436-B678E1E7356B}" srcOrd="9" destOrd="0" presId="urn:microsoft.com/office/officeart/2005/8/layout/vProcess5"/>
    <dgm:cxn modelId="{779FC86D-C113-4FAB-ABE1-F5771CDBF528}" type="presParOf" srcId="{704960EF-3B3D-4603-8D85-5D91E1B65B49}" destId="{19DC4107-9399-4FF7-87AD-9389B359BC4A}" srcOrd="10" destOrd="0" presId="urn:microsoft.com/office/officeart/2005/8/layout/vProcess5"/>
    <dgm:cxn modelId="{D7099755-A0EF-422A-9D94-8DDF3250BA7A}" type="presParOf" srcId="{704960EF-3B3D-4603-8D85-5D91E1B65B49}" destId="{AA4F2F76-537B-49F1-B450-0BCA1E608F2A}" srcOrd="11" destOrd="0" presId="urn:microsoft.com/office/officeart/2005/8/layout/vProcess5"/>
    <dgm:cxn modelId="{5409BA90-38D7-40E4-8BF4-182E93D974BE}" type="presParOf" srcId="{704960EF-3B3D-4603-8D85-5D91E1B65B49}" destId="{DBDFD717-78FE-4AB1-A9AA-5707FD5B977C}" srcOrd="12" destOrd="0" presId="urn:microsoft.com/office/officeart/2005/8/layout/vProcess5"/>
    <dgm:cxn modelId="{6D3B97FF-C0C6-4D45-A7F4-F952B296B458}" type="presParOf" srcId="{704960EF-3B3D-4603-8D85-5D91E1B65B49}" destId="{99780882-F201-4080-80BC-6BE0D7FE9057}" srcOrd="13" destOrd="0" presId="urn:microsoft.com/office/officeart/2005/8/layout/vProcess5"/>
    <dgm:cxn modelId="{B16FE051-E9F6-4C70-8323-905C8CCCD4B4}" type="presParOf" srcId="{704960EF-3B3D-4603-8D85-5D91E1B65B49}" destId="{6D1A5052-FC16-4505-AAF1-1BBF18295842}"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75C3B37-E352-4FDC-B14C-2668CD12C81C}"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8AD5E7CA-4882-4C20-ADDD-C5C2630726E0}">
      <dgm:prSet phldrT="[Text]"/>
      <dgm:spPr/>
      <dgm:t>
        <a:bodyPr/>
        <a:lstStyle/>
        <a:p>
          <a:r>
            <a:rPr lang="en-US"/>
            <a:t>Violence Prevention</a:t>
          </a:r>
        </a:p>
      </dgm:t>
    </dgm:pt>
    <dgm:pt modelId="{8C79D059-3C8E-437C-8684-F6768E0B2B4F}" type="parTrans" cxnId="{72B344BD-0245-467B-9B58-0571B9A55B71}">
      <dgm:prSet/>
      <dgm:spPr/>
      <dgm:t>
        <a:bodyPr/>
        <a:lstStyle/>
        <a:p>
          <a:endParaRPr lang="en-US"/>
        </a:p>
      </dgm:t>
    </dgm:pt>
    <dgm:pt modelId="{3A693A2B-1BFC-42D5-89F5-C2CC683CEBC9}" type="sibTrans" cxnId="{72B344BD-0245-467B-9B58-0571B9A55B71}">
      <dgm:prSet/>
      <dgm:spPr/>
      <dgm:t>
        <a:bodyPr/>
        <a:lstStyle/>
        <a:p>
          <a:endParaRPr lang="en-US"/>
        </a:p>
      </dgm:t>
    </dgm:pt>
    <dgm:pt modelId="{ED965B5A-248E-48C4-9B59-0EF065DE7D00}">
      <dgm:prSet phldrT="[Text]" custT="1"/>
      <dgm:spPr/>
      <dgm:t>
        <a:bodyPr/>
        <a:lstStyle/>
        <a:p>
          <a:r>
            <a:rPr lang="en-US" sz="2000"/>
            <a:t>Victim</a:t>
          </a:r>
          <a:r>
            <a:rPr lang="en-US" sz="2000" baseline="0"/>
            <a:t> services</a:t>
          </a:r>
          <a:endParaRPr lang="en-US" sz="2000"/>
        </a:p>
      </dgm:t>
    </dgm:pt>
    <dgm:pt modelId="{7FF037C0-0D6D-4D0C-94C8-5AFD58BA7B93}" type="parTrans" cxnId="{79168DDE-DACC-40A9-BE02-2B25DFAD0B09}">
      <dgm:prSet/>
      <dgm:spPr/>
      <dgm:t>
        <a:bodyPr/>
        <a:lstStyle/>
        <a:p>
          <a:endParaRPr lang="en-US"/>
        </a:p>
      </dgm:t>
    </dgm:pt>
    <dgm:pt modelId="{EE84115F-298E-4FF0-B544-DBB7555AE92D}" type="sibTrans" cxnId="{79168DDE-DACC-40A9-BE02-2B25DFAD0B09}">
      <dgm:prSet/>
      <dgm:spPr/>
      <dgm:t>
        <a:bodyPr/>
        <a:lstStyle/>
        <a:p>
          <a:endParaRPr lang="en-US"/>
        </a:p>
      </dgm:t>
    </dgm:pt>
    <dgm:pt modelId="{10DD36A2-BDD8-404A-ADEB-F225F6C208CD}">
      <dgm:prSet phldrT="[Text]"/>
      <dgm:spPr/>
      <dgm:t>
        <a:bodyPr/>
        <a:lstStyle/>
        <a:p>
          <a:r>
            <a:rPr lang="en-US"/>
            <a:t>Mental Health</a:t>
          </a:r>
        </a:p>
      </dgm:t>
    </dgm:pt>
    <dgm:pt modelId="{A63848D4-5490-469A-93AA-4286F7FE69BE}" type="parTrans" cxnId="{6047239B-651E-47A3-BE7C-1C05B4CED648}">
      <dgm:prSet/>
      <dgm:spPr/>
      <dgm:t>
        <a:bodyPr/>
        <a:lstStyle/>
        <a:p>
          <a:endParaRPr lang="en-US"/>
        </a:p>
      </dgm:t>
    </dgm:pt>
    <dgm:pt modelId="{C1E7E6D6-FE26-4E8C-85D4-CB6AECA64D4C}" type="sibTrans" cxnId="{6047239B-651E-47A3-BE7C-1C05B4CED648}">
      <dgm:prSet/>
      <dgm:spPr/>
      <dgm:t>
        <a:bodyPr/>
        <a:lstStyle/>
        <a:p>
          <a:endParaRPr lang="en-US"/>
        </a:p>
      </dgm:t>
    </dgm:pt>
    <dgm:pt modelId="{0876728B-7A68-4EF7-B6AB-BA54B5576055}">
      <dgm:prSet phldrT="[Text]" custT="1"/>
      <dgm:spPr/>
      <dgm:t>
        <a:bodyPr/>
        <a:lstStyle/>
        <a:p>
          <a:r>
            <a:rPr lang="en-US" sz="2000"/>
            <a:t>Mental health direct services</a:t>
          </a:r>
        </a:p>
      </dgm:t>
    </dgm:pt>
    <dgm:pt modelId="{EFB7C7AB-6045-4837-B319-10D558930920}" type="parTrans" cxnId="{78F96A68-430D-4966-97A8-A9AF9A0C9120}">
      <dgm:prSet/>
      <dgm:spPr/>
      <dgm:t>
        <a:bodyPr/>
        <a:lstStyle/>
        <a:p>
          <a:endParaRPr lang="en-US"/>
        </a:p>
      </dgm:t>
    </dgm:pt>
    <dgm:pt modelId="{56B95C31-0970-4F59-A6F4-AA42B1FFE1A4}" type="sibTrans" cxnId="{78F96A68-430D-4966-97A8-A9AF9A0C9120}">
      <dgm:prSet/>
      <dgm:spPr/>
      <dgm:t>
        <a:bodyPr/>
        <a:lstStyle/>
        <a:p>
          <a:endParaRPr lang="en-US"/>
        </a:p>
      </dgm:t>
    </dgm:pt>
    <dgm:pt modelId="{3F61AC34-5990-4D91-A8CB-31C94D8A8A5F}">
      <dgm:prSet phldrT="[Text]" custT="1"/>
      <dgm:spPr/>
      <dgm:t>
        <a:bodyPr/>
        <a:lstStyle/>
        <a:p>
          <a:r>
            <a:rPr lang="en-US" sz="2000"/>
            <a:t>Mental health partnerships</a:t>
          </a:r>
        </a:p>
      </dgm:t>
    </dgm:pt>
    <dgm:pt modelId="{C3C3E332-B63D-4D86-8418-81A0039987AA}" type="parTrans" cxnId="{06E4D3EC-432D-4CF6-97CE-A38A5730674A}">
      <dgm:prSet/>
      <dgm:spPr/>
      <dgm:t>
        <a:bodyPr/>
        <a:lstStyle/>
        <a:p>
          <a:endParaRPr lang="en-US"/>
        </a:p>
      </dgm:t>
    </dgm:pt>
    <dgm:pt modelId="{16330DCD-5078-4EEB-ABF4-540875690902}" type="sibTrans" cxnId="{06E4D3EC-432D-4CF6-97CE-A38A5730674A}">
      <dgm:prSet/>
      <dgm:spPr/>
      <dgm:t>
        <a:bodyPr/>
        <a:lstStyle/>
        <a:p>
          <a:endParaRPr lang="en-US"/>
        </a:p>
      </dgm:t>
    </dgm:pt>
    <dgm:pt modelId="{4BE809D7-DFC2-42D7-AFD9-D29EB3F9F5ED}">
      <dgm:prSet phldrT="[Text]"/>
      <dgm:spPr/>
      <dgm:t>
        <a:bodyPr/>
        <a:lstStyle/>
        <a:p>
          <a:r>
            <a:rPr lang="en-US"/>
            <a:t>Substance Use</a:t>
          </a:r>
        </a:p>
      </dgm:t>
    </dgm:pt>
    <dgm:pt modelId="{52FA2716-0A89-4AB5-A504-9CFA56BFE57E}" type="parTrans" cxnId="{5E38DC29-380B-4415-BA0A-473EC71EF935}">
      <dgm:prSet/>
      <dgm:spPr/>
      <dgm:t>
        <a:bodyPr/>
        <a:lstStyle/>
        <a:p>
          <a:endParaRPr lang="en-US"/>
        </a:p>
      </dgm:t>
    </dgm:pt>
    <dgm:pt modelId="{CF9B7F06-3EB4-44DC-80FB-9795B1B39235}" type="sibTrans" cxnId="{5E38DC29-380B-4415-BA0A-473EC71EF935}">
      <dgm:prSet/>
      <dgm:spPr/>
      <dgm:t>
        <a:bodyPr/>
        <a:lstStyle/>
        <a:p>
          <a:endParaRPr lang="en-US"/>
        </a:p>
      </dgm:t>
    </dgm:pt>
    <dgm:pt modelId="{C9BFF4CF-BA0F-4110-92D5-C094215EA3F2}">
      <dgm:prSet phldrT="[Text]" custT="1"/>
      <dgm:spPr/>
      <dgm:t>
        <a:bodyPr/>
        <a:lstStyle/>
        <a:p>
          <a:r>
            <a:rPr lang="en-US" sz="2000"/>
            <a:t>Overdose prevention and Narcan distribution</a:t>
          </a:r>
        </a:p>
      </dgm:t>
    </dgm:pt>
    <dgm:pt modelId="{F54A370E-DF6D-4019-90DF-FB89A6891F27}" type="parTrans" cxnId="{6377EC1C-7556-49C2-88E8-C24BA486EB5B}">
      <dgm:prSet/>
      <dgm:spPr/>
      <dgm:t>
        <a:bodyPr/>
        <a:lstStyle/>
        <a:p>
          <a:endParaRPr lang="en-US"/>
        </a:p>
      </dgm:t>
    </dgm:pt>
    <dgm:pt modelId="{9B39F301-5043-4113-AF06-57428C49CC7C}" type="sibTrans" cxnId="{6377EC1C-7556-49C2-88E8-C24BA486EB5B}">
      <dgm:prSet/>
      <dgm:spPr/>
      <dgm:t>
        <a:bodyPr/>
        <a:lstStyle/>
        <a:p>
          <a:endParaRPr lang="en-US"/>
        </a:p>
      </dgm:t>
    </dgm:pt>
    <dgm:pt modelId="{E21D47ED-D3F2-4017-94F7-DAD9AE5F233F}">
      <dgm:prSet phldrT="[Text]" custT="1"/>
      <dgm:spPr/>
      <dgm:t>
        <a:bodyPr/>
        <a:lstStyle/>
        <a:p>
          <a:r>
            <a:rPr lang="en-US" sz="2000"/>
            <a:t>Linkages to recovery services</a:t>
          </a:r>
        </a:p>
      </dgm:t>
    </dgm:pt>
    <dgm:pt modelId="{FC803496-9D46-49FE-B56D-14A2BAF4D31A}" type="parTrans" cxnId="{DD31E348-B101-4B12-8279-390423770F49}">
      <dgm:prSet/>
      <dgm:spPr/>
      <dgm:t>
        <a:bodyPr/>
        <a:lstStyle/>
        <a:p>
          <a:endParaRPr lang="en-US"/>
        </a:p>
      </dgm:t>
    </dgm:pt>
    <dgm:pt modelId="{03AC23BE-1862-4CBD-9964-1D85967F52BB}" type="sibTrans" cxnId="{DD31E348-B101-4B12-8279-390423770F49}">
      <dgm:prSet/>
      <dgm:spPr/>
      <dgm:t>
        <a:bodyPr/>
        <a:lstStyle/>
        <a:p>
          <a:endParaRPr lang="en-US"/>
        </a:p>
      </dgm:t>
    </dgm:pt>
    <dgm:pt modelId="{1C887DCA-103E-4EEA-8E7D-89719BF1B702}">
      <dgm:prSet phldrT="[Text]" custT="1"/>
      <dgm:spPr/>
      <dgm:t>
        <a:bodyPr/>
        <a:lstStyle/>
        <a:p>
          <a:r>
            <a:rPr lang="en-US" sz="2000"/>
            <a:t>Street outreach</a:t>
          </a:r>
        </a:p>
      </dgm:t>
    </dgm:pt>
    <dgm:pt modelId="{ACBEBE47-A41E-4C8F-96BD-20C4EE091A7D}" type="parTrans" cxnId="{0F4F5B1F-795D-4BB2-BAD1-3F8B538E9046}">
      <dgm:prSet/>
      <dgm:spPr/>
      <dgm:t>
        <a:bodyPr/>
        <a:lstStyle/>
        <a:p>
          <a:endParaRPr lang="en-US"/>
        </a:p>
      </dgm:t>
    </dgm:pt>
    <dgm:pt modelId="{418EBA2B-016B-44C6-A9F2-DC4D248C6775}" type="sibTrans" cxnId="{0F4F5B1F-795D-4BB2-BAD1-3F8B538E9046}">
      <dgm:prSet/>
      <dgm:spPr/>
      <dgm:t>
        <a:bodyPr/>
        <a:lstStyle/>
        <a:p>
          <a:endParaRPr lang="en-US"/>
        </a:p>
      </dgm:t>
    </dgm:pt>
    <dgm:pt modelId="{0B1D847A-B2A6-4EEE-AC8B-D3BFED506972}">
      <dgm:prSet phldrT="[Text]" custT="1"/>
      <dgm:spPr/>
      <dgm:t>
        <a:bodyPr/>
        <a:lstStyle/>
        <a:p>
          <a:r>
            <a:rPr lang="en-US" sz="2000"/>
            <a:t>Etc.</a:t>
          </a:r>
        </a:p>
      </dgm:t>
    </dgm:pt>
    <dgm:pt modelId="{580A2006-DE2A-4603-B085-574E12E95E76}" type="parTrans" cxnId="{57B6674B-2766-4A8C-B413-C74C8DD6F409}">
      <dgm:prSet/>
      <dgm:spPr/>
      <dgm:t>
        <a:bodyPr/>
        <a:lstStyle/>
        <a:p>
          <a:endParaRPr lang="en-US"/>
        </a:p>
      </dgm:t>
    </dgm:pt>
    <dgm:pt modelId="{411C6819-BCA7-4533-BFE9-9C095E1846A5}" type="sibTrans" cxnId="{57B6674B-2766-4A8C-B413-C74C8DD6F409}">
      <dgm:prSet/>
      <dgm:spPr/>
      <dgm:t>
        <a:bodyPr/>
        <a:lstStyle/>
        <a:p>
          <a:endParaRPr lang="en-US"/>
        </a:p>
      </dgm:t>
    </dgm:pt>
    <dgm:pt modelId="{29173731-D076-4E8C-8601-5969D23BBFEC}">
      <dgm:prSet phldrT="[Text]" custT="1"/>
      <dgm:spPr/>
      <dgm:t>
        <a:bodyPr/>
        <a:lstStyle/>
        <a:p>
          <a:r>
            <a:rPr lang="en-US" sz="2000"/>
            <a:t>Etc</a:t>
          </a:r>
          <a:r>
            <a:rPr lang="en-US" sz="2400"/>
            <a:t>.</a:t>
          </a:r>
        </a:p>
      </dgm:t>
    </dgm:pt>
    <dgm:pt modelId="{8DB6A53F-3908-4E70-8F35-F8FCE563371F}" type="parTrans" cxnId="{3BE9F990-8500-4AE4-A72A-DECA7A4C9265}">
      <dgm:prSet/>
      <dgm:spPr/>
      <dgm:t>
        <a:bodyPr/>
        <a:lstStyle/>
        <a:p>
          <a:endParaRPr lang="en-US"/>
        </a:p>
      </dgm:t>
    </dgm:pt>
    <dgm:pt modelId="{DC724FA2-5BC6-4C2D-98D6-B7FFC996BFD6}" type="sibTrans" cxnId="{3BE9F990-8500-4AE4-A72A-DECA7A4C9265}">
      <dgm:prSet/>
      <dgm:spPr/>
      <dgm:t>
        <a:bodyPr/>
        <a:lstStyle/>
        <a:p>
          <a:endParaRPr lang="en-US"/>
        </a:p>
      </dgm:t>
    </dgm:pt>
    <dgm:pt modelId="{A636B603-4E51-426E-B5DC-5203EFF69A5E}">
      <dgm:prSet phldrT="[Text]" custT="1"/>
      <dgm:spPr/>
      <dgm:t>
        <a:bodyPr/>
        <a:lstStyle/>
        <a:p>
          <a:r>
            <a:rPr lang="en-US" sz="2000"/>
            <a:t>Etc.</a:t>
          </a:r>
        </a:p>
      </dgm:t>
    </dgm:pt>
    <dgm:pt modelId="{D48C6D96-26EB-48D0-A77C-6A144594DD34}" type="parTrans" cxnId="{2FDE3F7E-4F1C-4BCE-BC6B-BAE9D7006FCE}">
      <dgm:prSet/>
      <dgm:spPr/>
      <dgm:t>
        <a:bodyPr/>
        <a:lstStyle/>
        <a:p>
          <a:endParaRPr lang="en-US"/>
        </a:p>
      </dgm:t>
    </dgm:pt>
    <dgm:pt modelId="{162E3569-1A6D-4189-BB4E-5E3ECF88B6E5}" type="sibTrans" cxnId="{2FDE3F7E-4F1C-4BCE-BC6B-BAE9D7006FCE}">
      <dgm:prSet/>
      <dgm:spPr/>
      <dgm:t>
        <a:bodyPr/>
        <a:lstStyle/>
        <a:p>
          <a:endParaRPr lang="en-US"/>
        </a:p>
      </dgm:t>
    </dgm:pt>
    <dgm:pt modelId="{55E262B6-8AA7-42D7-9D86-0909589166F0}" type="pres">
      <dgm:prSet presAssocID="{875C3B37-E352-4FDC-B14C-2668CD12C81C}" presName="Name0" presStyleCnt="0">
        <dgm:presLayoutVars>
          <dgm:dir/>
          <dgm:animLvl val="lvl"/>
          <dgm:resizeHandles val="exact"/>
        </dgm:presLayoutVars>
      </dgm:prSet>
      <dgm:spPr/>
    </dgm:pt>
    <dgm:pt modelId="{FFC94C57-DC73-4982-A1C4-14EE994F9F2B}" type="pres">
      <dgm:prSet presAssocID="{8AD5E7CA-4882-4C20-ADDD-C5C2630726E0}" presName="composite" presStyleCnt="0"/>
      <dgm:spPr/>
    </dgm:pt>
    <dgm:pt modelId="{75C3C6C4-A1D1-4CDC-9E6B-BCC80854B50E}" type="pres">
      <dgm:prSet presAssocID="{8AD5E7CA-4882-4C20-ADDD-C5C2630726E0}" presName="parTx" presStyleLbl="alignNode1" presStyleIdx="0" presStyleCnt="3">
        <dgm:presLayoutVars>
          <dgm:chMax val="0"/>
          <dgm:chPref val="0"/>
          <dgm:bulletEnabled val="1"/>
        </dgm:presLayoutVars>
      </dgm:prSet>
      <dgm:spPr/>
    </dgm:pt>
    <dgm:pt modelId="{0DD55D3C-1555-4C6F-B82E-C2FB2BE8E929}" type="pres">
      <dgm:prSet presAssocID="{8AD5E7CA-4882-4C20-ADDD-C5C2630726E0}" presName="desTx" presStyleLbl="alignAccFollowNode1" presStyleIdx="0" presStyleCnt="3">
        <dgm:presLayoutVars>
          <dgm:bulletEnabled val="1"/>
        </dgm:presLayoutVars>
      </dgm:prSet>
      <dgm:spPr/>
    </dgm:pt>
    <dgm:pt modelId="{1E5AE2C0-4432-4A64-A5C2-F48CC88D147A}" type="pres">
      <dgm:prSet presAssocID="{3A693A2B-1BFC-42D5-89F5-C2CC683CEBC9}" presName="space" presStyleCnt="0"/>
      <dgm:spPr/>
    </dgm:pt>
    <dgm:pt modelId="{662B6E22-FADD-41A0-A3B3-C1D80F0460B8}" type="pres">
      <dgm:prSet presAssocID="{10DD36A2-BDD8-404A-ADEB-F225F6C208CD}" presName="composite" presStyleCnt="0"/>
      <dgm:spPr/>
    </dgm:pt>
    <dgm:pt modelId="{9101DB7A-C98C-4C76-8FDD-C4DEE03CE2B8}" type="pres">
      <dgm:prSet presAssocID="{10DD36A2-BDD8-404A-ADEB-F225F6C208CD}" presName="parTx" presStyleLbl="alignNode1" presStyleIdx="1" presStyleCnt="3">
        <dgm:presLayoutVars>
          <dgm:chMax val="0"/>
          <dgm:chPref val="0"/>
          <dgm:bulletEnabled val="1"/>
        </dgm:presLayoutVars>
      </dgm:prSet>
      <dgm:spPr/>
    </dgm:pt>
    <dgm:pt modelId="{4CA0C1AB-4628-4888-8722-2AF44AC81A68}" type="pres">
      <dgm:prSet presAssocID="{10DD36A2-BDD8-404A-ADEB-F225F6C208CD}" presName="desTx" presStyleLbl="alignAccFollowNode1" presStyleIdx="1" presStyleCnt="3">
        <dgm:presLayoutVars>
          <dgm:bulletEnabled val="1"/>
        </dgm:presLayoutVars>
      </dgm:prSet>
      <dgm:spPr/>
    </dgm:pt>
    <dgm:pt modelId="{35B9D87C-7455-427B-8DDE-1F29DFA6A439}" type="pres">
      <dgm:prSet presAssocID="{C1E7E6D6-FE26-4E8C-85D4-CB6AECA64D4C}" presName="space" presStyleCnt="0"/>
      <dgm:spPr/>
    </dgm:pt>
    <dgm:pt modelId="{4F8ACB7B-BD30-421B-A0F8-2FBB80B2FD4D}" type="pres">
      <dgm:prSet presAssocID="{4BE809D7-DFC2-42D7-AFD9-D29EB3F9F5ED}" presName="composite" presStyleCnt="0"/>
      <dgm:spPr/>
    </dgm:pt>
    <dgm:pt modelId="{E41D981A-7606-4A86-9D16-646795938567}" type="pres">
      <dgm:prSet presAssocID="{4BE809D7-DFC2-42D7-AFD9-D29EB3F9F5ED}" presName="parTx" presStyleLbl="alignNode1" presStyleIdx="2" presStyleCnt="3">
        <dgm:presLayoutVars>
          <dgm:chMax val="0"/>
          <dgm:chPref val="0"/>
          <dgm:bulletEnabled val="1"/>
        </dgm:presLayoutVars>
      </dgm:prSet>
      <dgm:spPr/>
    </dgm:pt>
    <dgm:pt modelId="{5A430627-8D36-42F1-96C5-06CDAED0B1C4}" type="pres">
      <dgm:prSet presAssocID="{4BE809D7-DFC2-42D7-AFD9-D29EB3F9F5ED}" presName="desTx" presStyleLbl="alignAccFollowNode1" presStyleIdx="2" presStyleCnt="3">
        <dgm:presLayoutVars>
          <dgm:bulletEnabled val="1"/>
        </dgm:presLayoutVars>
      </dgm:prSet>
      <dgm:spPr/>
    </dgm:pt>
  </dgm:ptLst>
  <dgm:cxnLst>
    <dgm:cxn modelId="{06A47A17-ED34-48E0-ACBB-345B793EAE0B}" type="presOf" srcId="{E21D47ED-D3F2-4017-94F7-DAD9AE5F233F}" destId="{5A430627-8D36-42F1-96C5-06CDAED0B1C4}" srcOrd="0" destOrd="1" presId="urn:microsoft.com/office/officeart/2005/8/layout/hList1"/>
    <dgm:cxn modelId="{6377EC1C-7556-49C2-88E8-C24BA486EB5B}" srcId="{4BE809D7-DFC2-42D7-AFD9-D29EB3F9F5ED}" destId="{C9BFF4CF-BA0F-4110-92D5-C094215EA3F2}" srcOrd="0" destOrd="0" parTransId="{F54A370E-DF6D-4019-90DF-FB89A6891F27}" sibTransId="{9B39F301-5043-4113-AF06-57428C49CC7C}"/>
    <dgm:cxn modelId="{0F4F5B1F-795D-4BB2-BAD1-3F8B538E9046}" srcId="{8AD5E7CA-4882-4C20-ADDD-C5C2630726E0}" destId="{1C887DCA-103E-4EEA-8E7D-89719BF1B702}" srcOrd="1" destOrd="0" parTransId="{ACBEBE47-A41E-4C8F-96BD-20C4EE091A7D}" sibTransId="{418EBA2B-016B-44C6-A9F2-DC4D248C6775}"/>
    <dgm:cxn modelId="{4F5A7225-704C-4458-9988-D41649E57B60}" type="presOf" srcId="{A636B603-4E51-426E-B5DC-5203EFF69A5E}" destId="{5A430627-8D36-42F1-96C5-06CDAED0B1C4}" srcOrd="0" destOrd="2" presId="urn:microsoft.com/office/officeart/2005/8/layout/hList1"/>
    <dgm:cxn modelId="{5E38DC29-380B-4415-BA0A-473EC71EF935}" srcId="{875C3B37-E352-4FDC-B14C-2668CD12C81C}" destId="{4BE809D7-DFC2-42D7-AFD9-D29EB3F9F5ED}" srcOrd="2" destOrd="0" parTransId="{52FA2716-0A89-4AB5-A504-9CFA56BFE57E}" sibTransId="{CF9B7F06-3EB4-44DC-80FB-9795B1B39235}"/>
    <dgm:cxn modelId="{9B848531-0245-4479-B49B-A1C43C880871}" type="presOf" srcId="{29173731-D076-4E8C-8601-5969D23BBFEC}" destId="{4CA0C1AB-4628-4888-8722-2AF44AC81A68}" srcOrd="0" destOrd="2" presId="urn:microsoft.com/office/officeart/2005/8/layout/hList1"/>
    <dgm:cxn modelId="{1709A067-0F8F-4B97-A931-B53FB6AFBE0D}" type="presOf" srcId="{C9BFF4CF-BA0F-4110-92D5-C094215EA3F2}" destId="{5A430627-8D36-42F1-96C5-06CDAED0B1C4}" srcOrd="0" destOrd="0" presId="urn:microsoft.com/office/officeart/2005/8/layout/hList1"/>
    <dgm:cxn modelId="{78F96A68-430D-4966-97A8-A9AF9A0C9120}" srcId="{10DD36A2-BDD8-404A-ADEB-F225F6C208CD}" destId="{0876728B-7A68-4EF7-B6AB-BA54B5576055}" srcOrd="0" destOrd="0" parTransId="{EFB7C7AB-6045-4837-B319-10D558930920}" sibTransId="{56B95C31-0970-4F59-A6F4-AA42B1FFE1A4}"/>
    <dgm:cxn modelId="{DD31E348-B101-4B12-8279-390423770F49}" srcId="{4BE809D7-DFC2-42D7-AFD9-D29EB3F9F5ED}" destId="{E21D47ED-D3F2-4017-94F7-DAD9AE5F233F}" srcOrd="1" destOrd="0" parTransId="{FC803496-9D46-49FE-B56D-14A2BAF4D31A}" sibTransId="{03AC23BE-1862-4CBD-9964-1D85967F52BB}"/>
    <dgm:cxn modelId="{57B6674B-2766-4A8C-B413-C74C8DD6F409}" srcId="{8AD5E7CA-4882-4C20-ADDD-C5C2630726E0}" destId="{0B1D847A-B2A6-4EEE-AC8B-D3BFED506972}" srcOrd="2" destOrd="0" parTransId="{580A2006-DE2A-4603-B085-574E12E95E76}" sibTransId="{411C6819-BCA7-4533-BFE9-9C095E1846A5}"/>
    <dgm:cxn modelId="{C161786C-E702-4DDE-B216-642BC3130403}" type="presOf" srcId="{8AD5E7CA-4882-4C20-ADDD-C5C2630726E0}" destId="{75C3C6C4-A1D1-4CDC-9E6B-BCC80854B50E}" srcOrd="0" destOrd="0" presId="urn:microsoft.com/office/officeart/2005/8/layout/hList1"/>
    <dgm:cxn modelId="{7AA55950-7833-442D-8A69-F4168D1CAD11}" type="presOf" srcId="{ED965B5A-248E-48C4-9B59-0EF065DE7D00}" destId="{0DD55D3C-1555-4C6F-B82E-C2FB2BE8E929}" srcOrd="0" destOrd="0" presId="urn:microsoft.com/office/officeart/2005/8/layout/hList1"/>
    <dgm:cxn modelId="{C49F2B74-B9A1-40D5-ACCA-72BD67D0A9A2}" type="presOf" srcId="{3F61AC34-5990-4D91-A8CB-31C94D8A8A5F}" destId="{4CA0C1AB-4628-4888-8722-2AF44AC81A68}" srcOrd="0" destOrd="1" presId="urn:microsoft.com/office/officeart/2005/8/layout/hList1"/>
    <dgm:cxn modelId="{2FDE3F7E-4F1C-4BCE-BC6B-BAE9D7006FCE}" srcId="{4BE809D7-DFC2-42D7-AFD9-D29EB3F9F5ED}" destId="{A636B603-4E51-426E-B5DC-5203EFF69A5E}" srcOrd="2" destOrd="0" parTransId="{D48C6D96-26EB-48D0-A77C-6A144594DD34}" sibTransId="{162E3569-1A6D-4189-BB4E-5E3ECF88B6E5}"/>
    <dgm:cxn modelId="{2E7EFD80-9D3D-4A28-B3D2-1554ECBF9F89}" type="presOf" srcId="{4BE809D7-DFC2-42D7-AFD9-D29EB3F9F5ED}" destId="{E41D981A-7606-4A86-9D16-646795938567}" srcOrd="0" destOrd="0" presId="urn:microsoft.com/office/officeart/2005/8/layout/hList1"/>
    <dgm:cxn modelId="{ECC02F86-F4A1-4ECB-A1D6-2D638282502D}" type="presOf" srcId="{0B1D847A-B2A6-4EEE-AC8B-D3BFED506972}" destId="{0DD55D3C-1555-4C6F-B82E-C2FB2BE8E929}" srcOrd="0" destOrd="2" presId="urn:microsoft.com/office/officeart/2005/8/layout/hList1"/>
    <dgm:cxn modelId="{4A90ED8E-4C2E-4D80-9DEC-240893EEFC53}" type="presOf" srcId="{10DD36A2-BDD8-404A-ADEB-F225F6C208CD}" destId="{9101DB7A-C98C-4C76-8FDD-C4DEE03CE2B8}" srcOrd="0" destOrd="0" presId="urn:microsoft.com/office/officeart/2005/8/layout/hList1"/>
    <dgm:cxn modelId="{3BE9F990-8500-4AE4-A72A-DECA7A4C9265}" srcId="{10DD36A2-BDD8-404A-ADEB-F225F6C208CD}" destId="{29173731-D076-4E8C-8601-5969D23BBFEC}" srcOrd="2" destOrd="0" parTransId="{8DB6A53F-3908-4E70-8F35-F8FCE563371F}" sibTransId="{DC724FA2-5BC6-4C2D-98D6-B7FFC996BFD6}"/>
    <dgm:cxn modelId="{6047239B-651E-47A3-BE7C-1C05B4CED648}" srcId="{875C3B37-E352-4FDC-B14C-2668CD12C81C}" destId="{10DD36A2-BDD8-404A-ADEB-F225F6C208CD}" srcOrd="1" destOrd="0" parTransId="{A63848D4-5490-469A-93AA-4286F7FE69BE}" sibTransId="{C1E7E6D6-FE26-4E8C-85D4-CB6AECA64D4C}"/>
    <dgm:cxn modelId="{86B287A1-28FB-4F95-9585-BB90CF5ECA00}" type="presOf" srcId="{1C887DCA-103E-4EEA-8E7D-89719BF1B702}" destId="{0DD55D3C-1555-4C6F-B82E-C2FB2BE8E929}" srcOrd="0" destOrd="1" presId="urn:microsoft.com/office/officeart/2005/8/layout/hList1"/>
    <dgm:cxn modelId="{72B344BD-0245-467B-9B58-0571B9A55B71}" srcId="{875C3B37-E352-4FDC-B14C-2668CD12C81C}" destId="{8AD5E7CA-4882-4C20-ADDD-C5C2630726E0}" srcOrd="0" destOrd="0" parTransId="{8C79D059-3C8E-437C-8684-F6768E0B2B4F}" sibTransId="{3A693A2B-1BFC-42D5-89F5-C2CC683CEBC9}"/>
    <dgm:cxn modelId="{1E433FD0-DC90-431D-AA89-273F7AD21DAF}" type="presOf" srcId="{0876728B-7A68-4EF7-B6AB-BA54B5576055}" destId="{4CA0C1AB-4628-4888-8722-2AF44AC81A68}" srcOrd="0" destOrd="0" presId="urn:microsoft.com/office/officeart/2005/8/layout/hList1"/>
    <dgm:cxn modelId="{79168DDE-DACC-40A9-BE02-2B25DFAD0B09}" srcId="{8AD5E7CA-4882-4C20-ADDD-C5C2630726E0}" destId="{ED965B5A-248E-48C4-9B59-0EF065DE7D00}" srcOrd="0" destOrd="0" parTransId="{7FF037C0-0D6D-4D0C-94C8-5AFD58BA7B93}" sibTransId="{EE84115F-298E-4FF0-B544-DBB7555AE92D}"/>
    <dgm:cxn modelId="{B48148E8-0F56-4469-972A-A2F471708387}" type="presOf" srcId="{875C3B37-E352-4FDC-B14C-2668CD12C81C}" destId="{55E262B6-8AA7-42D7-9D86-0909589166F0}" srcOrd="0" destOrd="0" presId="urn:microsoft.com/office/officeart/2005/8/layout/hList1"/>
    <dgm:cxn modelId="{06E4D3EC-432D-4CF6-97CE-A38A5730674A}" srcId="{10DD36A2-BDD8-404A-ADEB-F225F6C208CD}" destId="{3F61AC34-5990-4D91-A8CB-31C94D8A8A5F}" srcOrd="1" destOrd="0" parTransId="{C3C3E332-B63D-4D86-8418-81A0039987AA}" sibTransId="{16330DCD-5078-4EEB-ABF4-540875690902}"/>
    <dgm:cxn modelId="{44DFC0A2-D19F-490A-8941-AF8BBED999BB}" type="presParOf" srcId="{55E262B6-8AA7-42D7-9D86-0909589166F0}" destId="{FFC94C57-DC73-4982-A1C4-14EE994F9F2B}" srcOrd="0" destOrd="0" presId="urn:microsoft.com/office/officeart/2005/8/layout/hList1"/>
    <dgm:cxn modelId="{AC18F20D-2FE1-46C3-84CE-0A459264C86A}" type="presParOf" srcId="{FFC94C57-DC73-4982-A1C4-14EE994F9F2B}" destId="{75C3C6C4-A1D1-4CDC-9E6B-BCC80854B50E}" srcOrd="0" destOrd="0" presId="urn:microsoft.com/office/officeart/2005/8/layout/hList1"/>
    <dgm:cxn modelId="{FD0C6B88-007F-4D30-B2E9-91D90E7A0583}" type="presParOf" srcId="{FFC94C57-DC73-4982-A1C4-14EE994F9F2B}" destId="{0DD55D3C-1555-4C6F-B82E-C2FB2BE8E929}" srcOrd="1" destOrd="0" presId="urn:microsoft.com/office/officeart/2005/8/layout/hList1"/>
    <dgm:cxn modelId="{3A340691-C324-4AD8-8766-E2C3AD156B12}" type="presParOf" srcId="{55E262B6-8AA7-42D7-9D86-0909589166F0}" destId="{1E5AE2C0-4432-4A64-A5C2-F48CC88D147A}" srcOrd="1" destOrd="0" presId="urn:microsoft.com/office/officeart/2005/8/layout/hList1"/>
    <dgm:cxn modelId="{F56500D4-66E0-4CAA-823B-AB6ABBE82264}" type="presParOf" srcId="{55E262B6-8AA7-42D7-9D86-0909589166F0}" destId="{662B6E22-FADD-41A0-A3B3-C1D80F0460B8}" srcOrd="2" destOrd="0" presId="urn:microsoft.com/office/officeart/2005/8/layout/hList1"/>
    <dgm:cxn modelId="{A615EEB9-FC63-474B-BA22-D281989AC44F}" type="presParOf" srcId="{662B6E22-FADD-41A0-A3B3-C1D80F0460B8}" destId="{9101DB7A-C98C-4C76-8FDD-C4DEE03CE2B8}" srcOrd="0" destOrd="0" presId="urn:microsoft.com/office/officeart/2005/8/layout/hList1"/>
    <dgm:cxn modelId="{0A17D504-5999-416D-A41C-9CF59C6A1961}" type="presParOf" srcId="{662B6E22-FADD-41A0-A3B3-C1D80F0460B8}" destId="{4CA0C1AB-4628-4888-8722-2AF44AC81A68}" srcOrd="1" destOrd="0" presId="urn:microsoft.com/office/officeart/2005/8/layout/hList1"/>
    <dgm:cxn modelId="{D6275C32-FC8B-4521-8910-CF158AA57B54}" type="presParOf" srcId="{55E262B6-8AA7-42D7-9D86-0909589166F0}" destId="{35B9D87C-7455-427B-8DDE-1F29DFA6A439}" srcOrd="3" destOrd="0" presId="urn:microsoft.com/office/officeart/2005/8/layout/hList1"/>
    <dgm:cxn modelId="{4B0825E2-457D-48B8-9BBB-14BAAA4B8AB4}" type="presParOf" srcId="{55E262B6-8AA7-42D7-9D86-0909589166F0}" destId="{4F8ACB7B-BD30-421B-A0F8-2FBB80B2FD4D}" srcOrd="4" destOrd="0" presId="urn:microsoft.com/office/officeart/2005/8/layout/hList1"/>
    <dgm:cxn modelId="{FAB8E4CF-7DB0-4A49-B042-90B4CD93A82A}" type="presParOf" srcId="{4F8ACB7B-BD30-421B-A0F8-2FBB80B2FD4D}" destId="{E41D981A-7606-4A86-9D16-646795938567}" srcOrd="0" destOrd="0" presId="urn:microsoft.com/office/officeart/2005/8/layout/hList1"/>
    <dgm:cxn modelId="{280E5869-CD2E-4EA2-A010-3A55FB0E2DB4}" type="presParOf" srcId="{4F8ACB7B-BD30-421B-A0F8-2FBB80B2FD4D}" destId="{5A430627-8D36-42F1-96C5-06CDAED0B1C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736D7A-8712-4792-8BEF-F923086356D4}">
      <dsp:nvSpPr>
        <dsp:cNvPr id="0" name=""/>
        <dsp:cNvSpPr/>
      </dsp:nvSpPr>
      <dsp:spPr>
        <a:xfrm>
          <a:off x="1653" y="33504"/>
          <a:ext cx="1808458" cy="1688880"/>
        </a:xfrm>
        <a:prstGeom prst="roundRect">
          <a:avLst>
            <a:gd name="adj" fmla="val 10000"/>
          </a:avLst>
        </a:prstGeom>
        <a:blipFill rotWithShape="1">
          <a:blip xmlns:r="http://schemas.openxmlformats.org/officeDocument/2006/relationships" r:embed="rId1">
            <a:duotone>
              <a:schemeClr val="accent1">
                <a:shade val="60000"/>
                <a:hueOff val="0"/>
                <a:satOff val="0"/>
                <a:lumOff val="0"/>
                <a:alphaOff val="0"/>
                <a:shade val="36000"/>
                <a:satMod val="120000"/>
              </a:schemeClr>
              <a:schemeClr val="accent1">
                <a:shade val="60000"/>
                <a:hueOff val="0"/>
                <a:satOff val="0"/>
                <a:lumOff val="0"/>
                <a:alphaOff val="0"/>
                <a:tint val="40000"/>
              </a:schemeClr>
            </a:duotone>
          </a:blip>
          <a:tile tx="0" ty="0" sx="60000" sy="59000" flip="none" algn="tl"/>
        </a:blipFill>
        <a:ln>
          <a:noFill/>
        </a:ln>
        <a:effectLst>
          <a:softEdge rad="1270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22611F2-A6BC-45C6-8552-7407742354AE}">
      <dsp:nvSpPr>
        <dsp:cNvPr id="0" name=""/>
        <dsp:cNvSpPr/>
      </dsp:nvSpPr>
      <dsp:spPr>
        <a:xfrm>
          <a:off x="297170" y="314245"/>
          <a:ext cx="1808458" cy="1688880"/>
        </a:xfrm>
        <a:prstGeom prst="roundRect">
          <a:avLst>
            <a:gd name="adj" fmla="val 10000"/>
          </a:avLst>
        </a:prstGeom>
        <a:solidFill>
          <a:schemeClr val="lt1">
            <a:alpha val="90000"/>
            <a:hueOff val="0"/>
            <a:satOff val="0"/>
            <a:lumOff val="0"/>
            <a:alphaOff val="0"/>
          </a:schemeClr>
        </a:solidFill>
        <a:ln w="6350" cap="flat" cmpd="sng" algn="ctr">
          <a:solidFill>
            <a:schemeClr val="accent1">
              <a:shade val="80000"/>
              <a:hueOff val="0"/>
              <a:satOff val="0"/>
              <a:lumOff val="0"/>
              <a:alphaOff val="0"/>
            </a:schemeClr>
          </a:solidFill>
          <a:prstDash val="solid"/>
        </a:ln>
        <a:effectLst>
          <a:softEdge rad="12700"/>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ptos" panose="020B0004020202020204" pitchFamily="34" charset="0"/>
            </a:rPr>
            <a:t>Founded in 1983</a:t>
          </a:r>
        </a:p>
      </dsp:txBody>
      <dsp:txXfrm>
        <a:off x="346636" y="363711"/>
        <a:ext cx="1709526" cy="1589948"/>
      </dsp:txXfrm>
    </dsp:sp>
    <dsp:sp modelId="{65AB1D63-4721-46E0-8D9A-DB55ABDA280D}">
      <dsp:nvSpPr>
        <dsp:cNvPr id="0" name=""/>
        <dsp:cNvSpPr/>
      </dsp:nvSpPr>
      <dsp:spPr>
        <a:xfrm>
          <a:off x="2401145" y="33504"/>
          <a:ext cx="2659653" cy="1688880"/>
        </a:xfrm>
        <a:prstGeom prst="roundRect">
          <a:avLst>
            <a:gd name="adj" fmla="val 10000"/>
          </a:avLst>
        </a:prstGeom>
        <a:blipFill rotWithShape="1">
          <a:blip xmlns:r="http://schemas.openxmlformats.org/officeDocument/2006/relationships" r:embed="rId1">
            <a:duotone>
              <a:schemeClr val="accent1">
                <a:shade val="60000"/>
                <a:hueOff val="0"/>
                <a:satOff val="0"/>
                <a:lumOff val="0"/>
                <a:alphaOff val="0"/>
                <a:shade val="36000"/>
                <a:satMod val="120000"/>
              </a:schemeClr>
              <a:schemeClr val="accent1">
                <a:shade val="60000"/>
                <a:hueOff val="0"/>
                <a:satOff val="0"/>
                <a:lumOff val="0"/>
                <a:alphaOff val="0"/>
                <a:tint val="40000"/>
              </a:schemeClr>
            </a:duotone>
          </a:blip>
          <a:tile tx="0" ty="0" sx="60000" sy="59000" flip="none" algn="tl"/>
        </a:blipFill>
        <a:ln>
          <a:noFill/>
        </a:ln>
        <a:effectLst>
          <a:softEdge rad="1270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826644E-EAE1-4045-A1F5-8E4D98E3B407}">
      <dsp:nvSpPr>
        <dsp:cNvPr id="0" name=""/>
        <dsp:cNvSpPr/>
      </dsp:nvSpPr>
      <dsp:spPr>
        <a:xfrm>
          <a:off x="2696662" y="314245"/>
          <a:ext cx="2659653" cy="1688880"/>
        </a:xfrm>
        <a:prstGeom prst="roundRect">
          <a:avLst>
            <a:gd name="adj" fmla="val 10000"/>
          </a:avLst>
        </a:prstGeom>
        <a:solidFill>
          <a:schemeClr val="lt1">
            <a:alpha val="90000"/>
            <a:hueOff val="0"/>
            <a:satOff val="0"/>
            <a:lumOff val="0"/>
            <a:alphaOff val="0"/>
          </a:schemeClr>
        </a:solidFill>
        <a:ln w="6350" cap="flat" cmpd="sng" algn="ctr">
          <a:solidFill>
            <a:schemeClr val="accent1">
              <a:shade val="80000"/>
              <a:hueOff val="0"/>
              <a:satOff val="0"/>
              <a:lumOff val="0"/>
              <a:alphaOff val="0"/>
            </a:schemeClr>
          </a:solidFill>
          <a:prstDash val="solid"/>
        </a:ln>
        <a:effectLst>
          <a:softEdge rad="12700"/>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ptos" panose="020B0004020202020204" pitchFamily="34" charset="0"/>
            </a:rPr>
            <a:t>Mission is to mitigate the adverse effects of the disease of addiction on children and families</a:t>
          </a:r>
        </a:p>
      </dsp:txBody>
      <dsp:txXfrm>
        <a:off x="2746128" y="363711"/>
        <a:ext cx="2560721" cy="1589948"/>
      </dsp:txXfrm>
    </dsp:sp>
    <dsp:sp modelId="{6329E0BD-6B86-41BA-A99E-47D1E66ECA35}">
      <dsp:nvSpPr>
        <dsp:cNvPr id="0" name=""/>
        <dsp:cNvSpPr/>
      </dsp:nvSpPr>
      <dsp:spPr>
        <a:xfrm>
          <a:off x="5651833" y="33504"/>
          <a:ext cx="2659653" cy="1688880"/>
        </a:xfrm>
        <a:prstGeom prst="roundRect">
          <a:avLst>
            <a:gd name="adj" fmla="val 10000"/>
          </a:avLst>
        </a:prstGeom>
        <a:blipFill rotWithShape="1">
          <a:blip xmlns:r="http://schemas.openxmlformats.org/officeDocument/2006/relationships" r:embed="rId1">
            <a:duotone>
              <a:schemeClr val="accent1">
                <a:shade val="60000"/>
                <a:hueOff val="0"/>
                <a:satOff val="0"/>
                <a:lumOff val="0"/>
                <a:alphaOff val="0"/>
                <a:shade val="36000"/>
                <a:satMod val="120000"/>
              </a:schemeClr>
              <a:schemeClr val="accent1">
                <a:shade val="60000"/>
                <a:hueOff val="0"/>
                <a:satOff val="0"/>
                <a:lumOff val="0"/>
                <a:alphaOff val="0"/>
                <a:tint val="40000"/>
              </a:schemeClr>
            </a:duotone>
          </a:blip>
          <a:tile tx="0" ty="0" sx="60000" sy="59000" flip="none" algn="tl"/>
        </a:blipFill>
        <a:ln>
          <a:noFill/>
        </a:ln>
        <a:effectLst>
          <a:softEdge rad="1270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6BF9366-013C-4036-9A61-4BAE0482DAA0}">
      <dsp:nvSpPr>
        <dsp:cNvPr id="0" name=""/>
        <dsp:cNvSpPr/>
      </dsp:nvSpPr>
      <dsp:spPr>
        <a:xfrm>
          <a:off x="5947350" y="314245"/>
          <a:ext cx="2659653" cy="1688880"/>
        </a:xfrm>
        <a:prstGeom prst="roundRect">
          <a:avLst>
            <a:gd name="adj" fmla="val 10000"/>
          </a:avLst>
        </a:prstGeom>
        <a:solidFill>
          <a:schemeClr val="lt1">
            <a:alpha val="90000"/>
            <a:hueOff val="0"/>
            <a:satOff val="0"/>
            <a:lumOff val="0"/>
            <a:alphaOff val="0"/>
          </a:schemeClr>
        </a:solidFill>
        <a:ln w="6350" cap="flat" cmpd="sng" algn="ctr">
          <a:solidFill>
            <a:schemeClr val="accent1">
              <a:shade val="80000"/>
              <a:hueOff val="0"/>
              <a:satOff val="0"/>
              <a:lumOff val="0"/>
              <a:alphaOff val="0"/>
            </a:schemeClr>
          </a:solidFill>
          <a:prstDash val="solid"/>
        </a:ln>
        <a:effectLst>
          <a:softEdge rad="12700"/>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ptos" panose="020B0004020202020204" pitchFamily="34" charset="0"/>
            </a:rPr>
            <a:t>Raise public awareness; advance professional knowledge and skills; advocate for public policies</a:t>
          </a:r>
        </a:p>
      </dsp:txBody>
      <dsp:txXfrm>
        <a:off x="5996816" y="363711"/>
        <a:ext cx="2560721" cy="1589948"/>
      </dsp:txXfrm>
    </dsp:sp>
    <dsp:sp modelId="{5D2B9CAE-8C16-4319-B4E8-D37E2B02EE0C}">
      <dsp:nvSpPr>
        <dsp:cNvPr id="0" name=""/>
        <dsp:cNvSpPr/>
      </dsp:nvSpPr>
      <dsp:spPr>
        <a:xfrm>
          <a:off x="8902521" y="33504"/>
          <a:ext cx="2808620" cy="1688880"/>
        </a:xfrm>
        <a:prstGeom prst="roundRect">
          <a:avLst>
            <a:gd name="adj" fmla="val 10000"/>
          </a:avLst>
        </a:prstGeom>
        <a:blipFill rotWithShape="1">
          <a:blip xmlns:r="http://schemas.openxmlformats.org/officeDocument/2006/relationships" r:embed="rId1">
            <a:duotone>
              <a:schemeClr val="accent1">
                <a:shade val="60000"/>
                <a:hueOff val="0"/>
                <a:satOff val="0"/>
                <a:lumOff val="0"/>
                <a:alphaOff val="0"/>
                <a:shade val="36000"/>
                <a:satMod val="120000"/>
              </a:schemeClr>
              <a:schemeClr val="accent1">
                <a:shade val="60000"/>
                <a:hueOff val="0"/>
                <a:satOff val="0"/>
                <a:lumOff val="0"/>
                <a:alphaOff val="0"/>
                <a:tint val="40000"/>
              </a:schemeClr>
            </a:duotone>
          </a:blip>
          <a:tile tx="0" ty="0" sx="60000" sy="59000" flip="none" algn="tl"/>
        </a:blipFill>
        <a:ln>
          <a:noFill/>
        </a:ln>
        <a:effectLst>
          <a:softEdge rad="1270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EE6EE99-7F4E-4EDE-81F7-A38BDA9C3389}">
      <dsp:nvSpPr>
        <dsp:cNvPr id="0" name=""/>
        <dsp:cNvSpPr/>
      </dsp:nvSpPr>
      <dsp:spPr>
        <a:xfrm>
          <a:off x="9198038" y="314245"/>
          <a:ext cx="2808620" cy="1688880"/>
        </a:xfrm>
        <a:prstGeom prst="roundRect">
          <a:avLst>
            <a:gd name="adj" fmla="val 10000"/>
          </a:avLst>
        </a:prstGeom>
        <a:solidFill>
          <a:schemeClr val="lt1">
            <a:alpha val="90000"/>
            <a:hueOff val="0"/>
            <a:satOff val="0"/>
            <a:lumOff val="0"/>
            <a:alphaOff val="0"/>
          </a:schemeClr>
        </a:solidFill>
        <a:ln w="6350" cap="flat" cmpd="sng" algn="ctr">
          <a:solidFill>
            <a:schemeClr val="accent1">
              <a:shade val="80000"/>
              <a:hueOff val="0"/>
              <a:satOff val="0"/>
              <a:lumOff val="0"/>
              <a:alphaOff val="0"/>
            </a:schemeClr>
          </a:solidFill>
          <a:prstDash val="solid"/>
        </a:ln>
        <a:effectLst>
          <a:softEdge rad="12700"/>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ptos" panose="020B0004020202020204" pitchFamily="34" charset="0"/>
            </a:rPr>
            <a:t>Provide</a:t>
          </a:r>
          <a:r>
            <a:rPr lang="en-US" sz="1800" kern="1200" baseline="0" dirty="0">
              <a:latin typeface="Aptos" panose="020B0004020202020204" pitchFamily="34" charset="0"/>
            </a:rPr>
            <a:t> evidenced-based training and materials; develop resources to support safe adults,  practitioners; committed to solutions</a:t>
          </a:r>
          <a:endParaRPr lang="en-US" sz="1800" kern="1200" dirty="0">
            <a:latin typeface="Aptos" panose="020B0004020202020204" pitchFamily="34" charset="0"/>
          </a:endParaRPr>
        </a:p>
      </dsp:txBody>
      <dsp:txXfrm>
        <a:off x="9247504" y="363711"/>
        <a:ext cx="2709688" cy="15899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E8B631-C524-4B34-AC00-3E7077BC527F}">
      <dsp:nvSpPr>
        <dsp:cNvPr id="0" name=""/>
        <dsp:cNvSpPr/>
      </dsp:nvSpPr>
      <dsp:spPr>
        <a:xfrm>
          <a:off x="0" y="40045"/>
          <a:ext cx="7115372" cy="855828"/>
        </a:xfrm>
        <a:prstGeom prst="roundRect">
          <a:avLst/>
        </a:prstGeom>
        <a:solidFill>
          <a:schemeClr val="accent1">
            <a:lumMod val="50000"/>
          </a:schemeClr>
        </a:solidFill>
        <a:ln>
          <a:solidFill>
            <a:schemeClr val="tx2">
              <a:lumMod val="90000"/>
              <a:lumOff val="10000"/>
            </a:schemeClr>
          </a:solidFill>
        </a:ln>
        <a:effectLst>
          <a:softEdge rad="12700"/>
        </a:effectLst>
        <a:scene3d>
          <a:camera prst="orthographicFront"/>
          <a:lightRig rig="threePt" dir="t"/>
        </a:scene3d>
        <a:sp3d>
          <a:bevel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ptos" panose="020B0004020202020204" pitchFamily="34" charset="0"/>
            </a:rPr>
            <a:t>Why This Matters for Chicago Police Department (PD)</a:t>
          </a:r>
        </a:p>
      </dsp:txBody>
      <dsp:txXfrm>
        <a:off x="41778" y="81823"/>
        <a:ext cx="7031816" cy="772272"/>
      </dsp:txXfrm>
    </dsp:sp>
    <dsp:sp modelId="{6FEEEA8E-D2D9-4347-B439-9052E1F1F933}">
      <dsp:nvSpPr>
        <dsp:cNvPr id="0" name=""/>
        <dsp:cNvSpPr/>
      </dsp:nvSpPr>
      <dsp:spPr>
        <a:xfrm>
          <a:off x="0" y="910274"/>
          <a:ext cx="7115372" cy="889200"/>
        </a:xfrm>
        <a:prstGeom prst="roundRect">
          <a:avLst/>
        </a:prstGeom>
        <a:solidFill>
          <a:schemeClr val="accent1">
            <a:lumMod val="50000"/>
          </a:schemeClr>
        </a:solidFill>
        <a:ln>
          <a:solidFill>
            <a:schemeClr val="tx2">
              <a:lumMod val="90000"/>
              <a:lumOff val="10000"/>
            </a:schemeClr>
          </a:solidFill>
        </a:ln>
        <a:effectLst>
          <a:softEdge rad="12700"/>
        </a:effectLst>
        <a:scene3d>
          <a:camera prst="orthographicFront"/>
          <a:lightRig rig="threePt" dir="t"/>
        </a:scene3d>
        <a:sp3d>
          <a:bevel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ptos" panose="020B0004020202020204" pitchFamily="34" charset="0"/>
            </a:rPr>
            <a:t>The Need: Why Officers Must Be Equipped</a:t>
          </a:r>
        </a:p>
      </dsp:txBody>
      <dsp:txXfrm>
        <a:off x="43407" y="953681"/>
        <a:ext cx="7028558" cy="802386"/>
      </dsp:txXfrm>
    </dsp:sp>
    <dsp:sp modelId="{3A689B5E-FF49-4BA7-9D65-C4C73E4CFA85}">
      <dsp:nvSpPr>
        <dsp:cNvPr id="0" name=""/>
        <dsp:cNvSpPr/>
      </dsp:nvSpPr>
      <dsp:spPr>
        <a:xfrm>
          <a:off x="0" y="1821501"/>
          <a:ext cx="7115372" cy="889200"/>
        </a:xfrm>
        <a:prstGeom prst="roundRect">
          <a:avLst/>
        </a:prstGeom>
        <a:solidFill>
          <a:schemeClr val="accent1">
            <a:lumMod val="50000"/>
          </a:schemeClr>
        </a:solidFill>
        <a:ln>
          <a:solidFill>
            <a:schemeClr val="tx2">
              <a:lumMod val="90000"/>
              <a:lumOff val="10000"/>
            </a:schemeClr>
          </a:solidFill>
        </a:ln>
        <a:effectLst>
          <a:softEdge rad="12700"/>
        </a:effectLst>
        <a:scene3d>
          <a:camera prst="orthographicFront"/>
          <a:lightRig rig="threePt" dir="t"/>
        </a:scene3d>
        <a:sp3d>
          <a:bevel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ptos" panose="020B0004020202020204" pitchFamily="34" charset="0"/>
            </a:rPr>
            <a:t>Core Elements of </a:t>
          </a:r>
          <a:r>
            <a:rPr lang="en-US" sz="2400" kern="1200" dirty="0" err="1">
              <a:latin typeface="Aptos" panose="020B0004020202020204" pitchFamily="34" charset="0"/>
            </a:rPr>
            <a:t>NACoA’s</a:t>
          </a:r>
          <a:r>
            <a:rPr lang="en-US" sz="2400" kern="1200" dirty="0">
              <a:latin typeface="Aptos" panose="020B0004020202020204" pitchFamily="34" charset="0"/>
            </a:rPr>
            <a:t> Training</a:t>
          </a:r>
        </a:p>
      </dsp:txBody>
      <dsp:txXfrm>
        <a:off x="43407" y="1864908"/>
        <a:ext cx="7028558" cy="802386"/>
      </dsp:txXfrm>
    </dsp:sp>
    <dsp:sp modelId="{68F929AE-2C13-41F4-8140-605F40E9F242}">
      <dsp:nvSpPr>
        <dsp:cNvPr id="0" name=""/>
        <dsp:cNvSpPr/>
      </dsp:nvSpPr>
      <dsp:spPr>
        <a:xfrm>
          <a:off x="0" y="2717474"/>
          <a:ext cx="7115372" cy="889200"/>
        </a:xfrm>
        <a:prstGeom prst="roundRect">
          <a:avLst/>
        </a:prstGeom>
        <a:solidFill>
          <a:schemeClr val="accent1">
            <a:lumMod val="50000"/>
          </a:schemeClr>
        </a:solidFill>
        <a:ln>
          <a:solidFill>
            <a:schemeClr val="tx2">
              <a:lumMod val="90000"/>
              <a:lumOff val="10000"/>
            </a:schemeClr>
          </a:solidFill>
        </a:ln>
        <a:effectLst>
          <a:softEdge rad="12700"/>
        </a:effectLst>
        <a:scene3d>
          <a:camera prst="orthographicFront"/>
          <a:lightRig rig="threePt" dir="t"/>
        </a:scene3d>
        <a:sp3d>
          <a:bevel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ptos" panose="020B0004020202020204" pitchFamily="34" charset="0"/>
            </a:rPr>
            <a:t>How This Training Benefits Chicago PD</a:t>
          </a:r>
        </a:p>
      </dsp:txBody>
      <dsp:txXfrm>
        <a:off x="43407" y="2760881"/>
        <a:ext cx="7028558" cy="802386"/>
      </dsp:txXfrm>
    </dsp:sp>
    <dsp:sp modelId="{AD9855D7-94E2-434B-9110-775AA3D616BF}">
      <dsp:nvSpPr>
        <dsp:cNvPr id="0" name=""/>
        <dsp:cNvSpPr/>
      </dsp:nvSpPr>
      <dsp:spPr>
        <a:xfrm>
          <a:off x="0" y="3621074"/>
          <a:ext cx="7115372" cy="889200"/>
        </a:xfrm>
        <a:prstGeom prst="roundRect">
          <a:avLst/>
        </a:prstGeom>
        <a:solidFill>
          <a:schemeClr val="accent1">
            <a:lumMod val="50000"/>
          </a:schemeClr>
        </a:solidFill>
        <a:ln>
          <a:solidFill>
            <a:schemeClr val="tx2">
              <a:lumMod val="90000"/>
              <a:lumOff val="10000"/>
            </a:schemeClr>
          </a:solidFill>
        </a:ln>
        <a:effectLst>
          <a:softEdge rad="12700"/>
        </a:effectLst>
        <a:scene3d>
          <a:camera prst="orthographicFront"/>
          <a:lightRig rig="threePt" dir="t"/>
        </a:scene3d>
        <a:sp3d>
          <a:bevel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ptos" panose="020B0004020202020204" pitchFamily="34" charset="0"/>
            </a:rPr>
            <a:t>Why </a:t>
          </a:r>
          <a:r>
            <a:rPr lang="en-US" sz="2400" kern="1200" dirty="0" err="1">
              <a:latin typeface="Aptos" panose="020B0004020202020204" pitchFamily="34" charset="0"/>
            </a:rPr>
            <a:t>NACoA</a:t>
          </a:r>
          <a:r>
            <a:rPr lang="en-US" sz="2400" kern="1200" dirty="0">
              <a:latin typeface="Aptos" panose="020B0004020202020204" pitchFamily="34" charset="0"/>
            </a:rPr>
            <a:t>? </a:t>
          </a:r>
        </a:p>
      </dsp:txBody>
      <dsp:txXfrm>
        <a:off x="43407" y="3664481"/>
        <a:ext cx="7028558" cy="802386"/>
      </dsp:txXfrm>
    </dsp:sp>
    <dsp:sp modelId="{7177A9A8-C653-43B8-8E33-C5609ACCB0D2}">
      <dsp:nvSpPr>
        <dsp:cNvPr id="0" name=""/>
        <dsp:cNvSpPr/>
      </dsp:nvSpPr>
      <dsp:spPr>
        <a:xfrm>
          <a:off x="0" y="4524674"/>
          <a:ext cx="7115372" cy="889200"/>
        </a:xfrm>
        <a:prstGeom prst="roundRect">
          <a:avLst/>
        </a:prstGeom>
        <a:solidFill>
          <a:schemeClr val="accent1">
            <a:lumMod val="50000"/>
          </a:schemeClr>
        </a:solidFill>
        <a:ln>
          <a:solidFill>
            <a:schemeClr val="tx2">
              <a:lumMod val="90000"/>
              <a:lumOff val="10000"/>
            </a:schemeClr>
          </a:solidFill>
        </a:ln>
        <a:effectLst>
          <a:softEdge rad="12700"/>
        </a:effectLst>
        <a:scene3d>
          <a:camera prst="orthographicFront"/>
          <a:lightRig rig="threePt" dir="t"/>
        </a:scene3d>
        <a:sp3d>
          <a:bevel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ptos" panose="020B0004020202020204" pitchFamily="34" charset="0"/>
            </a:rPr>
            <a:t>Next Steps: Implementation for Chicago PD </a:t>
          </a:r>
        </a:p>
      </dsp:txBody>
      <dsp:txXfrm>
        <a:off x="43407" y="4568081"/>
        <a:ext cx="7028558" cy="8023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F9CC65-D10C-4FB2-944B-8C499DC67D79}">
      <dsp:nvSpPr>
        <dsp:cNvPr id="0" name=""/>
        <dsp:cNvSpPr/>
      </dsp:nvSpPr>
      <dsp:spPr>
        <a:xfrm>
          <a:off x="66053" y="0"/>
          <a:ext cx="8414428" cy="754704"/>
        </a:xfrm>
        <a:prstGeom prst="roundRect">
          <a:avLst>
            <a:gd name="adj" fmla="val 10000"/>
          </a:avLst>
        </a:prstGeom>
        <a:blipFill rotWithShape="1">
          <a:blip xmlns:r="http://schemas.openxmlformats.org/officeDocument/2006/relationships" r:embed="rId1">
            <a:duotone>
              <a:schemeClr val="accent1">
                <a:hueOff val="0"/>
                <a:satOff val="0"/>
                <a:lumOff val="0"/>
                <a:alphaOff val="0"/>
                <a:shade val="36000"/>
                <a:satMod val="120000"/>
              </a:schemeClr>
              <a:schemeClr val="accent1">
                <a:hueOff val="0"/>
                <a:satOff val="0"/>
                <a:lumOff val="0"/>
                <a:alphaOff val="0"/>
                <a:tint val="40000"/>
              </a:schemeClr>
            </a:duotone>
          </a:blip>
          <a:tile tx="0" ty="0" sx="60000" sy="59000" flip="none" algn="tl"/>
        </a:blipFill>
        <a:ln>
          <a:noFill/>
        </a:ln>
        <a:effectLst>
          <a:softEdge rad="1270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dirty="0"/>
            <a:t>Recognizing the Impact of SUD on Children</a:t>
          </a:r>
          <a:endParaRPr lang="en-US" sz="2400" kern="1200" dirty="0"/>
        </a:p>
      </dsp:txBody>
      <dsp:txXfrm>
        <a:off x="88158" y="22105"/>
        <a:ext cx="7511741" cy="710494"/>
      </dsp:txXfrm>
    </dsp:sp>
    <dsp:sp modelId="{56CF1317-43A0-40E4-AA3A-759D0AD738E0}">
      <dsp:nvSpPr>
        <dsp:cNvPr id="0" name=""/>
        <dsp:cNvSpPr/>
      </dsp:nvSpPr>
      <dsp:spPr>
        <a:xfrm>
          <a:off x="628350" y="859525"/>
          <a:ext cx="8414428" cy="754704"/>
        </a:xfrm>
        <a:prstGeom prst="roundRect">
          <a:avLst>
            <a:gd name="adj" fmla="val 10000"/>
          </a:avLst>
        </a:prstGeom>
        <a:blipFill rotWithShape="1">
          <a:blip xmlns:r="http://schemas.openxmlformats.org/officeDocument/2006/relationships" r:embed="rId1">
            <a:duotone>
              <a:schemeClr val="accent1">
                <a:hueOff val="0"/>
                <a:satOff val="0"/>
                <a:lumOff val="0"/>
                <a:alphaOff val="0"/>
                <a:shade val="36000"/>
                <a:satMod val="120000"/>
              </a:schemeClr>
              <a:schemeClr val="accent1">
                <a:hueOff val="0"/>
                <a:satOff val="0"/>
                <a:lumOff val="0"/>
                <a:alphaOff val="0"/>
                <a:tint val="40000"/>
              </a:schemeClr>
            </a:duotone>
          </a:blip>
          <a:tile tx="0" ty="0" sx="60000" sy="59000" flip="none" algn="tl"/>
        </a:blipFill>
        <a:ln>
          <a:noFill/>
        </a:ln>
        <a:effectLst>
          <a:softEdge rad="1270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a:t>Trauma-Informed Policing &amp; De-Escalation</a:t>
          </a:r>
          <a:endParaRPr lang="en-US" sz="2400" kern="1200"/>
        </a:p>
      </dsp:txBody>
      <dsp:txXfrm>
        <a:off x="650455" y="881630"/>
        <a:ext cx="7251309" cy="710494"/>
      </dsp:txXfrm>
    </dsp:sp>
    <dsp:sp modelId="{9023E8ED-A706-419C-B4F6-02BBD2391E49}">
      <dsp:nvSpPr>
        <dsp:cNvPr id="0" name=""/>
        <dsp:cNvSpPr/>
      </dsp:nvSpPr>
      <dsp:spPr>
        <a:xfrm>
          <a:off x="1256700" y="1719050"/>
          <a:ext cx="8414428" cy="754704"/>
        </a:xfrm>
        <a:prstGeom prst="roundRect">
          <a:avLst>
            <a:gd name="adj" fmla="val 10000"/>
          </a:avLst>
        </a:prstGeom>
        <a:blipFill rotWithShape="1">
          <a:blip xmlns:r="http://schemas.openxmlformats.org/officeDocument/2006/relationships" r:embed="rId1">
            <a:duotone>
              <a:schemeClr val="accent1">
                <a:hueOff val="0"/>
                <a:satOff val="0"/>
                <a:lumOff val="0"/>
                <a:alphaOff val="0"/>
                <a:shade val="36000"/>
                <a:satMod val="120000"/>
              </a:schemeClr>
              <a:schemeClr val="accent1">
                <a:hueOff val="0"/>
                <a:satOff val="0"/>
                <a:lumOff val="0"/>
                <a:alphaOff val="0"/>
                <a:tint val="40000"/>
              </a:schemeClr>
            </a:duotone>
          </a:blip>
          <a:tile tx="0" ty="0" sx="60000" sy="59000" flip="none" algn="tl"/>
        </a:blipFill>
        <a:ln>
          <a:noFill/>
        </a:ln>
        <a:effectLst>
          <a:softEdge rad="1270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a:t>Intervention &amp; Referral Skills</a:t>
          </a:r>
          <a:endParaRPr lang="en-US" sz="2400" kern="1200"/>
        </a:p>
      </dsp:txBody>
      <dsp:txXfrm>
        <a:off x="1278805" y="1741155"/>
        <a:ext cx="7251309" cy="710494"/>
      </dsp:txXfrm>
    </dsp:sp>
    <dsp:sp modelId="{DC7A98CF-4230-44DE-908F-EF118D971C89}">
      <dsp:nvSpPr>
        <dsp:cNvPr id="0" name=""/>
        <dsp:cNvSpPr/>
      </dsp:nvSpPr>
      <dsp:spPr>
        <a:xfrm>
          <a:off x="1885050" y="2578575"/>
          <a:ext cx="8414428" cy="754704"/>
        </a:xfrm>
        <a:prstGeom prst="roundRect">
          <a:avLst>
            <a:gd name="adj" fmla="val 10000"/>
          </a:avLst>
        </a:prstGeom>
        <a:blipFill rotWithShape="1">
          <a:blip xmlns:r="http://schemas.openxmlformats.org/officeDocument/2006/relationships" r:embed="rId1">
            <a:duotone>
              <a:schemeClr val="accent1">
                <a:hueOff val="0"/>
                <a:satOff val="0"/>
                <a:lumOff val="0"/>
                <a:alphaOff val="0"/>
                <a:shade val="36000"/>
                <a:satMod val="120000"/>
              </a:schemeClr>
              <a:schemeClr val="accent1">
                <a:hueOff val="0"/>
                <a:satOff val="0"/>
                <a:lumOff val="0"/>
                <a:alphaOff val="0"/>
                <a:tint val="40000"/>
              </a:schemeClr>
            </a:duotone>
          </a:blip>
          <a:tile tx="0" ty="0" sx="60000" sy="59000" flip="none" algn="tl"/>
        </a:blipFill>
        <a:ln>
          <a:noFill/>
        </a:ln>
        <a:effectLst>
          <a:softEdge rad="1270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a:t>Officer Well-Being &amp; Self-Care </a:t>
          </a:r>
          <a:endParaRPr lang="en-US" sz="2400" kern="1200"/>
        </a:p>
      </dsp:txBody>
      <dsp:txXfrm>
        <a:off x="1907155" y="2600680"/>
        <a:ext cx="7251309" cy="710494"/>
      </dsp:txXfrm>
    </dsp:sp>
    <dsp:sp modelId="{CCFFDF5D-0FF1-4EC4-B911-3D9E16D65B82}">
      <dsp:nvSpPr>
        <dsp:cNvPr id="0" name=""/>
        <dsp:cNvSpPr/>
      </dsp:nvSpPr>
      <dsp:spPr>
        <a:xfrm>
          <a:off x="2513400" y="3438100"/>
          <a:ext cx="8414428" cy="754704"/>
        </a:xfrm>
        <a:prstGeom prst="roundRect">
          <a:avLst>
            <a:gd name="adj" fmla="val 10000"/>
          </a:avLst>
        </a:prstGeom>
        <a:blipFill rotWithShape="1">
          <a:blip xmlns:r="http://schemas.openxmlformats.org/officeDocument/2006/relationships" r:embed="rId1">
            <a:duotone>
              <a:schemeClr val="accent1">
                <a:hueOff val="0"/>
                <a:satOff val="0"/>
                <a:lumOff val="0"/>
                <a:alphaOff val="0"/>
                <a:shade val="36000"/>
                <a:satMod val="120000"/>
              </a:schemeClr>
              <a:schemeClr val="accent1">
                <a:hueOff val="0"/>
                <a:satOff val="0"/>
                <a:lumOff val="0"/>
                <a:alphaOff val="0"/>
                <a:tint val="40000"/>
              </a:schemeClr>
            </a:duotone>
          </a:blip>
          <a:tile tx="0" ty="0" sx="60000" sy="59000" flip="none" algn="tl"/>
        </a:blipFill>
        <a:ln>
          <a:noFill/>
        </a:ln>
        <a:effectLst>
          <a:softEdge rad="1270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a:t>Long-Term Impact &amp; Community Partnerships</a:t>
          </a:r>
          <a:endParaRPr lang="en-US" sz="2400" kern="1200"/>
        </a:p>
      </dsp:txBody>
      <dsp:txXfrm>
        <a:off x="2535505" y="3460205"/>
        <a:ext cx="7251309" cy="710494"/>
      </dsp:txXfrm>
    </dsp:sp>
    <dsp:sp modelId="{803EAAF1-EBBD-4120-B274-A9F5D0584DE8}">
      <dsp:nvSpPr>
        <dsp:cNvPr id="0" name=""/>
        <dsp:cNvSpPr/>
      </dsp:nvSpPr>
      <dsp:spPr>
        <a:xfrm>
          <a:off x="7923870" y="551353"/>
          <a:ext cx="490558" cy="490558"/>
        </a:xfrm>
        <a:prstGeom prst="downArrow">
          <a:avLst>
            <a:gd name="adj1" fmla="val 55000"/>
            <a:gd name="adj2" fmla="val 45000"/>
          </a:avLst>
        </a:prstGeom>
        <a:solidFill>
          <a:schemeClr val="accent4">
            <a:alpha val="90000"/>
          </a:schemeClr>
        </a:solidFill>
        <a:ln w="6350" cap="flat" cmpd="sng" algn="ctr">
          <a:solidFill>
            <a:schemeClr val="accent1">
              <a:alpha val="90000"/>
              <a:tint val="4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solidFill>
              <a:srgbClr val="FFC000"/>
            </a:solidFill>
          </a:endParaRPr>
        </a:p>
      </dsp:txBody>
      <dsp:txXfrm>
        <a:off x="8034246" y="551353"/>
        <a:ext cx="269806" cy="369145"/>
      </dsp:txXfrm>
    </dsp:sp>
    <dsp:sp modelId="{80491F50-8D57-4E7A-8967-B2BF4672F34B}">
      <dsp:nvSpPr>
        <dsp:cNvPr id="0" name=""/>
        <dsp:cNvSpPr/>
      </dsp:nvSpPr>
      <dsp:spPr>
        <a:xfrm>
          <a:off x="8552220" y="1410878"/>
          <a:ext cx="490558" cy="490558"/>
        </a:xfrm>
        <a:prstGeom prst="downArrow">
          <a:avLst>
            <a:gd name="adj1" fmla="val 55000"/>
            <a:gd name="adj2" fmla="val 45000"/>
          </a:avLst>
        </a:prstGeom>
        <a:solidFill>
          <a:schemeClr val="accent4">
            <a:alpha val="90000"/>
          </a:schemeClr>
        </a:solidFill>
        <a:ln w="6350" cap="flat" cmpd="sng" algn="ctr">
          <a:solidFill>
            <a:schemeClr val="accent1">
              <a:alpha val="90000"/>
              <a:tint val="4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8662596" y="1410878"/>
        <a:ext cx="269806" cy="369145"/>
      </dsp:txXfrm>
    </dsp:sp>
    <dsp:sp modelId="{4BB23CC6-D084-4C9E-AB10-67ABCDF3B67B}">
      <dsp:nvSpPr>
        <dsp:cNvPr id="0" name=""/>
        <dsp:cNvSpPr/>
      </dsp:nvSpPr>
      <dsp:spPr>
        <a:xfrm>
          <a:off x="9180570" y="2257825"/>
          <a:ext cx="490558" cy="490558"/>
        </a:xfrm>
        <a:prstGeom prst="downArrow">
          <a:avLst>
            <a:gd name="adj1" fmla="val 55000"/>
            <a:gd name="adj2" fmla="val 45000"/>
          </a:avLst>
        </a:prstGeom>
        <a:solidFill>
          <a:schemeClr val="accent4">
            <a:alpha val="90000"/>
          </a:schemeClr>
        </a:solidFill>
        <a:ln w="6350" cap="flat" cmpd="sng" algn="ctr">
          <a:solidFill>
            <a:schemeClr val="accent1">
              <a:alpha val="90000"/>
              <a:tint val="4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9290946" y="2257825"/>
        <a:ext cx="269806" cy="369145"/>
      </dsp:txXfrm>
    </dsp:sp>
    <dsp:sp modelId="{8C611A06-986A-453E-A436-B678E1E7356B}">
      <dsp:nvSpPr>
        <dsp:cNvPr id="0" name=""/>
        <dsp:cNvSpPr/>
      </dsp:nvSpPr>
      <dsp:spPr>
        <a:xfrm>
          <a:off x="9808920" y="3125736"/>
          <a:ext cx="490558" cy="490558"/>
        </a:xfrm>
        <a:prstGeom prst="downArrow">
          <a:avLst>
            <a:gd name="adj1" fmla="val 55000"/>
            <a:gd name="adj2" fmla="val 45000"/>
          </a:avLst>
        </a:prstGeom>
        <a:solidFill>
          <a:schemeClr val="accent4">
            <a:alpha val="90000"/>
          </a:schemeClr>
        </a:solidFill>
        <a:ln w="6350" cap="flat" cmpd="sng" algn="ctr">
          <a:solidFill>
            <a:schemeClr val="accent1">
              <a:alpha val="90000"/>
              <a:tint val="4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9919296" y="3125736"/>
        <a:ext cx="269806" cy="3691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C3C6C4-A1D1-4CDC-9E6B-BCC80854B50E}">
      <dsp:nvSpPr>
        <dsp:cNvPr id="0" name=""/>
        <dsp:cNvSpPr/>
      </dsp:nvSpPr>
      <dsp:spPr>
        <a:xfrm>
          <a:off x="2540" y="986315"/>
          <a:ext cx="2476500" cy="98574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en-US" sz="2900" kern="1200"/>
            <a:t>Violence Prevention</a:t>
          </a:r>
        </a:p>
      </dsp:txBody>
      <dsp:txXfrm>
        <a:off x="2540" y="986315"/>
        <a:ext cx="2476500" cy="985743"/>
      </dsp:txXfrm>
    </dsp:sp>
    <dsp:sp modelId="{0DD55D3C-1555-4C6F-B82E-C2FB2BE8E929}">
      <dsp:nvSpPr>
        <dsp:cNvPr id="0" name=""/>
        <dsp:cNvSpPr/>
      </dsp:nvSpPr>
      <dsp:spPr>
        <a:xfrm>
          <a:off x="2540" y="1972059"/>
          <a:ext cx="2476500" cy="246029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a:t>Victim</a:t>
          </a:r>
          <a:r>
            <a:rPr lang="en-US" sz="2000" kern="1200" baseline="0"/>
            <a:t> services</a:t>
          </a:r>
          <a:endParaRPr lang="en-US" sz="2000" kern="1200"/>
        </a:p>
        <a:p>
          <a:pPr marL="228600" lvl="1" indent="-228600" algn="l" defTabSz="889000">
            <a:lnSpc>
              <a:spcPct val="90000"/>
            </a:lnSpc>
            <a:spcBef>
              <a:spcPct val="0"/>
            </a:spcBef>
            <a:spcAft>
              <a:spcPct val="15000"/>
            </a:spcAft>
            <a:buChar char="•"/>
          </a:pPr>
          <a:r>
            <a:rPr lang="en-US" sz="2000" kern="1200"/>
            <a:t>Street outreach</a:t>
          </a:r>
        </a:p>
        <a:p>
          <a:pPr marL="228600" lvl="1" indent="-228600" algn="l" defTabSz="889000">
            <a:lnSpc>
              <a:spcPct val="90000"/>
            </a:lnSpc>
            <a:spcBef>
              <a:spcPct val="0"/>
            </a:spcBef>
            <a:spcAft>
              <a:spcPct val="15000"/>
            </a:spcAft>
            <a:buChar char="•"/>
          </a:pPr>
          <a:r>
            <a:rPr lang="en-US" sz="2000" kern="1200"/>
            <a:t>Etc.</a:t>
          </a:r>
        </a:p>
      </dsp:txBody>
      <dsp:txXfrm>
        <a:off x="2540" y="1972059"/>
        <a:ext cx="2476500" cy="2460292"/>
      </dsp:txXfrm>
    </dsp:sp>
    <dsp:sp modelId="{9101DB7A-C98C-4C76-8FDD-C4DEE03CE2B8}">
      <dsp:nvSpPr>
        <dsp:cNvPr id="0" name=""/>
        <dsp:cNvSpPr/>
      </dsp:nvSpPr>
      <dsp:spPr>
        <a:xfrm>
          <a:off x="2825750" y="986315"/>
          <a:ext cx="2476500" cy="98574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en-US" sz="2900" kern="1200"/>
            <a:t>Mental Health</a:t>
          </a:r>
        </a:p>
      </dsp:txBody>
      <dsp:txXfrm>
        <a:off x="2825750" y="986315"/>
        <a:ext cx="2476500" cy="985743"/>
      </dsp:txXfrm>
    </dsp:sp>
    <dsp:sp modelId="{4CA0C1AB-4628-4888-8722-2AF44AC81A68}">
      <dsp:nvSpPr>
        <dsp:cNvPr id="0" name=""/>
        <dsp:cNvSpPr/>
      </dsp:nvSpPr>
      <dsp:spPr>
        <a:xfrm>
          <a:off x="2825750" y="1972059"/>
          <a:ext cx="2476500" cy="246029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a:t>Mental health direct services</a:t>
          </a:r>
        </a:p>
        <a:p>
          <a:pPr marL="228600" lvl="1" indent="-228600" algn="l" defTabSz="889000">
            <a:lnSpc>
              <a:spcPct val="90000"/>
            </a:lnSpc>
            <a:spcBef>
              <a:spcPct val="0"/>
            </a:spcBef>
            <a:spcAft>
              <a:spcPct val="15000"/>
            </a:spcAft>
            <a:buChar char="•"/>
          </a:pPr>
          <a:r>
            <a:rPr lang="en-US" sz="2000" kern="1200"/>
            <a:t>Mental health partnerships</a:t>
          </a:r>
        </a:p>
        <a:p>
          <a:pPr marL="228600" lvl="1" indent="-228600" algn="l" defTabSz="889000">
            <a:lnSpc>
              <a:spcPct val="90000"/>
            </a:lnSpc>
            <a:spcBef>
              <a:spcPct val="0"/>
            </a:spcBef>
            <a:spcAft>
              <a:spcPct val="15000"/>
            </a:spcAft>
            <a:buChar char="•"/>
          </a:pPr>
          <a:r>
            <a:rPr lang="en-US" sz="2000" kern="1200"/>
            <a:t>Etc</a:t>
          </a:r>
          <a:r>
            <a:rPr lang="en-US" sz="2400" kern="1200"/>
            <a:t>.</a:t>
          </a:r>
        </a:p>
      </dsp:txBody>
      <dsp:txXfrm>
        <a:off x="2825750" y="1972059"/>
        <a:ext cx="2476500" cy="2460292"/>
      </dsp:txXfrm>
    </dsp:sp>
    <dsp:sp modelId="{E41D981A-7606-4A86-9D16-646795938567}">
      <dsp:nvSpPr>
        <dsp:cNvPr id="0" name=""/>
        <dsp:cNvSpPr/>
      </dsp:nvSpPr>
      <dsp:spPr>
        <a:xfrm>
          <a:off x="5648960" y="986315"/>
          <a:ext cx="2476500" cy="98574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en-US" sz="2900" kern="1200"/>
            <a:t>Substance Use</a:t>
          </a:r>
        </a:p>
      </dsp:txBody>
      <dsp:txXfrm>
        <a:off x="5648960" y="986315"/>
        <a:ext cx="2476500" cy="985743"/>
      </dsp:txXfrm>
    </dsp:sp>
    <dsp:sp modelId="{5A430627-8D36-42F1-96C5-06CDAED0B1C4}">
      <dsp:nvSpPr>
        <dsp:cNvPr id="0" name=""/>
        <dsp:cNvSpPr/>
      </dsp:nvSpPr>
      <dsp:spPr>
        <a:xfrm>
          <a:off x="5648960" y="1972059"/>
          <a:ext cx="2476500" cy="246029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a:t>Overdose prevention and Narcan distribution</a:t>
          </a:r>
        </a:p>
        <a:p>
          <a:pPr marL="228600" lvl="1" indent="-228600" algn="l" defTabSz="889000">
            <a:lnSpc>
              <a:spcPct val="90000"/>
            </a:lnSpc>
            <a:spcBef>
              <a:spcPct val="0"/>
            </a:spcBef>
            <a:spcAft>
              <a:spcPct val="15000"/>
            </a:spcAft>
            <a:buChar char="•"/>
          </a:pPr>
          <a:r>
            <a:rPr lang="en-US" sz="2000" kern="1200"/>
            <a:t>Linkages to recovery services</a:t>
          </a:r>
        </a:p>
        <a:p>
          <a:pPr marL="228600" lvl="1" indent="-228600" algn="l" defTabSz="889000">
            <a:lnSpc>
              <a:spcPct val="90000"/>
            </a:lnSpc>
            <a:spcBef>
              <a:spcPct val="0"/>
            </a:spcBef>
            <a:spcAft>
              <a:spcPct val="15000"/>
            </a:spcAft>
            <a:buChar char="•"/>
          </a:pPr>
          <a:r>
            <a:rPr lang="en-US" sz="2000" kern="1200"/>
            <a:t>Etc.</a:t>
          </a:r>
        </a:p>
      </dsp:txBody>
      <dsp:txXfrm>
        <a:off x="5648960" y="1972059"/>
        <a:ext cx="2476500" cy="246029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0.69848</cdr:x>
      <cdr:y>0.35696</cdr:y>
    </cdr:from>
    <cdr:to>
      <cdr:x>0.88617</cdr:x>
      <cdr:y>0.71128</cdr:y>
    </cdr:to>
    <cdr:sp macro="" textlink="">
      <cdr:nvSpPr>
        <cdr:cNvPr id="2" name="TextBox 2">
          <a:extLst xmlns:a="http://schemas.openxmlformats.org/drawingml/2006/main">
            <a:ext uri="{FF2B5EF4-FFF2-40B4-BE49-F238E27FC236}">
              <a16:creationId xmlns:a16="http://schemas.microsoft.com/office/drawing/2014/main" id="{7CE5D94D-9CB7-4F9D-CB48-92825F2FB5B9}"/>
            </a:ext>
          </a:extLst>
        </cdr:cNvPr>
        <cdr:cNvSpPr txBox="1"/>
      </cdr:nvSpPr>
      <cdr:spPr>
        <a:xfrm xmlns:a="http://schemas.openxmlformats.org/drawingml/2006/main">
          <a:off x="7955280" y="1757091"/>
          <a:ext cx="2137628" cy="1744096"/>
        </a:xfrm>
        <a:prstGeom xmlns:a="http://schemas.openxmlformats.org/drawingml/2006/main" prst="rect">
          <a:avLst/>
        </a:prstGeom>
        <a:solidFill xmlns:a="http://schemas.openxmlformats.org/drawingml/2006/main">
          <a:schemeClr val="lt1"/>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1400" dirty="0">
              <a:solidFill>
                <a:srgbClr val="41B6E6"/>
              </a:solidFill>
            </a:rPr>
            <a:t>*</a:t>
          </a:r>
          <a:r>
            <a:rPr lang="en-US" b="1" dirty="0">
              <a:solidFill>
                <a:srgbClr val="41B6E6"/>
              </a:solidFill>
            </a:rPr>
            <a:t>Data from the Cook</a:t>
          </a:r>
          <a:r>
            <a:rPr lang="en-US" b="1" baseline="0" dirty="0">
              <a:solidFill>
                <a:srgbClr val="41B6E6"/>
              </a:solidFill>
            </a:rPr>
            <a:t> County ME Office as of 11/30/24. Data for 2023 and 2024 is preliminary and subject to change</a:t>
          </a:r>
          <a:r>
            <a:rPr lang="en-US" sz="1600" b="1" baseline="0" dirty="0">
              <a:solidFill>
                <a:srgbClr val="41B6E6"/>
              </a:solidFill>
            </a:rPr>
            <a:t>. </a:t>
          </a:r>
          <a:endParaRPr lang="en-US" sz="1600" b="1" dirty="0">
            <a:solidFill>
              <a:srgbClr val="41B6E6"/>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6BD3E6-AE7E-449E-BCCE-B784BC3A7805}" type="datetimeFigureOut">
              <a:t>2/13/2025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CD5B8D-869D-44AB-AC64-3CC465E2D98E}" type="slidenum">
              <a:t>‹#›</a:t>
            </a:fld>
            <a:endParaRPr lang="en-US"/>
          </a:p>
        </p:txBody>
      </p:sp>
    </p:spTree>
    <p:extLst>
      <p:ext uri="{BB962C8B-B14F-4D97-AF65-F5344CB8AC3E}">
        <p14:creationId xmlns:p14="http://schemas.microsoft.com/office/powerpoint/2010/main" val="1746884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8ED9E5-7E18-4E19-83E2-8151D06BFDF1}" type="slidenum">
              <a:rPr lang="en-US" smtClean="0"/>
              <a:t>6</a:t>
            </a:fld>
            <a:endParaRPr lang="en-US"/>
          </a:p>
        </p:txBody>
      </p:sp>
    </p:spTree>
    <p:extLst>
      <p:ext uri="{BB962C8B-B14F-4D97-AF65-F5344CB8AC3E}">
        <p14:creationId xmlns:p14="http://schemas.microsoft.com/office/powerpoint/2010/main" val="787279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E408E01-2F2C-4BA3-9FEC-ECE7AE42E841}" type="slidenum">
              <a:rPr lang="en-US" smtClean="0"/>
              <a:t>22</a:t>
            </a:fld>
            <a:endParaRPr lang="en-US"/>
          </a:p>
        </p:txBody>
      </p:sp>
    </p:spTree>
    <p:extLst>
      <p:ext uri="{BB962C8B-B14F-4D97-AF65-F5344CB8AC3E}">
        <p14:creationId xmlns:p14="http://schemas.microsoft.com/office/powerpoint/2010/main" val="2966761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E408E01-2F2C-4BA3-9FEC-ECE7AE42E841}" type="slidenum">
              <a:rPr lang="en-US" smtClean="0"/>
              <a:t>23</a:t>
            </a:fld>
            <a:endParaRPr lang="en-US"/>
          </a:p>
        </p:txBody>
      </p:sp>
    </p:spTree>
    <p:extLst>
      <p:ext uri="{BB962C8B-B14F-4D97-AF65-F5344CB8AC3E}">
        <p14:creationId xmlns:p14="http://schemas.microsoft.com/office/powerpoint/2010/main" val="1735816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E408E01-2F2C-4BA3-9FEC-ECE7AE42E841}" type="slidenum">
              <a:rPr lang="en-US" smtClean="0"/>
              <a:t>24</a:t>
            </a:fld>
            <a:endParaRPr lang="en-US"/>
          </a:p>
        </p:txBody>
      </p:sp>
    </p:spTree>
    <p:extLst>
      <p:ext uri="{BB962C8B-B14F-4D97-AF65-F5344CB8AC3E}">
        <p14:creationId xmlns:p14="http://schemas.microsoft.com/office/powerpoint/2010/main" val="903303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kern="100">
                <a:latin typeface="Calibri"/>
                <a:ea typeface="Calibri"/>
                <a:cs typeface="Calibri"/>
              </a:rPr>
              <a:t>Current public health status – where are we at in the process. MH supports for CVI workers, MH skill-building/capacity building. Map programs to level of preventions and the public health approach as well as the levels of change. Level of intervention, definition, programs, and status/public health stage. Cross-Department Coordination – what have we learned and what can we show. What is MOCs doing for community safety. Community engagement to help people understand risk and protective factors to better understand what to support the community. MH support for those @ risk, what communities can do to protect &amp; reduce risk, youth engagement. Secondary – SO, VS, HBVI, utilize evaluation and what we want to evaluation. Unique public health lane. “notifiers” of the need for intervention. Public Health is prevention – utilize data to prevent victimization versus respond. Pre position on particular days – educational activities, provide surveillance</a:t>
            </a:r>
            <a:endParaRPr lang="en-US" sz="1800" kern="100">
              <a:effectLst/>
              <a:latin typeface="Calibri"/>
              <a:ea typeface="Calibri"/>
              <a:cs typeface="Calibri"/>
            </a:endParaRPr>
          </a:p>
          <a:p>
            <a:endParaRPr lang="en-US"/>
          </a:p>
          <a:p>
            <a:r>
              <a:rPr lang="en-US"/>
              <a:t>How can we better leverage data</a:t>
            </a:r>
          </a:p>
        </p:txBody>
      </p:sp>
      <p:sp>
        <p:nvSpPr>
          <p:cNvPr id="4" name="Slide Number Placeholder 3"/>
          <p:cNvSpPr>
            <a:spLocks noGrp="1"/>
          </p:cNvSpPr>
          <p:nvPr>
            <p:ph type="sldNum" sz="quarter" idx="5"/>
          </p:nvPr>
        </p:nvSpPr>
        <p:spPr/>
        <p:txBody>
          <a:bodyPr/>
          <a:lstStyle/>
          <a:p>
            <a:fld id="{8C3E56DB-C4F5-4CB4-B658-D50785276580}" type="slidenum">
              <a:rPr lang="en-US" smtClean="0"/>
              <a:t>26</a:t>
            </a:fld>
            <a:endParaRPr lang="en-US"/>
          </a:p>
        </p:txBody>
      </p:sp>
    </p:spTree>
    <p:extLst>
      <p:ext uri="{BB962C8B-B14F-4D97-AF65-F5344CB8AC3E}">
        <p14:creationId xmlns:p14="http://schemas.microsoft.com/office/powerpoint/2010/main" val="404832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5DF9B-8104-02B9-612C-6F2E73931B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ECAA97-679B-EABB-7191-20CDC0547B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920ABB-029F-CC49-AE02-324BF9BA759A}"/>
              </a:ext>
            </a:extLst>
          </p:cNvPr>
          <p:cNvSpPr>
            <a:spLocks noGrp="1"/>
          </p:cNvSpPr>
          <p:nvPr>
            <p:ph type="body" idx="1"/>
          </p:nvPr>
        </p:nvSpPr>
        <p:spPr/>
        <p:txBody>
          <a:bodyPr/>
          <a:lstStyle/>
          <a:p>
            <a:r>
              <a:rPr lang="en-US">
                <a:ea typeface="Calibri"/>
                <a:cs typeface="Calibri"/>
              </a:rPr>
              <a:t>SO Investments: $16,963,537</a:t>
            </a:r>
          </a:p>
          <a:p>
            <a:r>
              <a:rPr lang="en-US">
                <a:ea typeface="Calibri"/>
                <a:cs typeface="Calibri"/>
              </a:rPr>
              <a:t>HBVI: $1,500,000</a:t>
            </a:r>
          </a:p>
          <a:p>
            <a:r>
              <a:rPr lang="en-US">
                <a:ea typeface="Calibri"/>
                <a:cs typeface="Calibri"/>
              </a:rPr>
              <a:t>VS: $7,985,850</a:t>
            </a:r>
          </a:p>
          <a:p>
            <a:r>
              <a:rPr lang="en-US">
                <a:ea typeface="Calibri"/>
                <a:cs typeface="Calibri"/>
              </a:rPr>
              <a:t>Community Conveners: $1 million</a:t>
            </a:r>
          </a:p>
          <a:p>
            <a:r>
              <a:rPr lang="en-US">
                <a:ea typeface="Calibri"/>
                <a:cs typeface="Calibri"/>
              </a:rPr>
              <a:t>TI Transformation: $600,000</a:t>
            </a:r>
          </a:p>
          <a:p>
            <a:r>
              <a:rPr lang="en-US">
                <a:ea typeface="Calibri"/>
                <a:cs typeface="Calibri"/>
              </a:rPr>
              <a:t>Bullying &amp; Suicide Prevention: $100,000</a:t>
            </a:r>
          </a:p>
          <a:p>
            <a:r>
              <a:rPr lang="en-US">
                <a:ea typeface="Calibri"/>
                <a:cs typeface="Calibri"/>
              </a:rPr>
              <a:t>Restorative Practices: $400,000</a:t>
            </a:r>
          </a:p>
          <a:p>
            <a:r>
              <a:rPr lang="en-US">
                <a:ea typeface="Calibri"/>
                <a:cs typeface="Calibri"/>
              </a:rPr>
              <a:t>CTJC: $375,000</a:t>
            </a:r>
          </a:p>
          <a:p>
            <a:r>
              <a:rPr lang="en-US">
                <a:ea typeface="Calibri"/>
                <a:cs typeface="Calibri"/>
              </a:rPr>
              <a:t>PWCH: $500,000</a:t>
            </a:r>
          </a:p>
          <a:p>
            <a:r>
              <a:rPr lang="en-US">
                <a:ea typeface="Calibri"/>
                <a:cs typeface="Calibri"/>
              </a:rPr>
              <a:t>CCAC: $300,000</a:t>
            </a:r>
          </a:p>
          <a:p>
            <a:endParaRPr lang="en-US">
              <a:ea typeface="Calibri"/>
              <a:cs typeface="Calibri"/>
            </a:endParaRPr>
          </a:p>
          <a:p>
            <a:r>
              <a:rPr lang="en-US">
                <a:ea typeface="Calibri"/>
                <a:cs typeface="Calibri"/>
              </a:rPr>
              <a:t>Break down between Secondary &amp; Tertiary – 2/3 SO, 1/3 HBVI, ½ VS</a:t>
            </a:r>
          </a:p>
        </p:txBody>
      </p:sp>
      <p:sp>
        <p:nvSpPr>
          <p:cNvPr id="4" name="Slide Number Placeholder 3">
            <a:extLst>
              <a:ext uri="{FF2B5EF4-FFF2-40B4-BE49-F238E27FC236}">
                <a16:creationId xmlns:a16="http://schemas.microsoft.com/office/drawing/2014/main" id="{0A91E04E-F396-0323-79F0-5DD1A5FE2628}"/>
              </a:ext>
            </a:extLst>
          </p:cNvPr>
          <p:cNvSpPr>
            <a:spLocks noGrp="1"/>
          </p:cNvSpPr>
          <p:nvPr>
            <p:ph type="sldNum" sz="quarter" idx="5"/>
          </p:nvPr>
        </p:nvSpPr>
        <p:spPr/>
        <p:txBody>
          <a:bodyPr/>
          <a:lstStyle/>
          <a:p>
            <a:fld id="{8C3E56DB-C4F5-4CB4-B658-D50785276580}" type="slidenum">
              <a:rPr lang="en-US" smtClean="0"/>
              <a:t>27</a:t>
            </a:fld>
            <a:endParaRPr lang="en-US"/>
          </a:p>
        </p:txBody>
      </p:sp>
    </p:spTree>
    <p:extLst>
      <p:ext uri="{BB962C8B-B14F-4D97-AF65-F5344CB8AC3E}">
        <p14:creationId xmlns:p14="http://schemas.microsoft.com/office/powerpoint/2010/main" val="11035264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F0F18-3A8E-EFAE-77ED-0BB2E613C9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947911-B286-A38A-923A-F332FA86CD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3968FB-854A-E265-ADF9-6604A80DBABC}"/>
              </a:ext>
            </a:extLst>
          </p:cNvPr>
          <p:cNvSpPr>
            <a:spLocks noGrp="1"/>
          </p:cNvSpPr>
          <p:nvPr>
            <p:ph type="body" idx="1"/>
          </p:nvPr>
        </p:nvSpPr>
        <p:spPr/>
        <p:txBody>
          <a:bodyPr/>
          <a:lstStyle/>
          <a:p>
            <a:r>
              <a:rPr lang="en-US">
                <a:ea typeface="Calibri"/>
                <a:cs typeface="Calibri"/>
              </a:rPr>
              <a:t>SO Investments: $16,963,537</a:t>
            </a:r>
          </a:p>
          <a:p>
            <a:r>
              <a:rPr lang="en-US">
                <a:ea typeface="Calibri"/>
                <a:cs typeface="Calibri"/>
              </a:rPr>
              <a:t>HBVI: $1,500,000</a:t>
            </a:r>
          </a:p>
          <a:p>
            <a:r>
              <a:rPr lang="en-US">
                <a:ea typeface="Calibri"/>
                <a:cs typeface="Calibri"/>
              </a:rPr>
              <a:t>VS: $7,985,850</a:t>
            </a:r>
          </a:p>
          <a:p>
            <a:r>
              <a:rPr lang="en-US">
                <a:ea typeface="Calibri"/>
                <a:cs typeface="Calibri"/>
              </a:rPr>
              <a:t>Community Conveners: $1 million</a:t>
            </a:r>
          </a:p>
          <a:p>
            <a:r>
              <a:rPr lang="en-US">
                <a:ea typeface="Calibri"/>
                <a:cs typeface="Calibri"/>
              </a:rPr>
              <a:t>TI Transformation: $600,000</a:t>
            </a:r>
          </a:p>
          <a:p>
            <a:r>
              <a:rPr lang="en-US">
                <a:ea typeface="Calibri"/>
                <a:cs typeface="Calibri"/>
              </a:rPr>
              <a:t>Bullying &amp; Suicide Prevention: $100,000</a:t>
            </a:r>
          </a:p>
          <a:p>
            <a:r>
              <a:rPr lang="en-US">
                <a:ea typeface="Calibri"/>
                <a:cs typeface="Calibri"/>
              </a:rPr>
              <a:t>Restorative Practices: $400,000</a:t>
            </a:r>
          </a:p>
          <a:p>
            <a:r>
              <a:rPr lang="en-US">
                <a:ea typeface="Calibri"/>
                <a:cs typeface="Calibri"/>
              </a:rPr>
              <a:t>CTJC: $375,000</a:t>
            </a:r>
          </a:p>
          <a:p>
            <a:r>
              <a:rPr lang="en-US">
                <a:ea typeface="Calibri"/>
                <a:cs typeface="Calibri"/>
              </a:rPr>
              <a:t>PWCH: $500,000</a:t>
            </a:r>
          </a:p>
          <a:p>
            <a:r>
              <a:rPr lang="en-US">
                <a:ea typeface="Calibri"/>
                <a:cs typeface="Calibri"/>
              </a:rPr>
              <a:t>CCAC: $300,000</a:t>
            </a:r>
          </a:p>
          <a:p>
            <a:endParaRPr lang="en-US">
              <a:ea typeface="Calibri"/>
              <a:cs typeface="Calibri"/>
            </a:endParaRPr>
          </a:p>
          <a:p>
            <a:r>
              <a:rPr lang="en-US">
                <a:ea typeface="Calibri"/>
                <a:cs typeface="Calibri"/>
              </a:rPr>
              <a:t>Break down between Secondary &amp; Tertiary – 2/3 SO, 1/3 HBVI, ½ VS</a:t>
            </a:r>
          </a:p>
        </p:txBody>
      </p:sp>
      <p:sp>
        <p:nvSpPr>
          <p:cNvPr id="4" name="Slide Number Placeholder 3">
            <a:extLst>
              <a:ext uri="{FF2B5EF4-FFF2-40B4-BE49-F238E27FC236}">
                <a16:creationId xmlns:a16="http://schemas.microsoft.com/office/drawing/2014/main" id="{B04260C4-21F9-CDD2-50A7-1E8A24B4A5D4}"/>
              </a:ext>
            </a:extLst>
          </p:cNvPr>
          <p:cNvSpPr>
            <a:spLocks noGrp="1"/>
          </p:cNvSpPr>
          <p:nvPr>
            <p:ph type="sldNum" sz="quarter" idx="5"/>
          </p:nvPr>
        </p:nvSpPr>
        <p:spPr/>
        <p:txBody>
          <a:bodyPr/>
          <a:lstStyle/>
          <a:p>
            <a:fld id="{8C3E56DB-C4F5-4CB4-B658-D50785276580}" type="slidenum">
              <a:rPr lang="en-US" smtClean="0"/>
              <a:t>29</a:t>
            </a:fld>
            <a:endParaRPr lang="en-US"/>
          </a:p>
        </p:txBody>
      </p:sp>
    </p:spTree>
    <p:extLst>
      <p:ext uri="{BB962C8B-B14F-4D97-AF65-F5344CB8AC3E}">
        <p14:creationId xmlns:p14="http://schemas.microsoft.com/office/powerpoint/2010/main" val="1332124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9E604-D3B9-519F-6ACB-97455CF35B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E0710A-565B-EADF-FB92-45E33F29D1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A70631-990A-DC90-3E55-7CD3EFDCD855}"/>
              </a:ext>
            </a:extLst>
          </p:cNvPr>
          <p:cNvSpPr>
            <a:spLocks noGrp="1"/>
          </p:cNvSpPr>
          <p:nvPr>
            <p:ph type="body" idx="1"/>
          </p:nvPr>
        </p:nvSpPr>
        <p:spPr/>
        <p:txBody>
          <a:bodyPr/>
          <a:lstStyle/>
          <a:p>
            <a:r>
              <a:rPr lang="en-US"/>
              <a:t>CDPH</a:t>
            </a:r>
          </a:p>
        </p:txBody>
      </p:sp>
      <p:sp>
        <p:nvSpPr>
          <p:cNvPr id="4" name="Slide Number Placeholder 3">
            <a:extLst>
              <a:ext uri="{FF2B5EF4-FFF2-40B4-BE49-F238E27FC236}">
                <a16:creationId xmlns:a16="http://schemas.microsoft.com/office/drawing/2014/main" id="{330EF631-5651-2D13-79E7-BD3696EED949}"/>
              </a:ext>
            </a:extLst>
          </p:cNvPr>
          <p:cNvSpPr>
            <a:spLocks noGrp="1"/>
          </p:cNvSpPr>
          <p:nvPr>
            <p:ph type="sldNum" sz="quarter" idx="5"/>
          </p:nvPr>
        </p:nvSpPr>
        <p:spPr/>
        <p:txBody>
          <a:bodyPr/>
          <a:lstStyle/>
          <a:p>
            <a:fld id="{7480324F-37EF-4C78-A785-B7D2CCEF6CC4}" type="slidenum">
              <a:rPr lang="en-US" smtClean="0"/>
              <a:t>31</a:t>
            </a:fld>
            <a:endParaRPr lang="en-US"/>
          </a:p>
        </p:txBody>
      </p:sp>
    </p:spTree>
    <p:extLst>
      <p:ext uri="{BB962C8B-B14F-4D97-AF65-F5344CB8AC3E}">
        <p14:creationId xmlns:p14="http://schemas.microsoft.com/office/powerpoint/2010/main" val="2894322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51E40-6549-1177-3303-CA97E7CF83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680A72-AB79-5332-C7CB-2CE0DC7295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04610F-3234-40F6-6FB7-12381F386AC3}"/>
              </a:ext>
            </a:extLst>
          </p:cNvPr>
          <p:cNvSpPr>
            <a:spLocks noGrp="1"/>
          </p:cNvSpPr>
          <p:nvPr>
            <p:ph type="body" idx="1"/>
          </p:nvPr>
        </p:nvSpPr>
        <p:spPr/>
        <p:txBody>
          <a:bodyPr/>
          <a:lstStyle/>
          <a:p>
            <a:r>
              <a:rPr lang="en-US"/>
              <a:t>CDPH</a:t>
            </a:r>
          </a:p>
        </p:txBody>
      </p:sp>
      <p:sp>
        <p:nvSpPr>
          <p:cNvPr id="4" name="Slide Number Placeholder 3">
            <a:extLst>
              <a:ext uri="{FF2B5EF4-FFF2-40B4-BE49-F238E27FC236}">
                <a16:creationId xmlns:a16="http://schemas.microsoft.com/office/drawing/2014/main" id="{B9E3DD8E-5EFC-B29C-1819-6C7D21DA7240}"/>
              </a:ext>
            </a:extLst>
          </p:cNvPr>
          <p:cNvSpPr>
            <a:spLocks noGrp="1"/>
          </p:cNvSpPr>
          <p:nvPr>
            <p:ph type="sldNum" sz="quarter" idx="5"/>
          </p:nvPr>
        </p:nvSpPr>
        <p:spPr/>
        <p:txBody>
          <a:bodyPr/>
          <a:lstStyle/>
          <a:p>
            <a:fld id="{7480324F-37EF-4C78-A785-B7D2CCEF6CC4}" type="slidenum">
              <a:rPr lang="en-US" smtClean="0"/>
              <a:t>32</a:t>
            </a:fld>
            <a:endParaRPr lang="en-US"/>
          </a:p>
        </p:txBody>
      </p:sp>
    </p:spTree>
    <p:extLst>
      <p:ext uri="{BB962C8B-B14F-4D97-AF65-F5344CB8AC3E}">
        <p14:creationId xmlns:p14="http://schemas.microsoft.com/office/powerpoint/2010/main" val="38163933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C069F-04A7-47A5-22B6-36E699C24B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05679A-9D0C-F27E-9FC0-4CC2D73286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D087EB-DF8A-1780-E6BF-14EA8F2798EF}"/>
              </a:ext>
            </a:extLst>
          </p:cNvPr>
          <p:cNvSpPr>
            <a:spLocks noGrp="1"/>
          </p:cNvSpPr>
          <p:nvPr>
            <p:ph type="body" idx="1"/>
          </p:nvPr>
        </p:nvSpPr>
        <p:spPr/>
        <p:txBody>
          <a:bodyPr/>
          <a:lstStyle/>
          <a:p>
            <a:r>
              <a:rPr lang="en-US"/>
              <a:t>CDPH</a:t>
            </a:r>
          </a:p>
        </p:txBody>
      </p:sp>
      <p:sp>
        <p:nvSpPr>
          <p:cNvPr id="4" name="Slide Number Placeholder 3">
            <a:extLst>
              <a:ext uri="{FF2B5EF4-FFF2-40B4-BE49-F238E27FC236}">
                <a16:creationId xmlns:a16="http://schemas.microsoft.com/office/drawing/2014/main" id="{C4D26878-6195-CE15-1487-A705A5F94268}"/>
              </a:ext>
            </a:extLst>
          </p:cNvPr>
          <p:cNvSpPr>
            <a:spLocks noGrp="1"/>
          </p:cNvSpPr>
          <p:nvPr>
            <p:ph type="sldNum" sz="quarter" idx="5"/>
          </p:nvPr>
        </p:nvSpPr>
        <p:spPr/>
        <p:txBody>
          <a:bodyPr/>
          <a:lstStyle/>
          <a:p>
            <a:fld id="{7480324F-37EF-4C78-A785-B7D2CCEF6CC4}" type="slidenum">
              <a:rPr lang="en-US" smtClean="0"/>
              <a:t>33</a:t>
            </a:fld>
            <a:endParaRPr lang="en-US"/>
          </a:p>
        </p:txBody>
      </p:sp>
    </p:spTree>
    <p:extLst>
      <p:ext uri="{BB962C8B-B14F-4D97-AF65-F5344CB8AC3E}">
        <p14:creationId xmlns:p14="http://schemas.microsoft.com/office/powerpoint/2010/main" val="933760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5CF9C-AB69-4C26-EA66-6170C0C949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AB4709-4E6A-DBF7-6E81-E08598579C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6E2A5E-1D59-FF8A-0BCA-FB9548913794}"/>
              </a:ext>
            </a:extLst>
          </p:cNvPr>
          <p:cNvSpPr>
            <a:spLocks noGrp="1"/>
          </p:cNvSpPr>
          <p:nvPr>
            <p:ph type="body" idx="1"/>
          </p:nvPr>
        </p:nvSpPr>
        <p:spPr/>
        <p:txBody>
          <a:bodyPr/>
          <a:lstStyle/>
          <a:p>
            <a:r>
              <a:rPr lang="en-US"/>
              <a:t>CDPH</a:t>
            </a:r>
          </a:p>
        </p:txBody>
      </p:sp>
      <p:sp>
        <p:nvSpPr>
          <p:cNvPr id="4" name="Slide Number Placeholder 3">
            <a:extLst>
              <a:ext uri="{FF2B5EF4-FFF2-40B4-BE49-F238E27FC236}">
                <a16:creationId xmlns:a16="http://schemas.microsoft.com/office/drawing/2014/main" id="{417EA7F5-3097-6082-383E-63FCCD158C9F}"/>
              </a:ext>
            </a:extLst>
          </p:cNvPr>
          <p:cNvSpPr>
            <a:spLocks noGrp="1"/>
          </p:cNvSpPr>
          <p:nvPr>
            <p:ph type="sldNum" sz="quarter" idx="5"/>
          </p:nvPr>
        </p:nvSpPr>
        <p:spPr/>
        <p:txBody>
          <a:bodyPr/>
          <a:lstStyle/>
          <a:p>
            <a:fld id="{7480324F-37EF-4C78-A785-B7D2CCEF6CC4}" type="slidenum">
              <a:rPr lang="en-US" smtClean="0"/>
              <a:t>34</a:t>
            </a:fld>
            <a:endParaRPr lang="en-US"/>
          </a:p>
        </p:txBody>
      </p:sp>
    </p:spTree>
    <p:extLst>
      <p:ext uri="{BB962C8B-B14F-4D97-AF65-F5344CB8AC3E}">
        <p14:creationId xmlns:p14="http://schemas.microsoft.com/office/powerpoint/2010/main" val="3202827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ED9E5-7E18-4E19-83E2-8151D06BFDF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784917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1E2675-C3F2-48C8-9E58-63F21CC247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5865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57E63-DC40-0E86-4FD5-8EEAC56EB8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98D792-7795-444E-0034-173FA5BE96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4AF6CC-37AE-0E95-C4E5-4B96743B31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EB9F56-FA15-7F5A-2011-163C4E9F2D7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ED9E5-7E18-4E19-83E2-8151D06BFDF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19589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E0D28-975D-A474-39E4-BB4726E6DF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9E178D-6E7F-FACA-23EA-1A67947C3A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2A5DBC-3C28-0BD5-D280-9283C40EDF52}"/>
              </a:ext>
            </a:extLst>
          </p:cNvPr>
          <p:cNvSpPr>
            <a:spLocks noGrp="1"/>
          </p:cNvSpPr>
          <p:nvPr>
            <p:ph type="body" idx="1"/>
          </p:nvPr>
        </p:nvSpPr>
        <p:spPr/>
        <p:txBody>
          <a:bodyPr/>
          <a:lstStyle/>
          <a:p>
            <a:r>
              <a:rPr lang="en-US" dirty="0"/>
              <a:t>Community supports and resources:</a:t>
            </a:r>
          </a:p>
          <a:p>
            <a:endParaRPr lang="en-US" dirty="0"/>
          </a:p>
          <a:p>
            <a:r>
              <a:rPr lang="en-US" dirty="0"/>
              <a:t>Family Support Groups</a:t>
            </a:r>
          </a:p>
          <a:p>
            <a:r>
              <a:rPr lang="en-US" dirty="0"/>
              <a:t>Counseling and Therapy</a:t>
            </a:r>
          </a:p>
          <a:p>
            <a:r>
              <a:rPr lang="en-US" dirty="0"/>
              <a:t>Educational Programs</a:t>
            </a:r>
          </a:p>
          <a:p>
            <a:r>
              <a:rPr lang="en-US" dirty="0"/>
              <a:t>Mobile Apps for Recovery Support</a:t>
            </a:r>
          </a:p>
          <a:p>
            <a:r>
              <a:rPr lang="en-US" dirty="0"/>
              <a:t>Resource Directories</a:t>
            </a:r>
          </a:p>
          <a:p>
            <a:r>
              <a:rPr lang="en-US" dirty="0"/>
              <a:t>Coaching</a:t>
            </a:r>
          </a:p>
          <a:p>
            <a:r>
              <a:rPr lang="en-US" dirty="0"/>
              <a:t>Stress Reduction Tools</a:t>
            </a:r>
          </a:p>
          <a:p>
            <a:r>
              <a:rPr lang="en-US" dirty="0"/>
              <a:t>Treatment Programs</a:t>
            </a:r>
          </a:p>
          <a:p>
            <a:endParaRPr lang="en-US" dirty="0"/>
          </a:p>
          <a:p>
            <a:endParaRPr lang="en-US" dirty="0"/>
          </a:p>
        </p:txBody>
      </p:sp>
      <p:sp>
        <p:nvSpPr>
          <p:cNvPr id="4" name="Slide Number Placeholder 3">
            <a:extLst>
              <a:ext uri="{FF2B5EF4-FFF2-40B4-BE49-F238E27FC236}">
                <a16:creationId xmlns:a16="http://schemas.microsoft.com/office/drawing/2014/main" id="{D132E865-C621-29A8-B979-B4957EC2B79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ED9E5-7E18-4E19-83E2-8151D06BFDF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67604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D0107-BA31-E6E7-E00E-3CF48549DD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26D60B-4F56-F9D8-49DC-E48B4924EB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6838AB-230F-1A76-3CC1-59AED6E3CB8A}"/>
              </a:ext>
            </a:extLst>
          </p:cNvPr>
          <p:cNvSpPr>
            <a:spLocks noGrp="1"/>
          </p:cNvSpPr>
          <p:nvPr>
            <p:ph type="body" idx="1"/>
          </p:nvPr>
        </p:nvSpPr>
        <p:spPr/>
        <p:txBody>
          <a:bodyPr/>
          <a:lstStyle/>
          <a:p>
            <a:r>
              <a:rPr lang="en-US" dirty="0"/>
              <a:t>Community supports and resources:</a:t>
            </a:r>
          </a:p>
          <a:p>
            <a:endParaRPr lang="en-US" dirty="0"/>
          </a:p>
          <a:p>
            <a:r>
              <a:rPr lang="en-US" dirty="0"/>
              <a:t>Family Support Groups</a:t>
            </a:r>
          </a:p>
          <a:p>
            <a:r>
              <a:rPr lang="en-US" dirty="0"/>
              <a:t>Counseling and Therapy</a:t>
            </a:r>
          </a:p>
          <a:p>
            <a:r>
              <a:rPr lang="en-US" dirty="0"/>
              <a:t>Educational Programs</a:t>
            </a:r>
          </a:p>
          <a:p>
            <a:r>
              <a:rPr lang="en-US" dirty="0"/>
              <a:t>Mobile Apps for Recovery Support</a:t>
            </a:r>
          </a:p>
          <a:p>
            <a:r>
              <a:rPr lang="en-US" dirty="0"/>
              <a:t>Resource Directories</a:t>
            </a:r>
          </a:p>
          <a:p>
            <a:r>
              <a:rPr lang="en-US" dirty="0"/>
              <a:t>Coaching</a:t>
            </a:r>
          </a:p>
          <a:p>
            <a:r>
              <a:rPr lang="en-US" dirty="0"/>
              <a:t>Stress Reduction Tools</a:t>
            </a:r>
          </a:p>
          <a:p>
            <a:r>
              <a:rPr lang="en-US" dirty="0"/>
              <a:t>Treatment Programs</a:t>
            </a:r>
          </a:p>
          <a:p>
            <a:endParaRPr lang="en-US" dirty="0"/>
          </a:p>
          <a:p>
            <a:endParaRPr lang="en-US" dirty="0"/>
          </a:p>
        </p:txBody>
      </p:sp>
      <p:sp>
        <p:nvSpPr>
          <p:cNvPr id="4" name="Slide Number Placeholder 3">
            <a:extLst>
              <a:ext uri="{FF2B5EF4-FFF2-40B4-BE49-F238E27FC236}">
                <a16:creationId xmlns:a16="http://schemas.microsoft.com/office/drawing/2014/main" id="{31751FBB-1D90-8E35-DE35-85F7B016BF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ED9E5-7E18-4E19-83E2-8151D06BFDF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05549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C7F98-C129-16CE-0BD3-96DBC6534A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C44521-AE71-FA9B-CD1B-B869F4004B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5E5133-57F2-5F35-2914-695732B88AB5}"/>
              </a:ext>
            </a:extLst>
          </p:cNvPr>
          <p:cNvSpPr>
            <a:spLocks noGrp="1"/>
          </p:cNvSpPr>
          <p:nvPr>
            <p:ph type="body" idx="1"/>
          </p:nvPr>
        </p:nvSpPr>
        <p:spPr/>
        <p:txBody>
          <a:bodyPr/>
          <a:lstStyle/>
          <a:p>
            <a:r>
              <a:rPr lang="en-US" dirty="0"/>
              <a:t>Community supports and resources:</a:t>
            </a:r>
          </a:p>
          <a:p>
            <a:endParaRPr lang="en-US" dirty="0"/>
          </a:p>
          <a:p>
            <a:r>
              <a:rPr lang="en-US" dirty="0"/>
              <a:t>Family Support Groups</a:t>
            </a:r>
          </a:p>
          <a:p>
            <a:r>
              <a:rPr lang="en-US" dirty="0"/>
              <a:t>Counseling and Therapy</a:t>
            </a:r>
          </a:p>
          <a:p>
            <a:r>
              <a:rPr lang="en-US" dirty="0"/>
              <a:t>Educational Programs</a:t>
            </a:r>
          </a:p>
          <a:p>
            <a:r>
              <a:rPr lang="en-US" dirty="0"/>
              <a:t>Mobile Apps for Recovery Support</a:t>
            </a:r>
          </a:p>
          <a:p>
            <a:r>
              <a:rPr lang="en-US" dirty="0"/>
              <a:t>Resource Directories</a:t>
            </a:r>
          </a:p>
          <a:p>
            <a:r>
              <a:rPr lang="en-US" dirty="0"/>
              <a:t>Coaching</a:t>
            </a:r>
          </a:p>
          <a:p>
            <a:r>
              <a:rPr lang="en-US" dirty="0"/>
              <a:t>Stress Reduction Tools</a:t>
            </a:r>
          </a:p>
          <a:p>
            <a:r>
              <a:rPr lang="en-US" dirty="0"/>
              <a:t>Treatment Programs</a:t>
            </a:r>
          </a:p>
          <a:p>
            <a:endParaRPr lang="en-US" dirty="0"/>
          </a:p>
          <a:p>
            <a:endParaRPr lang="en-US" dirty="0"/>
          </a:p>
        </p:txBody>
      </p:sp>
      <p:sp>
        <p:nvSpPr>
          <p:cNvPr id="4" name="Slide Number Placeholder 3">
            <a:extLst>
              <a:ext uri="{FF2B5EF4-FFF2-40B4-BE49-F238E27FC236}">
                <a16:creationId xmlns:a16="http://schemas.microsoft.com/office/drawing/2014/main" id="{027CAEF6-7C7B-0116-AD85-419D1F1F4F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ED9E5-7E18-4E19-83E2-8151D06BFDF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75509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AC2D7-5AE5-428E-5DBA-A258DF071F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49314C-E83C-DDDC-E7EC-C4B8F7EFD2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C0E834-9AA9-F727-453A-EC0F36146796}"/>
              </a:ext>
            </a:extLst>
          </p:cNvPr>
          <p:cNvSpPr>
            <a:spLocks noGrp="1"/>
          </p:cNvSpPr>
          <p:nvPr>
            <p:ph type="body" idx="1"/>
          </p:nvPr>
        </p:nvSpPr>
        <p:spPr/>
        <p:txBody>
          <a:bodyPr/>
          <a:lstStyle/>
          <a:p>
            <a:r>
              <a:rPr lang="en-US" dirty="0"/>
              <a:t>Community supports and resources:</a:t>
            </a:r>
          </a:p>
          <a:p>
            <a:endParaRPr lang="en-US" dirty="0"/>
          </a:p>
          <a:p>
            <a:r>
              <a:rPr lang="en-US" dirty="0"/>
              <a:t>Family Support Groups</a:t>
            </a:r>
          </a:p>
          <a:p>
            <a:r>
              <a:rPr lang="en-US" dirty="0"/>
              <a:t>Counseling and Therapy</a:t>
            </a:r>
          </a:p>
          <a:p>
            <a:r>
              <a:rPr lang="en-US" dirty="0"/>
              <a:t>Educational Programs</a:t>
            </a:r>
          </a:p>
          <a:p>
            <a:r>
              <a:rPr lang="en-US" dirty="0"/>
              <a:t>Mobile Apps for Recovery Support</a:t>
            </a:r>
          </a:p>
          <a:p>
            <a:r>
              <a:rPr lang="en-US" dirty="0"/>
              <a:t>Resource Directories</a:t>
            </a:r>
          </a:p>
          <a:p>
            <a:r>
              <a:rPr lang="en-US" dirty="0"/>
              <a:t>Coaching</a:t>
            </a:r>
          </a:p>
          <a:p>
            <a:r>
              <a:rPr lang="en-US" dirty="0"/>
              <a:t>Stress Reduction Tools</a:t>
            </a:r>
          </a:p>
          <a:p>
            <a:r>
              <a:rPr lang="en-US" dirty="0"/>
              <a:t>Treatment Programs</a:t>
            </a:r>
          </a:p>
          <a:p>
            <a:endParaRPr lang="en-US" dirty="0"/>
          </a:p>
          <a:p>
            <a:endParaRPr lang="en-US" dirty="0"/>
          </a:p>
        </p:txBody>
      </p:sp>
      <p:sp>
        <p:nvSpPr>
          <p:cNvPr id="4" name="Slide Number Placeholder 3">
            <a:extLst>
              <a:ext uri="{FF2B5EF4-FFF2-40B4-BE49-F238E27FC236}">
                <a16:creationId xmlns:a16="http://schemas.microsoft.com/office/drawing/2014/main" id="{C2D1A95D-2765-AEBD-DF2E-279CB44F73E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ED9E5-7E18-4E19-83E2-8151D06BFDF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38809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02CA6-FCFD-603D-6C58-78B3F116B6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0A8249-A055-C1EA-FCC7-8DE5F48E4B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5446FC-132D-F86A-8FE3-02A32256AC5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9722DC-B321-5B2D-5E3E-12DF3807BC1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ED9E5-7E18-4E19-83E2-8151D06BFDF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55797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408E01-2F2C-4BA3-9FEC-ECE7AE42E841}" type="slidenum">
              <a:rPr lang="en-US" smtClean="0"/>
              <a:t>21</a:t>
            </a:fld>
            <a:endParaRPr lang="en-US"/>
          </a:p>
        </p:txBody>
      </p:sp>
    </p:spTree>
    <p:extLst>
      <p:ext uri="{BB962C8B-B14F-4D97-AF65-F5344CB8AC3E}">
        <p14:creationId xmlns:p14="http://schemas.microsoft.com/office/powerpoint/2010/main" val="23960865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51560" y="1432223"/>
            <a:ext cx="9966960" cy="2847677"/>
          </a:xfrm>
          <a:solidFill>
            <a:schemeClr val="bg1">
              <a:lumMod val="95000"/>
            </a:schemeClr>
          </a:solidFill>
        </p:spPr>
        <p:txBody>
          <a:bodyPr anchor="ctr">
            <a:noAutofit/>
          </a:bodyPr>
          <a:lstStyle>
            <a:lvl1pPr algn="l">
              <a:lnSpc>
                <a:spcPct val="85000"/>
              </a:lnSpc>
              <a:defRPr sz="5400" b="1" u="none" cap="none" baseline="0">
                <a:solidFill>
                  <a:schemeClr val="tx1"/>
                </a:solidFill>
              </a:defRPr>
            </a:lvl1pPr>
          </a:lstStyle>
          <a:p>
            <a:r>
              <a:rPr lang="en-US"/>
              <a:t>Click to edit Master title style</a:t>
            </a:r>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000" b="1">
                <a:solidFill>
                  <a:srgbClr val="005899"/>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a:xfrm>
            <a:off x="10058399" y="6272784"/>
            <a:ext cx="1587731" cy="365125"/>
          </a:xfrm>
        </p:spPr>
        <p:txBody>
          <a:bodyPr/>
          <a:lstStyle>
            <a:lvl1pPr>
              <a:defRPr sz="1600"/>
            </a:lvl1pPr>
          </a:lstStyle>
          <a:p>
            <a:fld id="{12078E32-9A8F-42AF-B046-430CA36478C1}" type="datetimeFigureOut">
              <a:rPr lang="en-US" b="1" smtClean="0"/>
              <a:pPr/>
              <a:t>2/13/2025</a:t>
            </a:fld>
            <a:endParaRPr lang="en-US"/>
          </a:p>
        </p:txBody>
      </p:sp>
      <p:sp>
        <p:nvSpPr>
          <p:cNvPr id="5" name="Footer Placeholder 4"/>
          <p:cNvSpPr>
            <a:spLocks noGrp="1"/>
          </p:cNvSpPr>
          <p:nvPr>
            <p:ph type="ftr" sz="quarter" idx="11"/>
          </p:nvPr>
        </p:nvSpPr>
        <p:spPr/>
        <p:txBody>
          <a:bodyPr/>
          <a:lstStyle/>
          <a:p>
            <a:endParaRPr lang="en-US"/>
          </a:p>
        </p:txBody>
      </p:sp>
      <p:pic>
        <p:nvPicPr>
          <p:cNvPr id="13" name="Picture 12">
            <a:extLst>
              <a:ext uri="{FF2B5EF4-FFF2-40B4-BE49-F238E27FC236}">
                <a16:creationId xmlns:a16="http://schemas.microsoft.com/office/drawing/2014/main" id="{68E6061F-4A2E-429D-8663-9AB09C2EAAAF}"/>
              </a:ext>
            </a:extLst>
          </p:cNvPr>
          <p:cNvPicPr>
            <a:picLocks noChangeAspect="1"/>
          </p:cNvPicPr>
          <p:nvPr userDrawn="1"/>
        </p:nvPicPr>
        <p:blipFill>
          <a:blip r:embed="rId2"/>
          <a:stretch>
            <a:fillRect/>
          </a:stretch>
        </p:blipFill>
        <p:spPr>
          <a:xfrm>
            <a:off x="1051560" y="421062"/>
            <a:ext cx="3190875" cy="714375"/>
          </a:xfrm>
          <a:prstGeom prst="rect">
            <a:avLst/>
          </a:prstGeom>
        </p:spPr>
      </p:pic>
    </p:spTree>
    <p:extLst>
      <p:ext uri="{BB962C8B-B14F-4D97-AF65-F5344CB8AC3E}">
        <p14:creationId xmlns:p14="http://schemas.microsoft.com/office/powerpoint/2010/main" val="2460831176"/>
      </p:ext>
    </p:extLst>
  </p:cSld>
  <p:clrMapOvr>
    <a:masterClrMapping/>
  </p:clrMapOvr>
  <p:extLst>
    <p:ext uri="{DCECCB84-F9BA-43D5-87BE-67443E8EF086}">
      <p15:sldGuideLst xmlns:p15="http://schemas.microsoft.com/office/powerpoint/2012/main">
        <p15:guide id="1" pos="672" userDrawn="1">
          <p15:clr>
            <a:srgbClr val="CCCCCC"/>
          </p15:clr>
        </p15:guide>
        <p15:guide id="2" pos="7008" userDrawn="1">
          <p15:clr>
            <a:srgbClr val="CCCCCC"/>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2/13/2025</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0835070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smtClean="0"/>
              <a:pPr/>
              <a:t>2/13/2025</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350769542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smtClean="0"/>
              <a:pPr/>
              <a:t>2/13/2025</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570733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smtClean="0"/>
              <a:pPr/>
              <a:t>2/13/2025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6" name="Freeform 5">
            <a:extLst>
              <a:ext uri="{FF2B5EF4-FFF2-40B4-BE49-F238E27FC236}">
                <a16:creationId xmlns:a16="http://schemas.microsoft.com/office/drawing/2014/main" id="{EECFD3F1-26D3-5DAF-6151-8C7445393FC2}"/>
              </a:ext>
              <a:ext uri="{C183D7F6-B498-43B3-948B-1728B52AA6E4}">
                <adec:decorative xmlns:adec="http://schemas.microsoft.com/office/drawing/2017/decorative" val="1"/>
              </a:ext>
            </a:extLst>
          </p:cNvPr>
          <p:cNvSpPr/>
          <p:nvPr userDrawn="1"/>
        </p:nvSpPr>
        <p:spPr>
          <a:xfrm>
            <a:off x="9729533" y="5801722"/>
            <a:ext cx="2115210" cy="1056278"/>
          </a:xfrm>
          <a:custGeom>
            <a:avLst/>
            <a:gdLst>
              <a:gd name="connsiteX0" fmla="*/ 1057605 w 2115210"/>
              <a:gd name="connsiteY0" fmla="*/ 0 h 1056278"/>
              <a:gd name="connsiteX1" fmla="*/ 2109820 w 2115210"/>
              <a:gd name="connsiteY1" fmla="*/ 949535 h 1056278"/>
              <a:gd name="connsiteX2" fmla="*/ 2115210 w 2115210"/>
              <a:gd name="connsiteY2" fmla="*/ 1056278 h 1056278"/>
              <a:gd name="connsiteX3" fmla="*/ 0 w 2115210"/>
              <a:gd name="connsiteY3" fmla="*/ 1056278 h 1056278"/>
              <a:gd name="connsiteX4" fmla="*/ 5390 w 2115210"/>
              <a:gd name="connsiteY4" fmla="*/ 949535 h 1056278"/>
              <a:gd name="connsiteX5" fmla="*/ 1057605 w 2115210"/>
              <a:gd name="connsiteY5" fmla="*/ 0 h 105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5210" h="1056278">
                <a:moveTo>
                  <a:pt x="1057605" y="0"/>
                </a:moveTo>
                <a:cubicBezTo>
                  <a:pt x="1605234" y="0"/>
                  <a:pt x="2055657" y="416196"/>
                  <a:pt x="2109820" y="949535"/>
                </a:cubicBezTo>
                <a:lnTo>
                  <a:pt x="2115210" y="1056278"/>
                </a:lnTo>
                <a:lnTo>
                  <a:pt x="0" y="1056278"/>
                </a:lnTo>
                <a:lnTo>
                  <a:pt x="5390" y="949535"/>
                </a:lnTo>
                <a:cubicBezTo>
                  <a:pt x="59553" y="416196"/>
                  <a:pt x="509976" y="0"/>
                  <a:pt x="105760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Object 1">
            <a:extLst>
              <a:ext uri="{FF2B5EF4-FFF2-40B4-BE49-F238E27FC236}">
                <a16:creationId xmlns:a16="http://schemas.microsoft.com/office/drawing/2014/main" id="{47A5BA9E-543E-DA00-40F4-01CE1A4C1B66}"/>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99852" y="0"/>
            <a:ext cx="1574573" cy="3954463"/>
          </a:xfrm>
          <a:prstGeom prst="rect">
            <a:avLst/>
          </a:prstGeom>
        </p:spPr>
      </p:pic>
    </p:spTree>
    <p:extLst>
      <p:ext uri="{BB962C8B-B14F-4D97-AF65-F5344CB8AC3E}">
        <p14:creationId xmlns:p14="http://schemas.microsoft.com/office/powerpoint/2010/main" val="2318188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2/13/2025</a:t>
            </a:fld>
            <a:endParaRPr lang="en-US"/>
          </a:p>
        </p:txBody>
      </p:sp>
      <p:sp>
        <p:nvSpPr>
          <p:cNvPr id="3" name="Footer Placeholder 2"/>
          <p:cNvSpPr>
            <a:spLocks noGrp="1"/>
          </p:cNvSpPr>
          <p:nvPr>
            <p:ph type="ftr" sz="quarter" idx="11"/>
          </p:nvPr>
        </p:nvSpPr>
        <p:spPr/>
        <p:txBody>
          <a:bodyPr/>
          <a:lstStyle/>
          <a:p>
            <a:r>
              <a:rPr lang="en-US"/>
              <a:t>PRESENTATION TITLE</a:t>
            </a:r>
          </a:p>
        </p:txBody>
      </p:sp>
      <p:sp>
        <p:nvSpPr>
          <p:cNvPr id="4" name="Slide Number Placeholder 3"/>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50080391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2/13/2025</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B5CEABB6-07DC-46E8-9B57-56EC44A396E5}" type="slidenum">
              <a:rPr lang="en-US" smtClean="0"/>
              <a:pPr/>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3506865"/>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2/13/2025</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577597048"/>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2/13/2025</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2902798826"/>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2/13/2025</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24024092"/>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2/13/2025</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745054"/>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078E32-9A8F-42AF-B046-430CA36478C1}" type="datetimeFigureOut">
              <a:rPr lang="en-US" smtClean="0"/>
              <a:t>2/13/2025</a:t>
            </a:fld>
            <a:endParaRPr lang="en-US"/>
          </a:p>
        </p:txBody>
      </p:sp>
      <p:sp>
        <p:nvSpPr>
          <p:cNvPr id="5" name="Footer Placeholder 4"/>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AE4469-4F63-41CD-98C0-1D3250367B29}"/>
              </a:ext>
            </a:extLst>
          </p:cNvPr>
          <p:cNvSpPr>
            <a:spLocks noGrp="1"/>
          </p:cNvSpPr>
          <p:nvPr>
            <p:ph type="sldNum" sz="quarter" idx="12"/>
          </p:nvPr>
        </p:nvSpPr>
        <p:spPr>
          <a:xfrm>
            <a:off x="11311128" y="6272784"/>
            <a:ext cx="640080" cy="365125"/>
          </a:xfrm>
          <a:prstGeom prst="rect">
            <a:avLst/>
          </a:prstGeom>
        </p:spPr>
        <p:txBody>
          <a:bodyPr/>
          <a:lstStyle/>
          <a:p>
            <a:fld id="{3FCCF984-64AA-42B4-8D2F-66BCDE3A50F4}" type="slidenum">
              <a:rPr lang="en-US" smtClean="0"/>
              <a:t>‹#›</a:t>
            </a:fld>
            <a:endParaRPr lang="en-US"/>
          </a:p>
        </p:txBody>
      </p:sp>
    </p:spTree>
    <p:extLst>
      <p:ext uri="{BB962C8B-B14F-4D97-AF65-F5344CB8AC3E}">
        <p14:creationId xmlns:p14="http://schemas.microsoft.com/office/powerpoint/2010/main" val="3696369613"/>
      </p:ext>
    </p:extLst>
  </p:cSld>
  <p:clrMapOvr>
    <a:masterClrMapping/>
  </p:clrMapOvr>
  <p:extLst>
    <p:ext uri="{DCECCB84-F9BA-43D5-87BE-67443E8EF086}">
      <p15:sldGuideLst xmlns:p15="http://schemas.microsoft.com/office/powerpoint/2012/main">
        <p15:guide id="1" pos="672" userDrawn="1">
          <p15:clr>
            <a:srgbClr val="CCCCCC"/>
          </p15:clr>
        </p15:guide>
        <p15:guide id="2" pos="7008" userDrawn="1">
          <p15:clr>
            <a:srgbClr val="CCCCCC"/>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2/13/2025</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2497330981"/>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2/13/2025</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5796891"/>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2/13/2025</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449469"/>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2/13/2025</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13577313"/>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2/13/2025</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2949499"/>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wo Content 1">
    <p:spTree>
      <p:nvGrpSpPr>
        <p:cNvPr id="1" name=""/>
        <p:cNvGrpSpPr/>
        <p:nvPr/>
      </p:nvGrpSpPr>
      <p:grpSpPr>
        <a:xfrm>
          <a:off x="0" y="0"/>
          <a:ext cx="0" cy="0"/>
          <a:chOff x="0" y="0"/>
          <a:chExt cx="0" cy="0"/>
        </a:xfrm>
      </p:grpSpPr>
      <p:pic>
        <p:nvPicPr>
          <p:cNvPr id="4" name="Object 1">
            <a:extLst>
              <a:ext uri="{FF2B5EF4-FFF2-40B4-BE49-F238E27FC236}">
                <a16:creationId xmlns:a16="http://schemas.microsoft.com/office/drawing/2014/main" id="{83F8143D-16B1-4CE2-1910-9E507492215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1084203" y="4586286"/>
            <a:ext cx="1574573" cy="2271713"/>
          </a:xfrm>
          <a:prstGeom prst="rect">
            <a:avLst/>
          </a:prstGeom>
        </p:spPr>
      </p:pic>
      <p:sp>
        <p:nvSpPr>
          <p:cNvPr id="10" name="Oval 9">
            <a:extLst>
              <a:ext uri="{FF2B5EF4-FFF2-40B4-BE49-F238E27FC236}">
                <a16:creationId xmlns:a16="http://schemas.microsoft.com/office/drawing/2014/main" id="{F6BE63D1-6CC6-AD50-D587-0514090FB382}"/>
              </a:ext>
              <a:ext uri="{C183D7F6-B498-43B3-948B-1728B52AA6E4}">
                <adec:decorative xmlns:adec="http://schemas.microsoft.com/office/drawing/2017/decorative" val="1"/>
              </a:ext>
            </a:extLst>
          </p:cNvPr>
          <p:cNvSpPr/>
          <p:nvPr userDrawn="1"/>
        </p:nvSpPr>
        <p:spPr>
          <a:xfrm rot="10800000">
            <a:off x="813816" y="2184400"/>
            <a:ext cx="2115351" cy="21153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3" name="Title 1">
            <a:extLst>
              <a:ext uri="{FF2B5EF4-FFF2-40B4-BE49-F238E27FC236}">
                <a16:creationId xmlns:a16="http://schemas.microsoft.com/office/drawing/2014/main" id="{D1A089D1-3F91-4EA1-F598-0EDD4632E42D}"/>
              </a:ext>
            </a:extLst>
          </p:cNvPr>
          <p:cNvSpPr>
            <a:spLocks noGrp="1"/>
          </p:cNvSpPr>
          <p:nvPr>
            <p:ph type="title" hasCustomPrompt="1"/>
          </p:nvPr>
        </p:nvSpPr>
        <p:spPr>
          <a:xfrm>
            <a:off x="813816" y="605155"/>
            <a:ext cx="10571734" cy="1160145"/>
          </a:xfrm>
        </p:spPr>
        <p:txBody>
          <a:bodyPr lIns="0" tIns="0" rIns="0" bIns="0">
            <a:noAutofit/>
          </a:bodyPr>
          <a:lstStyle/>
          <a:p>
            <a:r>
              <a:rPr lang="en-US"/>
              <a:t>Click to add title</a:t>
            </a:r>
          </a:p>
        </p:txBody>
      </p:sp>
      <p:sp>
        <p:nvSpPr>
          <p:cNvPr id="5" name="Content Placeholder 2">
            <a:extLst>
              <a:ext uri="{FF2B5EF4-FFF2-40B4-BE49-F238E27FC236}">
                <a16:creationId xmlns:a16="http://schemas.microsoft.com/office/drawing/2014/main" id="{82DE6614-889D-2DB5-4C2F-DCBD22BA3B22}"/>
              </a:ext>
            </a:extLst>
          </p:cNvPr>
          <p:cNvSpPr>
            <a:spLocks noGrp="1"/>
          </p:cNvSpPr>
          <p:nvPr>
            <p:ph sz="quarter" idx="27" hasCustomPrompt="1"/>
          </p:nvPr>
        </p:nvSpPr>
        <p:spPr>
          <a:xfrm>
            <a:off x="3835400" y="2185127"/>
            <a:ext cx="2736849" cy="4067717"/>
          </a:xfrm>
        </p:spPr>
        <p:txBody>
          <a:bodyPr lIns="0" tIns="0" rIns="0" bIns="0"/>
          <a:lstStyle>
            <a:lvl1pPr marL="342900" indent="-342900">
              <a:buFont typeface="+mj-lt"/>
              <a:buAutoNum type="arabicPeriod"/>
              <a:defRPr sz="1800"/>
            </a:lvl1pPr>
            <a:lvl2pPr marL="525780" indent="-342900">
              <a:buFont typeface="+mj-lt"/>
              <a:buAutoNum type="alphaLcPeriod"/>
              <a:defRPr sz="1800"/>
            </a:lvl2pPr>
            <a:lvl3pPr marL="800100" indent="-342900">
              <a:buFont typeface="+mj-lt"/>
              <a:buAutoNum type="arabicParenR"/>
              <a:defRPr sz="1800"/>
            </a:lvl3pPr>
            <a:lvl4pPr marL="1051560" indent="-228600">
              <a:buFont typeface="+mj-lt"/>
              <a:buAutoNum type="alphaLcParenR"/>
              <a:defRPr sz="1800"/>
            </a:lvl4pPr>
            <a:lvl5pPr marL="1417320" indent="-228600">
              <a:buFont typeface="+mj-lt"/>
              <a:buAutoNum type="romanLcPeriod"/>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B7B2B871-B646-8E1E-CD57-2224B2D4E590}"/>
              </a:ext>
            </a:extLst>
          </p:cNvPr>
          <p:cNvSpPr>
            <a:spLocks noGrp="1"/>
          </p:cNvSpPr>
          <p:nvPr>
            <p:ph sz="quarter" idx="28" hasCustomPrompt="1"/>
          </p:nvPr>
        </p:nvSpPr>
        <p:spPr>
          <a:xfrm>
            <a:off x="7221564" y="2184400"/>
            <a:ext cx="4156619" cy="4046290"/>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1428951488"/>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633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ntent 3">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8AC6985-AA41-BCAE-CEDF-E736D973B5FF}"/>
              </a:ext>
            </a:extLst>
          </p:cNvPr>
          <p:cNvSpPr>
            <a:spLocks noGrp="1"/>
          </p:cNvSpPr>
          <p:nvPr>
            <p:ph type="ctrTitle"/>
          </p:nvPr>
        </p:nvSpPr>
        <p:spPr>
          <a:xfrm>
            <a:off x="811184" y="612647"/>
            <a:ext cx="10002589" cy="3657600"/>
          </a:xfrm>
        </p:spPr>
        <p:txBody>
          <a:bodyPr lIns="0" tIns="0" rIns="0" bIns="0" anchor="b">
            <a:noAutofit/>
          </a:bodyPr>
          <a:lstStyle>
            <a:lvl1pPr marL="0" algn="l">
              <a:lnSpc>
                <a:spcPct val="90000"/>
              </a:lnSpc>
              <a:spcBef>
                <a:spcPts val="0"/>
              </a:spcBef>
              <a:spcAft>
                <a:spcPts val="0"/>
              </a:spcAft>
              <a:defRPr sz="7000"/>
            </a:lvl1pPr>
          </a:lstStyle>
          <a:p>
            <a:r>
              <a:rPr lang="en-US"/>
              <a:t>Click to edit Master title style</a:t>
            </a:r>
          </a:p>
        </p:txBody>
      </p:sp>
      <p:sp>
        <p:nvSpPr>
          <p:cNvPr id="19" name="Subtitle 2">
            <a:extLst>
              <a:ext uri="{FF2B5EF4-FFF2-40B4-BE49-F238E27FC236}">
                <a16:creationId xmlns:a16="http://schemas.microsoft.com/office/drawing/2014/main" id="{A7B85660-94E4-85D1-95CA-415513A0355F}"/>
              </a:ext>
            </a:extLst>
          </p:cNvPr>
          <p:cNvSpPr>
            <a:spLocks noGrp="1"/>
          </p:cNvSpPr>
          <p:nvPr>
            <p:ph type="subTitle" idx="1" hasCustomPrompt="1"/>
          </p:nvPr>
        </p:nvSpPr>
        <p:spPr>
          <a:xfrm>
            <a:off x="811185" y="4724033"/>
            <a:ext cx="7000972" cy="1709423"/>
          </a:xfrm>
        </p:spPr>
        <p:txBody>
          <a:bodyPr lIns="0" tIns="0" rIns="0" bIns="0">
            <a:noAutofit/>
          </a:bodyPr>
          <a:lstStyle>
            <a:lvl1pPr marL="0" indent="0" algn="l">
              <a:buNone/>
              <a:defRPr sz="2400" b="1" i="0">
                <a:solidFill>
                  <a:schemeClr val="accent4"/>
                </a:solidFill>
                <a:latin typeface="+mj-lt"/>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grpSp>
        <p:nvGrpSpPr>
          <p:cNvPr id="2" name="Group 1">
            <a:extLst>
              <a:ext uri="{FF2B5EF4-FFF2-40B4-BE49-F238E27FC236}">
                <a16:creationId xmlns:a16="http://schemas.microsoft.com/office/drawing/2014/main" id="{1DCAF5C0-1B51-02B5-924D-230575353A0B}"/>
              </a:ext>
              <a:ext uri="{C183D7F6-B498-43B3-948B-1728B52AA6E4}">
                <adec:decorative xmlns:adec="http://schemas.microsoft.com/office/drawing/2017/decorative" val="1"/>
              </a:ext>
            </a:extLst>
          </p:cNvPr>
          <p:cNvGrpSpPr/>
          <p:nvPr userDrawn="1"/>
        </p:nvGrpSpPr>
        <p:grpSpPr>
          <a:xfrm rot="10800000">
            <a:off x="9829617" y="4724034"/>
            <a:ext cx="2133966" cy="2133966"/>
            <a:chOff x="9654699" y="2229295"/>
            <a:chExt cx="2133966" cy="2133966"/>
          </a:xfrm>
        </p:grpSpPr>
        <p:sp>
          <p:nvSpPr>
            <p:cNvPr id="3" name="Freeform 11">
              <a:extLst>
                <a:ext uri="{FF2B5EF4-FFF2-40B4-BE49-F238E27FC236}">
                  <a16:creationId xmlns:a16="http://schemas.microsoft.com/office/drawing/2014/main" id="{41AAE8D5-8E6A-7CBE-9018-DD8F3493D049}"/>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12">
              <a:extLst>
                <a:ext uri="{FF2B5EF4-FFF2-40B4-BE49-F238E27FC236}">
                  <a16:creationId xmlns:a16="http://schemas.microsoft.com/office/drawing/2014/main" id="{C694532E-B147-38A2-55EE-24483385016A}"/>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 name="Graphic 4">
            <a:extLst>
              <a:ext uri="{FF2B5EF4-FFF2-40B4-BE49-F238E27FC236}">
                <a16:creationId xmlns:a16="http://schemas.microsoft.com/office/drawing/2014/main" id="{114B3BE5-2D39-542C-00BB-A940C568E43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2884" r="34757"/>
          <a:stretch>
            <a:fillRect/>
          </a:stretch>
        </p:blipFill>
        <p:spPr>
          <a:xfrm>
            <a:off x="7717670" y="0"/>
            <a:ext cx="4474331" cy="3231221"/>
          </a:xfrm>
          <a:custGeom>
            <a:avLst/>
            <a:gdLst>
              <a:gd name="connsiteX0" fmla="*/ 0 w 4474331"/>
              <a:gd name="connsiteY0" fmla="*/ 0 h 3231221"/>
              <a:gd name="connsiteX1" fmla="*/ 4474331 w 4474331"/>
              <a:gd name="connsiteY1" fmla="*/ 0 h 3231221"/>
              <a:gd name="connsiteX2" fmla="*/ 4474331 w 4474331"/>
              <a:gd name="connsiteY2" fmla="*/ 3231221 h 3231221"/>
              <a:gd name="connsiteX3" fmla="*/ 0 w 4474331"/>
              <a:gd name="connsiteY3" fmla="*/ 3231221 h 3231221"/>
            </a:gdLst>
            <a:ahLst/>
            <a:cxnLst>
              <a:cxn ang="0">
                <a:pos x="connsiteX0" y="connsiteY0"/>
              </a:cxn>
              <a:cxn ang="0">
                <a:pos x="connsiteX1" y="connsiteY1"/>
              </a:cxn>
              <a:cxn ang="0">
                <a:pos x="connsiteX2" y="connsiteY2"/>
              </a:cxn>
              <a:cxn ang="0">
                <a:pos x="connsiteX3" y="connsiteY3"/>
              </a:cxn>
            </a:cxnLst>
            <a:rect l="l" t="t" r="r" b="b"/>
            <a:pathLst>
              <a:path w="4474331" h="3231221">
                <a:moveTo>
                  <a:pt x="0" y="0"/>
                </a:moveTo>
                <a:lnTo>
                  <a:pt x="4474331" y="0"/>
                </a:lnTo>
                <a:lnTo>
                  <a:pt x="4474331" y="3231221"/>
                </a:lnTo>
                <a:lnTo>
                  <a:pt x="0" y="3231221"/>
                </a:lnTo>
                <a:close/>
              </a:path>
            </a:pathLst>
          </a:custGeom>
        </p:spPr>
      </p:pic>
    </p:spTree>
    <p:extLst>
      <p:ext uri="{BB962C8B-B14F-4D97-AF65-F5344CB8AC3E}">
        <p14:creationId xmlns:p14="http://schemas.microsoft.com/office/powerpoint/2010/main" val="13761305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811185" y="629469"/>
            <a:ext cx="8961120" cy="5599062"/>
          </a:xfrm>
        </p:spPr>
        <p:txBody>
          <a:bodyPr lIns="0" tIns="0" rIns="0" bIns="0" anchor="ctr">
            <a:noAutofit/>
          </a:bodyPr>
          <a:lstStyle>
            <a:lvl1pPr marL="0" algn="l">
              <a:lnSpc>
                <a:spcPct val="80000"/>
              </a:lnSpc>
              <a:spcBef>
                <a:spcPts val="0"/>
              </a:spcBef>
              <a:spcAft>
                <a:spcPts val="0"/>
              </a:spcAft>
              <a:defRPr sz="7000"/>
            </a:lvl1pPr>
          </a:lstStyle>
          <a:p>
            <a:r>
              <a:rPr lang="en-US"/>
              <a:t>Click to add title</a:t>
            </a:r>
          </a:p>
        </p:txBody>
      </p:sp>
      <p:sp>
        <p:nvSpPr>
          <p:cNvPr id="6" name="Freeform 5">
            <a:extLst>
              <a:ext uri="{FF2B5EF4-FFF2-40B4-BE49-F238E27FC236}">
                <a16:creationId xmlns:a16="http://schemas.microsoft.com/office/drawing/2014/main" id="{CA65DB93-2357-6899-3DDD-DC79C877ADA2}"/>
              </a:ext>
              <a:ext uri="{C183D7F6-B498-43B3-948B-1728B52AA6E4}">
                <adec:decorative xmlns:adec="http://schemas.microsoft.com/office/drawing/2017/decorative" val="1"/>
              </a:ext>
            </a:extLst>
          </p:cNvPr>
          <p:cNvSpPr/>
          <p:nvPr userDrawn="1"/>
        </p:nvSpPr>
        <p:spPr>
          <a:xfrm>
            <a:off x="9729533" y="5801722"/>
            <a:ext cx="2115210" cy="1056278"/>
          </a:xfrm>
          <a:custGeom>
            <a:avLst/>
            <a:gdLst>
              <a:gd name="connsiteX0" fmla="*/ 1057605 w 2115210"/>
              <a:gd name="connsiteY0" fmla="*/ 0 h 1056278"/>
              <a:gd name="connsiteX1" fmla="*/ 2109820 w 2115210"/>
              <a:gd name="connsiteY1" fmla="*/ 949535 h 1056278"/>
              <a:gd name="connsiteX2" fmla="*/ 2115210 w 2115210"/>
              <a:gd name="connsiteY2" fmla="*/ 1056278 h 1056278"/>
              <a:gd name="connsiteX3" fmla="*/ 0 w 2115210"/>
              <a:gd name="connsiteY3" fmla="*/ 1056278 h 1056278"/>
              <a:gd name="connsiteX4" fmla="*/ 5390 w 2115210"/>
              <a:gd name="connsiteY4" fmla="*/ 949535 h 1056278"/>
              <a:gd name="connsiteX5" fmla="*/ 1057605 w 2115210"/>
              <a:gd name="connsiteY5" fmla="*/ 0 h 105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5210" h="1056278">
                <a:moveTo>
                  <a:pt x="1057605" y="0"/>
                </a:moveTo>
                <a:cubicBezTo>
                  <a:pt x="1605234" y="0"/>
                  <a:pt x="2055657" y="416196"/>
                  <a:pt x="2109820" y="949535"/>
                </a:cubicBezTo>
                <a:lnTo>
                  <a:pt x="2115210" y="1056278"/>
                </a:lnTo>
                <a:lnTo>
                  <a:pt x="0" y="1056278"/>
                </a:lnTo>
                <a:lnTo>
                  <a:pt x="5390" y="949535"/>
                </a:lnTo>
                <a:cubicBezTo>
                  <a:pt x="59553" y="416196"/>
                  <a:pt x="509976" y="0"/>
                  <a:pt x="105760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Object 1">
            <a:extLst>
              <a:ext uri="{FF2B5EF4-FFF2-40B4-BE49-F238E27FC236}">
                <a16:creationId xmlns:a16="http://schemas.microsoft.com/office/drawing/2014/main" id="{056E6431-5C32-6197-AA1B-37637943138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99852" y="0"/>
            <a:ext cx="1574573" cy="3954463"/>
          </a:xfrm>
          <a:prstGeom prst="rect">
            <a:avLst/>
          </a:prstGeom>
        </p:spPr>
      </p:pic>
    </p:spTree>
    <p:extLst>
      <p:ext uri="{BB962C8B-B14F-4D97-AF65-F5344CB8AC3E}">
        <p14:creationId xmlns:p14="http://schemas.microsoft.com/office/powerpoint/2010/main" val="38395834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id="{3DEBC471-1A3F-4FB1-B1CB-A46D813C3A5D}"/>
              </a:ext>
            </a:extLst>
          </p:cNvPr>
          <p:cNvCxnSpPr>
            <a:cxnSpLocks/>
          </p:cNvCxnSpPr>
          <p:nvPr/>
        </p:nvCxnSpPr>
        <p:spPr>
          <a:xfrm>
            <a:off x="252412" y="5260975"/>
            <a:ext cx="11469688" cy="0"/>
          </a:xfrm>
          <a:prstGeom prst="line">
            <a:avLst/>
          </a:prstGeom>
          <a:ln w="28575">
            <a:solidFill>
              <a:srgbClr val="17385F"/>
            </a:solidFill>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ctrTitle"/>
          </p:nvPr>
        </p:nvSpPr>
        <p:spPr>
          <a:xfrm>
            <a:off x="219075" y="4462463"/>
            <a:ext cx="11469688" cy="609600"/>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219075" y="5454650"/>
            <a:ext cx="11503025" cy="584200"/>
          </a:xfrm>
          <a:prstGeom prst="rect">
            <a:avLst/>
          </a:prstGeom>
        </p:spPr>
        <p:txBody>
          <a:bodyPr/>
          <a:lstStyle>
            <a:lvl1pPr marL="0" indent="0" algn="l">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663590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0203" y="936007"/>
            <a:ext cx="5509727" cy="653980"/>
          </a:xfrm>
          <a:prstGeom prst="rect">
            <a:avLst/>
          </a:prstGeom>
        </p:spPr>
        <p:txBody>
          <a:bodyPr>
            <a:normAutofit/>
          </a:bodyPr>
          <a:lstStyle>
            <a:lvl1pPr marL="0" indent="0">
              <a:buNone/>
              <a:defRPr sz="2400" b="0">
                <a:latin typeface="+mj-lt"/>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250203" y="1721512"/>
            <a:ext cx="5509727" cy="4202883"/>
          </a:xfrm>
          <a:prstGeom prst="rect">
            <a:avLst/>
          </a:prstGeom>
        </p:spPr>
        <p:txBody>
          <a:bodyPr anchor="t"/>
          <a:lstStyle>
            <a:lvl1pPr>
              <a:defRPr sz="2400"/>
            </a:lvl1pPr>
            <a:lvl2pPr>
              <a:defRPr sz="2000"/>
            </a:lvl2pPr>
            <a:lvl3pPr>
              <a:defRPr sz="1800"/>
            </a:lvl3pPr>
            <a:lvl4pPr>
              <a:defRPr sz="1600"/>
            </a:lvl4pPr>
            <a:lvl5pPr>
              <a:defRPr sz="14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5170" y="936007"/>
            <a:ext cx="5511891" cy="653980"/>
          </a:xfrm>
          <a:prstGeom prst="rect">
            <a:avLst/>
          </a:prstGeom>
        </p:spPr>
        <p:txBody>
          <a:bodyPr>
            <a:normAutofit/>
          </a:bodyPr>
          <a:lstStyle>
            <a:lvl1pPr marL="0" indent="0">
              <a:buNone/>
              <a:defRPr lang="en-US" sz="2400" b="0" kern="1200" dirty="0">
                <a:solidFill>
                  <a:schemeClr val="tx1"/>
                </a:solidFill>
                <a:latin typeface="+mj-lt"/>
                <a:ea typeface="+mn-ea"/>
                <a:cs typeface="+mn-cs"/>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marL="0" lvl="0" indent="0" algn="l" defTabSz="1217613" rtl="0" fontAlgn="base">
              <a:spcBef>
                <a:spcPct val="20000"/>
              </a:spcBef>
              <a:spcAft>
                <a:spcPct val="0"/>
              </a:spcAft>
              <a:buFont typeface="Arial" panose="020B0604020202020204" pitchFamily="34" charset="0"/>
              <a:buNone/>
            </a:pPr>
            <a:r>
              <a:rPr lang="en-US"/>
              <a:t>Click to edit Master text styles</a:t>
            </a:r>
          </a:p>
        </p:txBody>
      </p:sp>
      <p:sp>
        <p:nvSpPr>
          <p:cNvPr id="6" name="Content Placeholder 5"/>
          <p:cNvSpPr>
            <a:spLocks noGrp="1"/>
          </p:cNvSpPr>
          <p:nvPr>
            <p:ph sz="quarter" idx="4"/>
          </p:nvPr>
        </p:nvSpPr>
        <p:spPr>
          <a:xfrm>
            <a:off x="6175170" y="1721512"/>
            <a:ext cx="5511891" cy="4202883"/>
          </a:xfrm>
          <a:prstGeom prst="rect">
            <a:avLst/>
          </a:prstGeom>
        </p:spPr>
        <p:txBody>
          <a:bodyPr anchor="t"/>
          <a:lstStyle>
            <a:lvl1pPr>
              <a:defRPr lang="en-US" dirty="0"/>
            </a:lvl1pPr>
            <a:lvl2pPr>
              <a:defRPr lang="en-US" sz="2000" dirty="0"/>
            </a:lvl2pPr>
            <a:lvl3pPr>
              <a:defRPr lang="en-US" sz="1800" dirty="0"/>
            </a:lvl3pPr>
            <a:lvl4pPr>
              <a:defRPr lang="en-US" sz="1600" dirty="0"/>
            </a:lvl4pPr>
            <a:lvl5pPr>
              <a:defRPr lang="en-US" sz="1400" dirty="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8">
            <a:extLst>
              <a:ext uri="{FF2B5EF4-FFF2-40B4-BE49-F238E27FC236}">
                <a16:creationId xmlns:a16="http://schemas.microsoft.com/office/drawing/2014/main" id="{E0A4CE22-ADAF-4736-9730-DC53403AD609}"/>
              </a:ext>
            </a:extLst>
          </p:cNvPr>
          <p:cNvSpPr>
            <a:spLocks noGrp="1"/>
          </p:cNvSpPr>
          <p:nvPr>
            <p:ph type="sldNum" sz="quarter" idx="10"/>
          </p:nvPr>
        </p:nvSpPr>
        <p:spPr>
          <a:xfrm>
            <a:off x="11686539" y="6238875"/>
            <a:ext cx="508000" cy="365125"/>
          </a:xfrm>
          <a:prstGeom prst="rect">
            <a:avLst/>
          </a:prstGeom>
        </p:spPr>
        <p:txBody>
          <a:bodyPr/>
          <a:lstStyle>
            <a:lvl1pPr algn="ctr">
              <a:defRPr sz="1000" b="1">
                <a:solidFill>
                  <a:schemeClr val="bg1"/>
                </a:solidFill>
              </a:defRPr>
            </a:lvl1pPr>
          </a:lstStyle>
          <a:p>
            <a:fld id="{0EF2D667-8C17-49E6-813D-D24C7C39E88A}" type="slidenum">
              <a:rPr lang="en-US" altLang="en-US" smtClean="0"/>
              <a:pPr/>
              <a:t>‹#›</a:t>
            </a:fld>
            <a:endParaRPr lang="en-US" altLang="en-US"/>
          </a:p>
        </p:txBody>
      </p:sp>
      <p:cxnSp>
        <p:nvCxnSpPr>
          <p:cNvPr id="11" name="Straight Connector 6">
            <a:extLst>
              <a:ext uri="{FF2B5EF4-FFF2-40B4-BE49-F238E27FC236}">
                <a16:creationId xmlns:a16="http://schemas.microsoft.com/office/drawing/2014/main" id="{A42223E2-005A-46F2-88AE-ADA30C95DC03}"/>
              </a:ext>
            </a:extLst>
          </p:cNvPr>
          <p:cNvCxnSpPr>
            <a:cxnSpLocks/>
          </p:cNvCxnSpPr>
          <p:nvPr userDrawn="1"/>
        </p:nvCxnSpPr>
        <p:spPr>
          <a:xfrm>
            <a:off x="219075" y="851717"/>
            <a:ext cx="11492865" cy="0"/>
          </a:xfrm>
          <a:prstGeom prst="line">
            <a:avLst/>
          </a:prstGeom>
          <a:ln w="28575">
            <a:solidFill>
              <a:srgbClr val="17385F"/>
            </a:solidFill>
          </a:ln>
        </p:spPr>
        <p:style>
          <a:lnRef idx="1">
            <a:schemeClr val="dk1"/>
          </a:lnRef>
          <a:fillRef idx="0">
            <a:schemeClr val="dk1"/>
          </a:fillRef>
          <a:effectRef idx="0">
            <a:schemeClr val="dk1"/>
          </a:effectRef>
          <a:fontRef idx="minor">
            <a:schemeClr val="tx1"/>
          </a:fontRef>
        </p:style>
      </p:cxnSp>
      <p:sp>
        <p:nvSpPr>
          <p:cNvPr id="12" name="Title 1">
            <a:extLst>
              <a:ext uri="{FF2B5EF4-FFF2-40B4-BE49-F238E27FC236}">
                <a16:creationId xmlns:a16="http://schemas.microsoft.com/office/drawing/2014/main" id="{DDC27C42-B73C-4AAB-B4FC-A160B3F746E6}"/>
              </a:ext>
            </a:extLst>
          </p:cNvPr>
          <p:cNvSpPr>
            <a:spLocks noGrp="1"/>
          </p:cNvSpPr>
          <p:nvPr>
            <p:ph type="ctrTitle"/>
          </p:nvPr>
        </p:nvSpPr>
        <p:spPr>
          <a:xfrm>
            <a:off x="219075" y="151500"/>
            <a:ext cx="11467986" cy="609600"/>
          </a:xfrm>
          <a:prstGeom prst="rect">
            <a:avLst/>
          </a:prstGeom>
        </p:spPr>
        <p:txBody>
          <a:bodyPr/>
          <a:lstStyle/>
          <a:p>
            <a:r>
              <a:rPr lang="en-US"/>
              <a:t>Click to edit Master title style</a:t>
            </a:r>
          </a:p>
        </p:txBody>
      </p:sp>
      <p:cxnSp>
        <p:nvCxnSpPr>
          <p:cNvPr id="15" name="Straight Connector 6">
            <a:extLst>
              <a:ext uri="{FF2B5EF4-FFF2-40B4-BE49-F238E27FC236}">
                <a16:creationId xmlns:a16="http://schemas.microsoft.com/office/drawing/2014/main" id="{CAF7B92B-E007-4EFD-8D0D-AFBCE54E6920}"/>
              </a:ext>
            </a:extLst>
          </p:cNvPr>
          <p:cNvCxnSpPr>
            <a:cxnSpLocks/>
          </p:cNvCxnSpPr>
          <p:nvPr userDrawn="1"/>
        </p:nvCxnSpPr>
        <p:spPr>
          <a:xfrm>
            <a:off x="5980704" y="1004117"/>
            <a:ext cx="0" cy="4920278"/>
          </a:xfrm>
          <a:prstGeom prst="line">
            <a:avLst/>
          </a:prstGeom>
          <a:ln w="28575">
            <a:solidFill>
              <a:srgbClr val="17385F"/>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90594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2078E32-9A8F-42AF-B046-430CA36478C1}" type="datetimeFigureOut">
              <a:rPr lang="en-US" smtClean="0"/>
              <a:t>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1311128" y="6272784"/>
            <a:ext cx="640080" cy="365125"/>
          </a:xfrm>
          <a:prstGeom prst="rect">
            <a:avLst/>
          </a:prstGeom>
        </p:spPr>
        <p:txBody>
          <a:bodyPr/>
          <a:lstStyle/>
          <a:p>
            <a:fld id="{3FCCF984-64AA-42B4-8D2F-66BCDE3A50F4}" type="slidenum">
              <a:rPr lang="en-US" smtClean="0"/>
              <a:t>‹#›</a:t>
            </a:fld>
            <a:endParaRPr lang="en-US"/>
          </a:p>
        </p:txBody>
      </p:sp>
    </p:spTree>
    <p:extLst>
      <p:ext uri="{BB962C8B-B14F-4D97-AF65-F5344CB8AC3E}">
        <p14:creationId xmlns:p14="http://schemas.microsoft.com/office/powerpoint/2010/main" val="4239981546"/>
      </p:ext>
    </p:extLst>
  </p:cSld>
  <p:clrMapOvr>
    <a:masterClrMapping/>
  </p:clrMapOvr>
  <p:extLst>
    <p:ext uri="{DCECCB84-F9BA-43D5-87BE-67443E8EF086}">
      <p15:sldGuideLst xmlns:p15="http://schemas.microsoft.com/office/powerpoint/2012/main">
        <p15:guide id="1" pos="672" userDrawn="1">
          <p15:clr>
            <a:srgbClr val="CCCCCC"/>
          </p15:clr>
        </p15:guide>
        <p15:guide id="2" pos="7008" userDrawn="1">
          <p15:clr>
            <a:srgbClr val="CCCCCC"/>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50203" y="936008"/>
            <a:ext cx="3670750" cy="4988388"/>
          </a:xfrm>
          <a:prstGeom prst="rect">
            <a:avLst/>
          </a:prstGeom>
        </p:spPr>
        <p:txBody>
          <a:bodyPr anchor="t"/>
          <a:lstStyle>
            <a:lvl1pPr>
              <a:defRPr sz="2400"/>
            </a:lvl1pPr>
            <a:lvl2pPr>
              <a:defRPr sz="2000"/>
            </a:lvl2pPr>
            <a:lvl3pPr>
              <a:defRPr sz="1800"/>
            </a:lvl3pPr>
            <a:lvl4pPr>
              <a:defRPr sz="1600"/>
            </a:lvl4pPr>
            <a:lvl5pPr>
              <a:defRPr sz="14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082902" y="936008"/>
            <a:ext cx="7604159" cy="4988388"/>
          </a:xfrm>
          <a:prstGeom prst="rect">
            <a:avLst/>
          </a:prstGeom>
        </p:spPr>
        <p:txBody>
          <a:bodyPr anchor="t"/>
          <a:lstStyle>
            <a:lvl1pPr>
              <a:defRPr lang="en-US" dirty="0"/>
            </a:lvl1pPr>
            <a:lvl2pPr>
              <a:defRPr lang="en-US" sz="2000" dirty="0"/>
            </a:lvl2pPr>
            <a:lvl3pPr>
              <a:defRPr lang="en-US" sz="1800" dirty="0"/>
            </a:lvl3pPr>
            <a:lvl4pPr>
              <a:defRPr lang="en-US" sz="1600" dirty="0"/>
            </a:lvl4pPr>
            <a:lvl5pPr>
              <a:defRPr lang="en-US" sz="1400" dirty="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6">
            <a:extLst>
              <a:ext uri="{FF2B5EF4-FFF2-40B4-BE49-F238E27FC236}">
                <a16:creationId xmlns:a16="http://schemas.microsoft.com/office/drawing/2014/main" id="{A42223E2-005A-46F2-88AE-ADA30C95DC03}"/>
              </a:ext>
            </a:extLst>
          </p:cNvPr>
          <p:cNvCxnSpPr>
            <a:cxnSpLocks/>
          </p:cNvCxnSpPr>
          <p:nvPr userDrawn="1"/>
        </p:nvCxnSpPr>
        <p:spPr>
          <a:xfrm>
            <a:off x="219075" y="851717"/>
            <a:ext cx="11492865" cy="0"/>
          </a:xfrm>
          <a:prstGeom prst="line">
            <a:avLst/>
          </a:prstGeom>
          <a:ln w="28575">
            <a:solidFill>
              <a:srgbClr val="17385F"/>
            </a:solidFill>
          </a:ln>
        </p:spPr>
        <p:style>
          <a:lnRef idx="1">
            <a:schemeClr val="dk1"/>
          </a:lnRef>
          <a:fillRef idx="0">
            <a:schemeClr val="dk1"/>
          </a:fillRef>
          <a:effectRef idx="0">
            <a:schemeClr val="dk1"/>
          </a:effectRef>
          <a:fontRef idx="minor">
            <a:schemeClr val="tx1"/>
          </a:fontRef>
        </p:style>
      </p:cxnSp>
      <p:sp>
        <p:nvSpPr>
          <p:cNvPr id="12" name="Title 1">
            <a:extLst>
              <a:ext uri="{FF2B5EF4-FFF2-40B4-BE49-F238E27FC236}">
                <a16:creationId xmlns:a16="http://schemas.microsoft.com/office/drawing/2014/main" id="{DDC27C42-B73C-4AAB-B4FC-A160B3F746E6}"/>
              </a:ext>
            </a:extLst>
          </p:cNvPr>
          <p:cNvSpPr>
            <a:spLocks noGrp="1"/>
          </p:cNvSpPr>
          <p:nvPr>
            <p:ph type="ctrTitle"/>
          </p:nvPr>
        </p:nvSpPr>
        <p:spPr>
          <a:xfrm>
            <a:off x="219075" y="151500"/>
            <a:ext cx="11467986" cy="609600"/>
          </a:xfrm>
          <a:prstGeom prst="rect">
            <a:avLst/>
          </a:prstGeom>
        </p:spPr>
        <p:txBody>
          <a:bodyPr/>
          <a:lstStyle/>
          <a:p>
            <a:r>
              <a:rPr lang="en-US"/>
              <a:t>Click to edit Master title style</a:t>
            </a:r>
          </a:p>
        </p:txBody>
      </p:sp>
      <p:cxnSp>
        <p:nvCxnSpPr>
          <p:cNvPr id="15" name="Straight Connector 6">
            <a:extLst>
              <a:ext uri="{FF2B5EF4-FFF2-40B4-BE49-F238E27FC236}">
                <a16:creationId xmlns:a16="http://schemas.microsoft.com/office/drawing/2014/main" id="{CAF7B92B-E007-4EFD-8D0D-AFBCE54E6920}"/>
              </a:ext>
            </a:extLst>
          </p:cNvPr>
          <p:cNvCxnSpPr>
            <a:cxnSpLocks/>
          </p:cNvCxnSpPr>
          <p:nvPr userDrawn="1"/>
        </p:nvCxnSpPr>
        <p:spPr>
          <a:xfrm>
            <a:off x="4001931" y="1004117"/>
            <a:ext cx="0" cy="4920278"/>
          </a:xfrm>
          <a:prstGeom prst="line">
            <a:avLst/>
          </a:prstGeom>
          <a:ln w="28575">
            <a:solidFill>
              <a:srgbClr val="17385F"/>
            </a:solidFill>
          </a:ln>
        </p:spPr>
        <p:style>
          <a:lnRef idx="1">
            <a:schemeClr val="dk1"/>
          </a:lnRef>
          <a:fillRef idx="0">
            <a:schemeClr val="dk1"/>
          </a:fillRef>
          <a:effectRef idx="0">
            <a:schemeClr val="dk1"/>
          </a:effectRef>
          <a:fontRef idx="minor">
            <a:schemeClr val="tx1"/>
          </a:fontRef>
        </p:style>
      </p:cxnSp>
      <p:sp>
        <p:nvSpPr>
          <p:cNvPr id="10" name="Slide Number Placeholder 8">
            <a:extLst>
              <a:ext uri="{FF2B5EF4-FFF2-40B4-BE49-F238E27FC236}">
                <a16:creationId xmlns:a16="http://schemas.microsoft.com/office/drawing/2014/main" id="{E0A4CE22-ADAF-4736-9730-DC53403AD609}"/>
              </a:ext>
            </a:extLst>
          </p:cNvPr>
          <p:cNvSpPr>
            <a:spLocks noGrp="1"/>
          </p:cNvSpPr>
          <p:nvPr>
            <p:ph type="sldNum" sz="quarter" idx="10"/>
          </p:nvPr>
        </p:nvSpPr>
        <p:spPr>
          <a:xfrm>
            <a:off x="11686539" y="6238875"/>
            <a:ext cx="508000" cy="365125"/>
          </a:xfrm>
          <a:prstGeom prst="rect">
            <a:avLst/>
          </a:prstGeom>
        </p:spPr>
        <p:txBody>
          <a:bodyPr/>
          <a:lstStyle>
            <a:lvl1pPr algn="ctr">
              <a:defRPr sz="1000" b="1">
                <a:solidFill>
                  <a:schemeClr val="bg1"/>
                </a:solidFill>
              </a:defRPr>
            </a:lvl1pPr>
          </a:lstStyle>
          <a:p>
            <a:fld id="{0EF2D667-8C17-49E6-813D-D24C7C39E88A}" type="slidenum">
              <a:rPr lang="en-US" altLang="en-US" smtClean="0"/>
              <a:pPr/>
              <a:t>‹#›</a:t>
            </a:fld>
            <a:endParaRPr lang="en-US" altLang="en-US"/>
          </a:p>
        </p:txBody>
      </p:sp>
    </p:spTree>
    <p:extLst>
      <p:ext uri="{BB962C8B-B14F-4D97-AF65-F5344CB8AC3E}">
        <p14:creationId xmlns:p14="http://schemas.microsoft.com/office/powerpoint/2010/main" val="4937931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cxnSp>
        <p:nvCxnSpPr>
          <p:cNvPr id="6" name="Straight Connector 6">
            <a:extLst>
              <a:ext uri="{FF2B5EF4-FFF2-40B4-BE49-F238E27FC236}">
                <a16:creationId xmlns:a16="http://schemas.microsoft.com/office/drawing/2014/main" id="{EA54E0B0-8448-4E59-B799-BA4D5D0CC1F1}"/>
              </a:ext>
            </a:extLst>
          </p:cNvPr>
          <p:cNvCxnSpPr>
            <a:cxnSpLocks/>
          </p:cNvCxnSpPr>
          <p:nvPr userDrawn="1"/>
        </p:nvCxnSpPr>
        <p:spPr>
          <a:xfrm>
            <a:off x="219075" y="851717"/>
            <a:ext cx="11492865" cy="0"/>
          </a:xfrm>
          <a:prstGeom prst="line">
            <a:avLst/>
          </a:prstGeom>
          <a:ln w="28575">
            <a:solidFill>
              <a:srgbClr val="17385F"/>
            </a:solidFill>
          </a:ln>
        </p:spPr>
        <p:style>
          <a:lnRef idx="1">
            <a:schemeClr val="dk1"/>
          </a:lnRef>
          <a:fillRef idx="0">
            <a:schemeClr val="dk1"/>
          </a:fillRef>
          <a:effectRef idx="0">
            <a:schemeClr val="dk1"/>
          </a:effectRef>
          <a:fontRef idx="minor">
            <a:schemeClr val="tx1"/>
          </a:fontRef>
        </p:style>
      </p:cxnSp>
      <p:sp>
        <p:nvSpPr>
          <p:cNvPr id="7" name="Title 1">
            <a:extLst>
              <a:ext uri="{FF2B5EF4-FFF2-40B4-BE49-F238E27FC236}">
                <a16:creationId xmlns:a16="http://schemas.microsoft.com/office/drawing/2014/main" id="{8ACB4A24-8D17-4FCE-A711-61ABB64C0B38}"/>
              </a:ext>
            </a:extLst>
          </p:cNvPr>
          <p:cNvSpPr>
            <a:spLocks noGrp="1"/>
          </p:cNvSpPr>
          <p:nvPr>
            <p:ph type="ctrTitle"/>
          </p:nvPr>
        </p:nvSpPr>
        <p:spPr>
          <a:xfrm>
            <a:off x="219075" y="151500"/>
            <a:ext cx="11492865" cy="609600"/>
          </a:xfrm>
          <a:prstGeom prst="rect">
            <a:avLst/>
          </a:prstGeom>
        </p:spPr>
        <p:txBody>
          <a:bodyPr/>
          <a:lstStyle/>
          <a:p>
            <a:r>
              <a:rPr lang="en-US"/>
              <a:t>Click to edit Master title style</a:t>
            </a:r>
          </a:p>
        </p:txBody>
      </p:sp>
      <p:sp>
        <p:nvSpPr>
          <p:cNvPr id="9" name="Subtitle 2">
            <a:extLst>
              <a:ext uri="{FF2B5EF4-FFF2-40B4-BE49-F238E27FC236}">
                <a16:creationId xmlns:a16="http://schemas.microsoft.com/office/drawing/2014/main" id="{1F23F1F4-272C-4E2A-BA35-90999CE601CC}"/>
              </a:ext>
            </a:extLst>
          </p:cNvPr>
          <p:cNvSpPr>
            <a:spLocks noGrp="1"/>
          </p:cNvSpPr>
          <p:nvPr>
            <p:ph type="subTitle" idx="1"/>
          </p:nvPr>
        </p:nvSpPr>
        <p:spPr>
          <a:xfrm>
            <a:off x="219075" y="942335"/>
            <a:ext cx="11492865" cy="5010789"/>
          </a:xfrm>
          <a:prstGeom prst="rect">
            <a:avLst/>
          </a:prstGeom>
        </p:spPr>
        <p:txBody>
          <a:bodyPr/>
          <a:lstStyle>
            <a:lvl1pPr marL="0" indent="0" algn="l">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10" name="Slide Number Placeholder 8">
            <a:extLst>
              <a:ext uri="{FF2B5EF4-FFF2-40B4-BE49-F238E27FC236}">
                <a16:creationId xmlns:a16="http://schemas.microsoft.com/office/drawing/2014/main" id="{E0A4CE22-ADAF-4736-9730-DC53403AD609}"/>
              </a:ext>
            </a:extLst>
          </p:cNvPr>
          <p:cNvSpPr>
            <a:spLocks noGrp="1"/>
          </p:cNvSpPr>
          <p:nvPr>
            <p:ph type="sldNum" sz="quarter" idx="10"/>
          </p:nvPr>
        </p:nvSpPr>
        <p:spPr>
          <a:xfrm>
            <a:off x="11686539" y="6238875"/>
            <a:ext cx="508000" cy="365125"/>
          </a:xfrm>
          <a:prstGeom prst="rect">
            <a:avLst/>
          </a:prstGeom>
        </p:spPr>
        <p:txBody>
          <a:bodyPr/>
          <a:lstStyle>
            <a:lvl1pPr algn="ctr">
              <a:defRPr sz="1000" b="1">
                <a:solidFill>
                  <a:schemeClr val="bg1"/>
                </a:solidFill>
              </a:defRPr>
            </a:lvl1pPr>
          </a:lstStyle>
          <a:p>
            <a:fld id="{0EF2D667-8C17-49E6-813D-D24C7C39E88A}" type="slidenum">
              <a:rPr lang="en-US" altLang="en-US" smtClean="0"/>
              <a:pPr/>
              <a:t>‹#›</a:t>
            </a:fld>
            <a:endParaRPr lang="en-US" altLang="en-US"/>
          </a:p>
        </p:txBody>
      </p:sp>
    </p:spTree>
    <p:extLst>
      <p:ext uri="{BB962C8B-B14F-4D97-AF65-F5344CB8AC3E}">
        <p14:creationId xmlns:p14="http://schemas.microsoft.com/office/powerpoint/2010/main" val="28387760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8">
            <a:extLst>
              <a:ext uri="{FF2B5EF4-FFF2-40B4-BE49-F238E27FC236}">
                <a16:creationId xmlns:a16="http://schemas.microsoft.com/office/drawing/2014/main" id="{E0A4CE22-ADAF-4736-9730-DC53403AD609}"/>
              </a:ext>
            </a:extLst>
          </p:cNvPr>
          <p:cNvSpPr>
            <a:spLocks noGrp="1"/>
          </p:cNvSpPr>
          <p:nvPr>
            <p:ph type="sldNum" sz="quarter" idx="10"/>
          </p:nvPr>
        </p:nvSpPr>
        <p:spPr>
          <a:xfrm>
            <a:off x="11686539" y="6238875"/>
            <a:ext cx="508000" cy="365125"/>
          </a:xfrm>
          <a:prstGeom prst="rect">
            <a:avLst/>
          </a:prstGeom>
        </p:spPr>
        <p:txBody>
          <a:bodyPr/>
          <a:lstStyle>
            <a:lvl1pPr algn="ctr">
              <a:defRPr sz="1000" b="1">
                <a:solidFill>
                  <a:schemeClr val="bg1"/>
                </a:solidFill>
              </a:defRPr>
            </a:lvl1pPr>
          </a:lstStyle>
          <a:p>
            <a:fld id="{0EF2D667-8C17-49E6-813D-D24C7C39E88A}" type="slidenum">
              <a:rPr lang="en-US" altLang="en-US" smtClean="0"/>
              <a:pPr/>
              <a:t>‹#›</a:t>
            </a:fld>
            <a:endParaRPr lang="en-US" altLang="en-US"/>
          </a:p>
        </p:txBody>
      </p:sp>
    </p:spTree>
    <p:extLst>
      <p:ext uri="{BB962C8B-B14F-4D97-AF65-F5344CB8AC3E}">
        <p14:creationId xmlns:p14="http://schemas.microsoft.com/office/powerpoint/2010/main" val="12854037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7499" y="177800"/>
            <a:ext cx="3401485"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3824355" y="177800"/>
            <a:ext cx="7940012" cy="5757566"/>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77499" y="1435101"/>
            <a:ext cx="3401485" cy="4500265"/>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cxnSp>
        <p:nvCxnSpPr>
          <p:cNvPr id="8" name="Straight Connector 6">
            <a:extLst>
              <a:ext uri="{FF2B5EF4-FFF2-40B4-BE49-F238E27FC236}">
                <a16:creationId xmlns:a16="http://schemas.microsoft.com/office/drawing/2014/main" id="{733F2352-FC91-4D49-A630-034C83F8EF63}"/>
              </a:ext>
            </a:extLst>
          </p:cNvPr>
          <p:cNvCxnSpPr>
            <a:cxnSpLocks/>
          </p:cNvCxnSpPr>
          <p:nvPr userDrawn="1"/>
        </p:nvCxnSpPr>
        <p:spPr>
          <a:xfrm>
            <a:off x="3769763" y="177800"/>
            <a:ext cx="0" cy="5757566"/>
          </a:xfrm>
          <a:prstGeom prst="line">
            <a:avLst/>
          </a:prstGeom>
          <a:ln w="28575">
            <a:solidFill>
              <a:srgbClr val="013298"/>
            </a:solidFill>
          </a:ln>
        </p:spPr>
        <p:style>
          <a:lnRef idx="1">
            <a:schemeClr val="dk1"/>
          </a:lnRef>
          <a:fillRef idx="0">
            <a:schemeClr val="dk1"/>
          </a:fillRef>
          <a:effectRef idx="0">
            <a:schemeClr val="dk1"/>
          </a:effectRef>
          <a:fontRef idx="minor">
            <a:schemeClr val="tx1"/>
          </a:fontRef>
        </p:style>
      </p:cxnSp>
      <p:cxnSp>
        <p:nvCxnSpPr>
          <p:cNvPr id="10" name="Straight Connector 6">
            <a:extLst>
              <a:ext uri="{FF2B5EF4-FFF2-40B4-BE49-F238E27FC236}">
                <a16:creationId xmlns:a16="http://schemas.microsoft.com/office/drawing/2014/main" id="{30965FA2-4E51-403E-A04C-F769002C1D29}"/>
              </a:ext>
            </a:extLst>
          </p:cNvPr>
          <p:cNvCxnSpPr>
            <a:cxnSpLocks/>
          </p:cNvCxnSpPr>
          <p:nvPr userDrawn="1"/>
        </p:nvCxnSpPr>
        <p:spPr>
          <a:xfrm>
            <a:off x="277498" y="1394157"/>
            <a:ext cx="3401485" cy="0"/>
          </a:xfrm>
          <a:prstGeom prst="line">
            <a:avLst/>
          </a:prstGeom>
          <a:ln w="28575">
            <a:solidFill>
              <a:srgbClr val="013298"/>
            </a:solidFill>
          </a:ln>
        </p:spPr>
        <p:style>
          <a:lnRef idx="1">
            <a:schemeClr val="dk1"/>
          </a:lnRef>
          <a:fillRef idx="0">
            <a:schemeClr val="dk1"/>
          </a:fillRef>
          <a:effectRef idx="0">
            <a:schemeClr val="dk1"/>
          </a:effectRef>
          <a:fontRef idx="minor">
            <a:schemeClr val="tx1"/>
          </a:fontRef>
        </p:style>
      </p:cxnSp>
      <p:sp>
        <p:nvSpPr>
          <p:cNvPr id="11" name="Slide Number Placeholder 8">
            <a:extLst>
              <a:ext uri="{FF2B5EF4-FFF2-40B4-BE49-F238E27FC236}">
                <a16:creationId xmlns:a16="http://schemas.microsoft.com/office/drawing/2014/main" id="{E0A4CE22-ADAF-4736-9730-DC53403AD609}"/>
              </a:ext>
            </a:extLst>
          </p:cNvPr>
          <p:cNvSpPr>
            <a:spLocks noGrp="1"/>
          </p:cNvSpPr>
          <p:nvPr>
            <p:ph type="sldNum" sz="quarter" idx="10"/>
          </p:nvPr>
        </p:nvSpPr>
        <p:spPr>
          <a:xfrm>
            <a:off x="11686539" y="6238875"/>
            <a:ext cx="508000" cy="365125"/>
          </a:xfrm>
          <a:prstGeom prst="rect">
            <a:avLst/>
          </a:prstGeom>
        </p:spPr>
        <p:txBody>
          <a:bodyPr/>
          <a:lstStyle>
            <a:lvl1pPr algn="ctr">
              <a:defRPr sz="1000" b="1">
                <a:solidFill>
                  <a:schemeClr val="bg1"/>
                </a:solidFill>
              </a:defRPr>
            </a:lvl1pPr>
          </a:lstStyle>
          <a:p>
            <a:fld id="{0EF2D667-8C17-49E6-813D-D24C7C39E88A}" type="slidenum">
              <a:rPr lang="en-US" altLang="en-US" smtClean="0"/>
              <a:pPr/>
              <a:t>‹#›</a:t>
            </a:fld>
            <a:endParaRPr lang="en-US" altLang="en-US"/>
          </a:p>
        </p:txBody>
      </p:sp>
    </p:spTree>
    <p:extLst>
      <p:ext uri="{BB962C8B-B14F-4D97-AF65-F5344CB8AC3E}">
        <p14:creationId xmlns:p14="http://schemas.microsoft.com/office/powerpoint/2010/main" val="17006871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19075" y="942335"/>
            <a:ext cx="11492865" cy="4518665"/>
          </a:xfrm>
          <a:prstGeom prst="rect">
            <a:avLst/>
          </a:prstGeo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p>
        </p:txBody>
      </p:sp>
      <p:sp>
        <p:nvSpPr>
          <p:cNvPr id="4" name="Text Placeholder 3"/>
          <p:cNvSpPr>
            <a:spLocks noGrp="1"/>
          </p:cNvSpPr>
          <p:nvPr>
            <p:ph type="body" sz="half" idx="2"/>
          </p:nvPr>
        </p:nvSpPr>
        <p:spPr>
          <a:xfrm>
            <a:off x="2641600" y="5561081"/>
            <a:ext cx="7315200" cy="3984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cxnSp>
        <p:nvCxnSpPr>
          <p:cNvPr id="6" name="Straight Connector 6">
            <a:extLst>
              <a:ext uri="{FF2B5EF4-FFF2-40B4-BE49-F238E27FC236}">
                <a16:creationId xmlns:a16="http://schemas.microsoft.com/office/drawing/2014/main" id="{F97016D9-C462-4368-9051-81166B324036}"/>
              </a:ext>
            </a:extLst>
          </p:cNvPr>
          <p:cNvCxnSpPr>
            <a:cxnSpLocks/>
          </p:cNvCxnSpPr>
          <p:nvPr userDrawn="1"/>
        </p:nvCxnSpPr>
        <p:spPr>
          <a:xfrm>
            <a:off x="219075" y="851717"/>
            <a:ext cx="11492865" cy="0"/>
          </a:xfrm>
          <a:prstGeom prst="line">
            <a:avLst/>
          </a:prstGeom>
          <a:ln w="28575">
            <a:solidFill>
              <a:srgbClr val="013298"/>
            </a:solidFill>
          </a:ln>
        </p:spPr>
        <p:style>
          <a:lnRef idx="1">
            <a:schemeClr val="dk1"/>
          </a:lnRef>
          <a:fillRef idx="0">
            <a:schemeClr val="dk1"/>
          </a:fillRef>
          <a:effectRef idx="0">
            <a:schemeClr val="dk1"/>
          </a:effectRef>
          <a:fontRef idx="minor">
            <a:schemeClr val="tx1"/>
          </a:fontRef>
        </p:style>
      </p:cxnSp>
      <p:sp>
        <p:nvSpPr>
          <p:cNvPr id="7" name="Title 1">
            <a:extLst>
              <a:ext uri="{FF2B5EF4-FFF2-40B4-BE49-F238E27FC236}">
                <a16:creationId xmlns:a16="http://schemas.microsoft.com/office/drawing/2014/main" id="{80EEC150-325E-4B1F-941C-668A1D585FF7}"/>
              </a:ext>
            </a:extLst>
          </p:cNvPr>
          <p:cNvSpPr>
            <a:spLocks noGrp="1"/>
          </p:cNvSpPr>
          <p:nvPr>
            <p:ph type="ctrTitle"/>
          </p:nvPr>
        </p:nvSpPr>
        <p:spPr>
          <a:xfrm>
            <a:off x="219075" y="151500"/>
            <a:ext cx="11492865" cy="609600"/>
          </a:xfrm>
          <a:prstGeom prst="rect">
            <a:avLst/>
          </a:prstGeom>
        </p:spPr>
        <p:txBody>
          <a:bodyPr/>
          <a:lstStyle/>
          <a:p>
            <a:r>
              <a:rPr lang="en-US"/>
              <a:t>Click to edit Master title style</a:t>
            </a:r>
          </a:p>
        </p:txBody>
      </p:sp>
      <p:sp>
        <p:nvSpPr>
          <p:cNvPr id="9" name="Slide Number Placeholder 8">
            <a:extLst>
              <a:ext uri="{FF2B5EF4-FFF2-40B4-BE49-F238E27FC236}">
                <a16:creationId xmlns:a16="http://schemas.microsoft.com/office/drawing/2014/main" id="{E0A4CE22-ADAF-4736-9730-DC53403AD609}"/>
              </a:ext>
            </a:extLst>
          </p:cNvPr>
          <p:cNvSpPr>
            <a:spLocks noGrp="1"/>
          </p:cNvSpPr>
          <p:nvPr>
            <p:ph type="sldNum" sz="quarter" idx="10"/>
          </p:nvPr>
        </p:nvSpPr>
        <p:spPr>
          <a:xfrm>
            <a:off x="11686539" y="6238875"/>
            <a:ext cx="508000" cy="365125"/>
          </a:xfrm>
          <a:prstGeom prst="rect">
            <a:avLst/>
          </a:prstGeom>
        </p:spPr>
        <p:txBody>
          <a:bodyPr/>
          <a:lstStyle>
            <a:lvl1pPr algn="ctr">
              <a:defRPr sz="1000" b="1">
                <a:solidFill>
                  <a:schemeClr val="bg1"/>
                </a:solidFill>
              </a:defRPr>
            </a:lvl1pPr>
          </a:lstStyle>
          <a:p>
            <a:fld id="{0EF2D667-8C17-49E6-813D-D24C7C39E88A}" type="slidenum">
              <a:rPr lang="en-US" altLang="en-US" smtClean="0"/>
              <a:pPr/>
              <a:t>‹#›</a:t>
            </a:fld>
            <a:endParaRPr lang="en-US" altLang="en-US"/>
          </a:p>
        </p:txBody>
      </p:sp>
    </p:spTree>
    <p:extLst>
      <p:ext uri="{BB962C8B-B14F-4D97-AF65-F5344CB8AC3E}">
        <p14:creationId xmlns:p14="http://schemas.microsoft.com/office/powerpoint/2010/main" val="17135010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279400"/>
            <a:ext cx="10668000" cy="609600"/>
          </a:xfrm>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19E2DBC7-9695-4156-ACA1-52997B919030}" type="slidenum">
              <a:rPr lang="en-US" smtClean="0"/>
              <a:t>‹#›</a:t>
            </a:fld>
            <a:endParaRPr lang="en-US"/>
          </a:p>
        </p:txBody>
      </p:sp>
      <p:sp>
        <p:nvSpPr>
          <p:cNvPr id="8" name="Content Placeholder 3"/>
          <p:cNvSpPr>
            <a:spLocks noGrp="1"/>
          </p:cNvSpPr>
          <p:nvPr>
            <p:ph sz="half" idx="2"/>
          </p:nvPr>
        </p:nvSpPr>
        <p:spPr>
          <a:xfrm>
            <a:off x="1219200" y="990600"/>
            <a:ext cx="10668000" cy="5486400"/>
          </a:xfrm>
        </p:spPr>
        <p:txBody>
          <a:bodyPr anchor="t">
            <a:normAutofit/>
          </a:bodyPr>
          <a:lstStyle>
            <a:lvl1pPr>
              <a:defRPr sz="2400"/>
            </a:lvl1pPr>
            <a:lvl2pPr>
              <a:defRPr sz="2400"/>
            </a:lvl2pPr>
            <a:lvl3pPr>
              <a:defRPr sz="2400"/>
            </a:lvl3pPr>
            <a:lvl4pPr>
              <a:defRPr sz="2400"/>
            </a:lvl4pPr>
            <a:lvl5pPr>
              <a:defRPr sz="24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p:nvCxnSpPr>
        <p:spPr>
          <a:xfrm>
            <a:off x="1320800" y="889000"/>
            <a:ext cx="10566400"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771692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6" name="Straight Connector 6">
            <a:extLst>
              <a:ext uri="{FF2B5EF4-FFF2-40B4-BE49-F238E27FC236}">
                <a16:creationId xmlns:a16="http://schemas.microsoft.com/office/drawing/2014/main" id="{EA54E0B0-8448-4E59-B799-BA4D5D0CC1F1}"/>
              </a:ext>
            </a:extLst>
          </p:cNvPr>
          <p:cNvCxnSpPr>
            <a:cxnSpLocks/>
          </p:cNvCxnSpPr>
          <p:nvPr userDrawn="1"/>
        </p:nvCxnSpPr>
        <p:spPr>
          <a:xfrm>
            <a:off x="219075" y="851717"/>
            <a:ext cx="11492865" cy="0"/>
          </a:xfrm>
          <a:prstGeom prst="line">
            <a:avLst/>
          </a:prstGeom>
          <a:ln w="28575">
            <a:solidFill>
              <a:srgbClr val="17385F"/>
            </a:solidFill>
          </a:ln>
        </p:spPr>
        <p:style>
          <a:lnRef idx="1">
            <a:schemeClr val="dk1"/>
          </a:lnRef>
          <a:fillRef idx="0">
            <a:schemeClr val="dk1"/>
          </a:fillRef>
          <a:effectRef idx="0">
            <a:schemeClr val="dk1"/>
          </a:effectRef>
          <a:fontRef idx="minor">
            <a:schemeClr val="tx1"/>
          </a:fontRef>
        </p:style>
      </p:cxnSp>
      <p:sp>
        <p:nvSpPr>
          <p:cNvPr id="7" name="Title 1">
            <a:extLst>
              <a:ext uri="{FF2B5EF4-FFF2-40B4-BE49-F238E27FC236}">
                <a16:creationId xmlns:a16="http://schemas.microsoft.com/office/drawing/2014/main" id="{8ACB4A24-8D17-4FCE-A711-61ABB64C0B38}"/>
              </a:ext>
            </a:extLst>
          </p:cNvPr>
          <p:cNvSpPr>
            <a:spLocks noGrp="1"/>
          </p:cNvSpPr>
          <p:nvPr>
            <p:ph type="ctrTitle"/>
          </p:nvPr>
        </p:nvSpPr>
        <p:spPr>
          <a:xfrm>
            <a:off x="219075" y="151500"/>
            <a:ext cx="11492865" cy="609600"/>
          </a:xfrm>
          <a:prstGeom prst="rect">
            <a:avLst/>
          </a:prstGeom>
        </p:spPr>
        <p:txBody>
          <a:bodyPr/>
          <a:lstStyle/>
          <a:p>
            <a:r>
              <a:rPr lang="en-US"/>
              <a:t>Click to edit Master title style</a:t>
            </a:r>
          </a:p>
        </p:txBody>
      </p:sp>
      <p:sp>
        <p:nvSpPr>
          <p:cNvPr id="9" name="Subtitle 2">
            <a:extLst>
              <a:ext uri="{FF2B5EF4-FFF2-40B4-BE49-F238E27FC236}">
                <a16:creationId xmlns:a16="http://schemas.microsoft.com/office/drawing/2014/main" id="{1F23F1F4-272C-4E2A-BA35-90999CE601CC}"/>
              </a:ext>
            </a:extLst>
          </p:cNvPr>
          <p:cNvSpPr>
            <a:spLocks noGrp="1"/>
          </p:cNvSpPr>
          <p:nvPr>
            <p:ph type="subTitle" idx="1"/>
          </p:nvPr>
        </p:nvSpPr>
        <p:spPr>
          <a:xfrm>
            <a:off x="219075" y="942335"/>
            <a:ext cx="11492865" cy="5010789"/>
          </a:xfrm>
          <a:prstGeom prst="rect">
            <a:avLst/>
          </a:prstGeom>
        </p:spPr>
        <p:txBody>
          <a:bodyPr/>
          <a:lstStyle>
            <a:lvl1pPr marL="0" indent="0" algn="l">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10" name="Slide Number Placeholder 8">
            <a:extLst>
              <a:ext uri="{FF2B5EF4-FFF2-40B4-BE49-F238E27FC236}">
                <a16:creationId xmlns:a16="http://schemas.microsoft.com/office/drawing/2014/main" id="{E0A4CE22-ADAF-4736-9730-DC53403AD609}"/>
              </a:ext>
            </a:extLst>
          </p:cNvPr>
          <p:cNvSpPr>
            <a:spLocks noGrp="1"/>
          </p:cNvSpPr>
          <p:nvPr>
            <p:ph type="sldNum" sz="quarter" idx="10"/>
          </p:nvPr>
        </p:nvSpPr>
        <p:spPr>
          <a:xfrm>
            <a:off x="11686539" y="6238875"/>
            <a:ext cx="508000" cy="365125"/>
          </a:xfrm>
          <a:prstGeom prst="rect">
            <a:avLst/>
          </a:prstGeom>
        </p:spPr>
        <p:txBody>
          <a:bodyPr/>
          <a:lstStyle>
            <a:lvl1pPr algn="ctr">
              <a:defRPr sz="1000" b="1">
                <a:solidFill>
                  <a:schemeClr val="bg1"/>
                </a:solidFill>
              </a:defRPr>
            </a:lvl1pPr>
          </a:lstStyle>
          <a:p>
            <a:fld id="{0EF2D667-8C17-49E6-813D-D24C7C39E88A}" type="slidenum">
              <a:rPr lang="en-US" altLang="en-US" smtClean="0"/>
              <a:pPr/>
              <a:t>‹#›</a:t>
            </a:fld>
            <a:endParaRPr lang="en-US" altLang="en-US"/>
          </a:p>
        </p:txBody>
      </p:sp>
    </p:spTree>
    <p:extLst>
      <p:ext uri="{BB962C8B-B14F-4D97-AF65-F5344CB8AC3E}">
        <p14:creationId xmlns:p14="http://schemas.microsoft.com/office/powerpoint/2010/main" val="34797002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9BE43-8574-214C-DA36-10EEB385B9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F0586C-C753-7B34-71B5-9B35337638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3A7E41-7CC7-76E2-5CB0-EBC963B9C356}"/>
              </a:ext>
            </a:extLst>
          </p:cNvPr>
          <p:cNvSpPr>
            <a:spLocks noGrp="1"/>
          </p:cNvSpPr>
          <p:nvPr>
            <p:ph type="dt" sz="half" idx="10"/>
          </p:nvPr>
        </p:nvSpPr>
        <p:spPr/>
        <p:txBody>
          <a:bodyPr/>
          <a:lstStyle/>
          <a:p>
            <a:fld id="{CFA4FD01-A705-C046-86CD-C73C4C597E35}" type="datetimeFigureOut">
              <a:rPr lang="en-US" smtClean="0"/>
              <a:t>2/13/2025</a:t>
            </a:fld>
            <a:endParaRPr lang="en-US"/>
          </a:p>
        </p:txBody>
      </p:sp>
      <p:sp>
        <p:nvSpPr>
          <p:cNvPr id="5" name="Footer Placeholder 4">
            <a:extLst>
              <a:ext uri="{FF2B5EF4-FFF2-40B4-BE49-F238E27FC236}">
                <a16:creationId xmlns:a16="http://schemas.microsoft.com/office/drawing/2014/main" id="{61FC8C51-CE8D-DC0C-2A95-E742D0B8FE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5F817A-71AA-2ED1-8FAD-D023E3756F8B}"/>
              </a:ext>
            </a:extLst>
          </p:cNvPr>
          <p:cNvSpPr>
            <a:spLocks noGrp="1"/>
          </p:cNvSpPr>
          <p:nvPr>
            <p:ph type="sldNum" sz="quarter" idx="12"/>
          </p:nvPr>
        </p:nvSpPr>
        <p:spPr/>
        <p:txBody>
          <a:bodyPr/>
          <a:lstStyle/>
          <a:p>
            <a:fld id="{C5643BF1-140C-6845-B0F1-4BD6C1A986DA}" type="slidenum">
              <a:rPr lang="en-US" smtClean="0"/>
              <a:t>‹#›</a:t>
            </a:fld>
            <a:endParaRPr lang="en-US"/>
          </a:p>
        </p:txBody>
      </p:sp>
    </p:spTree>
    <p:extLst>
      <p:ext uri="{BB962C8B-B14F-4D97-AF65-F5344CB8AC3E}">
        <p14:creationId xmlns:p14="http://schemas.microsoft.com/office/powerpoint/2010/main" val="39611816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51560" y="1432223"/>
            <a:ext cx="9966960" cy="2847677"/>
          </a:xfrm>
          <a:solidFill>
            <a:schemeClr val="bg1">
              <a:lumMod val="95000"/>
            </a:schemeClr>
          </a:solidFill>
        </p:spPr>
        <p:txBody>
          <a:bodyPr anchor="ctr">
            <a:noAutofit/>
          </a:bodyPr>
          <a:lstStyle>
            <a:lvl1pPr algn="l">
              <a:lnSpc>
                <a:spcPct val="85000"/>
              </a:lnSpc>
              <a:defRPr sz="5400" b="1" u="none" cap="none" baseline="0">
                <a:solidFill>
                  <a:schemeClr val="tx1"/>
                </a:solidFill>
              </a:defRPr>
            </a:lvl1pPr>
          </a:lstStyle>
          <a:p>
            <a:r>
              <a:rPr lang="en-US"/>
              <a:t>Click to edit Master title style</a:t>
            </a:r>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000" b="1">
                <a:solidFill>
                  <a:srgbClr val="005B99"/>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a:xfrm>
            <a:off x="10058399" y="6272784"/>
            <a:ext cx="1587731" cy="365125"/>
          </a:xfrm>
        </p:spPr>
        <p:txBody>
          <a:bodyPr/>
          <a:lstStyle>
            <a:lvl1pPr>
              <a:defRPr sz="1600"/>
            </a:lvl1pPr>
          </a:lstStyle>
          <a:p>
            <a:fld id="{12078E32-9A8F-42AF-B046-430CA36478C1}" type="datetimeFigureOut">
              <a:rPr lang="en-US" b="1" smtClean="0"/>
              <a:pPr/>
              <a:t>2/13/2025</a:t>
            </a:fld>
            <a:endParaRPr lang="en-US"/>
          </a:p>
        </p:txBody>
      </p:sp>
      <p:sp>
        <p:nvSpPr>
          <p:cNvPr id="5" name="Footer Placeholder 4"/>
          <p:cNvSpPr>
            <a:spLocks noGrp="1"/>
          </p:cNvSpPr>
          <p:nvPr>
            <p:ph type="ftr" sz="quarter" idx="11"/>
          </p:nvPr>
        </p:nvSpPr>
        <p:spPr/>
        <p:txBody>
          <a:bodyPr/>
          <a:lstStyle/>
          <a:p>
            <a:endParaRPr lang="en-US"/>
          </a:p>
        </p:txBody>
      </p:sp>
      <p:pic>
        <p:nvPicPr>
          <p:cNvPr id="7" name="Picture 6">
            <a:extLst>
              <a:ext uri="{FF2B5EF4-FFF2-40B4-BE49-F238E27FC236}">
                <a16:creationId xmlns:a16="http://schemas.microsoft.com/office/drawing/2014/main" id="{5B46D2C5-5E6D-A340-9BB3-971946348D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9848" y="362316"/>
            <a:ext cx="2303655" cy="909199"/>
          </a:xfrm>
          <a:prstGeom prst="rect">
            <a:avLst/>
          </a:prstGeom>
        </p:spPr>
      </p:pic>
    </p:spTree>
    <p:extLst>
      <p:ext uri="{BB962C8B-B14F-4D97-AF65-F5344CB8AC3E}">
        <p14:creationId xmlns:p14="http://schemas.microsoft.com/office/powerpoint/2010/main" val="200065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rgbClr val="005B99"/>
                </a:solidFill>
                <a:latin typeface="+mn-lt"/>
              </a:defRPr>
            </a:lvl1pPr>
            <a:lvl2pPr>
              <a:defRPr>
                <a:solidFill>
                  <a:srgbClr val="005B99"/>
                </a:solidFill>
                <a:latin typeface="+mn-lt"/>
              </a:defRPr>
            </a:lvl2pPr>
            <a:lvl3pPr>
              <a:defRPr>
                <a:solidFill>
                  <a:srgbClr val="005B99"/>
                </a:solidFill>
                <a:latin typeface="+mn-lt"/>
              </a:defRPr>
            </a:lvl3pPr>
            <a:lvl4pPr>
              <a:defRPr>
                <a:solidFill>
                  <a:srgbClr val="005B99"/>
                </a:solidFill>
                <a:latin typeface="+mn-lt"/>
              </a:defRPr>
            </a:lvl4pPr>
            <a:lvl5pPr>
              <a:defRPr>
                <a:solidFill>
                  <a:srgbClr val="005B99"/>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078E32-9A8F-42AF-B046-430CA36478C1}" type="datetimeFigureOut">
              <a:rPr lang="en-US" smtClean="0"/>
              <a:t>2/13/2025</a:t>
            </a:fld>
            <a:endParaRPr lang="en-US"/>
          </a:p>
        </p:txBody>
      </p:sp>
      <p:sp>
        <p:nvSpPr>
          <p:cNvPr id="5" name="Footer Placeholder 4"/>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AE4469-4F63-41CD-98C0-1D3250367B29}"/>
              </a:ext>
            </a:extLst>
          </p:cNvPr>
          <p:cNvSpPr>
            <a:spLocks noGrp="1"/>
          </p:cNvSpPr>
          <p:nvPr>
            <p:ph type="sldNum" sz="quarter" idx="12"/>
          </p:nvPr>
        </p:nvSpPr>
        <p:spPr>
          <a:xfrm>
            <a:off x="11311128" y="6272784"/>
            <a:ext cx="640080" cy="365125"/>
          </a:xfrm>
          <a:prstGeom prst="rect">
            <a:avLst/>
          </a:prstGeom>
        </p:spPr>
        <p:txBody>
          <a:bodyPr/>
          <a:lstStyle/>
          <a:p>
            <a:fld id="{3FCCF984-64AA-42B4-8D2F-66BCDE3A50F4}" type="slidenum">
              <a:rPr lang="en-US" smtClean="0"/>
              <a:t>‹#›</a:t>
            </a:fld>
            <a:endParaRPr lang="en-US"/>
          </a:p>
        </p:txBody>
      </p:sp>
    </p:spTree>
    <p:extLst>
      <p:ext uri="{BB962C8B-B14F-4D97-AF65-F5344CB8AC3E}">
        <p14:creationId xmlns:p14="http://schemas.microsoft.com/office/powerpoint/2010/main" val="3696393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1069848" y="2331720"/>
            <a:ext cx="4754880" cy="370332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64224" y="2331720"/>
            <a:ext cx="4754880" cy="370332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2078E32-9A8F-42AF-B046-430CA36478C1}" type="datetimeFigureOut">
              <a:rPr lang="en-US" smtClean="0"/>
              <a:t>2/13/2025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11311128" y="6272784"/>
            <a:ext cx="640080" cy="365125"/>
          </a:xfrm>
          <a:prstGeom prst="rect">
            <a:avLst/>
          </a:prstGeom>
        </p:spPr>
        <p:txBody>
          <a:bodyPr/>
          <a:lstStyle/>
          <a:p>
            <a:fld id="{3FCCF984-64AA-42B4-8D2F-66BCDE3A50F4}" type="slidenum">
              <a:rPr lang="en-US" smtClean="0"/>
              <a:t>‹#›</a:t>
            </a:fld>
            <a:endParaRPr lang="en-US"/>
          </a:p>
        </p:txBody>
      </p:sp>
    </p:spTree>
    <p:extLst>
      <p:ext uri="{BB962C8B-B14F-4D97-AF65-F5344CB8AC3E}">
        <p14:creationId xmlns:p14="http://schemas.microsoft.com/office/powerpoint/2010/main" val="17895581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9848" y="2194560"/>
            <a:ext cx="4754880" cy="3977640"/>
          </a:xfrm>
        </p:spPr>
        <p:txBody>
          <a:bodyPr/>
          <a:lstStyle>
            <a:lvl1pPr>
              <a:defRPr sz="2000">
                <a:latin typeface="+mn-lt"/>
              </a:defRPr>
            </a:lvl1pPr>
            <a:lvl2pPr>
              <a:defRPr sz="1800">
                <a:latin typeface="+mn-lt"/>
              </a:defRPr>
            </a:lvl2pPr>
            <a:lvl3pPr>
              <a:defRPr sz="16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64224" y="2194560"/>
            <a:ext cx="4754880" cy="3977640"/>
          </a:xfrm>
        </p:spPr>
        <p:txBody>
          <a:bodyPr/>
          <a:lstStyle>
            <a:lvl1pPr>
              <a:defRPr sz="2000">
                <a:latin typeface="+mn-lt"/>
              </a:defRPr>
            </a:lvl1pPr>
            <a:lvl2pPr>
              <a:defRPr sz="1800">
                <a:latin typeface="+mn-lt"/>
              </a:defRPr>
            </a:lvl2pPr>
            <a:lvl3pPr>
              <a:defRPr sz="16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2078E32-9A8F-42AF-B046-430CA36478C1}" type="datetimeFigureOut">
              <a:rPr lang="en-US" smtClean="0"/>
              <a:t>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1311128" y="6272784"/>
            <a:ext cx="640080" cy="365125"/>
          </a:xfrm>
          <a:prstGeom prst="rect">
            <a:avLst/>
          </a:prstGeom>
        </p:spPr>
        <p:txBody>
          <a:bodyPr/>
          <a:lstStyle/>
          <a:p>
            <a:fld id="{3FCCF984-64AA-42B4-8D2F-66BCDE3A50F4}" type="slidenum">
              <a:rPr lang="en-US" smtClean="0"/>
              <a:t>‹#›</a:t>
            </a:fld>
            <a:endParaRPr lang="en-US"/>
          </a:p>
        </p:txBody>
      </p:sp>
    </p:spTree>
    <p:extLst>
      <p:ext uri="{BB962C8B-B14F-4D97-AF65-F5344CB8AC3E}">
        <p14:creationId xmlns:p14="http://schemas.microsoft.com/office/powerpoint/2010/main" val="3254399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1069848" y="2331720"/>
            <a:ext cx="4754880" cy="3703320"/>
          </a:xfrm>
        </p:spPr>
        <p:txBody>
          <a:bodyPr/>
          <a:lstStyle>
            <a:lvl1pPr>
              <a:defRPr sz="2000">
                <a:latin typeface="+mn-lt"/>
              </a:defRPr>
            </a:lvl1pPr>
            <a:lvl2pPr>
              <a:defRPr sz="1800">
                <a:latin typeface="+mn-lt"/>
              </a:defRPr>
            </a:lvl2pPr>
            <a:lvl3pPr>
              <a:defRPr sz="16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64224" y="2331720"/>
            <a:ext cx="4754880" cy="3703320"/>
          </a:xfrm>
        </p:spPr>
        <p:txBody>
          <a:bodyPr/>
          <a:lstStyle>
            <a:lvl1pPr>
              <a:defRPr sz="2000">
                <a:latin typeface="+mn-lt"/>
              </a:defRPr>
            </a:lvl1pPr>
            <a:lvl2pPr>
              <a:defRPr sz="1800">
                <a:latin typeface="+mn-lt"/>
              </a:defRPr>
            </a:lvl2pPr>
            <a:lvl3pPr>
              <a:defRPr sz="16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2078E32-9A8F-42AF-B046-430CA36478C1}" type="datetimeFigureOut">
              <a:rPr lang="en-US" smtClean="0"/>
              <a:t>2/13/2025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11311128" y="6272784"/>
            <a:ext cx="640080" cy="365125"/>
          </a:xfrm>
          <a:prstGeom prst="rect">
            <a:avLst/>
          </a:prstGeom>
        </p:spPr>
        <p:txBody>
          <a:bodyPr/>
          <a:lstStyle/>
          <a:p>
            <a:fld id="{3FCCF984-64AA-42B4-8D2F-66BCDE3A50F4}" type="slidenum">
              <a:rPr lang="en-US" smtClean="0"/>
              <a:t>‹#›</a:t>
            </a:fld>
            <a:endParaRPr lang="en-US"/>
          </a:p>
        </p:txBody>
      </p:sp>
    </p:spTree>
    <p:extLst>
      <p:ext uri="{BB962C8B-B14F-4D97-AF65-F5344CB8AC3E}">
        <p14:creationId xmlns:p14="http://schemas.microsoft.com/office/powerpoint/2010/main" val="2940068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2078E32-9A8F-42AF-B046-430CA36478C1}" type="datetimeFigureOut">
              <a:rPr lang="en-US" smtClean="0"/>
              <a:t>2/13/2025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11311128" y="6272784"/>
            <a:ext cx="640080" cy="365125"/>
          </a:xfrm>
          <a:prstGeom prst="rect">
            <a:avLst/>
          </a:prstGeom>
        </p:spPr>
        <p:txBody>
          <a:bodyPr/>
          <a:lstStyle/>
          <a:p>
            <a:fld id="{3FCCF984-64AA-42B4-8D2F-66BCDE3A50F4}" type="slidenum">
              <a:rPr lang="en-US" smtClean="0"/>
              <a:t>‹#›</a:t>
            </a:fld>
            <a:endParaRPr lang="en-US"/>
          </a:p>
        </p:txBody>
      </p:sp>
    </p:spTree>
    <p:extLst>
      <p:ext uri="{BB962C8B-B14F-4D97-AF65-F5344CB8AC3E}">
        <p14:creationId xmlns:p14="http://schemas.microsoft.com/office/powerpoint/2010/main" val="16234038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078E32-9A8F-42AF-B046-430CA36478C1}" type="datetimeFigureOut">
              <a:rPr lang="en-US" smtClean="0"/>
              <a:t>2/13/2025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11311128" y="6272784"/>
            <a:ext cx="640080" cy="365125"/>
          </a:xfrm>
          <a:prstGeom prst="rect">
            <a:avLst/>
          </a:prstGeom>
        </p:spPr>
        <p:txBody>
          <a:bodyPr/>
          <a:lstStyle/>
          <a:p>
            <a:fld id="{3FCCF984-64AA-42B4-8D2F-66BCDE3A50F4}" type="slidenum">
              <a:rPr lang="en-US" smtClean="0"/>
              <a:t>‹#›</a:t>
            </a:fld>
            <a:endParaRPr lang="en-US"/>
          </a:p>
        </p:txBody>
      </p:sp>
    </p:spTree>
    <p:extLst>
      <p:ext uri="{BB962C8B-B14F-4D97-AF65-F5344CB8AC3E}">
        <p14:creationId xmlns:p14="http://schemas.microsoft.com/office/powerpoint/2010/main" val="25003930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Final">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51560" y="1432223"/>
            <a:ext cx="9966960" cy="2847677"/>
          </a:xfrm>
          <a:solidFill>
            <a:schemeClr val="bg1">
              <a:lumMod val="95000"/>
            </a:schemeClr>
          </a:solidFill>
        </p:spPr>
        <p:txBody>
          <a:bodyPr anchor="ctr">
            <a:noAutofit/>
          </a:bodyPr>
          <a:lstStyle>
            <a:lvl1pPr algn="ctr">
              <a:lnSpc>
                <a:spcPct val="85000"/>
              </a:lnSpc>
              <a:defRPr sz="5400" b="1" u="none" cap="none" baseline="0">
                <a:solidFill>
                  <a:schemeClr val="tx1"/>
                </a:solidFill>
              </a:defRPr>
            </a:lvl1pPr>
          </a:lstStyle>
          <a:p>
            <a:r>
              <a:rPr lang="en-US"/>
              <a:t>Thank You!</a:t>
            </a:r>
          </a:p>
        </p:txBody>
      </p:sp>
      <p:sp>
        <p:nvSpPr>
          <p:cNvPr id="4" name="Date Placeholder 3"/>
          <p:cNvSpPr>
            <a:spLocks noGrp="1"/>
          </p:cNvSpPr>
          <p:nvPr>
            <p:ph type="dt" sz="half" idx="10"/>
          </p:nvPr>
        </p:nvSpPr>
        <p:spPr>
          <a:xfrm>
            <a:off x="10058399" y="6272784"/>
            <a:ext cx="1587731" cy="365125"/>
          </a:xfrm>
        </p:spPr>
        <p:txBody>
          <a:bodyPr/>
          <a:lstStyle>
            <a:lvl1pPr>
              <a:defRPr sz="1600"/>
            </a:lvl1pPr>
          </a:lstStyle>
          <a:p>
            <a:fld id="{12078E32-9A8F-42AF-B046-430CA36478C1}" type="datetimeFigureOut">
              <a:rPr lang="en-US" b="1" smtClean="0"/>
              <a:pPr/>
              <a:t>2/13/2025</a:t>
            </a:fld>
            <a:endParaRPr lang="en-US"/>
          </a:p>
        </p:txBody>
      </p:sp>
      <p:sp>
        <p:nvSpPr>
          <p:cNvPr id="5" name="Footer Placeholder 4"/>
          <p:cNvSpPr>
            <a:spLocks noGrp="1"/>
          </p:cNvSpPr>
          <p:nvPr>
            <p:ph type="ftr" sz="quarter" idx="11"/>
          </p:nvPr>
        </p:nvSpPr>
        <p:spPr/>
        <p:txBody>
          <a:bodyPr/>
          <a:lstStyle/>
          <a:p>
            <a:endParaRPr lang="en-US"/>
          </a:p>
        </p:txBody>
      </p:sp>
      <p:pic>
        <p:nvPicPr>
          <p:cNvPr id="7" name="Picture 6">
            <a:extLst>
              <a:ext uri="{FF2B5EF4-FFF2-40B4-BE49-F238E27FC236}">
                <a16:creationId xmlns:a16="http://schemas.microsoft.com/office/drawing/2014/main" id="{5B46D2C5-5E6D-A340-9BB3-971946348D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9848" y="362316"/>
            <a:ext cx="2303655" cy="909199"/>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560" y="4678692"/>
            <a:ext cx="529374" cy="529374"/>
          </a:xfrm>
          <a:prstGeom prst="rect">
            <a:avLst/>
          </a:prstGeom>
        </p:spPr>
      </p:pic>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17099" y="4681392"/>
            <a:ext cx="532064" cy="526674"/>
          </a:xfrm>
          <a:prstGeom prst="rect">
            <a:avLst/>
          </a:prstGeom>
        </p:spPr>
      </p:pic>
      <p:sp>
        <p:nvSpPr>
          <p:cNvPr id="21" name="Subtitle 2"/>
          <p:cNvSpPr txBox="1">
            <a:spLocks/>
          </p:cNvSpPr>
          <p:nvPr userDrawn="1"/>
        </p:nvSpPr>
        <p:spPr>
          <a:xfrm>
            <a:off x="1758358" y="5623022"/>
            <a:ext cx="4161885" cy="4309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rgbClr val="E4002B"/>
              </a:buClr>
              <a:buSzPct val="90000"/>
              <a:buFont typeface="Arial"/>
              <a:buNone/>
              <a:defRPr sz="2000" b="1" kern="1200">
                <a:solidFill>
                  <a:srgbClr val="005899"/>
                </a:solidFill>
                <a:latin typeface="+mn-lt"/>
                <a:ea typeface="+mn-ea"/>
                <a:cs typeface="+mn-cs"/>
              </a:defRPr>
            </a:lvl1pPr>
            <a:lvl2pPr marL="4572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2pPr>
            <a:lvl3pPr marL="9144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3pPr>
            <a:lvl4pPr marL="13716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4pPr>
            <a:lvl5pPr marL="18288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5pPr>
            <a:lvl6pPr marL="22860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9pPr>
          </a:lstStyle>
          <a:p>
            <a:r>
              <a:rPr lang="en-US">
                <a:solidFill>
                  <a:srgbClr val="005B99"/>
                </a:solidFill>
              </a:rPr>
              <a:t>@</a:t>
            </a:r>
            <a:r>
              <a:rPr lang="en-US" err="1">
                <a:solidFill>
                  <a:srgbClr val="005B99"/>
                </a:solidFill>
              </a:rPr>
              <a:t>ChicagoPublicHealth</a:t>
            </a:r>
            <a:endParaRPr lang="en-US">
              <a:solidFill>
                <a:srgbClr val="005B99"/>
              </a:solidFill>
            </a:endParaRPr>
          </a:p>
        </p:txBody>
      </p:sp>
      <p:sp>
        <p:nvSpPr>
          <p:cNvPr id="22" name="Subtitle 2"/>
          <p:cNvSpPr txBox="1">
            <a:spLocks/>
          </p:cNvSpPr>
          <p:nvPr userDrawn="1"/>
        </p:nvSpPr>
        <p:spPr>
          <a:xfrm>
            <a:off x="6526587" y="4792114"/>
            <a:ext cx="4650931" cy="4309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rgbClr val="E4002B"/>
              </a:buClr>
              <a:buSzPct val="90000"/>
              <a:buFont typeface="Arial"/>
              <a:buNone/>
              <a:defRPr sz="2000" b="1" kern="1200">
                <a:solidFill>
                  <a:srgbClr val="005899"/>
                </a:solidFill>
                <a:latin typeface="+mn-lt"/>
                <a:ea typeface="+mn-ea"/>
                <a:cs typeface="+mn-cs"/>
              </a:defRPr>
            </a:lvl1pPr>
            <a:lvl2pPr marL="4572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2pPr>
            <a:lvl3pPr marL="9144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3pPr>
            <a:lvl4pPr marL="13716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4pPr>
            <a:lvl5pPr marL="18288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5pPr>
            <a:lvl6pPr marL="22860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9pPr>
          </a:lstStyle>
          <a:p>
            <a:r>
              <a:rPr lang="en-US">
                <a:solidFill>
                  <a:srgbClr val="005B99"/>
                </a:solidFill>
              </a:rPr>
              <a:t>HealthyChicago@cityofchicago.org</a:t>
            </a:r>
          </a:p>
        </p:txBody>
      </p:sp>
      <p:sp>
        <p:nvSpPr>
          <p:cNvPr id="23" name="Subtitle 2"/>
          <p:cNvSpPr txBox="1">
            <a:spLocks/>
          </p:cNvSpPr>
          <p:nvPr userDrawn="1"/>
        </p:nvSpPr>
        <p:spPr>
          <a:xfrm>
            <a:off x="6526587" y="5619944"/>
            <a:ext cx="4161885" cy="4309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rgbClr val="E4002B"/>
              </a:buClr>
              <a:buSzPct val="90000"/>
              <a:buFont typeface="Arial"/>
              <a:buNone/>
              <a:defRPr sz="2000" b="1" kern="1200">
                <a:solidFill>
                  <a:srgbClr val="005899"/>
                </a:solidFill>
                <a:latin typeface="+mn-lt"/>
                <a:ea typeface="+mn-ea"/>
                <a:cs typeface="+mn-cs"/>
              </a:defRPr>
            </a:lvl1pPr>
            <a:lvl2pPr marL="4572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2pPr>
            <a:lvl3pPr marL="9144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3pPr>
            <a:lvl4pPr marL="13716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4pPr>
            <a:lvl5pPr marL="18288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5pPr>
            <a:lvl6pPr marL="22860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9pPr>
          </a:lstStyle>
          <a:p>
            <a:r>
              <a:rPr lang="en-US">
                <a:solidFill>
                  <a:srgbClr val="005B99"/>
                </a:solidFill>
              </a:rPr>
              <a:t>@</a:t>
            </a:r>
            <a:r>
              <a:rPr lang="en-US" err="1">
                <a:solidFill>
                  <a:srgbClr val="005B99"/>
                </a:solidFill>
              </a:rPr>
              <a:t>ChiPublicHealth</a:t>
            </a:r>
            <a:endParaRPr lang="en-US">
              <a:solidFill>
                <a:srgbClr val="005B99"/>
              </a:solidFill>
            </a:endParaRPr>
          </a:p>
        </p:txBody>
      </p:sp>
      <p:pic>
        <p:nvPicPr>
          <p:cNvPr id="24" name="Picture 2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1560" y="5521908"/>
            <a:ext cx="532064" cy="532064"/>
          </a:xfrm>
          <a:prstGeom prst="rect">
            <a:avLst/>
          </a:prstGeom>
        </p:spPr>
      </p:pic>
      <p:pic>
        <p:nvPicPr>
          <p:cNvPr id="25" name="Picture 2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17099" y="5527298"/>
            <a:ext cx="532064" cy="532064"/>
          </a:xfrm>
          <a:prstGeom prst="rect">
            <a:avLst/>
          </a:prstGeom>
        </p:spPr>
      </p:pic>
      <p:sp>
        <p:nvSpPr>
          <p:cNvPr id="14" name="Subtitle 2"/>
          <p:cNvSpPr txBox="1">
            <a:spLocks/>
          </p:cNvSpPr>
          <p:nvPr userDrawn="1"/>
        </p:nvSpPr>
        <p:spPr>
          <a:xfrm>
            <a:off x="1758358" y="4773313"/>
            <a:ext cx="4161885" cy="4309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rgbClr val="E4002B"/>
              </a:buClr>
              <a:buSzPct val="90000"/>
              <a:buFont typeface="Arial"/>
              <a:buNone/>
              <a:defRPr sz="2000" b="1" kern="1200">
                <a:solidFill>
                  <a:srgbClr val="005899"/>
                </a:solidFill>
                <a:latin typeface="+mn-lt"/>
                <a:ea typeface="+mn-ea"/>
                <a:cs typeface="+mn-cs"/>
              </a:defRPr>
            </a:lvl1pPr>
            <a:lvl2pPr marL="4572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2pPr>
            <a:lvl3pPr marL="9144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3pPr>
            <a:lvl4pPr marL="13716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4pPr>
            <a:lvl5pPr marL="18288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5pPr>
            <a:lvl6pPr marL="22860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9pPr>
          </a:lstStyle>
          <a:p>
            <a:r>
              <a:rPr lang="en-US">
                <a:solidFill>
                  <a:srgbClr val="005B99"/>
                </a:solidFill>
              </a:rPr>
              <a:t>Chicago.gov/Health</a:t>
            </a:r>
          </a:p>
        </p:txBody>
      </p:sp>
    </p:spTree>
    <p:extLst>
      <p:ext uri="{BB962C8B-B14F-4D97-AF65-F5344CB8AC3E}">
        <p14:creationId xmlns:p14="http://schemas.microsoft.com/office/powerpoint/2010/main" val="2606195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51560" y="1432223"/>
            <a:ext cx="9966960" cy="2847677"/>
          </a:xfrm>
          <a:solidFill>
            <a:schemeClr val="bg1">
              <a:lumMod val="95000"/>
            </a:schemeClr>
          </a:solidFill>
        </p:spPr>
        <p:txBody>
          <a:bodyPr anchor="ctr">
            <a:noAutofit/>
          </a:bodyPr>
          <a:lstStyle>
            <a:lvl1pPr algn="l">
              <a:lnSpc>
                <a:spcPct val="85000"/>
              </a:lnSpc>
              <a:defRPr sz="5400" b="1" u="none" cap="none" baseline="0">
                <a:solidFill>
                  <a:schemeClr val="tx1"/>
                </a:solidFill>
              </a:defRPr>
            </a:lvl1pPr>
          </a:lstStyle>
          <a:p>
            <a:r>
              <a:rPr lang="en-US"/>
              <a:t>Click to edit Master title style</a:t>
            </a:r>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000" b="0">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a:xfrm>
            <a:off x="10058399" y="6272784"/>
            <a:ext cx="1587731" cy="365125"/>
          </a:xfrm>
        </p:spPr>
        <p:txBody>
          <a:bodyPr/>
          <a:lstStyle>
            <a:lvl1pPr>
              <a:defRPr sz="1600" b="0">
                <a:latin typeface="Roboto" panose="02000000000000000000" pitchFamily="2" charset="0"/>
                <a:ea typeface="Roboto" panose="02000000000000000000" pitchFamily="2" charset="0"/>
              </a:defRPr>
            </a:lvl1pPr>
          </a:lstStyle>
          <a:p>
            <a:endParaRPr lang="en-US"/>
          </a:p>
        </p:txBody>
      </p:sp>
      <p:pic>
        <p:nvPicPr>
          <p:cNvPr id="13" name="Picture 12">
            <a:extLst>
              <a:ext uri="{FF2B5EF4-FFF2-40B4-BE49-F238E27FC236}">
                <a16:creationId xmlns:a16="http://schemas.microsoft.com/office/drawing/2014/main" id="{68E6061F-4A2E-429D-8663-9AB09C2EAAAF}"/>
              </a:ext>
            </a:extLst>
          </p:cNvPr>
          <p:cNvPicPr>
            <a:picLocks noChangeAspect="1"/>
          </p:cNvPicPr>
          <p:nvPr userDrawn="1"/>
        </p:nvPicPr>
        <p:blipFill>
          <a:blip r:embed="rId2"/>
          <a:stretch>
            <a:fillRect/>
          </a:stretch>
        </p:blipFill>
        <p:spPr>
          <a:xfrm>
            <a:off x="1051560" y="421062"/>
            <a:ext cx="3190875" cy="714375"/>
          </a:xfrm>
          <a:prstGeom prst="rect">
            <a:avLst/>
          </a:prstGeom>
        </p:spPr>
      </p:pic>
    </p:spTree>
    <p:extLst>
      <p:ext uri="{BB962C8B-B14F-4D97-AF65-F5344CB8AC3E}">
        <p14:creationId xmlns:p14="http://schemas.microsoft.com/office/powerpoint/2010/main" val="2139880965"/>
      </p:ext>
    </p:extLst>
  </p:cSld>
  <p:clrMapOvr>
    <a:masterClrMapping/>
  </p:clrMapOvr>
  <p:extLst>
    <p:ext uri="{DCECCB84-F9BA-43D5-87BE-67443E8EF086}">
      <p15:sldGuideLst xmlns:p15="http://schemas.microsoft.com/office/powerpoint/2012/main">
        <p15:guide id="1" pos="672">
          <p15:clr>
            <a:srgbClr val="CCCCCC"/>
          </p15:clr>
        </p15:guide>
        <p15:guide id="2" pos="7008">
          <p15:clr>
            <a:srgbClr val="CCCCCC"/>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AAE4469-4F63-41CD-98C0-1D3250367B29}"/>
              </a:ext>
            </a:extLst>
          </p:cNvPr>
          <p:cNvSpPr>
            <a:spLocks noGrp="1"/>
          </p:cNvSpPr>
          <p:nvPr>
            <p:ph type="sldNum" sz="quarter" idx="12"/>
          </p:nvPr>
        </p:nvSpPr>
        <p:spPr>
          <a:xfrm>
            <a:off x="11311128" y="6272784"/>
            <a:ext cx="640080" cy="365125"/>
          </a:xfrm>
          <a:prstGeom prst="rect">
            <a:avLst/>
          </a:prstGeom>
        </p:spPr>
        <p:txBody>
          <a:bodyPr/>
          <a:lstStyle>
            <a:lvl1pPr>
              <a:defRPr/>
            </a:lvl1pPr>
          </a:lstStyle>
          <a:p>
            <a:fld id="{07BA63C2-40BD-432D-8158-EB5886689B15}" type="slidenum">
              <a:rPr lang="en-US" smtClean="0"/>
              <a:pPr/>
              <a:t>‹#›</a:t>
            </a:fld>
            <a:endParaRPr lang="en-US"/>
          </a:p>
        </p:txBody>
      </p:sp>
    </p:spTree>
    <p:extLst>
      <p:ext uri="{BB962C8B-B14F-4D97-AF65-F5344CB8AC3E}">
        <p14:creationId xmlns:p14="http://schemas.microsoft.com/office/powerpoint/2010/main" val="1171986121"/>
      </p:ext>
    </p:extLst>
  </p:cSld>
  <p:clrMapOvr>
    <a:masterClrMapping/>
  </p:clrMapOvr>
  <p:extLst>
    <p:ext uri="{DCECCB84-F9BA-43D5-87BE-67443E8EF086}">
      <p15:sldGuideLst xmlns:p15="http://schemas.microsoft.com/office/powerpoint/2012/main">
        <p15:guide id="1" pos="672">
          <p15:clr>
            <a:srgbClr val="CCCCCC"/>
          </p15:clr>
        </p15:guide>
        <p15:guide id="2" pos="7008">
          <p15:clr>
            <a:srgbClr val="CCCCCC"/>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9848" y="2194560"/>
            <a:ext cx="4754880" cy="3977640"/>
          </a:xfrm>
        </p:spPr>
        <p:txBody>
          <a:bodyPr/>
          <a:lstStyle>
            <a:lvl1pPr>
              <a:defRPr sz="2000">
                <a:latin typeface="Roboto" panose="02000000000000000000" pitchFamily="2" charset="0"/>
                <a:ea typeface="Roboto" panose="02000000000000000000" pitchFamily="2" charset="0"/>
              </a:defRPr>
            </a:lvl1pPr>
            <a:lvl2pPr>
              <a:defRPr sz="1800">
                <a:latin typeface="Roboto" panose="02000000000000000000" pitchFamily="2" charset="0"/>
                <a:ea typeface="Roboto" panose="02000000000000000000" pitchFamily="2" charset="0"/>
              </a:defRPr>
            </a:lvl2pPr>
            <a:lvl3pPr>
              <a:defRPr sz="1600">
                <a:latin typeface="Roboto" panose="02000000000000000000" pitchFamily="2" charset="0"/>
                <a:ea typeface="Roboto" panose="02000000000000000000" pitchFamily="2" charset="0"/>
              </a:defRPr>
            </a:lvl3pPr>
            <a:lvl4pPr>
              <a:defRPr sz="1600">
                <a:latin typeface="Roboto" panose="02000000000000000000" pitchFamily="2" charset="0"/>
                <a:ea typeface="Roboto" panose="02000000000000000000" pitchFamily="2" charset="0"/>
              </a:defRPr>
            </a:lvl4pPr>
            <a:lvl5pPr>
              <a:defRPr sz="1600">
                <a:latin typeface="Roboto" panose="02000000000000000000" pitchFamily="2" charset="0"/>
                <a:ea typeface="Roboto" panose="02000000000000000000" pitchFamily="2"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64224" y="2194560"/>
            <a:ext cx="4754880" cy="3977640"/>
          </a:xfrm>
        </p:spPr>
        <p:txBody>
          <a:bodyPr/>
          <a:lstStyle>
            <a:lvl1pPr>
              <a:defRPr sz="2000">
                <a:latin typeface="Roboto" panose="02000000000000000000" pitchFamily="2" charset="0"/>
                <a:ea typeface="Roboto" panose="02000000000000000000" pitchFamily="2" charset="0"/>
              </a:defRPr>
            </a:lvl1pPr>
            <a:lvl2pPr>
              <a:defRPr sz="1800">
                <a:latin typeface="Roboto" panose="02000000000000000000" pitchFamily="2" charset="0"/>
                <a:ea typeface="Roboto" panose="02000000000000000000" pitchFamily="2" charset="0"/>
              </a:defRPr>
            </a:lvl2pPr>
            <a:lvl3pPr>
              <a:defRPr sz="1600">
                <a:latin typeface="Roboto" panose="02000000000000000000" pitchFamily="2" charset="0"/>
                <a:ea typeface="Roboto" panose="02000000000000000000" pitchFamily="2" charset="0"/>
              </a:defRPr>
            </a:lvl3pPr>
            <a:lvl4pPr>
              <a:defRPr sz="1600">
                <a:latin typeface="Roboto" panose="02000000000000000000" pitchFamily="2" charset="0"/>
                <a:ea typeface="Roboto" panose="02000000000000000000" pitchFamily="2" charset="0"/>
              </a:defRPr>
            </a:lvl4pPr>
            <a:lvl5pPr>
              <a:defRPr sz="1600">
                <a:latin typeface="Roboto" panose="02000000000000000000" pitchFamily="2" charset="0"/>
                <a:ea typeface="Roboto" panose="02000000000000000000" pitchFamily="2"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11311128" y="6272784"/>
            <a:ext cx="640080" cy="365125"/>
          </a:xfrm>
          <a:prstGeom prst="rect">
            <a:avLst/>
          </a:prstGeom>
        </p:spPr>
        <p:txBody>
          <a:bodyPr/>
          <a:lstStyle>
            <a:lvl1pPr>
              <a:defRPr/>
            </a:lvl1pPr>
          </a:lstStyle>
          <a:p>
            <a:fld id="{568B19C6-DD74-4E91-85FC-2B30CDAE23F2}" type="slidenum">
              <a:rPr lang="en-US" smtClean="0"/>
              <a:pPr/>
              <a:t>‹#›</a:t>
            </a:fld>
            <a:endParaRPr lang="en-US"/>
          </a:p>
        </p:txBody>
      </p:sp>
    </p:spTree>
    <p:extLst>
      <p:ext uri="{BB962C8B-B14F-4D97-AF65-F5344CB8AC3E}">
        <p14:creationId xmlns:p14="http://schemas.microsoft.com/office/powerpoint/2010/main" val="2644183847"/>
      </p:ext>
    </p:extLst>
  </p:cSld>
  <p:clrMapOvr>
    <a:masterClrMapping/>
  </p:clrMapOvr>
  <p:extLst>
    <p:ext uri="{DCECCB84-F9BA-43D5-87BE-67443E8EF086}">
      <p15:sldGuideLst xmlns:p15="http://schemas.microsoft.com/office/powerpoint/2012/main">
        <p15:guide id="1" pos="672">
          <p15:clr>
            <a:srgbClr val="CCCCCC"/>
          </p15:clr>
        </p15:guide>
        <p15:guide id="2" pos="7008">
          <p15:clr>
            <a:srgbClr val="CCCCCC"/>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11311128" y="6272784"/>
            <a:ext cx="640080" cy="365125"/>
          </a:xfrm>
          <a:prstGeom prst="rect">
            <a:avLst/>
          </a:prstGeom>
        </p:spPr>
        <p:txBody>
          <a:bodyPr/>
          <a:lstStyle>
            <a:lvl1pPr>
              <a:defRPr/>
            </a:lvl1pPr>
          </a:lstStyle>
          <a:p>
            <a:fld id="{0F28D4DA-51F9-402D-BC10-C507B0548025}" type="slidenum">
              <a:rPr lang="en-US" smtClean="0"/>
              <a:pPr/>
              <a:t>‹#›</a:t>
            </a:fld>
            <a:endParaRPr lang="en-US"/>
          </a:p>
        </p:txBody>
      </p:sp>
    </p:spTree>
    <p:extLst>
      <p:ext uri="{BB962C8B-B14F-4D97-AF65-F5344CB8AC3E}">
        <p14:creationId xmlns:p14="http://schemas.microsoft.com/office/powerpoint/2010/main" val="1538898379"/>
      </p:ext>
    </p:extLst>
  </p:cSld>
  <p:clrMapOvr>
    <a:masterClrMapping/>
  </p:clrMapOvr>
  <p:extLst>
    <p:ext uri="{DCECCB84-F9BA-43D5-87BE-67443E8EF086}">
      <p15:sldGuideLst xmlns:p15="http://schemas.microsoft.com/office/powerpoint/2012/main">
        <p15:guide id="1" pos="672">
          <p15:clr>
            <a:srgbClr val="CCCCCC"/>
          </p15:clr>
        </p15:guide>
        <p15:guide id="2" pos="1444">
          <p15:clr>
            <a:srgbClr val="CCCCCC"/>
          </p15:clr>
        </p15:guide>
        <p15:guide id="3" pos="1784">
          <p15:clr>
            <a:srgbClr val="CCCCCC"/>
          </p15:clr>
        </p15:guide>
        <p15:guide id="4" pos="2557">
          <p15:clr>
            <a:srgbClr val="CCCCCC"/>
          </p15:clr>
        </p15:guide>
        <p15:guide id="5" pos="2897">
          <p15:clr>
            <a:srgbClr val="CCCCCC"/>
          </p15:clr>
        </p15:guide>
        <p15:guide id="6" pos="3669">
          <p15:clr>
            <a:srgbClr val="CCCCCC"/>
          </p15:clr>
        </p15:guide>
        <p15:guide id="7" pos="4010">
          <p15:clr>
            <a:srgbClr val="CCCCCC"/>
          </p15:clr>
        </p15:guide>
        <p15:guide id="8" pos="4782">
          <p15:clr>
            <a:srgbClr val="CCCCCC"/>
          </p15:clr>
        </p15:guide>
        <p15:guide id="9" pos="5123">
          <p15:clr>
            <a:srgbClr val="CCCCCC"/>
          </p15:clr>
        </p15:guide>
        <p15:guide id="10" pos="5895">
          <p15:clr>
            <a:srgbClr val="CCCCCC"/>
          </p15:clr>
        </p15:guide>
        <p15:guide id="11" pos="6235">
          <p15:clr>
            <a:srgbClr val="CCCCCC"/>
          </p15:clr>
        </p15:guide>
        <p15:guide id="12" pos="7008">
          <p15:clr>
            <a:srgbClr val="CCCCCC"/>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311128" y="6272784"/>
            <a:ext cx="640080" cy="365125"/>
          </a:xfrm>
          <a:prstGeom prst="rect">
            <a:avLst/>
          </a:prstGeom>
        </p:spPr>
        <p:txBody>
          <a:bodyPr/>
          <a:lstStyle>
            <a:lvl1pPr>
              <a:defRPr/>
            </a:lvl1pPr>
          </a:lstStyle>
          <a:p>
            <a:fld id="{4A415C52-2B84-4CD6-B703-E38585638A2B}" type="slidenum">
              <a:rPr lang="en-US" smtClean="0"/>
              <a:pPr/>
              <a:t>‹#›</a:t>
            </a:fld>
            <a:endParaRPr lang="en-US"/>
          </a:p>
        </p:txBody>
      </p:sp>
    </p:spTree>
    <p:extLst>
      <p:ext uri="{BB962C8B-B14F-4D97-AF65-F5344CB8AC3E}">
        <p14:creationId xmlns:p14="http://schemas.microsoft.com/office/powerpoint/2010/main" val="658162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2078E32-9A8F-42AF-B046-430CA36478C1}" type="datetimeFigureOut">
              <a:rPr lang="en-US" smtClean="0"/>
              <a:t>2/13/2025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11311128" y="6272784"/>
            <a:ext cx="640080" cy="365125"/>
          </a:xfrm>
          <a:prstGeom prst="rect">
            <a:avLst/>
          </a:prstGeom>
        </p:spPr>
        <p:txBody>
          <a:bodyPr/>
          <a:lstStyle/>
          <a:p>
            <a:fld id="{3FCCF984-64AA-42B4-8D2F-66BCDE3A50F4}" type="slidenum">
              <a:rPr lang="en-US" smtClean="0"/>
              <a:t>‹#›</a:t>
            </a:fld>
            <a:endParaRPr lang="en-US"/>
          </a:p>
        </p:txBody>
      </p:sp>
    </p:spTree>
    <p:extLst>
      <p:ext uri="{BB962C8B-B14F-4D97-AF65-F5344CB8AC3E}">
        <p14:creationId xmlns:p14="http://schemas.microsoft.com/office/powerpoint/2010/main" val="3781258069"/>
      </p:ext>
    </p:extLst>
  </p:cSld>
  <p:clrMapOvr>
    <a:masterClrMapping/>
  </p:clrMapOvr>
  <p:extLst>
    <p:ext uri="{DCECCB84-F9BA-43D5-87BE-67443E8EF086}">
      <p15:sldGuideLst xmlns:p15="http://schemas.microsoft.com/office/powerpoint/2012/main">
        <p15:guide id="1" pos="672" userDrawn="1">
          <p15:clr>
            <a:srgbClr val="CCCCCC"/>
          </p15:clr>
        </p15:guide>
        <p15:guide id="2" pos="1444" userDrawn="1">
          <p15:clr>
            <a:srgbClr val="CCCCCC"/>
          </p15:clr>
        </p15:guide>
        <p15:guide id="3" pos="1784" userDrawn="1">
          <p15:clr>
            <a:srgbClr val="CCCCCC"/>
          </p15:clr>
        </p15:guide>
        <p15:guide id="4" pos="2557" userDrawn="1">
          <p15:clr>
            <a:srgbClr val="CCCCCC"/>
          </p15:clr>
        </p15:guide>
        <p15:guide id="5" pos="2897" userDrawn="1">
          <p15:clr>
            <a:srgbClr val="CCCCCC"/>
          </p15:clr>
        </p15:guide>
        <p15:guide id="6" pos="3669" userDrawn="1">
          <p15:clr>
            <a:srgbClr val="CCCCCC"/>
          </p15:clr>
        </p15:guide>
        <p15:guide id="7" pos="4010" userDrawn="1">
          <p15:clr>
            <a:srgbClr val="CCCCCC"/>
          </p15:clr>
        </p15:guide>
        <p15:guide id="8" pos="4782" userDrawn="1">
          <p15:clr>
            <a:srgbClr val="CCCCCC"/>
          </p15:clr>
        </p15:guide>
        <p15:guide id="9" pos="5123" userDrawn="1">
          <p15:clr>
            <a:srgbClr val="CCCCCC"/>
          </p15:clr>
        </p15:guide>
        <p15:guide id="10" pos="5895" userDrawn="1">
          <p15:clr>
            <a:srgbClr val="CCCCCC"/>
          </p15:clr>
        </p15:guide>
        <p15:guide id="11" pos="6235" userDrawn="1">
          <p15:clr>
            <a:srgbClr val="CCCCCC"/>
          </p15:clr>
        </p15:guide>
        <p15:guide id="12" pos="7008" userDrawn="1">
          <p15:clr>
            <a:srgbClr val="CCCCCC"/>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21D1B-8DD3-86A8-755D-395D5D9035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5EE4D9-EF4F-AAF3-BEE7-82FE31D4AD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8844DB-0A29-259E-0323-DFD6BAAD23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48397C-7013-DFA7-3E1D-DB114A9E87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61D2C2-AC89-AAA7-7DC8-7CA0F20884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BF99C4-8BB3-CC83-19D1-842496982AE2}"/>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33EABEBD-98D9-BE88-A6E3-B1A04B176C8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A49E45-572B-5DE1-0A05-358FDFD47B68}"/>
              </a:ext>
            </a:extLst>
          </p:cNvPr>
          <p:cNvSpPr>
            <a:spLocks noGrp="1"/>
          </p:cNvSpPr>
          <p:nvPr>
            <p:ph type="sldNum" sz="quarter" idx="12"/>
          </p:nvPr>
        </p:nvSpPr>
        <p:spPr/>
        <p:txBody>
          <a:bodyPr/>
          <a:lstStyle/>
          <a:p>
            <a:fld id="{756EB201-398E-6042-9D78-693E030E37EC}" type="slidenum">
              <a:rPr lang="en-US" smtClean="0"/>
              <a:t>‹#›</a:t>
            </a:fld>
            <a:endParaRPr lang="en-US"/>
          </a:p>
        </p:txBody>
      </p:sp>
    </p:spTree>
    <p:extLst>
      <p:ext uri="{BB962C8B-B14F-4D97-AF65-F5344CB8AC3E}">
        <p14:creationId xmlns:p14="http://schemas.microsoft.com/office/powerpoint/2010/main" val="39025700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1069848" y="2331720"/>
            <a:ext cx="4754880" cy="3703320"/>
          </a:xfrm>
        </p:spPr>
        <p:txBody>
          <a:bodyPr/>
          <a:lstStyle>
            <a:lvl1pPr>
              <a:defRPr sz="2000">
                <a:latin typeface="+mn-lt"/>
              </a:defRPr>
            </a:lvl1pPr>
            <a:lvl2pPr>
              <a:defRPr sz="1800">
                <a:latin typeface="+mn-lt"/>
              </a:defRPr>
            </a:lvl2pPr>
            <a:lvl3pPr>
              <a:defRPr sz="16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64224" y="2331720"/>
            <a:ext cx="4754880" cy="3703320"/>
          </a:xfrm>
        </p:spPr>
        <p:txBody>
          <a:bodyPr/>
          <a:lstStyle>
            <a:lvl1pPr>
              <a:defRPr sz="2000">
                <a:latin typeface="+mn-lt"/>
              </a:defRPr>
            </a:lvl1pPr>
            <a:lvl2pPr>
              <a:defRPr sz="1800">
                <a:latin typeface="+mn-lt"/>
              </a:defRPr>
            </a:lvl2pPr>
            <a:lvl3pPr>
              <a:defRPr sz="16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11311128" y="6272784"/>
            <a:ext cx="640080" cy="365125"/>
          </a:xfrm>
          <a:prstGeom prst="rect">
            <a:avLst/>
          </a:prstGeom>
        </p:spPr>
        <p:txBody>
          <a:bodyPr/>
          <a:lstStyle/>
          <a:p>
            <a:fld id="{3FCCF984-64AA-42B4-8D2F-66BCDE3A50F4}" type="slidenum">
              <a:rPr lang="en-US" smtClean="0"/>
              <a:t>‹#›</a:t>
            </a:fld>
            <a:endParaRPr lang="en-US"/>
          </a:p>
        </p:txBody>
      </p:sp>
    </p:spTree>
    <p:extLst>
      <p:ext uri="{BB962C8B-B14F-4D97-AF65-F5344CB8AC3E}">
        <p14:creationId xmlns:p14="http://schemas.microsoft.com/office/powerpoint/2010/main" val="1556798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Final">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51560" y="1432223"/>
            <a:ext cx="9966960" cy="2847677"/>
          </a:xfrm>
          <a:solidFill>
            <a:schemeClr val="bg1">
              <a:lumMod val="95000"/>
            </a:schemeClr>
          </a:solidFill>
        </p:spPr>
        <p:txBody>
          <a:bodyPr anchor="ctr">
            <a:noAutofit/>
          </a:bodyPr>
          <a:lstStyle>
            <a:lvl1pPr algn="ctr">
              <a:lnSpc>
                <a:spcPct val="85000"/>
              </a:lnSpc>
              <a:defRPr sz="5400" b="1" u="none" cap="none" baseline="0">
                <a:solidFill>
                  <a:schemeClr val="tx1"/>
                </a:solidFill>
              </a:defRPr>
            </a:lvl1pPr>
          </a:lstStyle>
          <a:p>
            <a:r>
              <a:rPr lang="en-US"/>
              <a:t>Thank You!</a:t>
            </a:r>
          </a:p>
        </p:txBody>
      </p:sp>
      <p:sp>
        <p:nvSpPr>
          <p:cNvPr id="4" name="Date Placeholder 3"/>
          <p:cNvSpPr>
            <a:spLocks noGrp="1"/>
          </p:cNvSpPr>
          <p:nvPr>
            <p:ph type="dt" sz="half" idx="10"/>
          </p:nvPr>
        </p:nvSpPr>
        <p:spPr>
          <a:xfrm>
            <a:off x="10058399" y="6272784"/>
            <a:ext cx="1587731" cy="365125"/>
          </a:xfrm>
        </p:spPr>
        <p:txBody>
          <a:bodyPr/>
          <a:lstStyle>
            <a:lvl1pPr>
              <a:defRPr sz="1600"/>
            </a:lvl1pPr>
          </a:lstStyle>
          <a:p>
            <a:endParaRPr lang="en-US"/>
          </a:p>
        </p:txBody>
      </p:sp>
      <p:sp>
        <p:nvSpPr>
          <p:cNvPr id="5" name="Footer Placeholder 4"/>
          <p:cNvSpPr>
            <a:spLocks noGrp="1"/>
          </p:cNvSpPr>
          <p:nvPr>
            <p:ph type="ftr" sz="quarter" idx="11"/>
          </p:nvPr>
        </p:nvSpPr>
        <p:spPr>
          <a:xfrm>
            <a:off x="3515454" y="6272784"/>
            <a:ext cx="6327648" cy="365125"/>
          </a:xfrm>
          <a:prstGeom prst="rect">
            <a:avLst/>
          </a:prstGeom>
        </p:spPr>
        <p:txBody>
          <a:bodyPr/>
          <a:lstStyle/>
          <a:p>
            <a:endParaRPr lang="en-US"/>
          </a:p>
        </p:txBody>
      </p:sp>
      <p:pic>
        <p:nvPicPr>
          <p:cNvPr id="7" name="Picture 6">
            <a:extLst>
              <a:ext uri="{FF2B5EF4-FFF2-40B4-BE49-F238E27FC236}">
                <a16:creationId xmlns:a16="http://schemas.microsoft.com/office/drawing/2014/main" id="{5B46D2C5-5E6D-A340-9BB3-971946348D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9848" y="362316"/>
            <a:ext cx="2303655" cy="909199"/>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560" y="4678692"/>
            <a:ext cx="529374" cy="529374"/>
          </a:xfrm>
          <a:prstGeom prst="rect">
            <a:avLst/>
          </a:prstGeom>
        </p:spPr>
      </p:pic>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17099" y="4681392"/>
            <a:ext cx="532064" cy="526674"/>
          </a:xfrm>
          <a:prstGeom prst="rect">
            <a:avLst/>
          </a:prstGeom>
        </p:spPr>
      </p:pic>
      <p:sp>
        <p:nvSpPr>
          <p:cNvPr id="21" name="Subtitle 2"/>
          <p:cNvSpPr txBox="1">
            <a:spLocks/>
          </p:cNvSpPr>
          <p:nvPr userDrawn="1"/>
        </p:nvSpPr>
        <p:spPr>
          <a:xfrm>
            <a:off x="1758358" y="5623022"/>
            <a:ext cx="4161885" cy="4309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rgbClr val="E4002B"/>
              </a:buClr>
              <a:buSzPct val="90000"/>
              <a:buFont typeface="Arial"/>
              <a:buNone/>
              <a:defRPr sz="2000" b="1" kern="1200">
                <a:solidFill>
                  <a:srgbClr val="005899"/>
                </a:solidFill>
                <a:latin typeface="+mn-lt"/>
                <a:ea typeface="+mn-ea"/>
                <a:cs typeface="+mn-cs"/>
              </a:defRPr>
            </a:lvl1pPr>
            <a:lvl2pPr marL="4572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2pPr>
            <a:lvl3pPr marL="9144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3pPr>
            <a:lvl4pPr marL="13716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4pPr>
            <a:lvl5pPr marL="18288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5pPr>
            <a:lvl6pPr marL="22860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9pPr>
          </a:lstStyle>
          <a:p>
            <a:r>
              <a:rPr lang="en-US">
                <a:solidFill>
                  <a:srgbClr val="005B99"/>
                </a:solidFill>
              </a:rPr>
              <a:t>@</a:t>
            </a:r>
            <a:r>
              <a:rPr lang="en-US" err="1">
                <a:solidFill>
                  <a:srgbClr val="005B99"/>
                </a:solidFill>
              </a:rPr>
              <a:t>ChicagoPublicHealth</a:t>
            </a:r>
            <a:endParaRPr lang="en-US">
              <a:solidFill>
                <a:srgbClr val="005B99"/>
              </a:solidFill>
            </a:endParaRPr>
          </a:p>
        </p:txBody>
      </p:sp>
      <p:sp>
        <p:nvSpPr>
          <p:cNvPr id="22" name="Subtitle 2"/>
          <p:cNvSpPr txBox="1">
            <a:spLocks/>
          </p:cNvSpPr>
          <p:nvPr userDrawn="1"/>
        </p:nvSpPr>
        <p:spPr>
          <a:xfrm>
            <a:off x="6526587" y="4792114"/>
            <a:ext cx="4650931" cy="4309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rgbClr val="E4002B"/>
              </a:buClr>
              <a:buSzPct val="90000"/>
              <a:buFont typeface="Arial"/>
              <a:buNone/>
              <a:defRPr sz="2000" b="1" kern="1200">
                <a:solidFill>
                  <a:srgbClr val="005899"/>
                </a:solidFill>
                <a:latin typeface="+mn-lt"/>
                <a:ea typeface="+mn-ea"/>
                <a:cs typeface="+mn-cs"/>
              </a:defRPr>
            </a:lvl1pPr>
            <a:lvl2pPr marL="4572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2pPr>
            <a:lvl3pPr marL="9144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3pPr>
            <a:lvl4pPr marL="13716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4pPr>
            <a:lvl5pPr marL="18288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5pPr>
            <a:lvl6pPr marL="22860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9pPr>
          </a:lstStyle>
          <a:p>
            <a:r>
              <a:rPr lang="en-US">
                <a:solidFill>
                  <a:srgbClr val="005B99"/>
                </a:solidFill>
              </a:rPr>
              <a:t>HealthyChicago@cityofchicago.org</a:t>
            </a:r>
          </a:p>
        </p:txBody>
      </p:sp>
      <p:sp>
        <p:nvSpPr>
          <p:cNvPr id="23" name="Subtitle 2"/>
          <p:cNvSpPr txBox="1">
            <a:spLocks/>
          </p:cNvSpPr>
          <p:nvPr userDrawn="1"/>
        </p:nvSpPr>
        <p:spPr>
          <a:xfrm>
            <a:off x="6526587" y="5619944"/>
            <a:ext cx="4161885" cy="4309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rgbClr val="E4002B"/>
              </a:buClr>
              <a:buSzPct val="90000"/>
              <a:buFont typeface="Arial"/>
              <a:buNone/>
              <a:defRPr sz="2000" b="1" kern="1200">
                <a:solidFill>
                  <a:srgbClr val="005899"/>
                </a:solidFill>
                <a:latin typeface="+mn-lt"/>
                <a:ea typeface="+mn-ea"/>
                <a:cs typeface="+mn-cs"/>
              </a:defRPr>
            </a:lvl1pPr>
            <a:lvl2pPr marL="4572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2pPr>
            <a:lvl3pPr marL="9144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3pPr>
            <a:lvl4pPr marL="13716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4pPr>
            <a:lvl5pPr marL="18288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5pPr>
            <a:lvl6pPr marL="22860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9pPr>
          </a:lstStyle>
          <a:p>
            <a:r>
              <a:rPr lang="en-US">
                <a:solidFill>
                  <a:srgbClr val="005B99"/>
                </a:solidFill>
              </a:rPr>
              <a:t>@</a:t>
            </a:r>
            <a:r>
              <a:rPr lang="en-US" err="1">
                <a:solidFill>
                  <a:srgbClr val="005B99"/>
                </a:solidFill>
              </a:rPr>
              <a:t>ChiPublicHealth</a:t>
            </a:r>
            <a:endParaRPr lang="en-US">
              <a:solidFill>
                <a:srgbClr val="005B99"/>
              </a:solidFill>
            </a:endParaRPr>
          </a:p>
        </p:txBody>
      </p:sp>
      <p:pic>
        <p:nvPicPr>
          <p:cNvPr id="24" name="Picture 2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1560" y="5521908"/>
            <a:ext cx="532064" cy="532064"/>
          </a:xfrm>
          <a:prstGeom prst="rect">
            <a:avLst/>
          </a:prstGeom>
        </p:spPr>
      </p:pic>
      <p:pic>
        <p:nvPicPr>
          <p:cNvPr id="25" name="Picture 2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17099" y="5527298"/>
            <a:ext cx="532064" cy="532064"/>
          </a:xfrm>
          <a:prstGeom prst="rect">
            <a:avLst/>
          </a:prstGeom>
        </p:spPr>
      </p:pic>
      <p:sp>
        <p:nvSpPr>
          <p:cNvPr id="14" name="Subtitle 2"/>
          <p:cNvSpPr txBox="1">
            <a:spLocks/>
          </p:cNvSpPr>
          <p:nvPr userDrawn="1"/>
        </p:nvSpPr>
        <p:spPr>
          <a:xfrm>
            <a:off x="1758358" y="4773313"/>
            <a:ext cx="4161885" cy="4309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rgbClr val="E4002B"/>
              </a:buClr>
              <a:buSzPct val="90000"/>
              <a:buFont typeface="Arial"/>
              <a:buNone/>
              <a:defRPr sz="2000" b="1" kern="1200">
                <a:solidFill>
                  <a:srgbClr val="005899"/>
                </a:solidFill>
                <a:latin typeface="+mn-lt"/>
                <a:ea typeface="+mn-ea"/>
                <a:cs typeface="+mn-cs"/>
              </a:defRPr>
            </a:lvl1pPr>
            <a:lvl2pPr marL="4572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2pPr>
            <a:lvl3pPr marL="9144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3pPr>
            <a:lvl4pPr marL="13716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4pPr>
            <a:lvl5pPr marL="18288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5pPr>
            <a:lvl6pPr marL="22860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9pPr>
          </a:lstStyle>
          <a:p>
            <a:r>
              <a:rPr lang="en-US">
                <a:solidFill>
                  <a:srgbClr val="005B99"/>
                </a:solidFill>
              </a:rPr>
              <a:t>Chicago.gov/Health</a:t>
            </a:r>
          </a:p>
        </p:txBody>
      </p:sp>
    </p:spTree>
    <p:extLst>
      <p:ext uri="{BB962C8B-B14F-4D97-AF65-F5344CB8AC3E}">
        <p14:creationId xmlns:p14="http://schemas.microsoft.com/office/powerpoint/2010/main" val="35070379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1069848" y="2331720"/>
            <a:ext cx="4754880" cy="370332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64224" y="2331720"/>
            <a:ext cx="4754880" cy="370332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a:xfrm>
            <a:off x="3515454" y="6272784"/>
            <a:ext cx="6327648"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11311128" y="6272784"/>
            <a:ext cx="640080" cy="365125"/>
          </a:xfrm>
          <a:prstGeom prst="rect">
            <a:avLst/>
          </a:prstGeom>
        </p:spPr>
        <p:txBody>
          <a:bodyPr/>
          <a:lstStyle/>
          <a:p>
            <a:fld id="{3FCCF984-64AA-42B4-8D2F-66BCDE3A50F4}" type="slidenum">
              <a:rPr lang="en-US" smtClean="0"/>
              <a:t>‹#›</a:t>
            </a:fld>
            <a:endParaRPr lang="en-US"/>
          </a:p>
        </p:txBody>
      </p:sp>
    </p:spTree>
    <p:extLst>
      <p:ext uri="{BB962C8B-B14F-4D97-AF65-F5344CB8AC3E}">
        <p14:creationId xmlns:p14="http://schemas.microsoft.com/office/powerpoint/2010/main" val="3374960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078E32-9A8F-42AF-B046-430CA36478C1}" type="datetimeFigureOut">
              <a:rPr lang="en-US" smtClean="0"/>
              <a:t>2/13/2025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11311128" y="6272784"/>
            <a:ext cx="640080" cy="365125"/>
          </a:xfrm>
          <a:prstGeom prst="rect">
            <a:avLst/>
          </a:prstGeom>
        </p:spPr>
        <p:txBody>
          <a:bodyPr/>
          <a:lstStyle/>
          <a:p>
            <a:fld id="{3FCCF984-64AA-42B4-8D2F-66BCDE3A50F4}" type="slidenum">
              <a:rPr lang="en-US" smtClean="0"/>
              <a:t>‹#›</a:t>
            </a:fld>
            <a:endParaRPr lang="en-US"/>
          </a:p>
        </p:txBody>
      </p:sp>
    </p:spTree>
    <p:extLst>
      <p:ext uri="{BB962C8B-B14F-4D97-AF65-F5344CB8AC3E}">
        <p14:creationId xmlns:p14="http://schemas.microsoft.com/office/powerpoint/2010/main" val="1330528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50203" y="936008"/>
            <a:ext cx="3670750" cy="4988388"/>
          </a:xfrm>
          <a:prstGeom prst="rect">
            <a:avLst/>
          </a:prstGeom>
        </p:spPr>
        <p:txBody>
          <a:bodyPr anchor="t"/>
          <a:lstStyle>
            <a:lvl1pPr>
              <a:defRPr sz="2400"/>
            </a:lvl1pPr>
            <a:lvl2pPr>
              <a:defRPr sz="2000"/>
            </a:lvl2pPr>
            <a:lvl3pPr>
              <a:defRPr sz="1800"/>
            </a:lvl3pPr>
            <a:lvl4pPr>
              <a:defRPr sz="1600"/>
            </a:lvl4pPr>
            <a:lvl5pPr>
              <a:defRPr sz="14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082902" y="936008"/>
            <a:ext cx="7604159" cy="4988388"/>
          </a:xfrm>
          <a:prstGeom prst="rect">
            <a:avLst/>
          </a:prstGeom>
        </p:spPr>
        <p:txBody>
          <a:bodyPr anchor="t"/>
          <a:lstStyle>
            <a:lvl1pPr>
              <a:defRPr lang="en-US" dirty="0"/>
            </a:lvl1pPr>
            <a:lvl2pPr>
              <a:defRPr lang="en-US" sz="2000" dirty="0"/>
            </a:lvl2pPr>
            <a:lvl3pPr>
              <a:defRPr lang="en-US" sz="1800" dirty="0"/>
            </a:lvl3pPr>
            <a:lvl4pPr>
              <a:defRPr lang="en-US" sz="1600" dirty="0"/>
            </a:lvl4pPr>
            <a:lvl5pPr>
              <a:defRPr lang="en-US" sz="1400" dirty="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6">
            <a:extLst>
              <a:ext uri="{FF2B5EF4-FFF2-40B4-BE49-F238E27FC236}">
                <a16:creationId xmlns:a16="http://schemas.microsoft.com/office/drawing/2014/main" id="{A42223E2-005A-46F2-88AE-ADA30C95DC03}"/>
              </a:ext>
            </a:extLst>
          </p:cNvPr>
          <p:cNvCxnSpPr>
            <a:cxnSpLocks/>
          </p:cNvCxnSpPr>
          <p:nvPr userDrawn="1"/>
        </p:nvCxnSpPr>
        <p:spPr>
          <a:xfrm>
            <a:off x="219075" y="851717"/>
            <a:ext cx="11492865" cy="0"/>
          </a:xfrm>
          <a:prstGeom prst="line">
            <a:avLst/>
          </a:prstGeom>
          <a:ln w="28575">
            <a:solidFill>
              <a:srgbClr val="17385F"/>
            </a:solidFill>
          </a:ln>
        </p:spPr>
        <p:style>
          <a:lnRef idx="1">
            <a:schemeClr val="dk1"/>
          </a:lnRef>
          <a:fillRef idx="0">
            <a:schemeClr val="dk1"/>
          </a:fillRef>
          <a:effectRef idx="0">
            <a:schemeClr val="dk1"/>
          </a:effectRef>
          <a:fontRef idx="minor">
            <a:schemeClr val="tx1"/>
          </a:fontRef>
        </p:style>
      </p:cxnSp>
      <p:sp>
        <p:nvSpPr>
          <p:cNvPr id="12" name="Title 1">
            <a:extLst>
              <a:ext uri="{FF2B5EF4-FFF2-40B4-BE49-F238E27FC236}">
                <a16:creationId xmlns:a16="http://schemas.microsoft.com/office/drawing/2014/main" id="{DDC27C42-B73C-4AAB-B4FC-A160B3F746E6}"/>
              </a:ext>
            </a:extLst>
          </p:cNvPr>
          <p:cNvSpPr>
            <a:spLocks noGrp="1"/>
          </p:cNvSpPr>
          <p:nvPr>
            <p:ph type="ctrTitle"/>
          </p:nvPr>
        </p:nvSpPr>
        <p:spPr>
          <a:xfrm>
            <a:off x="219075" y="151500"/>
            <a:ext cx="11467986" cy="609600"/>
          </a:xfrm>
          <a:prstGeom prst="rect">
            <a:avLst/>
          </a:prstGeom>
        </p:spPr>
        <p:txBody>
          <a:bodyPr/>
          <a:lstStyle/>
          <a:p>
            <a:r>
              <a:rPr lang="en-US"/>
              <a:t>Click to edit Master title style</a:t>
            </a:r>
          </a:p>
        </p:txBody>
      </p:sp>
      <p:cxnSp>
        <p:nvCxnSpPr>
          <p:cNvPr id="15" name="Straight Connector 6">
            <a:extLst>
              <a:ext uri="{FF2B5EF4-FFF2-40B4-BE49-F238E27FC236}">
                <a16:creationId xmlns:a16="http://schemas.microsoft.com/office/drawing/2014/main" id="{CAF7B92B-E007-4EFD-8D0D-AFBCE54E6920}"/>
              </a:ext>
            </a:extLst>
          </p:cNvPr>
          <p:cNvCxnSpPr>
            <a:cxnSpLocks/>
          </p:cNvCxnSpPr>
          <p:nvPr userDrawn="1"/>
        </p:nvCxnSpPr>
        <p:spPr>
          <a:xfrm>
            <a:off x="4001931" y="1004117"/>
            <a:ext cx="0" cy="4920278"/>
          </a:xfrm>
          <a:prstGeom prst="line">
            <a:avLst/>
          </a:prstGeom>
          <a:ln w="28575">
            <a:solidFill>
              <a:srgbClr val="17385F"/>
            </a:solidFill>
          </a:ln>
        </p:spPr>
        <p:style>
          <a:lnRef idx="1">
            <a:schemeClr val="dk1"/>
          </a:lnRef>
          <a:fillRef idx="0">
            <a:schemeClr val="dk1"/>
          </a:fillRef>
          <a:effectRef idx="0">
            <a:schemeClr val="dk1"/>
          </a:effectRef>
          <a:fontRef idx="minor">
            <a:schemeClr val="tx1"/>
          </a:fontRef>
        </p:style>
      </p:cxnSp>
      <p:sp>
        <p:nvSpPr>
          <p:cNvPr id="10" name="Slide Number Placeholder 8">
            <a:extLst>
              <a:ext uri="{FF2B5EF4-FFF2-40B4-BE49-F238E27FC236}">
                <a16:creationId xmlns:a16="http://schemas.microsoft.com/office/drawing/2014/main" id="{E0A4CE22-ADAF-4736-9730-DC53403AD609}"/>
              </a:ext>
            </a:extLst>
          </p:cNvPr>
          <p:cNvSpPr>
            <a:spLocks noGrp="1"/>
          </p:cNvSpPr>
          <p:nvPr>
            <p:ph type="sldNum" sz="quarter" idx="10"/>
          </p:nvPr>
        </p:nvSpPr>
        <p:spPr>
          <a:xfrm>
            <a:off x="11686539" y="6238875"/>
            <a:ext cx="508000" cy="365125"/>
          </a:xfrm>
          <a:prstGeom prst="rect">
            <a:avLst/>
          </a:prstGeom>
        </p:spPr>
        <p:txBody>
          <a:bodyPr/>
          <a:lstStyle>
            <a:lvl1pPr algn="ctr">
              <a:defRPr sz="1000" b="1">
                <a:solidFill>
                  <a:schemeClr val="bg1"/>
                </a:solidFill>
              </a:defRPr>
            </a:lvl1pPr>
          </a:lstStyle>
          <a:p>
            <a:fld id="{0EF2D667-8C17-49E6-813D-D24C7C39E88A}" type="slidenum">
              <a:rPr lang="en-US" altLang="en-US" smtClean="0"/>
              <a:pPr/>
              <a:t>‹#›</a:t>
            </a:fld>
            <a:endParaRPr lang="en-US" altLang="en-US"/>
          </a:p>
        </p:txBody>
      </p:sp>
    </p:spTree>
    <p:extLst>
      <p:ext uri="{BB962C8B-B14F-4D97-AF65-F5344CB8AC3E}">
        <p14:creationId xmlns:p14="http://schemas.microsoft.com/office/powerpoint/2010/main" val="1080952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smtClean="0"/>
              <a:pPr/>
              <a:t>2/13/2025</a:t>
            </a:fld>
            <a:endParaRPr lang="en-US"/>
          </a:p>
        </p:txBody>
      </p:sp>
      <p:sp>
        <p:nvSpPr>
          <p:cNvPr id="5" name="Footer Placeholder 4"/>
          <p:cNvSpPr>
            <a:spLocks noGrp="1"/>
          </p:cNvSpPr>
          <p:nvPr>
            <p:ph type="ftr" sz="quarter" idx="11"/>
          </p:nvPr>
        </p:nvSpPr>
        <p:spPr>
          <a:xfrm>
            <a:off x="2692397" y="5037663"/>
            <a:ext cx="5214635" cy="279400"/>
          </a:xfrm>
        </p:spPr>
        <p:txBody>
          <a:bodyPr/>
          <a:lstStyle/>
          <a:p>
            <a:r>
              <a:rPr lang="en-US"/>
              <a:t>PRESENTATION TITLE</a:t>
            </a:r>
          </a:p>
        </p:txBody>
      </p:sp>
      <p:sp>
        <p:nvSpPr>
          <p:cNvPr id="6" name="Slide Number Placeholder 5"/>
          <p:cNvSpPr>
            <a:spLocks noGrp="1"/>
          </p:cNvSpPr>
          <p:nvPr>
            <p:ph type="sldNum" sz="quarter" idx="12"/>
          </p:nvPr>
        </p:nvSpPr>
        <p:spPr>
          <a:xfrm>
            <a:off x="8956900" y="5037663"/>
            <a:ext cx="551167" cy="279400"/>
          </a:xfrm>
        </p:spPr>
        <p:txBody>
          <a:bodyPr/>
          <a:lstStyle/>
          <a:p>
            <a:fld id="{B5CEABB6-07DC-46E8-9B57-56EC44A396E5}" type="slidenum">
              <a:rPr lang="en-US" smtClean="0"/>
              <a:pPr/>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26792940"/>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2/13/2025</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275281304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 Type="http://schemas.openxmlformats.org/officeDocument/2006/relationships/slideLayout" Target="../slideLayouts/slideLayout10.xml"/><Relationship Id="rId21" Type="http://schemas.openxmlformats.org/officeDocument/2006/relationships/theme" Target="../theme/theme2.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image" Target="../media/image8.png"/><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image" Target="../media/image17.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theme" Target="../theme/theme3.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10" Type="http://schemas.openxmlformats.org/officeDocument/2006/relationships/image" Target="../media/image3.png"/><Relationship Id="rId4" Type="http://schemas.openxmlformats.org/officeDocument/2006/relationships/slideLayout" Target="../slideLayouts/slideLayout41.xml"/><Relationship Id="rId9" Type="http://schemas.openxmlformats.org/officeDocument/2006/relationships/image" Target="../media/image18.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image" Target="../media/image3.pn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image" Target="../media/image2.png"/><Relationship Id="rId5" Type="http://schemas.openxmlformats.org/officeDocument/2006/relationships/slideLayout" Target="../slideLayouts/slideLayout49.xml"/><Relationship Id="rId10" Type="http://schemas.openxmlformats.org/officeDocument/2006/relationships/theme" Target="../theme/theme5.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descr="Blue-Square.png"/>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11468100" y="6299200"/>
            <a:ext cx="342900" cy="342900"/>
          </a:xfrm>
          <a:prstGeom prst="rect">
            <a:avLst/>
          </a:prstGeom>
        </p:spPr>
      </p:pic>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058400" y="6272784"/>
            <a:ext cx="1179576" cy="365125"/>
          </a:xfrm>
          <a:prstGeom prst="rect">
            <a:avLst/>
          </a:prstGeom>
        </p:spPr>
        <p:txBody>
          <a:bodyPr vert="horz" lIns="91440" tIns="45720" rIns="91440" bIns="45720" rtlCol="0" anchor="ctr"/>
          <a:lstStyle>
            <a:lvl1pPr algn="r">
              <a:defRPr sz="1100">
                <a:solidFill>
                  <a:schemeClr val="accent2">
                    <a:lumMod val="50000"/>
                  </a:schemeClr>
                </a:solidFill>
              </a:defRPr>
            </a:lvl1pPr>
          </a:lstStyle>
          <a:p>
            <a:fld id="{12078E32-9A8F-42AF-B046-430CA36478C1}" type="datetimeFigureOut">
              <a:rPr lang="en-US" smtClean="0"/>
              <a:t>2/13/2025</a:t>
            </a:fld>
            <a:endParaRPr lang="en-US"/>
          </a:p>
        </p:txBody>
      </p:sp>
      <p:sp>
        <p:nvSpPr>
          <p:cNvPr id="5" name="Footer Placeholder 4"/>
          <p:cNvSpPr>
            <a:spLocks noGrp="1"/>
          </p:cNvSpPr>
          <p:nvPr>
            <p:ph type="ftr" sz="quarter" idx="3"/>
          </p:nvPr>
        </p:nvSpPr>
        <p:spPr>
          <a:xfrm>
            <a:off x="3515454" y="6272784"/>
            <a:ext cx="6327648" cy="365125"/>
          </a:xfrm>
          <a:prstGeom prst="rect">
            <a:avLst/>
          </a:prstGeom>
        </p:spPr>
        <p:txBody>
          <a:bodyPr vert="horz" lIns="91440" tIns="45720" rIns="91440" bIns="45720" rtlCol="0" anchor="ctr"/>
          <a:lstStyle>
            <a:lvl1pPr algn="l">
              <a:defRPr sz="1100">
                <a:solidFill>
                  <a:schemeClr val="accent2">
                    <a:lumMod val="50000"/>
                  </a:schemeClr>
                </a:solidFill>
              </a:defRPr>
            </a:lvl1pPr>
          </a:lstStyle>
          <a:p>
            <a:endParaRPr lang="en-US"/>
          </a:p>
        </p:txBody>
      </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chemeClr val="tx1"/>
                </a:solidFill>
                <a:latin typeface="+mj-lt"/>
              </a:defRPr>
            </a:lvl1pPr>
          </a:lstStyle>
          <a:p>
            <a:fld id="{3FCCF984-64AA-42B4-8D2F-66BCDE3A50F4}" type="slidenum">
              <a:rPr lang="en-US" smtClean="0"/>
              <a:pPr/>
              <a:t>‹#›</a:t>
            </a:fld>
            <a:endParaRPr lang="en-US"/>
          </a:p>
        </p:txBody>
      </p:sp>
      <p:pic>
        <p:nvPicPr>
          <p:cNvPr id="12" name="Picture 11" descr="Star-and-Blue.pn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37735" y="977900"/>
            <a:ext cx="1275570" cy="635000"/>
          </a:xfrm>
          <a:prstGeom prst="rect">
            <a:avLst/>
          </a:prstGeom>
        </p:spPr>
      </p:pic>
    </p:spTree>
    <p:extLst>
      <p:ext uri="{BB962C8B-B14F-4D97-AF65-F5344CB8AC3E}">
        <p14:creationId xmlns:p14="http://schemas.microsoft.com/office/powerpoint/2010/main" val="32846345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700" r:id="rId3"/>
    <p:sldLayoutId id="2147483701" r:id="rId4"/>
    <p:sldLayoutId id="2147483702" r:id="rId5"/>
    <p:sldLayoutId id="2147483703" r:id="rId6"/>
    <p:sldLayoutId id="2147483931" r:id="rId7"/>
  </p:sldLayoutIdLst>
  <p:txStyles>
    <p:titleStyle>
      <a:lvl1pPr algn="l" defTabSz="914400" rtl="0" eaLnBrk="1" latinLnBrk="0" hangingPunct="1">
        <a:lnSpc>
          <a:spcPct val="90000"/>
        </a:lnSpc>
        <a:spcBef>
          <a:spcPct val="0"/>
        </a:spcBef>
        <a:buNone/>
        <a:defRPr sz="4000" b="1" kern="1200" cap="none" baseline="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Clr>
          <a:srgbClr val="E4002B"/>
        </a:buClr>
        <a:buSzPct val="90000"/>
        <a:buFont typeface="Arial"/>
        <a:buChar char="•"/>
        <a:defRPr sz="2000" kern="1200">
          <a:solidFill>
            <a:srgbClr val="005899"/>
          </a:solidFill>
          <a:latin typeface="Century Gothic"/>
          <a:ea typeface="+mn-ea"/>
          <a:cs typeface="+mn-cs"/>
        </a:defRPr>
      </a:lvl1pPr>
      <a:lvl2pPr marL="457200" indent="-182880" algn="l" defTabSz="914400" rtl="0" eaLnBrk="1" latinLnBrk="0" hangingPunct="1">
        <a:lnSpc>
          <a:spcPct val="90000"/>
        </a:lnSpc>
        <a:spcBef>
          <a:spcPts val="400"/>
        </a:spcBef>
        <a:spcAft>
          <a:spcPts val="200"/>
        </a:spcAft>
        <a:buClr>
          <a:srgbClr val="E4002B"/>
        </a:buClr>
        <a:buSzPct val="90000"/>
        <a:buFont typeface="Arial"/>
        <a:buChar char="•"/>
        <a:defRPr sz="1800" kern="1200">
          <a:solidFill>
            <a:srgbClr val="005899"/>
          </a:solidFill>
          <a:latin typeface="Century Gothic"/>
          <a:ea typeface="+mn-ea"/>
          <a:cs typeface="+mn-cs"/>
        </a:defRPr>
      </a:lvl2pPr>
      <a:lvl3pPr marL="731520" indent="-182880" algn="l" defTabSz="914400" rtl="0" eaLnBrk="1" latinLnBrk="0" hangingPunct="1">
        <a:lnSpc>
          <a:spcPct val="90000"/>
        </a:lnSpc>
        <a:spcBef>
          <a:spcPts val="400"/>
        </a:spcBef>
        <a:spcAft>
          <a:spcPts val="200"/>
        </a:spcAft>
        <a:buClr>
          <a:srgbClr val="E4002B"/>
        </a:buClr>
        <a:buSzPct val="90000"/>
        <a:buFont typeface="Arial"/>
        <a:buChar char="•"/>
        <a:defRPr sz="1600" kern="1200">
          <a:solidFill>
            <a:srgbClr val="005899"/>
          </a:solidFill>
          <a:latin typeface="Century Gothic"/>
          <a:ea typeface="+mn-ea"/>
          <a:cs typeface="+mn-cs"/>
        </a:defRPr>
      </a:lvl3pPr>
      <a:lvl4pPr marL="1005840" indent="-182880" algn="l" defTabSz="914400" rtl="0" eaLnBrk="1" latinLnBrk="0" hangingPunct="1">
        <a:lnSpc>
          <a:spcPct val="90000"/>
        </a:lnSpc>
        <a:spcBef>
          <a:spcPts val="400"/>
        </a:spcBef>
        <a:spcAft>
          <a:spcPts val="200"/>
        </a:spcAft>
        <a:buClr>
          <a:srgbClr val="E4002B"/>
        </a:buClr>
        <a:buSzPct val="90000"/>
        <a:buFont typeface="Arial"/>
        <a:buChar char="•"/>
        <a:defRPr sz="1600" kern="1200">
          <a:solidFill>
            <a:srgbClr val="005899"/>
          </a:solidFill>
          <a:latin typeface="Century Gothic"/>
          <a:ea typeface="+mn-ea"/>
          <a:cs typeface="+mn-cs"/>
        </a:defRPr>
      </a:lvl4pPr>
      <a:lvl5pPr marL="1280160" indent="-182880" algn="l" defTabSz="914400" rtl="0" eaLnBrk="1" latinLnBrk="0" hangingPunct="1">
        <a:lnSpc>
          <a:spcPct val="90000"/>
        </a:lnSpc>
        <a:spcBef>
          <a:spcPts val="400"/>
        </a:spcBef>
        <a:spcAft>
          <a:spcPts val="200"/>
        </a:spcAft>
        <a:buClr>
          <a:srgbClr val="E4002B"/>
        </a:buClr>
        <a:buSzPct val="90000"/>
        <a:buFont typeface="Arial"/>
        <a:buChar char="•"/>
        <a:defRPr sz="1600" kern="1200">
          <a:solidFill>
            <a:srgbClr val="005899"/>
          </a:solidFill>
          <a:latin typeface="Century Gothic"/>
          <a:ea typeface="+mn-ea"/>
          <a:cs typeface="+mn-cs"/>
        </a:defRPr>
      </a:lvl5pPr>
      <a:lvl6pPr marL="16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86" userDrawn="1">
          <p15:clr>
            <a:srgbClr val="F26B43"/>
          </p15:clr>
        </p15:guide>
        <p15:guide id="2" orient="horz" pos="1038" userDrawn="1">
          <p15:clr>
            <a:srgbClr val="F26B43"/>
          </p15:clr>
        </p15:guide>
        <p15:guide id="3" orient="horz" pos="3928" userDrawn="1">
          <p15:clr>
            <a:srgbClr val="F26B43"/>
          </p15:clr>
        </p15:guide>
        <p15:guide id="4" pos="673" userDrawn="1">
          <p15:clr>
            <a:srgbClr val="F26B43"/>
          </p15:clr>
        </p15:guide>
        <p15:guide id="5" pos="700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70C0"/>
            </a:gs>
            <a:gs pos="74000">
              <a:schemeClr val="accent1">
                <a:lumMod val="45000"/>
                <a:lumOff val="55000"/>
              </a:schemeClr>
            </a:gs>
            <a:gs pos="83000">
              <a:schemeClr val="accent1">
                <a:lumMod val="45000"/>
                <a:lumOff val="55000"/>
              </a:schemeClr>
            </a:gs>
            <a:gs pos="100000">
              <a:schemeClr val="accent3">
                <a:lumMod val="75000"/>
              </a:schemeClr>
            </a:gs>
          </a:gsLst>
          <a:lin ang="540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3">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3">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2/13/2025</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US"/>
              <a:t>PRESENTATION TITLE</a:t>
            </a: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692152802"/>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01" r:id="rId13"/>
    <p:sldLayoutId id="2147483902" r:id="rId14"/>
    <p:sldLayoutId id="2147483903" r:id="rId15"/>
    <p:sldLayoutId id="2147483904" r:id="rId16"/>
    <p:sldLayoutId id="2147483905" r:id="rId17"/>
    <p:sldLayoutId id="2147483912" r:id="rId18"/>
    <p:sldLayoutId id="2147483917" r:id="rId19"/>
    <p:sldLayoutId id="2147483649" r:id="rId20"/>
  </p:sldLayoutIdLst>
  <p:hf sldNum="0"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2AA05EE-5D36-4546-8D3E-69D8F5C9E965}"/>
              </a:ext>
            </a:extLst>
          </p:cNvPr>
          <p:cNvSpPr/>
          <p:nvPr/>
        </p:nvSpPr>
        <p:spPr>
          <a:xfrm>
            <a:off x="-11553" y="6025491"/>
            <a:ext cx="9646920" cy="713232"/>
          </a:xfrm>
          <a:prstGeom prst="rect">
            <a:avLst/>
          </a:prstGeom>
          <a:solidFill>
            <a:srgbClr val="1738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10" name="Rectangle 9">
            <a:extLst>
              <a:ext uri="{FF2B5EF4-FFF2-40B4-BE49-F238E27FC236}">
                <a16:creationId xmlns:a16="http://schemas.microsoft.com/office/drawing/2014/main" id="{24636DDB-20D3-4924-92A8-ACE7F2E75AAE}"/>
              </a:ext>
            </a:extLst>
          </p:cNvPr>
          <p:cNvSpPr/>
          <p:nvPr/>
        </p:nvSpPr>
        <p:spPr>
          <a:xfrm>
            <a:off x="11753088" y="6021605"/>
            <a:ext cx="438912" cy="713232"/>
          </a:xfrm>
          <a:prstGeom prst="rect">
            <a:avLst/>
          </a:prstGeom>
          <a:solidFill>
            <a:srgbClr val="1738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p>
        </p:txBody>
      </p:sp>
      <p:pic>
        <p:nvPicPr>
          <p:cNvPr id="1026" name="Picture 2" descr="Chicago Police Department">
            <a:extLst>
              <a:ext uri="{FF2B5EF4-FFF2-40B4-BE49-F238E27FC236}">
                <a16:creationId xmlns:a16="http://schemas.microsoft.com/office/drawing/2014/main" id="{5CACEFA2-CA8D-404E-BE5A-B1B2B564D2BB}"/>
              </a:ext>
            </a:extLst>
          </p:cNvPr>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9779827" y="6228797"/>
            <a:ext cx="1828800" cy="298847"/>
          </a:xfrm>
          <a:prstGeom prst="rect">
            <a:avLst/>
          </a:prstGeom>
          <a:noFill/>
          <a:extLst>
            <a:ext uri="{909E8E84-426E-40dd-AFC4-6F175D3DCCD1}">
              <a14:hiddenFill xmlns=""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69" r:id="rId1"/>
    <p:sldLayoutId id="2147483670" r:id="rId2"/>
    <p:sldLayoutId id="2147483673" r:id="rId3"/>
    <p:sldLayoutId id="2147483671" r:id="rId4"/>
    <p:sldLayoutId id="2147483934" r:id="rId5"/>
    <p:sldLayoutId id="2147483672" r:id="rId6"/>
    <p:sldLayoutId id="2147483668" r:id="rId7"/>
    <p:sldLayoutId id="2147483674" r:id="rId8"/>
    <p:sldLayoutId id="2147483675" r:id="rId9"/>
    <p:sldLayoutId id="2147483932" r:id="rId10"/>
  </p:sldLayoutIdLst>
  <p:hf hdr="0" ftr="0" dt="0"/>
  <p:txStyles>
    <p:titleStyle>
      <a:lvl1pPr algn="l" defTabSz="1217613" rtl="0" fontAlgn="base">
        <a:spcBef>
          <a:spcPct val="0"/>
        </a:spcBef>
        <a:spcAft>
          <a:spcPct val="0"/>
        </a:spcAft>
        <a:defRPr sz="3700" kern="1200">
          <a:solidFill>
            <a:schemeClr val="tx1"/>
          </a:solidFill>
          <a:latin typeface="+mj-lt"/>
          <a:ea typeface="+mj-ea"/>
          <a:cs typeface="+mj-cs"/>
        </a:defRPr>
      </a:lvl1pPr>
      <a:lvl2pPr algn="l" defTabSz="1217613" rtl="0" fontAlgn="base">
        <a:spcBef>
          <a:spcPct val="0"/>
        </a:spcBef>
        <a:spcAft>
          <a:spcPct val="0"/>
        </a:spcAft>
        <a:defRPr sz="3700">
          <a:solidFill>
            <a:schemeClr val="tx1"/>
          </a:solidFill>
          <a:latin typeface="Franklin Gothic Medium" panose="020B0603020102020204" pitchFamily="34" charset="0"/>
        </a:defRPr>
      </a:lvl2pPr>
      <a:lvl3pPr algn="l" defTabSz="1217613" rtl="0" fontAlgn="base">
        <a:spcBef>
          <a:spcPct val="0"/>
        </a:spcBef>
        <a:spcAft>
          <a:spcPct val="0"/>
        </a:spcAft>
        <a:defRPr sz="3700">
          <a:solidFill>
            <a:schemeClr val="tx1"/>
          </a:solidFill>
          <a:latin typeface="Franklin Gothic Medium" panose="020B0603020102020204" pitchFamily="34" charset="0"/>
        </a:defRPr>
      </a:lvl3pPr>
      <a:lvl4pPr algn="l" defTabSz="1217613" rtl="0" fontAlgn="base">
        <a:spcBef>
          <a:spcPct val="0"/>
        </a:spcBef>
        <a:spcAft>
          <a:spcPct val="0"/>
        </a:spcAft>
        <a:defRPr sz="3700">
          <a:solidFill>
            <a:schemeClr val="tx1"/>
          </a:solidFill>
          <a:latin typeface="Franklin Gothic Medium" panose="020B0603020102020204" pitchFamily="34" charset="0"/>
        </a:defRPr>
      </a:lvl4pPr>
      <a:lvl5pPr algn="l" defTabSz="1217613" rtl="0" fontAlgn="base">
        <a:spcBef>
          <a:spcPct val="0"/>
        </a:spcBef>
        <a:spcAft>
          <a:spcPct val="0"/>
        </a:spcAft>
        <a:defRPr sz="3700">
          <a:solidFill>
            <a:schemeClr val="tx1"/>
          </a:solidFill>
          <a:latin typeface="Franklin Gothic Medium" panose="020B0603020102020204" pitchFamily="34" charset="0"/>
        </a:defRPr>
      </a:lvl5pPr>
      <a:lvl6pPr marL="457200" algn="l" defTabSz="1217613" rtl="0" fontAlgn="base">
        <a:spcBef>
          <a:spcPct val="0"/>
        </a:spcBef>
        <a:spcAft>
          <a:spcPct val="0"/>
        </a:spcAft>
        <a:defRPr sz="3700">
          <a:solidFill>
            <a:schemeClr val="tx1"/>
          </a:solidFill>
          <a:latin typeface="Franklin Gothic Medium" panose="020B0603020102020204" pitchFamily="34" charset="0"/>
        </a:defRPr>
      </a:lvl6pPr>
      <a:lvl7pPr marL="914400" algn="l" defTabSz="1217613" rtl="0" fontAlgn="base">
        <a:spcBef>
          <a:spcPct val="0"/>
        </a:spcBef>
        <a:spcAft>
          <a:spcPct val="0"/>
        </a:spcAft>
        <a:defRPr sz="3700">
          <a:solidFill>
            <a:schemeClr val="tx1"/>
          </a:solidFill>
          <a:latin typeface="Franklin Gothic Medium" panose="020B0603020102020204" pitchFamily="34" charset="0"/>
        </a:defRPr>
      </a:lvl7pPr>
      <a:lvl8pPr marL="1371600" algn="l" defTabSz="1217613" rtl="0" fontAlgn="base">
        <a:spcBef>
          <a:spcPct val="0"/>
        </a:spcBef>
        <a:spcAft>
          <a:spcPct val="0"/>
        </a:spcAft>
        <a:defRPr sz="3700">
          <a:solidFill>
            <a:schemeClr val="tx1"/>
          </a:solidFill>
          <a:latin typeface="Franklin Gothic Medium" panose="020B0603020102020204" pitchFamily="34" charset="0"/>
        </a:defRPr>
      </a:lvl8pPr>
      <a:lvl9pPr marL="1828800" algn="l" defTabSz="1217613" rtl="0" fontAlgn="base">
        <a:spcBef>
          <a:spcPct val="0"/>
        </a:spcBef>
        <a:spcAft>
          <a:spcPct val="0"/>
        </a:spcAft>
        <a:defRPr sz="3700">
          <a:solidFill>
            <a:schemeClr val="tx1"/>
          </a:solidFill>
          <a:latin typeface="Franklin Gothic Medium" panose="020B0603020102020204" pitchFamily="34" charset="0"/>
        </a:defRPr>
      </a:lvl9pPr>
    </p:titleStyle>
    <p:bodyStyle>
      <a:lvl1pPr algn="l" defTabSz="1217613" rtl="0" fontAlgn="base">
        <a:spcBef>
          <a:spcPct val="20000"/>
        </a:spcBef>
        <a:spcAft>
          <a:spcPct val="0"/>
        </a:spcAft>
        <a:buFont typeface="Arial" panose="020B0604020202020204" pitchFamily="34" charset="0"/>
        <a:defRPr sz="2400" kern="1200">
          <a:solidFill>
            <a:schemeClr val="tx1"/>
          </a:solidFill>
          <a:latin typeface="+mn-lt"/>
          <a:ea typeface="+mn-ea"/>
          <a:cs typeface="+mn-cs"/>
        </a:defRPr>
      </a:lvl1pPr>
      <a:lvl2pPr marL="989013" indent="-379413" algn="l" defTabSz="1217613" rtl="0" fontAlgn="base">
        <a:spcBef>
          <a:spcPct val="20000"/>
        </a:spcBef>
        <a:spcAft>
          <a:spcPct val="0"/>
        </a:spcAft>
        <a:buFont typeface="Arial" panose="020B0604020202020204" pitchFamily="34" charset="0"/>
        <a:buChar char="–"/>
        <a:defRPr sz="3700" kern="1200">
          <a:solidFill>
            <a:schemeClr val="tx1"/>
          </a:solidFill>
          <a:latin typeface="+mn-lt"/>
          <a:ea typeface="+mn-ea"/>
          <a:cs typeface="+mn-cs"/>
        </a:defRPr>
      </a:lvl2pPr>
      <a:lvl3pPr marL="1522413" indent="-303213" algn="l" defTabSz="1217613"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2013" indent="-303213" algn="l" defTabSz="1217613" rtl="0" fontAlgn="base">
        <a:spcBef>
          <a:spcPct val="20000"/>
        </a:spcBef>
        <a:spcAft>
          <a:spcPct val="0"/>
        </a:spcAft>
        <a:buFont typeface="Arial" panose="020B0604020202020204" pitchFamily="34" charset="0"/>
        <a:buChar char="–"/>
        <a:defRPr sz="2600" kern="1200">
          <a:solidFill>
            <a:schemeClr val="tx1"/>
          </a:solidFill>
          <a:latin typeface="+mn-lt"/>
          <a:ea typeface="+mn-ea"/>
          <a:cs typeface="+mn-cs"/>
        </a:defRPr>
      </a:lvl4pPr>
      <a:lvl5pPr marL="2741613" indent="-303213" algn="l" defTabSz="1217613" rtl="0" fontAlgn="base">
        <a:spcBef>
          <a:spcPct val="20000"/>
        </a:spcBef>
        <a:spcAft>
          <a:spcPct val="0"/>
        </a:spcAft>
        <a:buFont typeface="Arial" panose="020B0604020202020204" pitchFamily="34" charset="0"/>
        <a:buChar char="»"/>
        <a:defRPr sz="2600"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descr="Blue-Square.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468100" y="6299200"/>
            <a:ext cx="342900" cy="342900"/>
          </a:xfrm>
          <a:prstGeom prst="rect">
            <a:avLst/>
          </a:prstGeom>
        </p:spPr>
      </p:pic>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058400" y="6272784"/>
            <a:ext cx="1179576" cy="365125"/>
          </a:xfrm>
          <a:prstGeom prst="rect">
            <a:avLst/>
          </a:prstGeom>
        </p:spPr>
        <p:txBody>
          <a:bodyPr vert="horz" lIns="91440" tIns="45720" rIns="91440" bIns="45720" rtlCol="0" anchor="ctr"/>
          <a:lstStyle>
            <a:lvl1pPr algn="r">
              <a:defRPr sz="1100">
                <a:solidFill>
                  <a:schemeClr val="accent2">
                    <a:lumMod val="50000"/>
                  </a:schemeClr>
                </a:solidFill>
              </a:defRPr>
            </a:lvl1pPr>
          </a:lstStyle>
          <a:p>
            <a:fld id="{12078E32-9A8F-42AF-B046-430CA36478C1}" type="datetimeFigureOut">
              <a:rPr lang="en-US" smtClean="0"/>
              <a:t>2/13/2025</a:t>
            </a:fld>
            <a:endParaRPr lang="en-US"/>
          </a:p>
        </p:txBody>
      </p:sp>
      <p:sp>
        <p:nvSpPr>
          <p:cNvPr id="5" name="Footer Placeholder 4"/>
          <p:cNvSpPr>
            <a:spLocks noGrp="1"/>
          </p:cNvSpPr>
          <p:nvPr>
            <p:ph type="ftr" sz="quarter" idx="3"/>
          </p:nvPr>
        </p:nvSpPr>
        <p:spPr>
          <a:xfrm>
            <a:off x="3515454" y="6272784"/>
            <a:ext cx="6327648" cy="365125"/>
          </a:xfrm>
          <a:prstGeom prst="rect">
            <a:avLst/>
          </a:prstGeom>
        </p:spPr>
        <p:txBody>
          <a:bodyPr vert="horz" lIns="91440" tIns="45720" rIns="91440" bIns="45720" rtlCol="0" anchor="ctr"/>
          <a:lstStyle>
            <a:lvl1pPr algn="l">
              <a:defRPr sz="1100">
                <a:solidFill>
                  <a:schemeClr val="accent2">
                    <a:lumMod val="50000"/>
                  </a:schemeClr>
                </a:solidFill>
              </a:defRPr>
            </a:lvl1pPr>
          </a:lstStyle>
          <a:p>
            <a:endParaRPr lang="en-US"/>
          </a:p>
        </p:txBody>
      </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chemeClr val="tx1"/>
                </a:solidFill>
                <a:latin typeface="+mj-lt"/>
              </a:defRPr>
            </a:lvl1pPr>
          </a:lstStyle>
          <a:p>
            <a:fld id="{3FCCF984-64AA-42B4-8D2F-66BCDE3A50F4}" type="slidenum">
              <a:rPr lang="en-US" smtClean="0"/>
              <a:pPr/>
              <a:t>‹#›</a:t>
            </a:fld>
            <a:endParaRPr lang="en-US"/>
          </a:p>
        </p:txBody>
      </p:sp>
      <p:pic>
        <p:nvPicPr>
          <p:cNvPr id="12" name="Picture 11" descr="Star-and-Blue.pn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37735" y="977900"/>
            <a:ext cx="1275570" cy="635000"/>
          </a:xfrm>
          <a:prstGeom prst="rect">
            <a:avLst/>
          </a:prstGeom>
        </p:spPr>
      </p:pic>
    </p:spTree>
    <p:extLst>
      <p:ext uri="{BB962C8B-B14F-4D97-AF65-F5344CB8AC3E}">
        <p14:creationId xmlns:p14="http://schemas.microsoft.com/office/powerpoint/2010/main" val="9092339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000" b="1" kern="1200" cap="none" baseline="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Clr>
          <a:srgbClr val="E4002B"/>
        </a:buClr>
        <a:buSzPct val="90000"/>
        <a:buFont typeface="Arial"/>
        <a:buChar char="•"/>
        <a:defRPr sz="2000" kern="1200">
          <a:solidFill>
            <a:srgbClr val="005B99"/>
          </a:solidFill>
          <a:latin typeface="+mn-lt"/>
          <a:ea typeface="+mn-ea"/>
          <a:cs typeface="+mn-cs"/>
        </a:defRPr>
      </a:lvl1pPr>
      <a:lvl2pPr marL="457200" indent="-182880" algn="l" defTabSz="914400" rtl="0" eaLnBrk="1" latinLnBrk="0" hangingPunct="1">
        <a:lnSpc>
          <a:spcPct val="90000"/>
        </a:lnSpc>
        <a:spcBef>
          <a:spcPts val="400"/>
        </a:spcBef>
        <a:spcAft>
          <a:spcPts val="200"/>
        </a:spcAft>
        <a:buClr>
          <a:srgbClr val="E4002B"/>
        </a:buClr>
        <a:buSzPct val="90000"/>
        <a:buFont typeface="Arial"/>
        <a:buChar char="•"/>
        <a:defRPr sz="1800" kern="1200">
          <a:solidFill>
            <a:srgbClr val="005B99"/>
          </a:solidFill>
          <a:latin typeface="Century Gothic"/>
          <a:ea typeface="+mn-ea"/>
          <a:cs typeface="+mn-cs"/>
        </a:defRPr>
      </a:lvl2pPr>
      <a:lvl3pPr marL="731520" indent="-182880" algn="l" defTabSz="914400" rtl="0" eaLnBrk="1" latinLnBrk="0" hangingPunct="1">
        <a:lnSpc>
          <a:spcPct val="90000"/>
        </a:lnSpc>
        <a:spcBef>
          <a:spcPts val="400"/>
        </a:spcBef>
        <a:spcAft>
          <a:spcPts val="200"/>
        </a:spcAft>
        <a:buClr>
          <a:srgbClr val="E4002B"/>
        </a:buClr>
        <a:buSzPct val="90000"/>
        <a:buFont typeface="Arial"/>
        <a:buChar char="•"/>
        <a:defRPr sz="1600" kern="1200">
          <a:solidFill>
            <a:srgbClr val="005B99"/>
          </a:solidFill>
          <a:latin typeface="Century Gothic"/>
          <a:ea typeface="+mn-ea"/>
          <a:cs typeface="+mn-cs"/>
        </a:defRPr>
      </a:lvl3pPr>
      <a:lvl4pPr marL="1005840" indent="-182880" algn="l" defTabSz="914400" rtl="0" eaLnBrk="1" latinLnBrk="0" hangingPunct="1">
        <a:lnSpc>
          <a:spcPct val="90000"/>
        </a:lnSpc>
        <a:spcBef>
          <a:spcPts val="400"/>
        </a:spcBef>
        <a:spcAft>
          <a:spcPts val="200"/>
        </a:spcAft>
        <a:buClr>
          <a:srgbClr val="E4002B"/>
        </a:buClr>
        <a:buSzPct val="90000"/>
        <a:buFont typeface="Arial"/>
        <a:buChar char="•"/>
        <a:defRPr sz="1600" kern="1200">
          <a:solidFill>
            <a:srgbClr val="005B99"/>
          </a:solidFill>
          <a:latin typeface="Century Gothic"/>
          <a:ea typeface="+mn-ea"/>
          <a:cs typeface="+mn-cs"/>
        </a:defRPr>
      </a:lvl4pPr>
      <a:lvl5pPr marL="1280160" indent="-182880" algn="l" defTabSz="914400" rtl="0" eaLnBrk="1" latinLnBrk="0" hangingPunct="1">
        <a:lnSpc>
          <a:spcPct val="90000"/>
        </a:lnSpc>
        <a:spcBef>
          <a:spcPts val="400"/>
        </a:spcBef>
        <a:spcAft>
          <a:spcPts val="200"/>
        </a:spcAft>
        <a:buClr>
          <a:srgbClr val="E4002B"/>
        </a:buClr>
        <a:buSzPct val="90000"/>
        <a:buFont typeface="Arial"/>
        <a:buChar char="•"/>
        <a:defRPr sz="1600" kern="1200">
          <a:solidFill>
            <a:srgbClr val="005B99"/>
          </a:solidFill>
          <a:latin typeface="Century Gothic"/>
          <a:ea typeface="+mn-ea"/>
          <a:cs typeface="+mn-cs"/>
        </a:defRPr>
      </a:lvl5pPr>
      <a:lvl6pPr marL="16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descr="Blue-Square.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468100" y="6299200"/>
            <a:ext cx="342900" cy="342900"/>
          </a:xfrm>
          <a:prstGeom prst="rect">
            <a:avLst/>
          </a:prstGeom>
        </p:spPr>
      </p:pic>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058400" y="6272784"/>
            <a:ext cx="1179576" cy="365125"/>
          </a:xfrm>
          <a:prstGeom prst="rect">
            <a:avLst/>
          </a:prstGeom>
        </p:spPr>
        <p:txBody>
          <a:bodyPr vert="horz" lIns="91440" tIns="45720" rIns="91440" bIns="45720" rtlCol="0" anchor="ctr"/>
          <a:lstStyle>
            <a:lvl1pPr algn="r">
              <a:defRPr sz="1100">
                <a:solidFill>
                  <a:schemeClr val="tx1"/>
                </a:solidFill>
                <a:latin typeface="Roboto" panose="02000000000000000000" pitchFamily="2" charset="0"/>
                <a:ea typeface="Roboto" panose="02000000000000000000" pitchFamily="2" charset="0"/>
              </a:defRPr>
            </a:lvl1pPr>
          </a:lstStyle>
          <a:p>
            <a:endParaRPr lang="en-US"/>
          </a:p>
        </p:txBody>
      </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chemeClr val="tx1"/>
                </a:solidFill>
                <a:latin typeface="Roboto" panose="02000000000000000000" pitchFamily="2" charset="0"/>
                <a:ea typeface="Roboto" panose="02000000000000000000" pitchFamily="2" charset="0"/>
              </a:defRPr>
            </a:lvl1pPr>
          </a:lstStyle>
          <a:p>
            <a:fld id="{61DFC1AD-97A9-4B6D-B5DD-7FBFF3EACF73}" type="slidenum">
              <a:rPr lang="en-US" smtClean="0"/>
              <a:pPr/>
              <a:t>‹#›</a:t>
            </a:fld>
            <a:endParaRPr lang="en-US"/>
          </a:p>
        </p:txBody>
      </p:sp>
      <p:pic>
        <p:nvPicPr>
          <p:cNvPr id="12" name="Picture 11" descr="Star-and-Blue.png"/>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37735" y="977900"/>
            <a:ext cx="1275570" cy="635000"/>
          </a:xfrm>
          <a:prstGeom prst="rect">
            <a:avLst/>
          </a:prstGeom>
        </p:spPr>
      </p:pic>
    </p:spTree>
    <p:extLst>
      <p:ext uri="{BB962C8B-B14F-4D97-AF65-F5344CB8AC3E}">
        <p14:creationId xmlns:p14="http://schemas.microsoft.com/office/powerpoint/2010/main" val="111542553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8" r:id="rId6"/>
    <p:sldLayoutId id="2147483739" r:id="rId7"/>
    <p:sldLayoutId id="2147483704" r:id="rId8"/>
    <p:sldLayoutId id="2147483676" r:id="rId9"/>
  </p:sldLayoutIdLst>
  <p:hf hdr="0" ftr="0" dt="0"/>
  <p:txStyles>
    <p:titleStyle>
      <a:lvl1pPr algn="l" defTabSz="914400" rtl="0" eaLnBrk="1" latinLnBrk="0" hangingPunct="1">
        <a:lnSpc>
          <a:spcPct val="90000"/>
        </a:lnSpc>
        <a:spcBef>
          <a:spcPct val="0"/>
        </a:spcBef>
        <a:buNone/>
        <a:defRPr sz="4000" b="1" kern="1200" cap="none" baseline="0">
          <a:solidFill>
            <a:schemeClr val="tx1"/>
          </a:solidFill>
          <a:latin typeface="Big Shoulders Display" pitchFamily="2" charset="0"/>
          <a:ea typeface="+mj-ea"/>
          <a:cs typeface="+mj-cs"/>
        </a:defRPr>
      </a:lvl1pPr>
    </p:titleStyle>
    <p:bodyStyle>
      <a:lvl1pPr marL="182880" indent="-182880" algn="l" defTabSz="914400" rtl="0" eaLnBrk="1" latinLnBrk="0" hangingPunct="1">
        <a:lnSpc>
          <a:spcPct val="90000"/>
        </a:lnSpc>
        <a:spcBef>
          <a:spcPts val="1200"/>
        </a:spcBef>
        <a:buClr>
          <a:srgbClr val="E4002B"/>
        </a:buClr>
        <a:buSzPct val="90000"/>
        <a:buFont typeface="Arial"/>
        <a:buChar char="•"/>
        <a:defRPr sz="2000" kern="1200">
          <a:solidFill>
            <a:schemeClr val="tx1"/>
          </a:solidFill>
          <a:latin typeface="Century Gothic"/>
          <a:ea typeface="+mn-ea"/>
          <a:cs typeface="+mn-cs"/>
        </a:defRPr>
      </a:lvl1pPr>
      <a:lvl2pPr marL="457200" indent="-182880" algn="l" defTabSz="914400" rtl="0" eaLnBrk="1" latinLnBrk="0" hangingPunct="1">
        <a:lnSpc>
          <a:spcPct val="90000"/>
        </a:lnSpc>
        <a:spcBef>
          <a:spcPts val="400"/>
        </a:spcBef>
        <a:spcAft>
          <a:spcPts val="200"/>
        </a:spcAft>
        <a:buClr>
          <a:srgbClr val="E4002B"/>
        </a:buClr>
        <a:buSzPct val="90000"/>
        <a:buFont typeface="Arial"/>
        <a:buChar char="•"/>
        <a:defRPr sz="1800" kern="1200">
          <a:solidFill>
            <a:schemeClr val="tx1"/>
          </a:solidFill>
          <a:latin typeface="Century Gothic"/>
          <a:ea typeface="+mn-ea"/>
          <a:cs typeface="+mn-cs"/>
        </a:defRPr>
      </a:lvl2pPr>
      <a:lvl3pPr marL="731520" indent="-182880" algn="l" defTabSz="914400" rtl="0" eaLnBrk="1" latinLnBrk="0" hangingPunct="1">
        <a:lnSpc>
          <a:spcPct val="90000"/>
        </a:lnSpc>
        <a:spcBef>
          <a:spcPts val="400"/>
        </a:spcBef>
        <a:spcAft>
          <a:spcPts val="200"/>
        </a:spcAft>
        <a:buClr>
          <a:srgbClr val="E4002B"/>
        </a:buClr>
        <a:buSzPct val="90000"/>
        <a:buFont typeface="Arial"/>
        <a:buChar char="•"/>
        <a:defRPr sz="1600" kern="1200">
          <a:solidFill>
            <a:schemeClr val="tx1"/>
          </a:solidFill>
          <a:latin typeface="Century Gothic"/>
          <a:ea typeface="+mn-ea"/>
          <a:cs typeface="+mn-cs"/>
        </a:defRPr>
      </a:lvl3pPr>
      <a:lvl4pPr marL="1005840" indent="-182880" algn="l" defTabSz="914400" rtl="0" eaLnBrk="1" latinLnBrk="0" hangingPunct="1">
        <a:lnSpc>
          <a:spcPct val="90000"/>
        </a:lnSpc>
        <a:spcBef>
          <a:spcPts val="400"/>
        </a:spcBef>
        <a:spcAft>
          <a:spcPts val="200"/>
        </a:spcAft>
        <a:buClr>
          <a:srgbClr val="E4002B"/>
        </a:buClr>
        <a:buSzPct val="90000"/>
        <a:buFont typeface="Arial"/>
        <a:buChar char="•"/>
        <a:defRPr sz="1600" kern="1200">
          <a:solidFill>
            <a:schemeClr val="tx1"/>
          </a:solidFill>
          <a:latin typeface="Century Gothic"/>
          <a:ea typeface="+mn-ea"/>
          <a:cs typeface="+mn-cs"/>
        </a:defRPr>
      </a:lvl4pPr>
      <a:lvl5pPr marL="1280160" indent="-182880" algn="l" defTabSz="914400" rtl="0" eaLnBrk="1" latinLnBrk="0" hangingPunct="1">
        <a:lnSpc>
          <a:spcPct val="90000"/>
        </a:lnSpc>
        <a:spcBef>
          <a:spcPts val="400"/>
        </a:spcBef>
        <a:spcAft>
          <a:spcPts val="200"/>
        </a:spcAft>
        <a:buClr>
          <a:srgbClr val="E4002B"/>
        </a:buClr>
        <a:buSzPct val="90000"/>
        <a:buFont typeface="Arial"/>
        <a:buChar char="•"/>
        <a:defRPr sz="1600" kern="1200">
          <a:solidFill>
            <a:schemeClr val="tx1"/>
          </a:solidFill>
          <a:latin typeface="Century Gothic"/>
          <a:ea typeface="+mn-ea"/>
          <a:cs typeface="+mn-cs"/>
        </a:defRPr>
      </a:lvl5pPr>
      <a:lvl6pPr marL="16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86">
          <p15:clr>
            <a:srgbClr val="F26B43"/>
          </p15:clr>
        </p15:guide>
        <p15:guide id="2" orient="horz" pos="1038">
          <p15:clr>
            <a:srgbClr val="F26B43"/>
          </p15:clr>
        </p15:guide>
        <p15:guide id="3" orient="horz" pos="3928">
          <p15:clr>
            <a:srgbClr val="F26B43"/>
          </p15:clr>
        </p15:guide>
        <p15:guide id="4" pos="673">
          <p15:clr>
            <a:srgbClr val="F26B43"/>
          </p15:clr>
        </p15:guide>
        <p15:guide id="5" pos="700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7.jpeg"/><Relationship Id="rId7" Type="http://schemas.openxmlformats.org/officeDocument/2006/relationships/diagramColors" Target="../diagrams/colors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mailto:denisebepp@nacoa.org" TargetMode="External"/><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datacatalog.cookcountyil.gov/Public-Safety/Medical-Examiner-Case-Archive/cjeq-bs86/data" TargetMode="External"/><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chart" Target="../charts/char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hyperlink" Target="https://www.chicago.gov/city/en/depts/cdph/provdrs/behavioral_health/supp_info/vending-machine-survey.html"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hyperlink" Target="https://overcomeopioids.org/" TargetMode="External"/><Relationship Id="rId4" Type="http://schemas.openxmlformats.org/officeDocument/2006/relationships/hyperlink" Target="https://arcg.is/0a1Tq9"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hyperlink" Target="https://vetoviolence.cdc.gov/apps/main/assets/pdf/prevention/fundamentals/DVP_VV_Prevention-Fundamentals_508c.pdf" TargetMode="External"/><Relationship Id="rId3" Type="http://schemas.openxmlformats.org/officeDocument/2006/relationships/tags" Target="../tags/tag4.xml"/><Relationship Id="rId7" Type="http://schemas.openxmlformats.org/officeDocument/2006/relationships/notesSlide" Target="../notesSlides/notesSlide13.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2.xml"/><Relationship Id="rId5" Type="http://schemas.openxmlformats.org/officeDocument/2006/relationships/tags" Target="../tags/tag6.xml"/><Relationship Id="rId4" Type="http://schemas.openxmlformats.org/officeDocument/2006/relationships/tags" Target="../tags/tag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18/10/relationships/comments" Target="../comments/modernComment_7FFFFA13_872119CE.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5.svg"/></Relationships>
</file>

<file path=ppt/slides/_rels/slide35.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png"/><Relationship Id="rId3" Type="http://schemas.openxmlformats.org/officeDocument/2006/relationships/hyperlink" Target="https://www.chicago.gov/content/dam/city/sites/treatment-not-trauma/pdfs/MHSE/MHSE-Report-May-31-2024.pdf" TargetMode="External"/><Relationship Id="rId7" Type="http://schemas.openxmlformats.org/officeDocument/2006/relationships/image" Target="../media/image49.png"/><Relationship Id="rId12" Type="http://schemas.openxmlformats.org/officeDocument/2006/relationships/image" Target="../media/image54.png"/><Relationship Id="rId2" Type="http://schemas.microsoft.com/office/2018/10/relationships/comments" Target="../comments/modernComment_7FFFCF04_DC292EFB.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svg"/><Relationship Id="rId10" Type="http://schemas.openxmlformats.org/officeDocument/2006/relationships/image" Target="../media/image52.svg"/><Relationship Id="rId4" Type="http://schemas.openxmlformats.org/officeDocument/2006/relationships/image" Target="../media/image46.png"/><Relationship Id="rId9"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microsoft.com/office/2018/10/relationships/comments" Target="../comments/modernComment_126_D272BBC0.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6.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7.jpe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40E39-5A1E-431C-A801-9153E01B3931}"/>
              </a:ext>
            </a:extLst>
          </p:cNvPr>
          <p:cNvSpPr>
            <a:spLocks noGrp="1"/>
          </p:cNvSpPr>
          <p:nvPr>
            <p:ph type="ctrTitle"/>
          </p:nvPr>
        </p:nvSpPr>
        <p:spPr>
          <a:xfrm>
            <a:off x="1102360" y="1317923"/>
            <a:ext cx="9966960" cy="2733377"/>
          </a:xfrm>
          <a:solidFill>
            <a:schemeClr val="bg1">
              <a:lumMod val="85000"/>
            </a:schemeClr>
          </a:solidFill>
        </p:spPr>
        <p:txBody>
          <a:bodyPr/>
          <a:lstStyle/>
          <a:p>
            <a:r>
              <a:rPr lang="en-US">
                <a:cs typeface="Futura Std Heavy"/>
              </a:rPr>
              <a:t>CCMHE Quarterly Meeting</a:t>
            </a:r>
          </a:p>
        </p:txBody>
      </p:sp>
      <p:sp>
        <p:nvSpPr>
          <p:cNvPr id="3" name="Subtitle 2">
            <a:extLst>
              <a:ext uri="{FF2B5EF4-FFF2-40B4-BE49-F238E27FC236}">
                <a16:creationId xmlns:a16="http://schemas.microsoft.com/office/drawing/2014/main" id="{F2965EA5-F1A0-40C3-9B7D-7205A78A23CB}"/>
              </a:ext>
            </a:extLst>
          </p:cNvPr>
          <p:cNvSpPr>
            <a:spLocks noGrp="1"/>
          </p:cNvSpPr>
          <p:nvPr>
            <p:ph type="subTitle" idx="1"/>
          </p:nvPr>
        </p:nvSpPr>
        <p:spPr/>
        <p:txBody>
          <a:bodyPr vert="horz" lIns="91440" tIns="45720" rIns="91440" bIns="45720" rtlCol="0" anchor="t">
            <a:normAutofit/>
          </a:bodyPr>
          <a:lstStyle/>
          <a:p>
            <a:r>
              <a:rPr lang="en-US" b="0" dirty="0">
                <a:latin typeface="Futura Std Heavy"/>
                <a:cs typeface="Futura Std Heavy"/>
              </a:rPr>
              <a:t>February 10th, 2025</a:t>
            </a:r>
          </a:p>
          <a:p>
            <a:r>
              <a:rPr lang="en-US" b="0" dirty="0">
                <a:latin typeface="Futura Std Heavy"/>
                <a:cs typeface="Futura Std Heavy"/>
              </a:rPr>
              <a:t>2 p.m. – 4 p.m.</a:t>
            </a:r>
          </a:p>
        </p:txBody>
      </p:sp>
      <p:sp>
        <p:nvSpPr>
          <p:cNvPr id="5" name="btfpLayoutConfig" hidden="1"/>
          <p:cNvSpPr txBox="1"/>
          <p:nvPr/>
        </p:nvSpPr>
        <p:spPr>
          <a:xfrm>
            <a:off x="12700" y="12700"/>
            <a:ext cx="8890000" cy="107722"/>
          </a:xfrm>
          <a:prstGeom prst="rect">
            <a:avLst/>
          </a:prstGeom>
          <a:noFill/>
        </p:spPr>
        <p:txBody>
          <a:bodyPr vert="horz" rtlCol="0">
            <a:spAutoFit/>
          </a:bodyPr>
          <a:lstStyle/>
          <a:p>
            <a:r>
              <a:rPr lang="en-US" sz="100">
                <a:solidFill>
                  <a:srgbClr val="FFFFFF">
                    <a:alpha val="0"/>
                  </a:srgbClr>
                </a:solidFill>
              </a:rPr>
              <a:t>overall_0_132367198033335501 columns_1_132367198033335501 </a:t>
            </a:r>
          </a:p>
        </p:txBody>
      </p:sp>
    </p:spTree>
    <p:extLst>
      <p:ext uri="{BB962C8B-B14F-4D97-AF65-F5344CB8AC3E}">
        <p14:creationId xmlns:p14="http://schemas.microsoft.com/office/powerpoint/2010/main" val="973129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2E8953-771D-0233-78B5-7FED954730A1}"/>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51F42586-693C-98F4-2881-12279D1965F3}"/>
              </a:ext>
            </a:extLst>
          </p:cNvPr>
          <p:cNvSpPr txBox="1"/>
          <p:nvPr/>
        </p:nvSpPr>
        <p:spPr>
          <a:xfrm>
            <a:off x="665084" y="1924354"/>
            <a:ext cx="4559425" cy="3979585"/>
          </a:xfrm>
          <a:prstGeom prst="rect">
            <a:avLst/>
          </a:prstGeom>
        </p:spPr>
        <p:txBody>
          <a:bodyPr vert="horz" lIns="91440" tIns="45720" rIns="91440" bIns="45720" rtlCol="0" anchor="ctr">
            <a:normAutofit/>
          </a:bodyPr>
          <a:lstStyle/>
          <a:p>
            <a:pPr>
              <a:lnSpc>
                <a:spcPct val="90000"/>
              </a:lnSpc>
              <a:spcAft>
                <a:spcPts val="600"/>
              </a:spcAft>
            </a:pPr>
            <a:r>
              <a:rPr lang="en-US" sz="2000" b="1" i="0" dirty="0">
                <a:effectLst/>
                <a:latin typeface="Aptos" panose="020B0004020202020204" pitchFamily="34" charset="0"/>
              </a:rPr>
              <a:t>Exposure to Trauma: </a:t>
            </a:r>
            <a:r>
              <a:rPr lang="en-US" sz="2000" b="0" i="0" dirty="0">
                <a:effectLst/>
                <a:latin typeface="Aptos" panose="020B0004020202020204" pitchFamily="34" charset="0"/>
              </a:rPr>
              <a:t>These children often experience neglect, domestic violence, and unstable environments </a:t>
            </a:r>
          </a:p>
          <a:p>
            <a:pPr indent="-228600">
              <a:lnSpc>
                <a:spcPct val="90000"/>
              </a:lnSpc>
              <a:spcAft>
                <a:spcPts val="600"/>
              </a:spcAft>
              <a:buFont typeface="Arial" panose="020B0604020202020204" pitchFamily="34" charset="0"/>
              <a:buChar char="•"/>
            </a:pPr>
            <a:endParaRPr lang="en-US" sz="2000" dirty="0">
              <a:latin typeface="Aptos" panose="020B0004020202020204" pitchFamily="34" charset="0"/>
            </a:endParaRPr>
          </a:p>
          <a:p>
            <a:pPr>
              <a:lnSpc>
                <a:spcPct val="90000"/>
              </a:lnSpc>
              <a:spcAft>
                <a:spcPts val="600"/>
              </a:spcAft>
            </a:pPr>
            <a:r>
              <a:rPr lang="en-US" sz="2000" b="1" i="0" dirty="0">
                <a:effectLst/>
                <a:latin typeface="Aptos" panose="020B0004020202020204" pitchFamily="34" charset="0"/>
              </a:rPr>
              <a:t>Intergenerational Cycle: </a:t>
            </a:r>
            <a:r>
              <a:rPr lang="en-US" sz="2000" b="0" i="0" dirty="0">
                <a:effectLst/>
                <a:latin typeface="Aptos" panose="020B0004020202020204" pitchFamily="34" charset="0"/>
              </a:rPr>
              <a:t>Higher risks for the disease of addiction, mental health struggles, and criminal justice involvement </a:t>
            </a:r>
            <a:endParaRPr lang="en-US" sz="2000" dirty="0">
              <a:latin typeface="Aptos" panose="020B0004020202020204" pitchFamily="34" charset="0"/>
            </a:endParaRPr>
          </a:p>
          <a:p>
            <a:pPr>
              <a:lnSpc>
                <a:spcPct val="90000"/>
              </a:lnSpc>
              <a:spcAft>
                <a:spcPts val="600"/>
              </a:spcAft>
            </a:pPr>
            <a:br>
              <a:rPr lang="en-US" sz="2000" dirty="0">
                <a:latin typeface="Aptos" panose="020B0004020202020204" pitchFamily="34" charset="0"/>
              </a:rPr>
            </a:br>
            <a:r>
              <a:rPr lang="en-US" sz="2000" b="1" i="0" dirty="0">
                <a:effectLst/>
                <a:latin typeface="Aptos" panose="020B0004020202020204" pitchFamily="34" charset="0"/>
              </a:rPr>
              <a:t>Improved Policing: </a:t>
            </a:r>
            <a:r>
              <a:rPr lang="en-US" sz="2000" b="0" i="0" dirty="0">
                <a:effectLst/>
                <a:latin typeface="Aptos" panose="020B0004020202020204" pitchFamily="34" charset="0"/>
              </a:rPr>
              <a:t>Trauma-informed strategies reduce crisis calls and repeat encounters</a:t>
            </a:r>
          </a:p>
        </p:txBody>
      </p:sp>
      <p:pic>
        <p:nvPicPr>
          <p:cNvPr id="5" name="Picture 4" descr="A child's drawing of a police officer and a person&#10;&#10;Description automatically generated">
            <a:extLst>
              <a:ext uri="{FF2B5EF4-FFF2-40B4-BE49-F238E27FC236}">
                <a16:creationId xmlns:a16="http://schemas.microsoft.com/office/drawing/2014/main" id="{88B196C7-5A08-CA81-8C8A-2E05C716AD34}"/>
              </a:ext>
            </a:extLst>
          </p:cNvPr>
          <p:cNvPicPr>
            <a:picLocks noChangeAspect="1"/>
          </p:cNvPicPr>
          <p:nvPr/>
        </p:nvPicPr>
        <p:blipFill>
          <a:blip r:embed="rId3">
            <a:extLst>
              <a:ext uri="{28A0092B-C50C-407E-A947-70E740481C1C}">
                <a14:useLocalDpi xmlns:a14="http://schemas.microsoft.com/office/drawing/2010/main" val="0"/>
              </a:ext>
            </a:extLst>
          </a:blip>
          <a:srcRect t="8466" r="1" b="27576"/>
          <a:stretch/>
        </p:blipFill>
        <p:spPr>
          <a:xfrm rot="16200000">
            <a:off x="6060845" y="851943"/>
            <a:ext cx="5259296" cy="5425410"/>
          </a:xfrm>
          <a:prstGeom prst="rect">
            <a:avLst/>
          </a:prstGeom>
        </p:spPr>
      </p:pic>
      <p:pic>
        <p:nvPicPr>
          <p:cNvPr id="10" name="Picture 9" descr="A blue sign with white letters&#10;&#10;Description automatically generated with low confidence">
            <a:extLst>
              <a:ext uri="{FF2B5EF4-FFF2-40B4-BE49-F238E27FC236}">
                <a16:creationId xmlns:a16="http://schemas.microsoft.com/office/drawing/2014/main" id="{500AA1C9-4FA4-3D76-9DBC-AED03BB4D128}"/>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0" y="6071348"/>
            <a:ext cx="786410" cy="786220"/>
          </a:xfrm>
          <a:prstGeom prst="rect">
            <a:avLst/>
          </a:prstGeom>
        </p:spPr>
      </p:pic>
      <p:sp>
        <p:nvSpPr>
          <p:cNvPr id="7" name="Rectangle 6">
            <a:extLst>
              <a:ext uri="{FF2B5EF4-FFF2-40B4-BE49-F238E27FC236}">
                <a16:creationId xmlns:a16="http://schemas.microsoft.com/office/drawing/2014/main" id="{8949BF4E-E414-498C-2680-FE18C8423836}"/>
              </a:ext>
            </a:extLst>
          </p:cNvPr>
          <p:cNvSpPr/>
          <p:nvPr/>
        </p:nvSpPr>
        <p:spPr>
          <a:xfrm>
            <a:off x="0" y="16886"/>
            <a:ext cx="12192000" cy="1005334"/>
          </a:xfrm>
          <a:prstGeom prst="rect">
            <a:avLst/>
          </a:prstGeom>
          <a:solidFill>
            <a:srgbClr val="415583"/>
          </a:solidFill>
          <a:ln w="25400" cap="flat">
            <a:solidFill>
              <a:srgbClr val="415583"/>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ctr">
            <a:spAutoFit/>
          </a:bodyPr>
          <a:lstStyle/>
          <a:p>
            <a:pPr marL="0" marR="0" lvl="0" indent="0" algn="ctr" defTabSz="609585" rtl="0" eaLnBrk="1" fontAlgn="auto" latinLnBrk="0" hangingPunct="0">
              <a:lnSpc>
                <a:spcPct val="100000"/>
              </a:lnSpc>
              <a:spcBef>
                <a:spcPts val="0"/>
              </a:spcBef>
              <a:spcAft>
                <a:spcPts val="0"/>
              </a:spcAft>
              <a:buClrTx/>
              <a:buSzTx/>
              <a:buFontTx/>
              <a:buNone/>
              <a:tabLst/>
              <a:defRPr/>
            </a:pPr>
            <a:endParaRPr kumimoji="0" lang="en-US" sz="667" b="1" i="0" u="none" strike="noStrike" kern="1200" cap="none" spc="0" normalizeH="0" baseline="0" noProof="0" dirty="0">
              <a:ln>
                <a:noFill/>
              </a:ln>
              <a:solidFill>
                <a:prstClr val="white"/>
              </a:solidFill>
              <a:effectLst/>
              <a:uLnTx/>
              <a:uFillTx/>
              <a:latin typeface="Calibri" panose="020F0502020204030204"/>
              <a:ea typeface="+mn-ea"/>
              <a:cs typeface="+mn-cs"/>
            </a:endParaRPr>
          </a:p>
          <a:p>
            <a:pPr defTabSz="609585" hangingPunct="0">
              <a:defRPr/>
            </a:pPr>
            <a:r>
              <a:rPr lang="en-US" sz="3700" b="1" dirty="0">
                <a:solidFill>
                  <a:prstClr val="white"/>
                </a:solidFill>
                <a:latin typeface="Calibri Light" panose="020F0302020204030204"/>
              </a:rPr>
              <a:t>  </a:t>
            </a:r>
            <a:r>
              <a:rPr lang="en-US" sz="3700" dirty="0">
                <a:solidFill>
                  <a:prstClr val="white"/>
                </a:solidFill>
                <a:latin typeface="Aptos"/>
              </a:rPr>
              <a:t> </a:t>
            </a:r>
            <a:r>
              <a:rPr lang="en-US" sz="3700" dirty="0">
                <a:solidFill>
                  <a:srgbClr val="FFC000"/>
                </a:solidFill>
                <a:latin typeface="Aptos"/>
              </a:rPr>
              <a:t>The Need: Why Officers Must Be Equipped</a:t>
            </a:r>
            <a:endParaRPr lang="en-US" sz="3700" i="0" u="none" strike="noStrike" kern="1200" cap="none" spc="0" normalizeH="0" baseline="0" noProof="0" dirty="0" err="1">
              <a:ln>
                <a:noFill/>
              </a:ln>
              <a:solidFill>
                <a:srgbClr val="FFC000"/>
              </a:solidFill>
              <a:effectLst/>
              <a:uLnTx/>
              <a:uFillTx/>
              <a:latin typeface="Aptos"/>
              <a:ea typeface="Calibri Light"/>
              <a:cs typeface="Calibri Light"/>
            </a:endParaRPr>
          </a:p>
          <a:p>
            <a:pPr marL="0" marR="0" lvl="0" indent="0" algn="ctr" defTabSz="609585" rtl="0" eaLnBrk="1" fontAlgn="auto" latinLnBrk="0" hangingPunct="0">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prstClr val="white"/>
              </a:solidFill>
              <a:effectLst/>
              <a:uLnTx/>
              <a:uFillTx/>
              <a:latin typeface="Calibri" panose="020F0502020204030204"/>
              <a:ea typeface="+mn-ea"/>
              <a:cs typeface="+mn-cs"/>
              <a:sym typeface="Helvetica"/>
            </a:endParaRPr>
          </a:p>
        </p:txBody>
      </p:sp>
    </p:spTree>
    <p:extLst>
      <p:ext uri="{BB962C8B-B14F-4D97-AF65-F5344CB8AC3E}">
        <p14:creationId xmlns:p14="http://schemas.microsoft.com/office/powerpoint/2010/main" val="2547511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72718-5B41-6F98-FE9D-6D39C0C607AD}"/>
            </a:ext>
          </a:extLst>
        </p:cNvPr>
        <p:cNvGrpSpPr/>
        <p:nvPr/>
      </p:nvGrpSpPr>
      <p:grpSpPr>
        <a:xfrm>
          <a:off x="0" y="0"/>
          <a:ext cx="0" cy="0"/>
          <a:chOff x="0" y="0"/>
          <a:chExt cx="0" cy="0"/>
        </a:xfrm>
      </p:grpSpPr>
      <p:pic>
        <p:nvPicPr>
          <p:cNvPr id="10" name="Picture 9" descr="A blue sign with white letters&#10;&#10;Description automatically generated with low confidence">
            <a:extLst>
              <a:ext uri="{FF2B5EF4-FFF2-40B4-BE49-F238E27FC236}">
                <a16:creationId xmlns:a16="http://schemas.microsoft.com/office/drawing/2014/main" id="{F61A3702-E8B2-620C-0A41-601B13CE49F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6071348"/>
            <a:ext cx="786410" cy="786220"/>
          </a:xfrm>
          <a:prstGeom prst="rect">
            <a:avLst/>
          </a:prstGeom>
        </p:spPr>
      </p:pic>
      <p:sp>
        <p:nvSpPr>
          <p:cNvPr id="2" name="Rectangle 1">
            <a:extLst>
              <a:ext uri="{FF2B5EF4-FFF2-40B4-BE49-F238E27FC236}">
                <a16:creationId xmlns:a16="http://schemas.microsoft.com/office/drawing/2014/main" id="{6CB76BBB-3A92-3909-53BD-D241AD4EBFAA}"/>
              </a:ext>
            </a:extLst>
          </p:cNvPr>
          <p:cNvSpPr/>
          <p:nvPr/>
        </p:nvSpPr>
        <p:spPr>
          <a:xfrm>
            <a:off x="0" y="16886"/>
            <a:ext cx="12192000" cy="1005334"/>
          </a:xfrm>
          <a:prstGeom prst="rect">
            <a:avLst/>
          </a:prstGeom>
          <a:solidFill>
            <a:srgbClr val="415583"/>
          </a:solidFill>
          <a:ln w="25400" cap="flat">
            <a:solidFill>
              <a:srgbClr val="415583"/>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ctr">
            <a:spAutoFit/>
          </a:bodyPr>
          <a:lstStyle/>
          <a:p>
            <a:pPr marL="0" marR="0" lvl="0" indent="0" algn="ctr" defTabSz="609585" rtl="0" eaLnBrk="1" fontAlgn="auto" latinLnBrk="0" hangingPunct="0">
              <a:lnSpc>
                <a:spcPct val="100000"/>
              </a:lnSpc>
              <a:spcBef>
                <a:spcPts val="0"/>
              </a:spcBef>
              <a:spcAft>
                <a:spcPts val="0"/>
              </a:spcAft>
              <a:buClrTx/>
              <a:buSzTx/>
              <a:buFontTx/>
              <a:buNone/>
              <a:tabLst/>
              <a:defRPr/>
            </a:pPr>
            <a:endParaRPr kumimoji="0" lang="en-US" sz="667" b="1" i="0" u="none" strike="noStrike" kern="1200" cap="none" spc="0" normalizeH="0" baseline="0" noProof="0" dirty="0">
              <a:ln>
                <a:noFill/>
              </a:ln>
              <a:solidFill>
                <a:prstClr val="white"/>
              </a:solidFill>
              <a:effectLst/>
              <a:uLnTx/>
              <a:uFillTx/>
              <a:latin typeface="Calibri" panose="020F0502020204030204"/>
              <a:ea typeface="+mn-ea"/>
              <a:cs typeface="+mn-cs"/>
            </a:endParaRPr>
          </a:p>
          <a:p>
            <a:pPr defTabSz="609585" hangingPunct="0">
              <a:defRPr/>
            </a:pPr>
            <a:r>
              <a:rPr lang="en-US" sz="3700" b="1" dirty="0">
                <a:solidFill>
                  <a:srgbClr val="FFC000"/>
                </a:solidFill>
                <a:latin typeface="Calibri Light" panose="020F0302020204030204"/>
              </a:rPr>
              <a:t>  </a:t>
            </a:r>
            <a:r>
              <a:rPr lang="en-US" sz="3700" dirty="0">
                <a:solidFill>
                  <a:srgbClr val="FFC000"/>
                </a:solidFill>
                <a:latin typeface="Aptos"/>
              </a:rPr>
              <a:t> Core Elements of </a:t>
            </a:r>
            <a:r>
              <a:rPr lang="en-US" sz="3700" dirty="0" err="1">
                <a:solidFill>
                  <a:srgbClr val="FFC000"/>
                </a:solidFill>
                <a:latin typeface="Aptos"/>
              </a:rPr>
              <a:t>NACoA’s</a:t>
            </a:r>
            <a:r>
              <a:rPr lang="en-US" sz="3700" dirty="0">
                <a:solidFill>
                  <a:srgbClr val="FFC000"/>
                </a:solidFill>
                <a:latin typeface="Aptos"/>
              </a:rPr>
              <a:t> Training</a:t>
            </a:r>
            <a:endParaRPr lang="en-US" sz="3700" i="0" u="none" strike="noStrike" kern="1200" cap="none" spc="0" normalizeH="0" baseline="0" noProof="0" dirty="0">
              <a:ln>
                <a:noFill/>
              </a:ln>
              <a:solidFill>
                <a:srgbClr val="FFC000"/>
              </a:solidFill>
              <a:effectLst/>
              <a:uLnTx/>
              <a:uFillTx/>
              <a:latin typeface="Aptos"/>
              <a:ea typeface="Calibri Light"/>
              <a:cs typeface="Calibri Light"/>
            </a:endParaRPr>
          </a:p>
          <a:p>
            <a:pPr marL="0" marR="0" lvl="0" indent="0" algn="ctr" defTabSz="609585" rtl="0" eaLnBrk="1" fontAlgn="auto" latinLnBrk="0" hangingPunct="0">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prstClr val="white"/>
              </a:solidFill>
              <a:effectLst/>
              <a:uLnTx/>
              <a:uFillTx/>
              <a:latin typeface="Calibri" panose="020F0502020204030204"/>
              <a:ea typeface="+mn-ea"/>
              <a:cs typeface="+mn-cs"/>
              <a:sym typeface="Helvetica"/>
            </a:endParaRPr>
          </a:p>
        </p:txBody>
      </p:sp>
      <p:graphicFrame>
        <p:nvGraphicFramePr>
          <p:cNvPr id="5" name="TextBox 8">
            <a:extLst>
              <a:ext uri="{FF2B5EF4-FFF2-40B4-BE49-F238E27FC236}">
                <a16:creationId xmlns:a16="http://schemas.microsoft.com/office/drawing/2014/main" id="{DE0D4682-7458-FA83-293F-B4D10EE5CA50}"/>
              </a:ext>
            </a:extLst>
          </p:cNvPr>
          <p:cNvGraphicFramePr/>
          <p:nvPr/>
        </p:nvGraphicFramePr>
        <p:xfrm>
          <a:off x="632085" y="1796056"/>
          <a:ext cx="10927829" cy="41928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87581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3FB87-194B-960C-3255-16C39C5660EE}"/>
            </a:ext>
          </a:extLst>
        </p:cNvPr>
        <p:cNvGrpSpPr/>
        <p:nvPr/>
      </p:nvGrpSpPr>
      <p:grpSpPr>
        <a:xfrm>
          <a:off x="0" y="0"/>
          <a:ext cx="0" cy="0"/>
          <a:chOff x="0" y="0"/>
          <a:chExt cx="0" cy="0"/>
        </a:xfrm>
      </p:grpSpPr>
      <p:pic>
        <p:nvPicPr>
          <p:cNvPr id="10" name="Picture 9" descr="A blue sign with white letters&#10;&#10;Description automatically generated with low confidence">
            <a:extLst>
              <a:ext uri="{FF2B5EF4-FFF2-40B4-BE49-F238E27FC236}">
                <a16:creationId xmlns:a16="http://schemas.microsoft.com/office/drawing/2014/main" id="{45B19E51-2F5D-0E5F-6C34-050B57C3793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6071348"/>
            <a:ext cx="786410" cy="786220"/>
          </a:xfrm>
          <a:prstGeom prst="rect">
            <a:avLst/>
          </a:prstGeom>
        </p:spPr>
      </p:pic>
      <p:sp>
        <p:nvSpPr>
          <p:cNvPr id="2" name="Rectangle 1">
            <a:extLst>
              <a:ext uri="{FF2B5EF4-FFF2-40B4-BE49-F238E27FC236}">
                <a16:creationId xmlns:a16="http://schemas.microsoft.com/office/drawing/2014/main" id="{1B7749D8-3F84-8472-4829-AAE7EE484A8F}"/>
              </a:ext>
            </a:extLst>
          </p:cNvPr>
          <p:cNvSpPr/>
          <p:nvPr/>
        </p:nvSpPr>
        <p:spPr>
          <a:xfrm>
            <a:off x="0" y="16886"/>
            <a:ext cx="12192000" cy="1005334"/>
          </a:xfrm>
          <a:prstGeom prst="rect">
            <a:avLst/>
          </a:prstGeom>
          <a:solidFill>
            <a:srgbClr val="415583"/>
          </a:solidFill>
          <a:ln w="25400" cap="flat">
            <a:solidFill>
              <a:srgbClr val="415583"/>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ctr">
            <a:spAutoFit/>
          </a:bodyPr>
          <a:lstStyle/>
          <a:p>
            <a:pPr marL="0" marR="0" lvl="0" indent="0" algn="ctr" defTabSz="609585" rtl="0" eaLnBrk="1" fontAlgn="auto" latinLnBrk="0" hangingPunct="0">
              <a:lnSpc>
                <a:spcPct val="100000"/>
              </a:lnSpc>
              <a:spcBef>
                <a:spcPts val="0"/>
              </a:spcBef>
              <a:spcAft>
                <a:spcPts val="0"/>
              </a:spcAft>
              <a:buClrTx/>
              <a:buSzTx/>
              <a:buFontTx/>
              <a:buNone/>
              <a:tabLst/>
              <a:defRPr/>
            </a:pPr>
            <a:endParaRPr kumimoji="0" lang="en-US" sz="667" b="1" i="0" u="none" strike="noStrike" kern="1200" cap="none" spc="0" normalizeH="0" baseline="0" noProof="0" dirty="0">
              <a:ln>
                <a:noFill/>
              </a:ln>
              <a:solidFill>
                <a:prstClr val="white"/>
              </a:solidFill>
              <a:effectLst/>
              <a:uLnTx/>
              <a:uFillTx/>
              <a:latin typeface="Calibri" panose="020F0502020204030204"/>
              <a:ea typeface="+mn-ea"/>
              <a:cs typeface="+mn-cs"/>
            </a:endParaRPr>
          </a:p>
          <a:p>
            <a:pPr defTabSz="609585" hangingPunct="0">
              <a:defRPr/>
            </a:pPr>
            <a:r>
              <a:rPr lang="en-US" sz="3700" b="1" dirty="0">
                <a:solidFill>
                  <a:prstClr val="white"/>
                </a:solidFill>
                <a:latin typeface="Calibri Light" panose="020F0302020204030204"/>
              </a:rPr>
              <a:t>  </a:t>
            </a:r>
            <a:r>
              <a:rPr lang="en-US" sz="3700" dirty="0">
                <a:solidFill>
                  <a:prstClr val="white"/>
                </a:solidFill>
                <a:latin typeface="Aptos"/>
              </a:rPr>
              <a:t> </a:t>
            </a:r>
            <a:r>
              <a:rPr lang="en-US" sz="3700" dirty="0">
                <a:solidFill>
                  <a:srgbClr val="FFC000"/>
                </a:solidFill>
                <a:latin typeface="Aptos"/>
              </a:rPr>
              <a:t>How This Training Benefits Chicago PD</a:t>
            </a:r>
            <a:endParaRPr lang="en-US" sz="3700" i="0" u="none" strike="noStrike" kern="1200" cap="none" spc="0" normalizeH="0" baseline="0" noProof="0" dirty="0" err="1">
              <a:ln>
                <a:noFill/>
              </a:ln>
              <a:solidFill>
                <a:srgbClr val="FFC000"/>
              </a:solidFill>
              <a:effectLst/>
              <a:uLnTx/>
              <a:uFillTx/>
              <a:latin typeface="Aptos"/>
              <a:ea typeface="Calibri Light"/>
              <a:cs typeface="Calibri Light"/>
            </a:endParaRPr>
          </a:p>
          <a:p>
            <a:pPr marL="0" marR="0" lvl="0" indent="0" algn="ctr" defTabSz="609585" rtl="0" eaLnBrk="1" fontAlgn="auto" latinLnBrk="0" hangingPunct="0">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prstClr val="white"/>
              </a:solidFill>
              <a:effectLst/>
              <a:uLnTx/>
              <a:uFillTx/>
              <a:latin typeface="Calibri" panose="020F0502020204030204"/>
              <a:ea typeface="+mn-ea"/>
              <a:cs typeface="+mn-cs"/>
              <a:sym typeface="Helvetica"/>
            </a:endParaRPr>
          </a:p>
        </p:txBody>
      </p:sp>
      <p:grpSp>
        <p:nvGrpSpPr>
          <p:cNvPr id="11" name="Group 10">
            <a:extLst>
              <a:ext uri="{FF2B5EF4-FFF2-40B4-BE49-F238E27FC236}">
                <a16:creationId xmlns:a16="http://schemas.microsoft.com/office/drawing/2014/main" id="{365FE14B-EA78-9F7F-9F2D-EFF42B522944}"/>
              </a:ext>
            </a:extLst>
          </p:cNvPr>
          <p:cNvGrpSpPr/>
          <p:nvPr/>
        </p:nvGrpSpPr>
        <p:grpSpPr>
          <a:xfrm>
            <a:off x="1753411" y="1493134"/>
            <a:ext cx="8685177" cy="4378529"/>
            <a:chOff x="1803349" y="1498158"/>
            <a:chExt cx="8685177" cy="4378529"/>
          </a:xfrm>
        </p:grpSpPr>
        <p:sp>
          <p:nvSpPr>
            <p:cNvPr id="9" name="TextBox 8">
              <a:extLst>
                <a:ext uri="{FF2B5EF4-FFF2-40B4-BE49-F238E27FC236}">
                  <a16:creationId xmlns:a16="http://schemas.microsoft.com/office/drawing/2014/main" id="{8A3ED7E8-F0A6-8519-9C23-84D1F9874ECA}"/>
                </a:ext>
              </a:extLst>
            </p:cNvPr>
            <p:cNvSpPr txBox="1"/>
            <p:nvPr/>
          </p:nvSpPr>
          <p:spPr>
            <a:xfrm>
              <a:off x="2646680" y="1498158"/>
              <a:ext cx="7841846" cy="3785652"/>
            </a:xfrm>
            <a:prstGeom prst="rect">
              <a:avLst/>
            </a:prstGeom>
            <a:noFill/>
          </p:spPr>
          <p:txBody>
            <a:bodyPr wrap="square" rtlCol="0">
              <a:spAutoFit/>
            </a:bodyPr>
            <a:lstStyle/>
            <a:p>
              <a:pPr algn="l"/>
              <a:r>
                <a:rPr lang="en-US" sz="2400" b="1" i="0" dirty="0">
                  <a:solidFill>
                    <a:srgbClr val="000000"/>
                  </a:solidFill>
                  <a:effectLst/>
                  <a:latin typeface="Aptos" panose="020B0004020202020204" pitchFamily="34" charset="0"/>
                </a:rPr>
                <a:t>Reduced Workload </a:t>
              </a:r>
              <a:r>
                <a:rPr lang="en-US" sz="2400" b="0" i="0" dirty="0">
                  <a:solidFill>
                    <a:srgbClr val="000000"/>
                  </a:solidFill>
                  <a:effectLst/>
                  <a:latin typeface="Aptos" panose="020B0004020202020204" pitchFamily="34" charset="0"/>
                </a:rPr>
                <a:t>– Fewer repeat calls, freeing up resources</a:t>
              </a:r>
            </a:p>
            <a:p>
              <a:pPr algn="l"/>
              <a:endParaRPr lang="en-US" sz="1200" b="0" i="0" dirty="0">
                <a:solidFill>
                  <a:srgbClr val="000000"/>
                </a:solidFill>
                <a:effectLst/>
                <a:latin typeface="Aptos" panose="020B0004020202020204" pitchFamily="34" charset="0"/>
              </a:endParaRPr>
            </a:p>
            <a:p>
              <a:pPr algn="l"/>
              <a:r>
                <a:rPr lang="en-US" sz="2400" b="1" i="0" dirty="0">
                  <a:solidFill>
                    <a:srgbClr val="000000"/>
                  </a:solidFill>
                  <a:effectLst/>
                  <a:latin typeface="Aptos" panose="020B0004020202020204" pitchFamily="34" charset="0"/>
                </a:rPr>
                <a:t>Enhanced Community Trust </a:t>
              </a:r>
              <a:r>
                <a:rPr lang="en-US" sz="2400" b="0" i="0" dirty="0">
                  <a:solidFill>
                    <a:srgbClr val="000000"/>
                  </a:solidFill>
                  <a:effectLst/>
                  <a:latin typeface="Aptos" panose="020B0004020202020204" pitchFamily="34" charset="0"/>
                </a:rPr>
                <a:t>– Officers seen as allies</a:t>
              </a:r>
            </a:p>
            <a:p>
              <a:pPr algn="l"/>
              <a:endParaRPr lang="en-US" sz="1200" b="0" i="0" dirty="0">
                <a:solidFill>
                  <a:srgbClr val="000000"/>
                </a:solidFill>
                <a:effectLst/>
                <a:latin typeface="Aptos" panose="020B0004020202020204" pitchFamily="34" charset="0"/>
              </a:endParaRPr>
            </a:p>
            <a:p>
              <a:pPr algn="l"/>
              <a:r>
                <a:rPr lang="en-US" sz="2400" b="1" i="0" dirty="0">
                  <a:solidFill>
                    <a:srgbClr val="000000"/>
                  </a:solidFill>
                  <a:effectLst/>
                  <a:latin typeface="Aptos" panose="020B0004020202020204" pitchFamily="34" charset="0"/>
                </a:rPr>
                <a:t>Safer Interactions </a:t>
              </a:r>
              <a:r>
                <a:rPr lang="en-US" sz="2400" b="0" i="0" dirty="0">
                  <a:solidFill>
                    <a:srgbClr val="000000"/>
                  </a:solidFill>
                  <a:effectLst/>
                  <a:latin typeface="Aptos" panose="020B0004020202020204" pitchFamily="34" charset="0"/>
                </a:rPr>
                <a:t>– Reduces risk for both children, families, and officers</a:t>
              </a:r>
            </a:p>
            <a:p>
              <a:pPr algn="l"/>
              <a:endParaRPr lang="en-US" sz="1200" b="0" i="0" dirty="0">
                <a:solidFill>
                  <a:srgbClr val="000000"/>
                </a:solidFill>
                <a:effectLst/>
                <a:latin typeface="Aptos" panose="020B0004020202020204" pitchFamily="34" charset="0"/>
              </a:endParaRPr>
            </a:p>
            <a:p>
              <a:pPr algn="l"/>
              <a:r>
                <a:rPr lang="en-US" sz="2400" b="1" i="0" dirty="0">
                  <a:solidFill>
                    <a:srgbClr val="000000"/>
                  </a:solidFill>
                  <a:effectLst/>
                  <a:latin typeface="Aptos" panose="020B0004020202020204" pitchFamily="34" charset="0"/>
                </a:rPr>
                <a:t>Crime Prevention </a:t>
              </a:r>
              <a:r>
                <a:rPr lang="en-US" sz="2400" b="0" i="0" dirty="0">
                  <a:solidFill>
                    <a:srgbClr val="000000"/>
                  </a:solidFill>
                  <a:effectLst/>
                  <a:latin typeface="Aptos" panose="020B0004020202020204" pitchFamily="34" charset="0"/>
                </a:rPr>
                <a:t>– Early intervention leads to fewer juvenile offenses </a:t>
              </a:r>
            </a:p>
            <a:p>
              <a:pPr algn="l"/>
              <a:endParaRPr lang="en-US" sz="1200" b="0" i="0" dirty="0">
                <a:solidFill>
                  <a:srgbClr val="000000"/>
                </a:solidFill>
                <a:effectLst/>
                <a:latin typeface="Aptos" panose="020B0004020202020204" pitchFamily="34" charset="0"/>
              </a:endParaRPr>
            </a:p>
            <a:p>
              <a:pPr algn="l"/>
              <a:r>
                <a:rPr lang="en-US" sz="2400" b="1" i="0" dirty="0">
                  <a:solidFill>
                    <a:srgbClr val="000000"/>
                  </a:solidFill>
                  <a:effectLst/>
                  <a:latin typeface="Aptos" panose="020B0004020202020204" pitchFamily="34" charset="0"/>
                </a:rPr>
                <a:t>Better Officer Well-Being </a:t>
              </a:r>
              <a:r>
                <a:rPr lang="en-US" sz="2400" b="0" i="0" dirty="0">
                  <a:solidFill>
                    <a:srgbClr val="000000"/>
                  </a:solidFill>
                  <a:effectLst/>
                  <a:latin typeface="Aptos" panose="020B0004020202020204" pitchFamily="34" charset="0"/>
                </a:rPr>
                <a:t>– Supports emotional resilience and job satisfaction</a:t>
              </a:r>
            </a:p>
          </p:txBody>
        </p:sp>
        <p:pic>
          <p:nvPicPr>
            <p:cNvPr id="4" name="Picture 3" descr="A screenshot of a computer&#10;&#10;Description automatically generated">
              <a:extLst>
                <a:ext uri="{FF2B5EF4-FFF2-40B4-BE49-F238E27FC236}">
                  <a16:creationId xmlns:a16="http://schemas.microsoft.com/office/drawing/2014/main" id="{C14EDD87-521D-290A-6EBF-E9386CB12833}"/>
                </a:ext>
              </a:extLst>
            </p:cNvPr>
            <p:cNvPicPr>
              <a:picLocks noChangeAspect="1"/>
            </p:cNvPicPr>
            <p:nvPr/>
          </p:nvPicPr>
          <p:blipFill rotWithShape="1">
            <a:blip r:embed="rId4"/>
            <a:srcRect l="17372" t="23932" r="42821" b="8376"/>
            <a:stretch/>
          </p:blipFill>
          <p:spPr bwMode="auto">
            <a:xfrm>
              <a:off x="1803351" y="2435498"/>
              <a:ext cx="721947" cy="690558"/>
            </a:xfrm>
            <a:prstGeom prst="rect">
              <a:avLst/>
            </a:prstGeom>
            <a:ln>
              <a:noFill/>
            </a:ln>
            <a:extLst>
              <a:ext uri="{53640926-AAD7-44D8-BBD7-CCE9431645EC}">
                <a14:shadowObscured xmlns:a14="http://schemas.microsoft.com/office/drawing/2010/main"/>
              </a:ext>
            </a:extLst>
          </p:spPr>
        </p:pic>
        <p:pic>
          <p:nvPicPr>
            <p:cNvPr id="5" name="Picture 4" descr="A screenshot of a computer&#10;&#10;Description automatically generated">
              <a:extLst>
                <a:ext uri="{FF2B5EF4-FFF2-40B4-BE49-F238E27FC236}">
                  <a16:creationId xmlns:a16="http://schemas.microsoft.com/office/drawing/2014/main" id="{82B4D798-466F-6E83-EFB6-B4F700063E59}"/>
                </a:ext>
              </a:extLst>
            </p:cNvPr>
            <p:cNvPicPr>
              <a:picLocks noChangeAspect="1"/>
            </p:cNvPicPr>
            <p:nvPr/>
          </p:nvPicPr>
          <p:blipFill rotWithShape="1">
            <a:blip r:embed="rId4"/>
            <a:srcRect l="17372" t="23932" r="42821" b="8376"/>
            <a:stretch/>
          </p:blipFill>
          <p:spPr bwMode="auto">
            <a:xfrm>
              <a:off x="1803349" y="5186129"/>
              <a:ext cx="721947" cy="690558"/>
            </a:xfrm>
            <a:prstGeom prst="rect">
              <a:avLst/>
            </a:prstGeom>
            <a:ln>
              <a:noFill/>
            </a:ln>
            <a:extLst>
              <a:ext uri="{53640926-AAD7-44D8-BBD7-CCE9431645EC}">
                <a14:shadowObscured xmlns:a14="http://schemas.microsoft.com/office/drawing/2010/main"/>
              </a:ext>
            </a:extLst>
          </p:spPr>
        </p:pic>
        <p:pic>
          <p:nvPicPr>
            <p:cNvPr id="6" name="Picture 5" descr="A screenshot of a computer&#10;&#10;Description automatically generated">
              <a:extLst>
                <a:ext uri="{FF2B5EF4-FFF2-40B4-BE49-F238E27FC236}">
                  <a16:creationId xmlns:a16="http://schemas.microsoft.com/office/drawing/2014/main" id="{78E3EB61-1665-3C3F-2F5C-B3AF0F7E96B1}"/>
                </a:ext>
              </a:extLst>
            </p:cNvPr>
            <p:cNvPicPr>
              <a:picLocks noChangeAspect="1"/>
            </p:cNvPicPr>
            <p:nvPr/>
          </p:nvPicPr>
          <p:blipFill rotWithShape="1">
            <a:blip r:embed="rId4"/>
            <a:srcRect l="17372" t="23932" r="42821" b="8376"/>
            <a:stretch/>
          </p:blipFill>
          <p:spPr bwMode="auto">
            <a:xfrm>
              <a:off x="1803351" y="1518621"/>
              <a:ext cx="721947" cy="690558"/>
            </a:xfrm>
            <a:prstGeom prst="rect">
              <a:avLst/>
            </a:prstGeom>
            <a:ln>
              <a:noFill/>
            </a:ln>
            <a:extLst>
              <a:ext uri="{53640926-AAD7-44D8-BBD7-CCE9431645EC}">
                <a14:shadowObscured xmlns:a14="http://schemas.microsoft.com/office/drawing/2010/main"/>
              </a:ext>
            </a:extLst>
          </p:spPr>
        </p:pic>
        <p:pic>
          <p:nvPicPr>
            <p:cNvPr id="7" name="Picture 6" descr="A screenshot of a computer&#10;&#10;Description automatically generated">
              <a:extLst>
                <a:ext uri="{FF2B5EF4-FFF2-40B4-BE49-F238E27FC236}">
                  <a16:creationId xmlns:a16="http://schemas.microsoft.com/office/drawing/2014/main" id="{BCF0AA99-5FD9-C108-3466-E28E814B3612}"/>
                </a:ext>
              </a:extLst>
            </p:cNvPr>
            <p:cNvPicPr>
              <a:picLocks noChangeAspect="1"/>
            </p:cNvPicPr>
            <p:nvPr/>
          </p:nvPicPr>
          <p:blipFill rotWithShape="1">
            <a:blip r:embed="rId4"/>
            <a:srcRect l="17372" t="23932" r="42821" b="8376"/>
            <a:stretch/>
          </p:blipFill>
          <p:spPr bwMode="auto">
            <a:xfrm>
              <a:off x="1803350" y="4269252"/>
              <a:ext cx="721947" cy="690558"/>
            </a:xfrm>
            <a:prstGeom prst="rect">
              <a:avLst/>
            </a:prstGeom>
            <a:ln>
              <a:noFill/>
            </a:ln>
            <a:extLst>
              <a:ext uri="{53640926-AAD7-44D8-BBD7-CCE9431645EC}">
                <a14:shadowObscured xmlns:a14="http://schemas.microsoft.com/office/drawing/2010/main"/>
              </a:ext>
            </a:extLst>
          </p:spPr>
        </p:pic>
        <p:pic>
          <p:nvPicPr>
            <p:cNvPr id="8" name="Picture 7" descr="A screenshot of a computer&#10;&#10;Description automatically generated">
              <a:extLst>
                <a:ext uri="{FF2B5EF4-FFF2-40B4-BE49-F238E27FC236}">
                  <a16:creationId xmlns:a16="http://schemas.microsoft.com/office/drawing/2014/main" id="{ADAAC0AE-FF91-DB9E-8BD5-9846BE5C343E}"/>
                </a:ext>
              </a:extLst>
            </p:cNvPr>
            <p:cNvPicPr>
              <a:picLocks noChangeAspect="1"/>
            </p:cNvPicPr>
            <p:nvPr/>
          </p:nvPicPr>
          <p:blipFill rotWithShape="1">
            <a:blip r:embed="rId4"/>
            <a:srcRect l="17372" t="23932" r="42821" b="8376"/>
            <a:stretch/>
          </p:blipFill>
          <p:spPr bwMode="auto">
            <a:xfrm>
              <a:off x="1803350" y="3352375"/>
              <a:ext cx="721947" cy="690558"/>
            </a:xfrm>
            <a:prstGeom prst="rect">
              <a:avLst/>
            </a:prstGeom>
            <a:ln>
              <a:noFill/>
            </a:ln>
            <a:extLst>
              <a:ext uri="{53640926-AAD7-44D8-BBD7-CCE9431645EC}">
                <a14:shadowObscured xmlns:a14="http://schemas.microsoft.com/office/drawing/2010/main"/>
              </a:ext>
            </a:extLst>
          </p:spPr>
        </p:pic>
      </p:grpSp>
      <p:sp>
        <p:nvSpPr>
          <p:cNvPr id="13" name="Right Triangle 12">
            <a:extLst>
              <a:ext uri="{FF2B5EF4-FFF2-40B4-BE49-F238E27FC236}">
                <a16:creationId xmlns:a16="http://schemas.microsoft.com/office/drawing/2014/main" id="{462F9913-638D-356C-680F-1E24BAFFEBD3}"/>
              </a:ext>
            </a:extLst>
          </p:cNvPr>
          <p:cNvSpPr/>
          <p:nvPr/>
        </p:nvSpPr>
        <p:spPr>
          <a:xfrm rot="16200000">
            <a:off x="9558843" y="4224843"/>
            <a:ext cx="2844800" cy="2421514"/>
          </a:xfrm>
          <a:prstGeom prst="rtTriangl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Triangle 15">
            <a:extLst>
              <a:ext uri="{FF2B5EF4-FFF2-40B4-BE49-F238E27FC236}">
                <a16:creationId xmlns:a16="http://schemas.microsoft.com/office/drawing/2014/main" id="{B8850772-F4AD-4191-AF99-D59842339576}"/>
              </a:ext>
            </a:extLst>
          </p:cNvPr>
          <p:cNvSpPr>
            <a:spLocks noChangeAspect="1"/>
          </p:cNvSpPr>
          <p:nvPr/>
        </p:nvSpPr>
        <p:spPr>
          <a:xfrm rot="16200000">
            <a:off x="10486986" y="5152985"/>
            <a:ext cx="1842057" cy="1567972"/>
          </a:xfrm>
          <a:prstGeom prst="rtTriangle">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a:extLst>
              <a:ext uri="{FF2B5EF4-FFF2-40B4-BE49-F238E27FC236}">
                <a16:creationId xmlns:a16="http://schemas.microsoft.com/office/drawing/2014/main" id="{17252E7C-D647-EE1E-7321-CFD280192CB9}"/>
              </a:ext>
            </a:extLst>
          </p:cNvPr>
          <p:cNvSpPr>
            <a:spLocks noChangeAspect="1"/>
          </p:cNvSpPr>
          <p:nvPr/>
        </p:nvSpPr>
        <p:spPr>
          <a:xfrm rot="16200000">
            <a:off x="10739527" y="5403483"/>
            <a:ext cx="1569218" cy="1335730"/>
          </a:xfrm>
          <a:prstGeom prst="rtTriangl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12027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A93C5C-76B8-7295-7E9C-C71AD6349D44}"/>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4EDDF0D9-6FA3-CE15-A458-CE4A682109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398" r="25982" b="-2"/>
          <a:stretch/>
        </p:blipFill>
        <p:spPr bwMode="auto">
          <a:xfrm>
            <a:off x="6041006" y="1343602"/>
            <a:ext cx="5425410" cy="525929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1575EFE-88F7-D1E7-7792-88D4272E2A70}"/>
              </a:ext>
            </a:extLst>
          </p:cNvPr>
          <p:cNvSpPr/>
          <p:nvPr/>
        </p:nvSpPr>
        <p:spPr>
          <a:xfrm>
            <a:off x="0" y="16886"/>
            <a:ext cx="12192000" cy="1005334"/>
          </a:xfrm>
          <a:prstGeom prst="rect">
            <a:avLst/>
          </a:prstGeom>
          <a:solidFill>
            <a:srgbClr val="415583"/>
          </a:solidFill>
          <a:ln w="25400" cap="flat">
            <a:solidFill>
              <a:srgbClr val="415583"/>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ctr">
            <a:spAutoFit/>
          </a:bodyPr>
          <a:lstStyle/>
          <a:p>
            <a:pPr marL="0" marR="0" lvl="0" indent="0" algn="ctr" defTabSz="609585" rtl="0" eaLnBrk="1" fontAlgn="auto" latinLnBrk="0" hangingPunct="0">
              <a:lnSpc>
                <a:spcPct val="100000"/>
              </a:lnSpc>
              <a:spcBef>
                <a:spcPts val="0"/>
              </a:spcBef>
              <a:spcAft>
                <a:spcPts val="0"/>
              </a:spcAft>
              <a:buClrTx/>
              <a:buSzTx/>
              <a:buFontTx/>
              <a:buNone/>
              <a:tabLst/>
              <a:defRPr/>
            </a:pPr>
            <a:endParaRPr kumimoji="0" lang="en-US" sz="667" b="1" i="0" u="none" strike="noStrike" kern="1200" cap="none" spc="0" normalizeH="0" baseline="0" noProof="0" dirty="0">
              <a:ln>
                <a:noFill/>
              </a:ln>
              <a:solidFill>
                <a:prstClr val="white"/>
              </a:solidFill>
              <a:effectLst/>
              <a:uLnTx/>
              <a:uFillTx/>
              <a:latin typeface="Calibri" panose="020F0502020204030204"/>
              <a:ea typeface="+mn-ea"/>
              <a:cs typeface="+mn-cs"/>
            </a:endParaRPr>
          </a:p>
          <a:p>
            <a:pPr defTabSz="609585" hangingPunct="0">
              <a:defRPr/>
            </a:pPr>
            <a:r>
              <a:rPr lang="en-US" sz="3700" b="1" dirty="0">
                <a:solidFill>
                  <a:prstClr val="white"/>
                </a:solidFill>
                <a:latin typeface="Calibri Light" panose="020F0302020204030204"/>
              </a:rPr>
              <a:t>  </a:t>
            </a:r>
            <a:r>
              <a:rPr lang="en-US" sz="3700" dirty="0">
                <a:solidFill>
                  <a:prstClr val="white"/>
                </a:solidFill>
                <a:latin typeface="Aptos"/>
              </a:rPr>
              <a:t> </a:t>
            </a:r>
            <a:r>
              <a:rPr lang="en-US" sz="3700" dirty="0">
                <a:solidFill>
                  <a:srgbClr val="FFC000"/>
                </a:solidFill>
                <a:latin typeface="Aptos"/>
              </a:rPr>
              <a:t>Why </a:t>
            </a:r>
            <a:r>
              <a:rPr lang="en-US" sz="3700" dirty="0" err="1">
                <a:solidFill>
                  <a:srgbClr val="FFC000"/>
                </a:solidFill>
                <a:latin typeface="Aptos"/>
              </a:rPr>
              <a:t>NACoA</a:t>
            </a:r>
            <a:r>
              <a:rPr lang="en-US" sz="3700" dirty="0">
                <a:solidFill>
                  <a:srgbClr val="FFC000"/>
                </a:solidFill>
                <a:latin typeface="Aptos"/>
              </a:rPr>
              <a:t>?</a:t>
            </a:r>
            <a:endParaRPr lang="en-US" sz="3700" i="0" u="none" strike="noStrike" kern="1200" cap="none" spc="0" normalizeH="0" baseline="0" noProof="0" dirty="0" err="1">
              <a:ln>
                <a:noFill/>
              </a:ln>
              <a:solidFill>
                <a:srgbClr val="FFC000"/>
              </a:solidFill>
              <a:effectLst/>
              <a:uLnTx/>
              <a:uFillTx/>
              <a:latin typeface="Aptos"/>
              <a:ea typeface="Calibri Light"/>
              <a:cs typeface="Calibri Light"/>
            </a:endParaRPr>
          </a:p>
          <a:p>
            <a:pPr marL="0" marR="0" lvl="0" indent="0" algn="ctr" defTabSz="609585" rtl="0" eaLnBrk="1" fontAlgn="auto" latinLnBrk="0" hangingPunct="0">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prstClr val="white"/>
              </a:solidFill>
              <a:effectLst/>
              <a:uLnTx/>
              <a:uFillTx/>
              <a:latin typeface="Calibri" panose="020F0502020204030204"/>
              <a:ea typeface="+mn-ea"/>
              <a:cs typeface="+mn-cs"/>
              <a:sym typeface="Helvetica"/>
            </a:endParaRPr>
          </a:p>
        </p:txBody>
      </p:sp>
      <p:grpSp>
        <p:nvGrpSpPr>
          <p:cNvPr id="31" name="Group 30">
            <a:extLst>
              <a:ext uri="{FF2B5EF4-FFF2-40B4-BE49-F238E27FC236}">
                <a16:creationId xmlns:a16="http://schemas.microsoft.com/office/drawing/2014/main" id="{5407780E-12FE-29CD-47E5-6C69AD35EBAA}"/>
              </a:ext>
            </a:extLst>
          </p:cNvPr>
          <p:cNvGrpSpPr/>
          <p:nvPr/>
        </p:nvGrpSpPr>
        <p:grpSpPr>
          <a:xfrm>
            <a:off x="550736" y="2180492"/>
            <a:ext cx="1989560" cy="2107416"/>
            <a:chOff x="1545886" y="578513"/>
            <a:chExt cx="2374950" cy="2374950"/>
          </a:xfrm>
          <a:scene3d>
            <a:camera prst="orthographicFront">
              <a:rot lat="0" lon="0" rev="0"/>
            </a:camera>
            <a:lightRig rig="contrasting" dir="t">
              <a:rot lat="0" lon="0" rev="1200000"/>
            </a:lightRig>
          </a:scene3d>
        </p:grpSpPr>
        <p:sp>
          <p:nvSpPr>
            <p:cNvPr id="2048" name="Rectangle: Rounded Corners 2047">
              <a:extLst>
                <a:ext uri="{FF2B5EF4-FFF2-40B4-BE49-F238E27FC236}">
                  <a16:creationId xmlns:a16="http://schemas.microsoft.com/office/drawing/2014/main" id="{3FE92611-C73A-A656-B8B6-401C496D6451}"/>
                </a:ext>
              </a:extLst>
            </p:cNvPr>
            <p:cNvSpPr/>
            <p:nvPr/>
          </p:nvSpPr>
          <p:spPr>
            <a:xfrm>
              <a:off x="1545886" y="578513"/>
              <a:ext cx="2374950" cy="2374950"/>
            </a:xfrm>
            <a:prstGeom prst="roundRect">
              <a:avLst/>
            </a:prstGeom>
            <a:solidFill>
              <a:schemeClr val="accent2"/>
            </a:solid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5">
                <a:shade val="50000"/>
                <a:hueOff val="0"/>
                <a:satOff val="0"/>
                <a:lumOff val="0"/>
                <a:alphaOff val="0"/>
              </a:schemeClr>
            </a:effectRef>
            <a:fontRef idx="minor">
              <a:schemeClr val="lt1"/>
            </a:fontRef>
          </p:style>
          <p:txBody>
            <a:bodyPr/>
            <a:lstStyle/>
            <a:p>
              <a:endParaRPr lang="en-US"/>
            </a:p>
          </p:txBody>
        </p:sp>
        <p:sp>
          <p:nvSpPr>
            <p:cNvPr id="2049" name="Rectangle: Rounded Corners 4">
              <a:extLst>
                <a:ext uri="{FF2B5EF4-FFF2-40B4-BE49-F238E27FC236}">
                  <a16:creationId xmlns:a16="http://schemas.microsoft.com/office/drawing/2014/main" id="{370C3EC7-F2E8-B4F4-1219-C6A8B0477534}"/>
                </a:ext>
              </a:extLst>
            </p:cNvPr>
            <p:cNvSpPr txBox="1"/>
            <p:nvPr/>
          </p:nvSpPr>
          <p:spPr>
            <a:xfrm>
              <a:off x="1661822" y="694449"/>
              <a:ext cx="2143078" cy="214307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latin typeface="Aptos" panose="020B0004020202020204" pitchFamily="34" charset="0"/>
                </a:rPr>
                <a:t>42+ years of experience in child and family support</a:t>
              </a:r>
              <a:endParaRPr lang="en-US" sz="2000" kern="1200" dirty="0">
                <a:latin typeface="Aptos" panose="020B0004020202020204" pitchFamily="34" charset="0"/>
              </a:endParaRPr>
            </a:p>
          </p:txBody>
        </p:sp>
      </p:grpSp>
      <p:grpSp>
        <p:nvGrpSpPr>
          <p:cNvPr id="2051" name="Group 2050">
            <a:extLst>
              <a:ext uri="{FF2B5EF4-FFF2-40B4-BE49-F238E27FC236}">
                <a16:creationId xmlns:a16="http://schemas.microsoft.com/office/drawing/2014/main" id="{F9E45206-6391-F1BE-AC3B-C671E6CC8981}"/>
              </a:ext>
            </a:extLst>
          </p:cNvPr>
          <p:cNvGrpSpPr/>
          <p:nvPr/>
        </p:nvGrpSpPr>
        <p:grpSpPr>
          <a:xfrm>
            <a:off x="3212965" y="2174712"/>
            <a:ext cx="1989560" cy="2107416"/>
            <a:chOff x="4103525" y="578513"/>
            <a:chExt cx="2374950" cy="2374950"/>
          </a:xfrm>
          <a:scene3d>
            <a:camera prst="orthographicFront">
              <a:rot lat="0" lon="0" rev="0"/>
            </a:camera>
            <a:lightRig rig="contrasting" dir="t">
              <a:rot lat="0" lon="0" rev="1200000"/>
            </a:lightRig>
          </a:scene3d>
        </p:grpSpPr>
        <p:sp>
          <p:nvSpPr>
            <p:cNvPr id="2052" name="Rectangle: Rounded Corners 2051">
              <a:extLst>
                <a:ext uri="{FF2B5EF4-FFF2-40B4-BE49-F238E27FC236}">
                  <a16:creationId xmlns:a16="http://schemas.microsoft.com/office/drawing/2014/main" id="{5507206F-B4C5-39B8-7ECA-A44B4A576892}"/>
                </a:ext>
              </a:extLst>
            </p:cNvPr>
            <p:cNvSpPr/>
            <p:nvPr/>
          </p:nvSpPr>
          <p:spPr>
            <a:xfrm>
              <a:off x="4103525" y="578513"/>
              <a:ext cx="2374950" cy="2374950"/>
            </a:xfrm>
            <a:prstGeom prst="roundRect">
              <a:avLst/>
            </a:prstGeom>
            <a:solidFill>
              <a:schemeClr val="accent6"/>
            </a:solid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5">
                <a:shade val="50000"/>
                <a:hueOff val="167129"/>
                <a:satOff val="4478"/>
                <a:lumOff val="19726"/>
                <a:alphaOff val="0"/>
              </a:schemeClr>
            </a:effectRef>
            <a:fontRef idx="minor">
              <a:schemeClr val="lt1"/>
            </a:fontRef>
          </p:style>
          <p:txBody>
            <a:bodyPr/>
            <a:lstStyle/>
            <a:p>
              <a:endParaRPr lang="en-US"/>
            </a:p>
          </p:txBody>
        </p:sp>
        <p:sp>
          <p:nvSpPr>
            <p:cNvPr id="2053" name="Rectangle: Rounded Corners 6">
              <a:extLst>
                <a:ext uri="{FF2B5EF4-FFF2-40B4-BE49-F238E27FC236}">
                  <a16:creationId xmlns:a16="http://schemas.microsoft.com/office/drawing/2014/main" id="{80FADD6F-053E-5C9A-D137-BAA4E2C7E588}"/>
                </a:ext>
              </a:extLst>
            </p:cNvPr>
            <p:cNvSpPr txBox="1"/>
            <p:nvPr/>
          </p:nvSpPr>
          <p:spPr>
            <a:xfrm>
              <a:off x="4219461" y="694449"/>
              <a:ext cx="2143078" cy="214307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latin typeface="Aptos" panose="020B0004020202020204" pitchFamily="34" charset="0"/>
                </a:rPr>
                <a:t>Nationally recognized curriculum designed for real-world policing</a:t>
              </a:r>
              <a:endParaRPr lang="en-US" sz="2000" kern="1200" dirty="0">
                <a:latin typeface="Aptos" panose="020B0004020202020204" pitchFamily="34" charset="0"/>
              </a:endParaRPr>
            </a:p>
          </p:txBody>
        </p:sp>
      </p:grpSp>
      <p:grpSp>
        <p:nvGrpSpPr>
          <p:cNvPr id="2054" name="Group 2053">
            <a:extLst>
              <a:ext uri="{FF2B5EF4-FFF2-40B4-BE49-F238E27FC236}">
                <a16:creationId xmlns:a16="http://schemas.microsoft.com/office/drawing/2014/main" id="{DBC26540-030B-D1A7-377F-E659B87C967E}"/>
              </a:ext>
            </a:extLst>
          </p:cNvPr>
          <p:cNvGrpSpPr/>
          <p:nvPr/>
        </p:nvGrpSpPr>
        <p:grpSpPr>
          <a:xfrm>
            <a:off x="550736" y="4438611"/>
            <a:ext cx="1989560" cy="2107416"/>
            <a:chOff x="1545886" y="3136152"/>
            <a:chExt cx="2374950" cy="2374950"/>
          </a:xfrm>
          <a:scene3d>
            <a:camera prst="orthographicFront">
              <a:rot lat="0" lon="0" rev="0"/>
            </a:camera>
            <a:lightRig rig="contrasting" dir="t">
              <a:rot lat="0" lon="0" rev="1200000"/>
            </a:lightRig>
          </a:scene3d>
        </p:grpSpPr>
        <p:sp>
          <p:nvSpPr>
            <p:cNvPr id="2055" name="Rectangle: Rounded Corners 2054">
              <a:extLst>
                <a:ext uri="{FF2B5EF4-FFF2-40B4-BE49-F238E27FC236}">
                  <a16:creationId xmlns:a16="http://schemas.microsoft.com/office/drawing/2014/main" id="{FB875255-478C-3436-9371-475F860E65DE}"/>
                </a:ext>
              </a:extLst>
            </p:cNvPr>
            <p:cNvSpPr/>
            <p:nvPr/>
          </p:nvSpPr>
          <p:spPr>
            <a:xfrm>
              <a:off x="1545886" y="3136152"/>
              <a:ext cx="2374950" cy="2374950"/>
            </a:xfrm>
            <a:prstGeom prst="roundRect">
              <a:avLst/>
            </a:prstGeom>
            <a:solidFill>
              <a:schemeClr val="accent1">
                <a:lumMod val="75000"/>
              </a:schemeClr>
            </a:solid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5">
                <a:shade val="50000"/>
                <a:hueOff val="334258"/>
                <a:satOff val="8955"/>
                <a:lumOff val="39453"/>
                <a:alphaOff val="0"/>
              </a:schemeClr>
            </a:effectRef>
            <a:fontRef idx="minor">
              <a:schemeClr val="lt1"/>
            </a:fontRef>
          </p:style>
          <p:txBody>
            <a:bodyPr/>
            <a:lstStyle/>
            <a:p>
              <a:endParaRPr lang="en-US"/>
            </a:p>
          </p:txBody>
        </p:sp>
        <p:sp>
          <p:nvSpPr>
            <p:cNvPr id="2056" name="Rectangle: Rounded Corners 8">
              <a:extLst>
                <a:ext uri="{FF2B5EF4-FFF2-40B4-BE49-F238E27FC236}">
                  <a16:creationId xmlns:a16="http://schemas.microsoft.com/office/drawing/2014/main" id="{FBB37C80-9A74-B9D8-E924-1941D0B9D0E9}"/>
                </a:ext>
              </a:extLst>
            </p:cNvPr>
            <p:cNvSpPr txBox="1"/>
            <p:nvPr/>
          </p:nvSpPr>
          <p:spPr>
            <a:xfrm>
              <a:off x="1661822" y="3252088"/>
              <a:ext cx="2143078" cy="214307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1900" b="0" i="0" kern="1200" dirty="0">
                  <a:latin typeface="Aptos" panose="020B0004020202020204" pitchFamily="34" charset="0"/>
                </a:rPr>
                <a:t>Train-the-Trainer Model: Empowers Chicago PD’s internal trainers for sustainable impact</a:t>
              </a:r>
              <a:endParaRPr lang="en-US" sz="1900" kern="1200" dirty="0">
                <a:latin typeface="Aptos" panose="020B0004020202020204" pitchFamily="34" charset="0"/>
              </a:endParaRPr>
            </a:p>
          </p:txBody>
        </p:sp>
      </p:grpSp>
      <p:grpSp>
        <p:nvGrpSpPr>
          <p:cNvPr id="2057" name="Group 2056">
            <a:extLst>
              <a:ext uri="{FF2B5EF4-FFF2-40B4-BE49-F238E27FC236}">
                <a16:creationId xmlns:a16="http://schemas.microsoft.com/office/drawing/2014/main" id="{0F3238FB-EA54-15E8-6888-651EF83A257D}"/>
              </a:ext>
            </a:extLst>
          </p:cNvPr>
          <p:cNvGrpSpPr/>
          <p:nvPr/>
        </p:nvGrpSpPr>
        <p:grpSpPr>
          <a:xfrm>
            <a:off x="3225293" y="4436681"/>
            <a:ext cx="1989560" cy="2107416"/>
            <a:chOff x="4103525" y="3136152"/>
            <a:chExt cx="2374950" cy="2374950"/>
          </a:xfrm>
          <a:scene3d>
            <a:camera prst="orthographicFront">
              <a:rot lat="0" lon="0" rev="0"/>
            </a:camera>
            <a:lightRig rig="contrasting" dir="t">
              <a:rot lat="0" lon="0" rev="1200000"/>
            </a:lightRig>
          </a:scene3d>
        </p:grpSpPr>
        <p:sp>
          <p:nvSpPr>
            <p:cNvPr id="2058" name="Rectangle: Rounded Corners 2057">
              <a:extLst>
                <a:ext uri="{FF2B5EF4-FFF2-40B4-BE49-F238E27FC236}">
                  <a16:creationId xmlns:a16="http://schemas.microsoft.com/office/drawing/2014/main" id="{B45769E4-1869-D55D-3948-D6FA551E03D1}"/>
                </a:ext>
              </a:extLst>
            </p:cNvPr>
            <p:cNvSpPr/>
            <p:nvPr/>
          </p:nvSpPr>
          <p:spPr>
            <a:xfrm>
              <a:off x="4103525" y="3136152"/>
              <a:ext cx="2374950" cy="2374950"/>
            </a:xfrm>
            <a:prstGeom prst="roundRect">
              <a:avLst/>
            </a:prstGeom>
            <a:solidFill>
              <a:srgbClr val="7030A0"/>
            </a:solid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5">
                <a:shade val="50000"/>
                <a:hueOff val="167129"/>
                <a:satOff val="4478"/>
                <a:lumOff val="19726"/>
                <a:alphaOff val="0"/>
              </a:schemeClr>
            </a:effectRef>
            <a:fontRef idx="minor">
              <a:schemeClr val="lt1"/>
            </a:fontRef>
          </p:style>
          <p:txBody>
            <a:bodyPr/>
            <a:lstStyle/>
            <a:p>
              <a:endParaRPr lang="en-US"/>
            </a:p>
          </p:txBody>
        </p:sp>
        <p:sp>
          <p:nvSpPr>
            <p:cNvPr id="2059" name="Rectangle: Rounded Corners 10">
              <a:extLst>
                <a:ext uri="{FF2B5EF4-FFF2-40B4-BE49-F238E27FC236}">
                  <a16:creationId xmlns:a16="http://schemas.microsoft.com/office/drawing/2014/main" id="{7AF8DC83-3AB9-81AD-26E2-20AD9D09F600}"/>
                </a:ext>
              </a:extLst>
            </p:cNvPr>
            <p:cNvSpPr txBox="1"/>
            <p:nvPr/>
          </p:nvSpPr>
          <p:spPr>
            <a:xfrm>
              <a:off x="4219461" y="3252088"/>
              <a:ext cx="2143078" cy="214307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1900" b="0" i="0" kern="1200" dirty="0">
                  <a:latin typeface="Aptos" panose="020B0004020202020204" pitchFamily="34" charset="0"/>
                </a:rPr>
                <a:t>Proven track record with law enforcement, educators, and child welfare professionals</a:t>
              </a:r>
              <a:endParaRPr lang="en-US" sz="1900" kern="1200" dirty="0">
                <a:latin typeface="Aptos" panose="020B0004020202020204" pitchFamily="34" charset="0"/>
              </a:endParaRPr>
            </a:p>
          </p:txBody>
        </p:sp>
      </p:grpSp>
    </p:spTree>
    <p:extLst>
      <p:ext uri="{BB962C8B-B14F-4D97-AF65-F5344CB8AC3E}">
        <p14:creationId xmlns:p14="http://schemas.microsoft.com/office/powerpoint/2010/main" val="263477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7EB7D5F-5738-45AF-A48C-AD3B9BF4768F}"/>
              </a:ext>
            </a:extLst>
          </p:cNvPr>
          <p:cNvSpPr/>
          <p:nvPr/>
        </p:nvSpPr>
        <p:spPr>
          <a:xfrm>
            <a:off x="823442" y="921715"/>
            <a:ext cx="5163022" cy="2635993"/>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b">
            <a:normAutofit/>
          </a:bodyPr>
          <a:lstStyle/>
          <a:p>
            <a:pPr marL="0" marR="0" lvl="0" indent="0" fontAlgn="auto">
              <a:lnSpc>
                <a:spcPct val="90000"/>
              </a:lnSpc>
              <a:spcBef>
                <a:spcPct val="0"/>
              </a:spcBef>
              <a:spcAft>
                <a:spcPts val="600"/>
              </a:spcAft>
              <a:buClrTx/>
              <a:buSzTx/>
              <a:tabLst/>
              <a:defRPr/>
            </a:pPr>
            <a:r>
              <a:rPr kumimoji="0" lang="en-US" sz="4100" b="1" i="0" u="none" strike="noStrike" kern="1200" cap="none" spc="0" normalizeH="0" baseline="0" noProof="0" dirty="0">
                <a:ln>
                  <a:noFill/>
                </a:ln>
                <a:solidFill>
                  <a:schemeClr val="tx1"/>
                </a:solidFill>
                <a:effectLst/>
                <a:uLnTx/>
                <a:uFillTx/>
                <a:latin typeface="+mj-lt"/>
                <a:ea typeface="+mj-ea"/>
                <a:cs typeface="+mj-cs"/>
              </a:rPr>
              <a:t>Questions?</a:t>
            </a:r>
          </a:p>
          <a:p>
            <a:pPr marL="0" marR="0" lvl="0" indent="0" fontAlgn="auto">
              <a:lnSpc>
                <a:spcPct val="90000"/>
              </a:lnSpc>
              <a:spcBef>
                <a:spcPct val="0"/>
              </a:spcBef>
              <a:spcAft>
                <a:spcPts val="600"/>
              </a:spcAft>
              <a:buClrTx/>
              <a:buSzTx/>
              <a:tabLst/>
              <a:defRPr/>
            </a:pPr>
            <a:endParaRPr lang="en-US" sz="4100" b="1" kern="1200" dirty="0">
              <a:solidFill>
                <a:schemeClr val="tx1"/>
              </a:solidFill>
              <a:latin typeface="+mj-lt"/>
              <a:ea typeface="+mj-ea"/>
              <a:cs typeface="+mj-cs"/>
              <a:sym typeface="Helvetica"/>
            </a:endParaRPr>
          </a:p>
        </p:txBody>
      </p:sp>
      <p:pic>
        <p:nvPicPr>
          <p:cNvPr id="5122" name="Picture 2">
            <a:extLst>
              <a:ext uri="{FF2B5EF4-FFF2-40B4-BE49-F238E27FC236}">
                <a16:creationId xmlns:a16="http://schemas.microsoft.com/office/drawing/2014/main" id="{A16F0365-51EA-D0E6-5B8B-28FDBD07B9D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21561" y="463404"/>
            <a:ext cx="4067713" cy="555319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blue sign with white letters&#10;&#10;Description automatically generated with low confidence">
            <a:extLst>
              <a:ext uri="{FF2B5EF4-FFF2-40B4-BE49-F238E27FC236}">
                <a16:creationId xmlns:a16="http://schemas.microsoft.com/office/drawing/2014/main" id="{3AD8AD6D-AC53-36DA-8022-54FD3733427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6071348"/>
            <a:ext cx="786410" cy="786220"/>
          </a:xfrm>
          <a:prstGeom prst="rect">
            <a:avLst/>
          </a:prstGeom>
        </p:spPr>
      </p:pic>
    </p:spTree>
    <p:extLst>
      <p:ext uri="{BB962C8B-B14F-4D97-AF65-F5344CB8AC3E}">
        <p14:creationId xmlns:p14="http://schemas.microsoft.com/office/powerpoint/2010/main" val="2829836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blue sign with white letters&#10;&#10;Description automatically generated with low confidence">
            <a:extLst>
              <a:ext uri="{FF2B5EF4-FFF2-40B4-BE49-F238E27FC236}">
                <a16:creationId xmlns:a16="http://schemas.microsoft.com/office/drawing/2014/main" id="{ACBE8C34-3E56-DE87-8625-24C450E65941}"/>
              </a:ext>
            </a:extLst>
          </p:cNvPr>
          <p:cNvPicPr>
            <a:picLocks noChangeAspect="1"/>
          </p:cNvPicPr>
          <p:nvPr/>
        </p:nvPicPr>
        <p:blipFill>
          <a:blip r:embed="rId2">
            <a:extLst>
              <a:ext uri="{28A0092B-C50C-407E-A947-70E740481C1C}">
                <a14:useLocalDpi xmlns:a14="http://schemas.microsoft.com/office/drawing/2010/main" val="0"/>
              </a:ext>
            </a:extLst>
          </a:blip>
          <a:srcRect t="16035" b="13042"/>
          <a:stretch/>
        </p:blipFill>
        <p:spPr>
          <a:xfrm>
            <a:off x="1" y="10"/>
            <a:ext cx="9669642" cy="6857990"/>
          </a:xfrm>
          <a:prstGeom prst="rect">
            <a:avLst/>
          </a:prstGeom>
        </p:spPr>
      </p:pic>
      <p:sp>
        <p:nvSpPr>
          <p:cNvPr id="5" name="TextBox 4">
            <a:extLst>
              <a:ext uri="{FF2B5EF4-FFF2-40B4-BE49-F238E27FC236}">
                <a16:creationId xmlns:a16="http://schemas.microsoft.com/office/drawing/2014/main" id="{AE949AA1-343B-EADB-FC46-9CD250F36D5D}"/>
              </a:ext>
            </a:extLst>
          </p:cNvPr>
          <p:cNvSpPr txBox="1"/>
          <p:nvPr/>
        </p:nvSpPr>
        <p:spPr>
          <a:xfrm>
            <a:off x="7866890" y="1087560"/>
            <a:ext cx="4123941" cy="4682879"/>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schemeClr val="tx1">
                    <a:lumMod val="95000"/>
                    <a:lumOff val="5000"/>
                  </a:schemeClr>
                </a:solidFill>
                <a:effectLst/>
                <a:uLnTx/>
                <a:uFillTx/>
                <a:latin typeface="Aptos"/>
              </a:rPr>
              <a:t>National Association for Children of Addiction</a:t>
            </a:r>
            <a:endParaRPr lang="en-US" sz="2800" b="1" i="0" u="none" strike="noStrike" kern="1200" cap="none" spc="0" normalizeH="0" baseline="0" noProof="0" dirty="0">
              <a:ln>
                <a:noFill/>
              </a:ln>
              <a:solidFill>
                <a:schemeClr val="tx1">
                  <a:lumMod val="95000"/>
                  <a:lumOff val="5000"/>
                </a:schemeClr>
              </a:solidFill>
              <a:effectLst/>
              <a:uLnTx/>
              <a:uFillTx/>
              <a:latin typeface="Apto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schemeClr val="tx1">
                    <a:lumMod val="95000"/>
                    <a:lumOff val="5000"/>
                  </a:schemeClr>
                </a:solidFill>
                <a:effectLst/>
                <a:uLnTx/>
                <a:uFillTx/>
                <a:latin typeface="Aptos"/>
              </a:rPr>
              <a:t>www.NACoA.org</a:t>
            </a:r>
            <a:endParaRPr lang="en-US" sz="2800" b="1" i="0" u="none" strike="noStrike" kern="1200" cap="none" spc="0" normalizeH="0" baseline="0" noProof="0" dirty="0">
              <a:ln>
                <a:noFill/>
              </a:ln>
              <a:solidFill>
                <a:schemeClr val="tx1">
                  <a:lumMod val="95000"/>
                  <a:lumOff val="5000"/>
                </a:schemeClr>
              </a:solidFill>
              <a:effectLst/>
              <a:uLnTx/>
              <a:uFillTx/>
              <a:latin typeface="Aptos"/>
            </a:endParaRP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400" b="1" i="0" u="none" strike="noStrike" kern="1200" cap="none" spc="0" normalizeH="0" baseline="0" noProof="0" dirty="0">
              <a:ln>
                <a:noFill/>
              </a:ln>
              <a:solidFill>
                <a:srgbClr val="4472C4">
                  <a:lumMod val="75000"/>
                </a:srgbClr>
              </a:solidFill>
              <a:effectLst/>
              <a:uLnTx/>
              <a:uFillTx/>
              <a:latin typeface="Aptos" panose="020B0004020202020204" pitchFamily="34" charset="0"/>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400" b="1" i="0" u="none" strike="noStrike" kern="1200" cap="none" spc="0" normalizeH="0" baseline="0" noProof="0" dirty="0">
              <a:ln>
                <a:noFill/>
              </a:ln>
              <a:solidFill>
                <a:srgbClr val="4472C4">
                  <a:lumMod val="75000"/>
                </a:srgbClr>
              </a:solidFill>
              <a:effectLst/>
              <a:uLnTx/>
              <a:uFillTx/>
              <a:latin typeface="Aptos" panose="020B0004020202020204" pitchFamily="34" charset="0"/>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400" b="1" i="0" u="none" strike="noStrike" kern="1200" cap="none" spc="0" normalizeH="0" baseline="0" noProof="0" dirty="0">
              <a:ln>
                <a:noFill/>
              </a:ln>
              <a:solidFill>
                <a:srgbClr val="4472C4">
                  <a:lumMod val="75000"/>
                </a:srgbClr>
              </a:solidFill>
              <a:effectLst/>
              <a:uLnTx/>
              <a:uFillTx/>
              <a:latin typeface="Aptos" panose="020B0004020202020204" pitchFamily="34" charset="0"/>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400" b="1" i="0" u="none" strike="noStrike" kern="1200" cap="none" spc="0" normalizeH="0" baseline="0" noProof="0" dirty="0">
              <a:ln>
                <a:noFill/>
              </a:ln>
              <a:solidFill>
                <a:srgbClr val="4472C4">
                  <a:lumMod val="75000"/>
                </a:srgbClr>
              </a:solidFill>
              <a:effectLst/>
              <a:uLnTx/>
              <a:uFillTx/>
              <a:latin typeface="Aptos" panose="020B0004020202020204" pitchFamily="34" charset="0"/>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solidFill>
                  <a:schemeClr val="tx1">
                    <a:lumMod val="95000"/>
                    <a:lumOff val="5000"/>
                  </a:schemeClr>
                </a:solidFill>
                <a:effectLst/>
                <a:uLnTx/>
                <a:uFillTx/>
                <a:latin typeface="Aptos"/>
                <a:ea typeface="+mn-ea"/>
                <a:cs typeface="+mn-cs"/>
                <a:hlinkClick r:id="rId3">
                  <a:extLst>
                    <a:ext uri="{A12FA001-AC4F-418D-AE19-62706E023703}">
                      <ahyp:hlinkClr xmlns:ahyp="http://schemas.microsoft.com/office/drawing/2018/hyperlinkcolor" val="tx"/>
                    </a:ext>
                  </a:extLst>
                </a:hlinkClick>
              </a:rPr>
              <a:t>denisebepp@nacoa.org</a:t>
            </a:r>
            <a:r>
              <a:rPr kumimoji="0" lang="en-US" sz="2400" b="1" i="0" u="none" strike="noStrike" kern="1200" cap="none" spc="0" normalizeH="0" baseline="0" noProof="0" dirty="0">
                <a:ln>
                  <a:noFill/>
                </a:ln>
                <a:solidFill>
                  <a:schemeClr val="tx1">
                    <a:lumMod val="95000"/>
                    <a:lumOff val="5000"/>
                  </a:schemeClr>
                </a:solidFill>
                <a:effectLst/>
                <a:uLnTx/>
                <a:uFillTx/>
                <a:latin typeface="Aptos"/>
                <a:ea typeface="+mn-ea"/>
                <a:cs typeface="+mn-cs"/>
              </a:rPr>
              <a:t> </a:t>
            </a:r>
            <a:endParaRPr lang="en-US" sz="2400" b="1" i="0" u="none" strike="noStrike" kern="1200" cap="none" spc="0" normalizeH="0" baseline="0" noProof="0" dirty="0">
              <a:ln>
                <a:noFill/>
              </a:ln>
              <a:solidFill>
                <a:schemeClr val="tx1">
                  <a:lumMod val="95000"/>
                  <a:lumOff val="5000"/>
                </a:schemeClr>
              </a:solidFill>
              <a:effectLst/>
              <a:uLnTx/>
              <a:uFillTx/>
              <a:latin typeface="Aptos" panose="020B0004020202020204" pitchFamily="34" charset="0"/>
            </a:endParaRPr>
          </a:p>
          <a:p>
            <a:pPr marL="0" marR="0" lvl="0" indent="0" algn="ctr" defTabSz="914400" rtl="0" eaLnBrk="1" fontAlgn="auto" latinLnBrk="0" hangingPunct="1">
              <a:lnSpc>
                <a:spcPct val="90000"/>
              </a:lnSpc>
              <a:spcBef>
                <a:spcPts val="0"/>
              </a:spcBef>
              <a:spcAft>
                <a:spcPts val="600"/>
              </a:spcAft>
              <a:buClrTx/>
              <a:buSzTx/>
              <a:buFontTx/>
              <a:buNone/>
              <a:tabLst/>
              <a:defRPr/>
            </a:pPr>
            <a:endParaRPr lang="en-US" sz="2400" b="1" i="0" u="none" strike="noStrike" kern="1200" cap="none" spc="0" normalizeH="0" baseline="0" noProof="0" dirty="0">
              <a:ln>
                <a:noFill/>
              </a:ln>
              <a:solidFill>
                <a:schemeClr val="tx1">
                  <a:lumMod val="95000"/>
                  <a:lumOff val="5000"/>
                </a:schemeClr>
              </a:solidFill>
              <a:effectLst/>
              <a:uLnTx/>
              <a:uFillTx/>
              <a:latin typeface="Aptos" panose="020B0004020202020204" pitchFamily="34" charset="0"/>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solidFill>
                  <a:schemeClr val="tx1">
                    <a:lumMod val="95000"/>
                    <a:lumOff val="5000"/>
                  </a:schemeClr>
                </a:solidFill>
                <a:effectLst/>
                <a:uLnTx/>
                <a:uFillTx/>
                <a:latin typeface="Aptos"/>
              </a:rPr>
              <a:t>  888.554.COAS</a:t>
            </a:r>
            <a:endParaRPr lang="en-US" sz="2400" b="1" i="0" u="none" strike="noStrike" kern="1200" cap="none" spc="0" normalizeH="0" baseline="0" noProof="0" dirty="0">
              <a:ln>
                <a:noFill/>
              </a:ln>
              <a:solidFill>
                <a:schemeClr val="tx1">
                  <a:lumMod val="95000"/>
                  <a:lumOff val="5000"/>
                </a:schemeClr>
              </a:solidFill>
              <a:effectLst/>
              <a:uLnTx/>
              <a:uFillTx/>
              <a:latin typeface="Aptos"/>
            </a:endParaRPr>
          </a:p>
          <a:p>
            <a:pPr marL="0" marR="0" lvl="0" indent="-228600" algn="ctr"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4472C4">
                  <a:lumMod val="75000"/>
                </a:srgbClr>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293808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40E39-5A1E-431C-A801-9153E01B3931}"/>
              </a:ext>
            </a:extLst>
          </p:cNvPr>
          <p:cNvSpPr>
            <a:spLocks noGrp="1"/>
          </p:cNvSpPr>
          <p:nvPr>
            <p:ph type="ctrTitle"/>
          </p:nvPr>
        </p:nvSpPr>
        <p:spPr>
          <a:xfrm>
            <a:off x="1102360" y="1317923"/>
            <a:ext cx="9966960" cy="2733377"/>
          </a:xfrm>
          <a:solidFill>
            <a:schemeClr val="bg1">
              <a:lumMod val="85000"/>
            </a:schemeClr>
          </a:solidFill>
        </p:spPr>
        <p:txBody>
          <a:bodyPr/>
          <a:lstStyle/>
          <a:p>
            <a:r>
              <a:rPr lang="en-US"/>
              <a:t>CDPH Behavioral Health Initiatives Update for CCMHE</a:t>
            </a:r>
          </a:p>
        </p:txBody>
      </p:sp>
      <p:sp>
        <p:nvSpPr>
          <p:cNvPr id="3" name="Subtitle 2">
            <a:extLst>
              <a:ext uri="{FF2B5EF4-FFF2-40B4-BE49-F238E27FC236}">
                <a16:creationId xmlns:a16="http://schemas.microsoft.com/office/drawing/2014/main" id="{F2965EA5-F1A0-40C3-9B7D-7205A78A23CB}"/>
              </a:ext>
            </a:extLst>
          </p:cNvPr>
          <p:cNvSpPr>
            <a:spLocks noGrp="1"/>
          </p:cNvSpPr>
          <p:nvPr>
            <p:ph type="subTitle" idx="1"/>
          </p:nvPr>
        </p:nvSpPr>
        <p:spPr/>
        <p:txBody>
          <a:bodyPr vert="horz" lIns="91440" tIns="45720" rIns="91440" bIns="45720" rtlCol="0" anchor="t">
            <a:normAutofit/>
          </a:bodyPr>
          <a:lstStyle/>
          <a:p>
            <a:r>
              <a:rPr lang="en-US"/>
              <a:t>2/10/2025</a:t>
            </a:r>
          </a:p>
        </p:txBody>
      </p:sp>
      <p:sp>
        <p:nvSpPr>
          <p:cNvPr id="4" name="Date Placeholder 3">
            <a:extLst>
              <a:ext uri="{FF2B5EF4-FFF2-40B4-BE49-F238E27FC236}">
                <a16:creationId xmlns:a16="http://schemas.microsoft.com/office/drawing/2014/main" id="{1B90B577-EA6A-4C2A-94F1-BD5F81BE23ED}"/>
              </a:ext>
            </a:extLst>
          </p:cNvPr>
          <p:cNvSpPr>
            <a:spLocks noGrp="1"/>
          </p:cNvSpPr>
          <p:nvPr>
            <p:ph type="dt" sz="half" idx="10"/>
          </p:nvPr>
        </p:nvSpPr>
        <p:spPr>
          <a:xfrm>
            <a:off x="9706062" y="6272784"/>
            <a:ext cx="1531914" cy="365125"/>
          </a:xfrm>
        </p:spPr>
        <p:txBody>
          <a:bodyPr/>
          <a:lstStyle/>
          <a:p>
            <a:fld id="{12078E32-9A8F-42AF-B046-430CA36478C1}" type="datetimeFigureOut">
              <a:rPr lang="en-US" b="1" smtClean="0"/>
              <a:t>2/13/2025</a:t>
            </a:fld>
            <a:endParaRPr lang="en-US" b="1"/>
          </a:p>
        </p:txBody>
      </p:sp>
      <p:sp>
        <p:nvSpPr>
          <p:cNvPr id="5" name="btfpLayoutConfig" hidden="1"/>
          <p:cNvSpPr txBox="1"/>
          <p:nvPr/>
        </p:nvSpPr>
        <p:spPr>
          <a:xfrm>
            <a:off x="12700" y="12700"/>
            <a:ext cx="8890000" cy="107722"/>
          </a:xfrm>
          <a:prstGeom prst="rect">
            <a:avLst/>
          </a:prstGeom>
          <a:noFill/>
        </p:spPr>
        <p:txBody>
          <a:bodyPr vert="horz" rtlCol="0">
            <a:spAutoFit/>
          </a:bodyPr>
          <a:lstStyle/>
          <a:p>
            <a:r>
              <a:rPr lang="en-US" sz="100">
                <a:solidFill>
                  <a:srgbClr val="FFFFFF">
                    <a:alpha val="0"/>
                  </a:srgbClr>
                </a:solidFill>
              </a:rPr>
              <a:t>overall_0_132367198033335501 columns_1_132367198033335501 </a:t>
            </a:r>
          </a:p>
        </p:txBody>
      </p:sp>
    </p:spTree>
    <p:extLst>
      <p:ext uri="{BB962C8B-B14F-4D97-AF65-F5344CB8AC3E}">
        <p14:creationId xmlns:p14="http://schemas.microsoft.com/office/powerpoint/2010/main" val="101874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01925-9ED8-E7BB-8933-C95ABD457D6B}"/>
              </a:ext>
            </a:extLst>
          </p:cNvPr>
          <p:cNvSpPr>
            <a:spLocks noGrp="1"/>
          </p:cNvSpPr>
          <p:nvPr>
            <p:ph type="title"/>
          </p:nvPr>
        </p:nvSpPr>
        <p:spPr/>
        <p:txBody>
          <a:bodyPr/>
          <a:lstStyle/>
          <a:p>
            <a:r>
              <a:rPr lang="en-US"/>
              <a:t>Bureau of Behavioral Health</a:t>
            </a:r>
          </a:p>
        </p:txBody>
      </p:sp>
      <p:graphicFrame>
        <p:nvGraphicFramePr>
          <p:cNvPr id="3" name="Diagram 2">
            <a:extLst>
              <a:ext uri="{FF2B5EF4-FFF2-40B4-BE49-F238E27FC236}">
                <a16:creationId xmlns:a16="http://schemas.microsoft.com/office/drawing/2014/main" id="{ADA5D854-7D80-9A00-F830-5C9A0E81DAF1}"/>
              </a:ext>
            </a:extLst>
          </p:cNvPr>
          <p:cNvGraphicFramePr/>
          <p:nvPr/>
        </p:nvGraphicFramePr>
        <p:xfrm>
          <a:off x="2032000" y="1289304"/>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426668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C825E-EF4F-C425-4BAE-56F69E3BCB3B}"/>
              </a:ext>
            </a:extLst>
          </p:cNvPr>
          <p:cNvSpPr>
            <a:spLocks noGrp="1"/>
          </p:cNvSpPr>
          <p:nvPr>
            <p:ph type="ctrTitle"/>
          </p:nvPr>
        </p:nvSpPr>
        <p:spPr/>
        <p:txBody>
          <a:bodyPr/>
          <a:lstStyle/>
          <a:p>
            <a:r>
              <a:rPr lang="en-US"/>
              <a:t>Substance Use</a:t>
            </a:r>
          </a:p>
        </p:txBody>
      </p:sp>
      <p:sp>
        <p:nvSpPr>
          <p:cNvPr id="3" name="Subtitle 2">
            <a:extLst>
              <a:ext uri="{FF2B5EF4-FFF2-40B4-BE49-F238E27FC236}">
                <a16:creationId xmlns:a16="http://schemas.microsoft.com/office/drawing/2014/main" id="{2AD27A34-581A-EF4B-6C78-C23A5CA587A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49340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Screen Shot 2021-09-27 at 1.47.04 PM.png">
            <a:extLst>
              <a:ext uri="{FF2B5EF4-FFF2-40B4-BE49-F238E27FC236}">
                <a16:creationId xmlns:a16="http://schemas.microsoft.com/office/drawing/2014/main" id="{2B9F427D-28A0-96A2-80A9-1F320FDCECE8}"/>
              </a:ext>
            </a:extLst>
          </p:cNvPr>
          <p:cNvPicPr>
            <a:picLocks noChangeAspect="1"/>
          </p:cNvPicPr>
          <p:nvPr/>
        </p:nvPicPr>
        <p:blipFill>
          <a:blip r:embed="rId2"/>
          <a:stretch>
            <a:fillRect/>
          </a:stretch>
        </p:blipFill>
        <p:spPr>
          <a:xfrm>
            <a:off x="-991" y="305170"/>
            <a:ext cx="1100447" cy="943347"/>
          </a:xfrm>
          <a:prstGeom prst="rect">
            <a:avLst/>
          </a:prstGeom>
        </p:spPr>
      </p:pic>
      <p:sp>
        <p:nvSpPr>
          <p:cNvPr id="5" name="Title 1">
            <a:extLst>
              <a:ext uri="{FF2B5EF4-FFF2-40B4-BE49-F238E27FC236}">
                <a16:creationId xmlns:a16="http://schemas.microsoft.com/office/drawing/2014/main" id="{7A5F5C10-265D-D648-B38A-00757CD8C38C}"/>
              </a:ext>
            </a:extLst>
          </p:cNvPr>
          <p:cNvSpPr txBox="1">
            <a:spLocks/>
          </p:cNvSpPr>
          <p:nvPr/>
        </p:nvSpPr>
        <p:spPr>
          <a:xfrm>
            <a:off x="969579" y="533878"/>
            <a:ext cx="11217186" cy="639160"/>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latin typeface="Calibri Light"/>
                <a:ea typeface="Roboto"/>
                <a:cs typeface="Calibri Light"/>
              </a:rPr>
              <a:t>Opioid-Related Overdose Fatalities </a:t>
            </a:r>
            <a:r>
              <a:rPr lang="en-US" sz="4000" b="1">
                <a:solidFill>
                  <a:srgbClr val="FF0000"/>
                </a:solidFill>
                <a:latin typeface="Calibri Light"/>
                <a:ea typeface="Roboto"/>
                <a:cs typeface="Calibri Light"/>
              </a:rPr>
              <a:t>citywide</a:t>
            </a:r>
            <a:endParaRPr lang="en-US" sz="4000">
              <a:solidFill>
                <a:srgbClr val="FF0000"/>
              </a:solidFill>
            </a:endParaRPr>
          </a:p>
        </p:txBody>
      </p:sp>
      <p:sp>
        <p:nvSpPr>
          <p:cNvPr id="6" name="TextBox 5">
            <a:extLst>
              <a:ext uri="{FF2B5EF4-FFF2-40B4-BE49-F238E27FC236}">
                <a16:creationId xmlns:a16="http://schemas.microsoft.com/office/drawing/2014/main" id="{DC59C76E-838E-8F21-7634-9B06E46EC2C0}"/>
              </a:ext>
            </a:extLst>
          </p:cNvPr>
          <p:cNvSpPr txBox="1"/>
          <p:nvPr/>
        </p:nvSpPr>
        <p:spPr>
          <a:xfrm>
            <a:off x="0" y="6457890"/>
            <a:ext cx="9203586" cy="400110"/>
          </a:xfrm>
          <a:prstGeom prst="rect">
            <a:avLst/>
          </a:prstGeom>
          <a:noFill/>
        </p:spPr>
        <p:txBody>
          <a:bodyPr wrap="square" lIns="91440" tIns="45720" rIns="91440" bIns="45720" rtlCol="0" anchor="t">
            <a:spAutoFit/>
          </a:bodyPr>
          <a:lstStyle/>
          <a:p>
            <a:pPr fontAlgn="base"/>
            <a:r>
              <a:rPr lang="en-US" sz="1000" b="0" i="1">
                <a:solidFill>
                  <a:srgbClr val="000000"/>
                </a:solidFill>
                <a:effectLst/>
                <a:latin typeface="Calibri"/>
                <a:cs typeface="Calibri"/>
              </a:rPr>
              <a:t>Data from Cook County Medical Examiner Open Data Portal as of</a:t>
            </a:r>
            <a:r>
              <a:rPr lang="en-US" sz="1000" i="1">
                <a:solidFill>
                  <a:srgbClr val="000000"/>
                </a:solidFill>
                <a:latin typeface="Calibri"/>
                <a:cs typeface="Calibri"/>
              </a:rPr>
              <a:t> November 30</a:t>
            </a:r>
            <a:r>
              <a:rPr lang="en-US" sz="1000" b="0" i="1">
                <a:solidFill>
                  <a:srgbClr val="000000"/>
                </a:solidFill>
                <a:effectLst/>
                <a:latin typeface="Calibri"/>
                <a:cs typeface="Calibri"/>
              </a:rPr>
              <a:t>, 202</a:t>
            </a:r>
            <a:r>
              <a:rPr lang="en-US" sz="1000" i="1">
                <a:solidFill>
                  <a:srgbClr val="000000"/>
                </a:solidFill>
                <a:latin typeface="Calibri"/>
                <a:cs typeface="Calibri"/>
              </a:rPr>
              <a:t>4</a:t>
            </a:r>
            <a:r>
              <a:rPr lang="en-US" sz="1000" b="0" i="1">
                <a:solidFill>
                  <a:srgbClr val="000000"/>
                </a:solidFill>
                <a:effectLst/>
                <a:latin typeface="Calibri"/>
                <a:cs typeface="Calibri"/>
              </a:rPr>
              <a:t>. This data, particularly data from 2024, is provisional and subject to change. </a:t>
            </a:r>
            <a:endParaRPr lang="en-US" sz="1000" b="0" i="0">
              <a:solidFill>
                <a:srgbClr val="000000"/>
              </a:solidFill>
              <a:effectLst/>
              <a:latin typeface="Calibri" panose="020F0502020204030204" pitchFamily="34" charset="0"/>
              <a:cs typeface="Calibri" panose="020F0502020204030204" pitchFamily="34" charset="0"/>
            </a:endParaRPr>
          </a:p>
          <a:p>
            <a:pPr fontAlgn="base"/>
            <a:r>
              <a:rPr lang="en-US" sz="1000" b="0" i="1">
                <a:solidFill>
                  <a:srgbClr val="000000"/>
                </a:solidFill>
                <a:effectLst/>
                <a:latin typeface="Calibri"/>
                <a:cs typeface="Calibri"/>
              </a:rPr>
              <a:t>Cook County Medical Examiner Data is available here: </a:t>
            </a:r>
            <a:r>
              <a:rPr lang="en-US" sz="1000" b="0" i="1">
                <a:solidFill>
                  <a:srgbClr val="000000"/>
                </a:solidFill>
                <a:effectLst/>
                <a:latin typeface="Calibri"/>
                <a:cs typeface="Calibri"/>
                <a:hlinkClick r:id="rId3"/>
              </a:rPr>
              <a:t>https://datacatalog.cookcountyil.gov/Public-Safety/Medical-Examiner-Case-Archive/cjeq-bs86/data</a:t>
            </a:r>
            <a:r>
              <a:rPr lang="en-US" sz="1000" b="0" i="1">
                <a:solidFill>
                  <a:srgbClr val="000000"/>
                </a:solidFill>
                <a:effectLst/>
                <a:latin typeface="Calibri"/>
                <a:cs typeface="Calibri"/>
              </a:rPr>
              <a:t>.</a:t>
            </a:r>
            <a:endParaRPr lang="en-US" sz="1000" b="0" i="0">
              <a:solidFill>
                <a:srgbClr val="000000"/>
              </a:solidFill>
              <a:effectLst/>
              <a:latin typeface="Calibri"/>
              <a:cs typeface="Calibri"/>
            </a:endParaRPr>
          </a:p>
        </p:txBody>
      </p:sp>
      <p:graphicFrame>
        <p:nvGraphicFramePr>
          <p:cNvPr id="7" name="Chart 6">
            <a:extLst>
              <a:ext uri="{FF2B5EF4-FFF2-40B4-BE49-F238E27FC236}">
                <a16:creationId xmlns:a16="http://schemas.microsoft.com/office/drawing/2014/main" id="{45062BD0-CBD6-F748-5CF9-AA09503F611C}"/>
              </a:ext>
            </a:extLst>
          </p:cNvPr>
          <p:cNvGraphicFramePr>
            <a:graphicFrameLocks/>
          </p:cNvGraphicFramePr>
          <p:nvPr/>
        </p:nvGraphicFramePr>
        <p:xfrm>
          <a:off x="548640" y="1401746"/>
          <a:ext cx="11389359" cy="492237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66754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4" name="AgendaLine"/>
          <p:cNvCxnSpPr>
            <a:cxnSpLocks/>
          </p:cNvCxnSpPr>
          <p:nvPr/>
        </p:nvCxnSpPr>
        <p:spPr>
          <a:xfrm>
            <a:off x="2358684" y="1571978"/>
            <a:ext cx="0" cy="4896555"/>
          </a:xfrm>
          <a:prstGeom prst="line">
            <a:avLst/>
          </a:prstGeom>
          <a:ln w="1905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10" name="btfpLayoutConfig" hidden="1"/>
          <p:cNvSpPr txBox="1"/>
          <p:nvPr/>
        </p:nvSpPr>
        <p:spPr>
          <a:xfrm>
            <a:off x="12700" y="12700"/>
            <a:ext cx="8890000" cy="107722"/>
          </a:xfrm>
          <a:prstGeom prst="rect">
            <a:avLst/>
          </a:prstGeom>
          <a:noFill/>
        </p:spPr>
        <p:txBody>
          <a:bodyPr vert="horz" rtlCol="0">
            <a:spAutoFit/>
          </a:bodyPr>
          <a:lstStyle/>
          <a:p>
            <a:r>
              <a:rPr lang="en-US" sz="100">
                <a:solidFill>
                  <a:srgbClr val="FFFFFF">
                    <a:alpha val="0"/>
                  </a:srgbClr>
                </a:solidFill>
              </a:rPr>
              <a:t>overall_1_132617861608743146 columns_1_132617861608743146 </a:t>
            </a:r>
          </a:p>
        </p:txBody>
      </p:sp>
      <p:sp>
        <p:nvSpPr>
          <p:cNvPr id="17" name="AgendaTitle"/>
          <p:cNvSpPr txBox="1"/>
          <p:nvPr/>
        </p:nvSpPr>
        <p:spPr>
          <a:xfrm>
            <a:off x="1066800" y="1727200"/>
            <a:ext cx="10160000" cy="235611"/>
          </a:xfrm>
          <a:prstGeom prst="rect">
            <a:avLst/>
          </a:prstGeom>
          <a:noFill/>
        </p:spPr>
        <p:txBody>
          <a:bodyPr vert="horz" lIns="18136" tIns="25226" rIns="72073" bIns="25226" rtlCol="0">
            <a:spAutoFit/>
          </a:bodyPr>
          <a:lstStyle/>
          <a:p>
            <a:r>
              <a:rPr lang="en-US" sz="1200" b="1" cap="all" spc="450"/>
              <a:t>Agenda</a:t>
            </a:r>
          </a:p>
        </p:txBody>
      </p:sp>
      <p:sp>
        <p:nvSpPr>
          <p:cNvPr id="18" name="AgendaEmphasisBar"/>
          <p:cNvSpPr/>
          <p:nvPr/>
        </p:nvSpPr>
        <p:spPr>
          <a:xfrm>
            <a:off x="2434437" y="1605598"/>
            <a:ext cx="126999" cy="743179"/>
          </a:xfrm>
          <a:prstGeom prst="rect">
            <a:avLst/>
          </a:prstGeom>
          <a:solidFill>
            <a:srgbClr val="CC0000"/>
          </a:solidFill>
          <a:ln w="19050">
            <a:solidFill>
              <a:srgbClr val="CC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Agenda"/>
          <p:cNvGrpSpPr/>
          <p:nvPr/>
        </p:nvGrpSpPr>
        <p:grpSpPr>
          <a:xfrm>
            <a:off x="2737515" y="1525976"/>
            <a:ext cx="8324185" cy="4191000"/>
            <a:chOff x="2706679" y="1490654"/>
            <a:chExt cx="8324185" cy="4191000"/>
          </a:xfrm>
        </p:grpSpPr>
        <p:sp>
          <p:nvSpPr>
            <p:cNvPr id="20" name="AgendaTextBox"/>
            <p:cNvSpPr txBox="1"/>
            <p:nvPr/>
          </p:nvSpPr>
          <p:spPr>
            <a:xfrm>
              <a:off x="2706679" y="1490654"/>
              <a:ext cx="8324185" cy="4191000"/>
            </a:xfrm>
            <a:prstGeom prst="rect">
              <a:avLst/>
            </a:prstGeom>
            <a:noFill/>
          </p:spPr>
          <p:txBody>
            <a:bodyPr vert="horz" wrap="square" lIns="91440" tIns="45720" rIns="91440" bIns="45720" rtlCol="0" anchor="t">
              <a:noAutofit/>
            </a:bodyPr>
            <a:lstStyle/>
            <a:p>
              <a:pPr>
                <a:lnSpc>
                  <a:spcPct val="150000"/>
                </a:lnSpc>
              </a:pPr>
              <a:r>
                <a:rPr lang="en-US" sz="2000" b="1" dirty="0">
                  <a:solidFill>
                    <a:srgbClr val="FF0000"/>
                  </a:solidFill>
                </a:rPr>
                <a:t>Welcome, Attendance, &amp; Minute Approval</a:t>
              </a:r>
              <a:endParaRPr lang="en-US" dirty="0"/>
            </a:p>
            <a:p>
              <a:pPr>
                <a:lnSpc>
                  <a:spcPct val="150000"/>
                </a:lnSpc>
              </a:pPr>
              <a:r>
                <a:rPr lang="en-US" sz="2000" dirty="0"/>
                <a:t>Public Comment</a:t>
              </a:r>
            </a:p>
            <a:p>
              <a:pPr>
                <a:lnSpc>
                  <a:spcPct val="150000"/>
                </a:lnSpc>
              </a:pPr>
              <a:r>
                <a:rPr lang="en-US" sz="2000" dirty="0">
                  <a:ea typeface="+mn-lt"/>
                  <a:cs typeface="+mn-lt"/>
                </a:rPr>
                <a:t>Administrative Updates</a:t>
              </a:r>
              <a:endParaRPr lang="en-US" dirty="0"/>
            </a:p>
            <a:p>
              <a:pPr>
                <a:lnSpc>
                  <a:spcPct val="150000"/>
                </a:lnSpc>
              </a:pPr>
              <a:r>
                <a:rPr lang="en-US" sz="2000" dirty="0"/>
                <a:t>Follow Up from Q4 Meeting</a:t>
              </a:r>
            </a:p>
            <a:p>
              <a:pPr marL="800100" lvl="1" indent="-342900">
                <a:buFont typeface="Arial"/>
                <a:buChar char="•"/>
              </a:pPr>
              <a:r>
                <a:rPr lang="en-US" sz="2000" dirty="0">
                  <a:ea typeface="+mn-lt"/>
                  <a:cs typeface="+mn-lt"/>
                </a:rPr>
                <a:t>National Association for Children of Addiction (</a:t>
              </a:r>
              <a:r>
                <a:rPr lang="en-US" sz="2000" err="1">
                  <a:ea typeface="+mn-lt"/>
                  <a:cs typeface="+mn-lt"/>
                </a:rPr>
                <a:t>NACoA</a:t>
              </a:r>
              <a:r>
                <a:rPr lang="en-US" sz="2000" dirty="0">
                  <a:ea typeface="+mn-lt"/>
                  <a:cs typeface="+mn-lt"/>
                </a:rPr>
                <a:t>) Presentation</a:t>
              </a:r>
              <a:endParaRPr lang="en-US" dirty="0">
                <a:ea typeface="+mn-lt"/>
                <a:cs typeface="+mn-lt"/>
              </a:endParaRPr>
            </a:p>
            <a:p>
              <a:pPr marL="800100" lvl="1" indent="-342900">
                <a:buFont typeface="Arial"/>
                <a:buChar char="•"/>
              </a:pPr>
              <a:r>
                <a:rPr lang="en-US" sz="2000" dirty="0">
                  <a:ea typeface="+mn-lt"/>
                  <a:cs typeface="+mn-lt"/>
                </a:rPr>
                <a:t>CDPH Update </a:t>
              </a:r>
            </a:p>
            <a:p>
              <a:pPr>
                <a:lnSpc>
                  <a:spcPct val="150000"/>
                </a:lnSpc>
              </a:pPr>
              <a:r>
                <a:rPr lang="en-US" sz="2000" dirty="0"/>
                <a:t>Feedback Look from City Departments</a:t>
              </a:r>
            </a:p>
            <a:p>
              <a:pPr>
                <a:lnSpc>
                  <a:spcPct val="150000"/>
                </a:lnSpc>
              </a:pPr>
              <a:r>
                <a:rPr lang="en-US" sz="2000" dirty="0"/>
                <a:t>Mayor's Office Updates</a:t>
              </a:r>
            </a:p>
            <a:p>
              <a:pPr>
                <a:lnSpc>
                  <a:spcPct val="150000"/>
                </a:lnSpc>
                <a:spcBef>
                  <a:spcPts val="3600"/>
                </a:spcBef>
              </a:pPr>
              <a:endParaRPr lang="en-US" sz="2000"/>
            </a:p>
          </p:txBody>
        </p:sp>
        <p:cxnSp>
          <p:nvCxnSpPr>
            <p:cNvPr id="21" name="AgendaSeparator1"/>
            <p:cNvCxnSpPr/>
            <p:nvPr/>
          </p:nvCxnSpPr>
          <p:spPr>
            <a:xfrm>
              <a:off x="2737515" y="2623820"/>
              <a:ext cx="1924050" cy="0"/>
            </a:xfrm>
            <a:prstGeom prst="line">
              <a:avLst/>
            </a:prstGeom>
            <a:ln w="9525">
              <a:solidFill>
                <a:srgbClr val="D6D6D6"/>
              </a:solidFill>
            </a:ln>
          </p:spPr>
          <p:style>
            <a:lnRef idx="1">
              <a:schemeClr val="accent1"/>
            </a:lnRef>
            <a:fillRef idx="0">
              <a:schemeClr val="accent1"/>
            </a:fillRef>
            <a:effectRef idx="0">
              <a:schemeClr val="accent1"/>
            </a:effectRef>
            <a:fontRef idx="minor">
              <a:schemeClr val="tx1"/>
            </a:fontRef>
          </p:style>
        </p:cxnSp>
        <p:cxnSp>
          <p:nvCxnSpPr>
            <p:cNvPr id="22" name="AgendaSeparator2"/>
            <p:cNvCxnSpPr/>
            <p:nvPr/>
          </p:nvCxnSpPr>
          <p:spPr>
            <a:xfrm>
              <a:off x="2737515" y="3385820"/>
              <a:ext cx="1924050" cy="0"/>
            </a:xfrm>
            <a:prstGeom prst="line">
              <a:avLst/>
            </a:prstGeom>
            <a:ln w="9525">
              <a:solidFill>
                <a:srgbClr val="D6D6D6"/>
              </a:solidFill>
            </a:ln>
          </p:spPr>
          <p:style>
            <a:lnRef idx="1">
              <a:schemeClr val="accent1"/>
            </a:lnRef>
            <a:fillRef idx="0">
              <a:schemeClr val="accent1"/>
            </a:fillRef>
            <a:effectRef idx="0">
              <a:schemeClr val="accent1"/>
            </a:effectRef>
            <a:fontRef idx="minor">
              <a:schemeClr val="tx1"/>
            </a:fontRef>
          </p:style>
        </p:cxnSp>
        <p:cxnSp>
          <p:nvCxnSpPr>
            <p:cNvPr id="23" name="AgendaSeparator3"/>
            <p:cNvCxnSpPr/>
            <p:nvPr/>
          </p:nvCxnSpPr>
          <p:spPr>
            <a:xfrm>
              <a:off x="2737515" y="4147820"/>
              <a:ext cx="1924050" cy="0"/>
            </a:xfrm>
            <a:prstGeom prst="line">
              <a:avLst/>
            </a:prstGeom>
            <a:ln w="9525">
              <a:solidFill>
                <a:srgbClr val="D6D6D6"/>
              </a:solidFill>
            </a:ln>
          </p:spPr>
          <p:style>
            <a:lnRef idx="1">
              <a:schemeClr val="accent1"/>
            </a:lnRef>
            <a:fillRef idx="0">
              <a:schemeClr val="accent1"/>
            </a:fillRef>
            <a:effectRef idx="0">
              <a:schemeClr val="accent1"/>
            </a:effectRef>
            <a:fontRef idx="minor">
              <a:schemeClr val="tx1"/>
            </a:fontRef>
          </p:style>
        </p:cxnSp>
        <p:cxnSp>
          <p:nvCxnSpPr>
            <p:cNvPr id="24" name="AgendaSeparator4"/>
            <p:cNvCxnSpPr/>
            <p:nvPr/>
          </p:nvCxnSpPr>
          <p:spPr>
            <a:xfrm>
              <a:off x="2737515" y="4909820"/>
              <a:ext cx="1924050" cy="0"/>
            </a:xfrm>
            <a:prstGeom prst="line">
              <a:avLst/>
            </a:prstGeom>
            <a:ln w="9525">
              <a:solidFill>
                <a:srgbClr val="D6D6D6"/>
              </a:solidFill>
            </a:ln>
          </p:spPr>
          <p:style>
            <a:lnRef idx="1">
              <a:schemeClr val="accent1"/>
            </a:lnRef>
            <a:fillRef idx="0">
              <a:schemeClr val="accent1"/>
            </a:fillRef>
            <a:effectRef idx="0">
              <a:schemeClr val="accent1"/>
            </a:effectRef>
            <a:fontRef idx="minor">
              <a:schemeClr val="tx1"/>
            </a:fontRef>
          </p:style>
        </p:cxnSp>
      </p:grpSp>
      <p:cxnSp>
        <p:nvCxnSpPr>
          <p:cNvPr id="2" name="AgendaSeparator4">
            <a:extLst>
              <a:ext uri="{FF2B5EF4-FFF2-40B4-BE49-F238E27FC236}">
                <a16:creationId xmlns:a16="http://schemas.microsoft.com/office/drawing/2014/main" id="{87305A2C-B1D2-7CCB-4D9E-235B957DB124}"/>
              </a:ext>
            </a:extLst>
          </p:cNvPr>
          <p:cNvCxnSpPr/>
          <p:nvPr/>
        </p:nvCxnSpPr>
        <p:spPr>
          <a:xfrm>
            <a:off x="2737515" y="5716976"/>
            <a:ext cx="1924050" cy="0"/>
          </a:xfrm>
          <a:prstGeom prst="line">
            <a:avLst/>
          </a:prstGeom>
          <a:ln w="9525">
            <a:solidFill>
              <a:srgbClr val="D6D6D6"/>
            </a:solidFill>
          </a:ln>
        </p:spPr>
        <p:style>
          <a:lnRef idx="1">
            <a:schemeClr val="accent1"/>
          </a:lnRef>
          <a:fillRef idx="0">
            <a:schemeClr val="accent1"/>
          </a:fillRef>
          <a:effectRef idx="0">
            <a:schemeClr val="accent1"/>
          </a:effectRef>
          <a:fontRef idx="minor">
            <a:schemeClr val="tx1"/>
          </a:fontRef>
        </p:style>
      </p:cxnSp>
      <p:cxnSp>
        <p:nvCxnSpPr>
          <p:cNvPr id="3" name="AgendaSeparator4">
            <a:extLst>
              <a:ext uri="{FF2B5EF4-FFF2-40B4-BE49-F238E27FC236}">
                <a16:creationId xmlns:a16="http://schemas.microsoft.com/office/drawing/2014/main" id="{FBFE185C-9B21-82F9-08D7-639E08B8EA6D}"/>
              </a:ext>
            </a:extLst>
          </p:cNvPr>
          <p:cNvCxnSpPr/>
          <p:nvPr/>
        </p:nvCxnSpPr>
        <p:spPr>
          <a:xfrm>
            <a:off x="2737515" y="1962811"/>
            <a:ext cx="1924050" cy="0"/>
          </a:xfrm>
          <a:prstGeom prst="line">
            <a:avLst/>
          </a:prstGeom>
          <a:ln w="9525">
            <a:solidFill>
              <a:srgbClr val="D6D6D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11788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EE245-635B-E1F0-7E0B-8B7614288ED1}"/>
            </a:ext>
          </a:extLst>
        </p:cNvPr>
        <p:cNvGrpSpPr/>
        <p:nvPr/>
      </p:nvGrpSpPr>
      <p:grpSpPr>
        <a:xfrm>
          <a:off x="0" y="0"/>
          <a:ext cx="0" cy="0"/>
          <a:chOff x="0" y="0"/>
          <a:chExt cx="0" cy="0"/>
        </a:xfrm>
      </p:grpSpPr>
      <p:pic>
        <p:nvPicPr>
          <p:cNvPr id="3" name="Picture 4" descr="Screen Shot 2021-09-27 at 1.47.04 PM.png">
            <a:extLst>
              <a:ext uri="{FF2B5EF4-FFF2-40B4-BE49-F238E27FC236}">
                <a16:creationId xmlns:a16="http://schemas.microsoft.com/office/drawing/2014/main" id="{E0900C93-E934-A0DF-6E54-09E33E2B7049}"/>
              </a:ext>
            </a:extLst>
          </p:cNvPr>
          <p:cNvPicPr>
            <a:picLocks noChangeAspect="1"/>
          </p:cNvPicPr>
          <p:nvPr/>
        </p:nvPicPr>
        <p:blipFill>
          <a:blip r:embed="rId2"/>
          <a:stretch>
            <a:fillRect/>
          </a:stretch>
        </p:blipFill>
        <p:spPr>
          <a:xfrm>
            <a:off x="-991" y="305170"/>
            <a:ext cx="1100447" cy="943347"/>
          </a:xfrm>
          <a:prstGeom prst="rect">
            <a:avLst/>
          </a:prstGeom>
        </p:spPr>
      </p:pic>
      <p:sp>
        <p:nvSpPr>
          <p:cNvPr id="5" name="Title 1">
            <a:extLst>
              <a:ext uri="{FF2B5EF4-FFF2-40B4-BE49-F238E27FC236}">
                <a16:creationId xmlns:a16="http://schemas.microsoft.com/office/drawing/2014/main" id="{3E7E2232-22F5-FCF4-E2F4-C99AE8A469EE}"/>
              </a:ext>
            </a:extLst>
          </p:cNvPr>
          <p:cNvSpPr txBox="1">
            <a:spLocks/>
          </p:cNvSpPr>
          <p:nvPr/>
        </p:nvSpPr>
        <p:spPr>
          <a:xfrm>
            <a:off x="969579" y="533878"/>
            <a:ext cx="11217186" cy="639160"/>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latin typeface="Calibri Light"/>
                <a:ea typeface="Roboto"/>
                <a:cs typeface="Calibri Light"/>
              </a:rPr>
              <a:t>Opioid-Related Overdose EMS responses </a:t>
            </a:r>
            <a:r>
              <a:rPr lang="en-US" sz="4000" b="1">
                <a:solidFill>
                  <a:srgbClr val="FF0000"/>
                </a:solidFill>
                <a:latin typeface="Calibri Light"/>
                <a:ea typeface="Roboto"/>
                <a:cs typeface="Calibri Light"/>
              </a:rPr>
              <a:t>citywide</a:t>
            </a:r>
            <a:endParaRPr lang="en-US" sz="4000">
              <a:solidFill>
                <a:srgbClr val="FF0000"/>
              </a:solidFill>
            </a:endParaRPr>
          </a:p>
        </p:txBody>
      </p:sp>
      <p:graphicFrame>
        <p:nvGraphicFramePr>
          <p:cNvPr id="2" name="Chart 1">
            <a:extLst>
              <a:ext uri="{FF2B5EF4-FFF2-40B4-BE49-F238E27FC236}">
                <a16:creationId xmlns:a16="http://schemas.microsoft.com/office/drawing/2014/main" id="{85B48FA1-3F42-F328-E8A6-70424439F44E}"/>
              </a:ext>
            </a:extLst>
          </p:cNvPr>
          <p:cNvGraphicFramePr>
            <a:graphicFrameLocks/>
          </p:cNvGraphicFramePr>
          <p:nvPr/>
        </p:nvGraphicFramePr>
        <p:xfrm>
          <a:off x="387210" y="1401746"/>
          <a:ext cx="11217186" cy="492237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6ACAC60A-8890-E933-2F0A-AA22A0283C04}"/>
              </a:ext>
            </a:extLst>
          </p:cNvPr>
          <p:cNvSpPr txBox="1"/>
          <p:nvPr/>
        </p:nvSpPr>
        <p:spPr>
          <a:xfrm>
            <a:off x="0" y="6581001"/>
            <a:ext cx="423134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a:ea typeface="Roboto"/>
                <a:cs typeface="Roboto"/>
              </a:rPr>
              <a:t>Data source: Chicago Fire Department</a:t>
            </a:r>
            <a:endParaRPr lang="en-US" sz="1200" i="1"/>
          </a:p>
        </p:txBody>
      </p:sp>
      <p:sp>
        <p:nvSpPr>
          <p:cNvPr id="4" name="TextBox 3">
            <a:extLst>
              <a:ext uri="{FF2B5EF4-FFF2-40B4-BE49-F238E27FC236}">
                <a16:creationId xmlns:a16="http://schemas.microsoft.com/office/drawing/2014/main" id="{08CC495F-A791-05E8-D1F1-D84B077895F4}"/>
              </a:ext>
            </a:extLst>
          </p:cNvPr>
          <p:cNvSpPr txBox="1"/>
          <p:nvPr/>
        </p:nvSpPr>
        <p:spPr>
          <a:xfrm>
            <a:off x="9751002" y="2239240"/>
            <a:ext cx="201843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FF0000"/>
                </a:solidFill>
                <a:latin typeface="roboto"/>
                <a:ea typeface="roboto"/>
                <a:cs typeface="roboto"/>
              </a:rPr>
              <a:t>20.3% Decrease from 2023-2024</a:t>
            </a:r>
          </a:p>
        </p:txBody>
      </p:sp>
    </p:spTree>
    <p:extLst>
      <p:ext uri="{BB962C8B-B14F-4D97-AF65-F5344CB8AC3E}">
        <p14:creationId xmlns:p14="http://schemas.microsoft.com/office/powerpoint/2010/main" val="30857851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10753-F834-8F4C-9342-DE0FE81F24AB}"/>
              </a:ext>
            </a:extLst>
          </p:cNvPr>
          <p:cNvSpPr>
            <a:spLocks noGrp="1"/>
          </p:cNvSpPr>
          <p:nvPr>
            <p:ph type="title"/>
          </p:nvPr>
        </p:nvSpPr>
        <p:spPr>
          <a:xfrm>
            <a:off x="1054967" y="107649"/>
            <a:ext cx="10515600" cy="1325563"/>
          </a:xfrm>
        </p:spPr>
        <p:txBody>
          <a:bodyPr>
            <a:normAutofit/>
          </a:bodyPr>
          <a:lstStyle/>
          <a:p>
            <a:r>
              <a:rPr lang="en-US" sz="4000">
                <a:latin typeface="Calibri Light"/>
                <a:ea typeface="+mj-lt"/>
                <a:cs typeface="Calibri Light"/>
              </a:rPr>
              <a:t>Updates: Monthly CDPH Harm Reduction Training</a:t>
            </a:r>
          </a:p>
        </p:txBody>
      </p:sp>
      <p:pic>
        <p:nvPicPr>
          <p:cNvPr id="17" name="Picture 4" descr="Screen Shot 2021-09-27 at 1.47.04 PM.png">
            <a:extLst>
              <a:ext uri="{FF2B5EF4-FFF2-40B4-BE49-F238E27FC236}">
                <a16:creationId xmlns:a16="http://schemas.microsoft.com/office/drawing/2014/main" id="{F552A0C0-78EB-4277-9C93-B2EEF7B529D9}"/>
              </a:ext>
            </a:extLst>
          </p:cNvPr>
          <p:cNvPicPr>
            <a:picLocks noChangeAspect="1"/>
          </p:cNvPicPr>
          <p:nvPr/>
        </p:nvPicPr>
        <p:blipFill>
          <a:blip r:embed="rId3"/>
          <a:stretch>
            <a:fillRect/>
          </a:stretch>
        </p:blipFill>
        <p:spPr>
          <a:xfrm>
            <a:off x="-991" y="305170"/>
            <a:ext cx="1100447" cy="943347"/>
          </a:xfrm>
          <a:prstGeom prst="rect">
            <a:avLst/>
          </a:prstGeom>
        </p:spPr>
      </p:pic>
      <p:sp>
        <p:nvSpPr>
          <p:cNvPr id="4" name="Content Placeholder 3">
            <a:extLst>
              <a:ext uri="{FF2B5EF4-FFF2-40B4-BE49-F238E27FC236}">
                <a16:creationId xmlns:a16="http://schemas.microsoft.com/office/drawing/2014/main" id="{973AE199-CB62-5CDE-0357-6448F2F0DD0C}"/>
              </a:ext>
            </a:extLst>
          </p:cNvPr>
          <p:cNvSpPr>
            <a:spLocks noGrp="1"/>
          </p:cNvSpPr>
          <p:nvPr>
            <p:ph idx="1"/>
          </p:nvPr>
        </p:nvSpPr>
        <p:spPr/>
        <p:txBody>
          <a:bodyPr vert="horz" lIns="91440" tIns="45720" rIns="91440" bIns="45720" rtlCol="0" anchor="t">
            <a:normAutofit/>
          </a:bodyPr>
          <a:lstStyle/>
          <a:p>
            <a:endParaRPr lang="en-US">
              <a:cs typeface="Calibri"/>
            </a:endParaRPr>
          </a:p>
          <a:p>
            <a:endParaRPr lang="en-US">
              <a:cs typeface="Calibri"/>
            </a:endParaRPr>
          </a:p>
          <a:p>
            <a:endParaRPr lang="en-US">
              <a:cs typeface="Calibri"/>
            </a:endParaRPr>
          </a:p>
          <a:p>
            <a:endParaRPr lang="en-US">
              <a:cs typeface="Calibri"/>
            </a:endParaRPr>
          </a:p>
        </p:txBody>
      </p:sp>
      <p:sp>
        <p:nvSpPr>
          <p:cNvPr id="3" name="TextBox 2">
            <a:extLst>
              <a:ext uri="{FF2B5EF4-FFF2-40B4-BE49-F238E27FC236}">
                <a16:creationId xmlns:a16="http://schemas.microsoft.com/office/drawing/2014/main" id="{F13D5BD3-597B-AFE3-D899-94192FFA97F6}"/>
              </a:ext>
            </a:extLst>
          </p:cNvPr>
          <p:cNvSpPr txBox="1"/>
          <p:nvPr/>
        </p:nvSpPr>
        <p:spPr>
          <a:xfrm>
            <a:off x="841168" y="1712025"/>
            <a:ext cx="5632862"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Calibri" panose="020F0502020204030204"/>
              </a:rPr>
              <a:t>CDPH's Office of Substance Use has started holding a monthly free virtual harm reduction training on the 4th Friday of each month from 12-1pm.</a:t>
            </a:r>
          </a:p>
          <a:p>
            <a:pPr marL="742950" lvl="1" indent="-285750">
              <a:buFont typeface="Arial"/>
              <a:buChar char="•"/>
            </a:pPr>
            <a:r>
              <a:rPr lang="en-US" b="1">
                <a:solidFill>
                  <a:srgbClr val="FF0000"/>
                </a:solidFill>
                <a:cs typeface="Calibri" panose="020F0502020204030204"/>
              </a:rPr>
              <a:t>Next training is February 28 at 12pm!</a:t>
            </a:r>
          </a:p>
          <a:p>
            <a:pPr marL="742950" lvl="1" indent="-285750">
              <a:buFont typeface="Arial"/>
              <a:buChar char="•"/>
            </a:pPr>
            <a:r>
              <a:rPr lang="en-US">
                <a:cs typeface="Calibri" panose="020F0502020204030204"/>
              </a:rPr>
              <a:t>No registration required, join us at the bit.ly Teams link here</a:t>
            </a:r>
          </a:p>
          <a:p>
            <a:pPr marL="742950" lvl="1" indent="-285750">
              <a:buFont typeface="Arial"/>
              <a:buChar char="•"/>
            </a:pPr>
            <a:r>
              <a:rPr lang="en-US">
                <a:cs typeface="Calibri" panose="020F0502020204030204"/>
              </a:rPr>
              <a:t>Open to all in the public</a:t>
            </a:r>
          </a:p>
          <a:p>
            <a:pPr marL="742950" lvl="1" indent="-285750">
              <a:buFont typeface="Arial"/>
              <a:buChar char="•"/>
            </a:pPr>
            <a:r>
              <a:rPr lang="en-US">
                <a:cs typeface="Calibri" panose="020F0502020204030204"/>
              </a:rPr>
              <a:t>Not recorded</a:t>
            </a:r>
          </a:p>
          <a:p>
            <a:pPr marL="742950" lvl="1" indent="-285750">
              <a:buFont typeface="Arial"/>
              <a:buChar char="•"/>
            </a:pPr>
            <a:r>
              <a:rPr lang="en-US">
                <a:cs typeface="Calibri" panose="020F0502020204030204"/>
              </a:rPr>
              <a:t>General topics: </a:t>
            </a:r>
            <a:r>
              <a:rPr lang="en-US" i="1">
                <a:cs typeface="Calibri" panose="020F0502020204030204"/>
              </a:rPr>
              <a:t>Chicago overdose data, recognizing and responding to an overdose, fentanyl test strips, xylazine, evidence-based treatment for opioid use disorder</a:t>
            </a:r>
          </a:p>
          <a:p>
            <a:pPr marL="742950" lvl="1" indent="-285750">
              <a:buFont typeface="Arial"/>
              <a:buChar char="•"/>
            </a:pPr>
            <a:endParaRPr lang="en-US" i="1">
              <a:cs typeface="Calibri" panose="020F0502020204030204"/>
            </a:endParaRPr>
          </a:p>
          <a:p>
            <a:pPr marL="742950" lvl="1" indent="-285750">
              <a:buFont typeface="Arial"/>
              <a:buChar char="•"/>
            </a:pPr>
            <a:endParaRPr lang="en-US" i="1">
              <a:cs typeface="Calibri" panose="020F0502020204030204"/>
            </a:endParaRPr>
          </a:p>
          <a:p>
            <a:r>
              <a:rPr lang="en-US">
                <a:cs typeface="Calibri" panose="020F0502020204030204"/>
              </a:rPr>
              <a:t>Questions? Email: osu.cdph@cityofchicago.org</a:t>
            </a:r>
          </a:p>
        </p:txBody>
      </p:sp>
      <p:sp>
        <p:nvSpPr>
          <p:cNvPr id="7" name="TextBox 6">
            <a:extLst>
              <a:ext uri="{FF2B5EF4-FFF2-40B4-BE49-F238E27FC236}">
                <a16:creationId xmlns:a16="http://schemas.microsoft.com/office/drawing/2014/main" id="{4891B860-2A19-61A5-19A5-A97544E8780B}"/>
              </a:ext>
            </a:extLst>
          </p:cNvPr>
          <p:cNvSpPr txBox="1"/>
          <p:nvPr/>
        </p:nvSpPr>
        <p:spPr>
          <a:xfrm>
            <a:off x="7346867" y="5565569"/>
            <a:ext cx="452449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Join here: bit.ly/</a:t>
            </a:r>
            <a:r>
              <a:rPr lang="en-US" sz="2400" b="1" err="1"/>
              <a:t>NHR_Training</a:t>
            </a:r>
            <a:r>
              <a:rPr lang="en-US" sz="2400" b="1"/>
              <a:t> </a:t>
            </a:r>
            <a:r>
              <a:rPr lang="en-US" sz="2400" b="1">
                <a:cs typeface="Calibri"/>
              </a:rPr>
              <a:t> </a:t>
            </a:r>
            <a:endParaRPr lang="en-US" b="1">
              <a:cs typeface="Calibri" panose="020F0502020204030204"/>
            </a:endParaRPr>
          </a:p>
        </p:txBody>
      </p:sp>
      <p:pic>
        <p:nvPicPr>
          <p:cNvPr id="8" name="Picture 7">
            <a:extLst>
              <a:ext uri="{FF2B5EF4-FFF2-40B4-BE49-F238E27FC236}">
                <a16:creationId xmlns:a16="http://schemas.microsoft.com/office/drawing/2014/main" id="{2AAAA81F-D177-0825-71F1-4875C3DAC1FE}"/>
              </a:ext>
            </a:extLst>
          </p:cNvPr>
          <p:cNvPicPr>
            <a:picLocks noChangeAspect="1"/>
          </p:cNvPicPr>
          <p:nvPr/>
        </p:nvPicPr>
        <p:blipFill>
          <a:blip r:embed="rId4"/>
          <a:stretch>
            <a:fillRect/>
          </a:stretch>
        </p:blipFill>
        <p:spPr>
          <a:xfrm>
            <a:off x="7416139" y="1473530"/>
            <a:ext cx="4069277" cy="4059381"/>
          </a:xfrm>
          <a:prstGeom prst="rect">
            <a:avLst/>
          </a:prstGeom>
        </p:spPr>
      </p:pic>
      <p:sp>
        <p:nvSpPr>
          <p:cNvPr id="5" name="TextBox 4">
            <a:extLst>
              <a:ext uri="{FF2B5EF4-FFF2-40B4-BE49-F238E27FC236}">
                <a16:creationId xmlns:a16="http://schemas.microsoft.com/office/drawing/2014/main" id="{F8A80423-87E7-4404-ACC0-0B5ECE326940}"/>
              </a:ext>
            </a:extLst>
          </p:cNvPr>
          <p:cNvSpPr txBox="1"/>
          <p:nvPr/>
        </p:nvSpPr>
        <p:spPr>
          <a:xfrm>
            <a:off x="8561545" y="1614937"/>
            <a:ext cx="775402" cy="307777"/>
          </a:xfrm>
          <a:prstGeom prst="rect">
            <a:avLst/>
          </a:prstGeom>
          <a:solidFill>
            <a:srgbClr val="4D4D4D"/>
          </a:solidFill>
        </p:spPr>
        <p:txBody>
          <a:bodyPr wrap="square" lIns="91440" tIns="45720" rIns="91440" bIns="45720" rtlCol="0" anchor="t">
            <a:spAutoFit/>
          </a:bodyPr>
          <a:lstStyle/>
          <a:p>
            <a:pPr algn="ctr"/>
            <a:r>
              <a:rPr lang="en-US" sz="1400" b="1">
                <a:solidFill>
                  <a:srgbClr val="EEC5C6"/>
                </a:solidFill>
                <a:latin typeface="Roboto"/>
                <a:ea typeface="Roboto"/>
                <a:cs typeface="Roboto"/>
              </a:rPr>
              <a:t>2/28</a:t>
            </a:r>
            <a:endParaRPr lang="en-US" sz="1400" b="1">
              <a:solidFill>
                <a:srgbClr val="EEC5C6"/>
              </a:solidFill>
              <a:latin typeface="Roboto" panose="02000000000000000000" pitchFamily="2" charset="0"/>
              <a:ea typeface="Roboto" panose="02000000000000000000" pitchFamily="2" charset="0"/>
              <a:cs typeface="Roboto"/>
            </a:endParaRPr>
          </a:p>
        </p:txBody>
      </p:sp>
    </p:spTree>
    <p:extLst>
      <p:ext uri="{BB962C8B-B14F-4D97-AF65-F5344CB8AC3E}">
        <p14:creationId xmlns:p14="http://schemas.microsoft.com/office/powerpoint/2010/main" val="9144673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10753-F834-8F4C-9342-DE0FE81F24AB}"/>
              </a:ext>
            </a:extLst>
          </p:cNvPr>
          <p:cNvSpPr>
            <a:spLocks noGrp="1"/>
          </p:cNvSpPr>
          <p:nvPr>
            <p:ph type="title"/>
          </p:nvPr>
        </p:nvSpPr>
        <p:spPr>
          <a:xfrm>
            <a:off x="1016330" y="112775"/>
            <a:ext cx="10515600" cy="1325563"/>
          </a:xfrm>
        </p:spPr>
        <p:txBody>
          <a:bodyPr>
            <a:normAutofit/>
          </a:bodyPr>
          <a:lstStyle/>
          <a:p>
            <a:r>
              <a:rPr lang="en-US" sz="4000">
                <a:latin typeface="Calibri Light"/>
                <a:ea typeface="+mj-lt"/>
                <a:cs typeface="Calibri Light"/>
              </a:rPr>
              <a:t>Public Health Vending Machines</a:t>
            </a:r>
            <a:br>
              <a:rPr lang="en-US" sz="4000">
                <a:latin typeface="Calibri Light"/>
                <a:ea typeface="+mj-lt"/>
                <a:cs typeface="Calibri Light"/>
              </a:rPr>
            </a:br>
            <a:r>
              <a:rPr lang="en-US" sz="2000" b="0" i="1">
                <a:latin typeface="+mn-lt"/>
                <a:ea typeface="+mj-lt"/>
                <a:cs typeface="Calibri Light"/>
              </a:rPr>
              <a:t>Data as of </a:t>
            </a:r>
            <a:r>
              <a:rPr lang="en-US" sz="2000" i="1">
                <a:latin typeface="+mn-lt"/>
                <a:ea typeface="+mj-lt"/>
                <a:cs typeface="Calibri Light"/>
              </a:rPr>
              <a:t>January 15</a:t>
            </a:r>
            <a:r>
              <a:rPr lang="en-US" sz="2000" b="0" i="1">
                <a:latin typeface="+mn-lt"/>
                <a:ea typeface="+mj-lt"/>
                <a:cs typeface="Calibri Light"/>
              </a:rPr>
              <a:t>, 2025</a:t>
            </a:r>
            <a:endParaRPr lang="en-US" sz="2000" b="0" i="1">
              <a:latin typeface="+mn-lt"/>
            </a:endParaRPr>
          </a:p>
        </p:txBody>
      </p:sp>
      <p:sp>
        <p:nvSpPr>
          <p:cNvPr id="7" name="TextBox 6">
            <a:extLst>
              <a:ext uri="{FF2B5EF4-FFF2-40B4-BE49-F238E27FC236}">
                <a16:creationId xmlns:a16="http://schemas.microsoft.com/office/drawing/2014/main" id="{A75B4B68-FD92-7FA1-540E-A8FFAE903587}"/>
              </a:ext>
            </a:extLst>
          </p:cNvPr>
          <p:cNvSpPr txBox="1"/>
          <p:nvPr/>
        </p:nvSpPr>
        <p:spPr>
          <a:xfrm>
            <a:off x="1016329" y="1438338"/>
            <a:ext cx="7602185" cy="5278368"/>
          </a:xfrm>
          <a:prstGeom prst="rect">
            <a:avLst/>
          </a:prstGeom>
          <a:noFill/>
        </p:spPr>
        <p:txBody>
          <a:bodyPr wrap="square" lIns="91440" tIns="45720" rIns="91440" bIns="45720" rtlCol="0" anchor="t">
            <a:spAutoFit/>
          </a:bodyPr>
          <a:lstStyle/>
          <a:p>
            <a:r>
              <a:rPr lang="en-US" sz="2000" b="1"/>
              <a:t>Products Distributed</a:t>
            </a:r>
          </a:p>
          <a:p>
            <a:pPr marL="342900" indent="-342900">
              <a:buFont typeface="Arial" panose="020B0604020202020204" pitchFamily="34" charset="0"/>
              <a:buChar char="•"/>
            </a:pPr>
            <a:r>
              <a:rPr lang="en-US" sz="2000"/>
              <a:t>A total of </a:t>
            </a:r>
            <a:r>
              <a:rPr lang="en-US" sz="2000" b="1">
                <a:solidFill>
                  <a:srgbClr val="FF0000"/>
                </a:solidFill>
              </a:rPr>
              <a:t>16,886 products were distributed </a:t>
            </a:r>
            <a:r>
              <a:rPr lang="en-US" sz="2000"/>
              <a:t>from all 5 machines</a:t>
            </a:r>
            <a:endParaRPr lang="en-US" sz="2000">
              <a:cs typeface="Calibri"/>
            </a:endParaRPr>
          </a:p>
          <a:p>
            <a:endParaRPr lang="en-US" sz="1000"/>
          </a:p>
          <a:p>
            <a:r>
              <a:rPr lang="en-US" sz="2000" b="1"/>
              <a:t>Optional Survey Responses: Experienced or Witnessed an Overdose</a:t>
            </a:r>
            <a:r>
              <a:rPr lang="en-US" sz="2000"/>
              <a:t> </a:t>
            </a:r>
            <a:endParaRPr lang="en-US" sz="2000">
              <a:cs typeface="Calibri"/>
            </a:endParaRPr>
          </a:p>
          <a:p>
            <a:pPr marL="342900" indent="-342900">
              <a:buFont typeface="Arial" panose="020B0604020202020204" pitchFamily="34" charset="0"/>
              <a:buChar char="•"/>
            </a:pPr>
            <a:r>
              <a:rPr lang="en-US" sz="2000"/>
              <a:t>Of the 2,698 people who reported this information, 15% reported </a:t>
            </a:r>
            <a:r>
              <a:rPr lang="en-US" sz="2000" i="1"/>
              <a:t>experiencing</a:t>
            </a:r>
            <a:r>
              <a:rPr lang="en-US" sz="2000"/>
              <a:t> an overdose in their lifetime.</a:t>
            </a:r>
            <a:endParaRPr lang="en-US" sz="2000">
              <a:cs typeface="Calibri"/>
            </a:endParaRPr>
          </a:p>
          <a:p>
            <a:pPr marL="342900" indent="-342900">
              <a:buFont typeface="Arial" panose="020B0604020202020204" pitchFamily="34" charset="0"/>
              <a:buChar char="•"/>
            </a:pPr>
            <a:r>
              <a:rPr lang="en-US" sz="2000"/>
              <a:t>Of the 2,744 people who reported this information, 40% reported </a:t>
            </a:r>
            <a:r>
              <a:rPr lang="en-US" sz="2000" i="1"/>
              <a:t>witnessing</a:t>
            </a:r>
            <a:r>
              <a:rPr lang="en-US" sz="2000"/>
              <a:t> someone experiencing an overdose in their lifetime. </a:t>
            </a:r>
            <a:endParaRPr lang="en-US" sz="2000">
              <a:cs typeface="Calibri"/>
            </a:endParaRPr>
          </a:p>
          <a:p>
            <a:endParaRPr lang="en-US" sz="900"/>
          </a:p>
          <a:p>
            <a:r>
              <a:rPr lang="en-US" sz="2000" b="1"/>
              <a:t>Optional Survey Responses: Housing</a:t>
            </a:r>
            <a:endParaRPr lang="en-US" sz="2000" b="1">
              <a:cs typeface="Calibri"/>
            </a:endParaRPr>
          </a:p>
          <a:p>
            <a:r>
              <a:rPr lang="en-US" sz="2000"/>
              <a:t>Of the 2,791 people who reported this information: </a:t>
            </a:r>
            <a:endParaRPr lang="en-US" sz="2000">
              <a:cs typeface="Calibri"/>
            </a:endParaRPr>
          </a:p>
          <a:p>
            <a:pPr marL="342900" indent="-342900">
              <a:buFont typeface="Arial" panose="020B0604020202020204" pitchFamily="34" charset="0"/>
              <a:buChar char="•"/>
            </a:pPr>
            <a:r>
              <a:rPr lang="en-US" sz="2000"/>
              <a:t>40% reported being unhoused, living with someone else, or living in a shelter </a:t>
            </a:r>
            <a:endParaRPr lang="en-US" sz="2000">
              <a:cs typeface="Calibri"/>
            </a:endParaRPr>
          </a:p>
          <a:p>
            <a:pPr marL="342900" indent="-342900">
              <a:buFont typeface="Arial" panose="020B0604020202020204" pitchFamily="34" charset="0"/>
              <a:buChar char="•"/>
            </a:pPr>
            <a:r>
              <a:rPr lang="en-US" sz="2000"/>
              <a:t>44% reported renting/owning an apartment or home </a:t>
            </a:r>
            <a:endParaRPr lang="en-US" sz="2000">
              <a:cs typeface="Calibri"/>
            </a:endParaRPr>
          </a:p>
          <a:p>
            <a:pPr marL="342900" indent="-342900">
              <a:buFont typeface="Arial" panose="020B0604020202020204" pitchFamily="34" charset="0"/>
              <a:buChar char="•"/>
            </a:pPr>
            <a:r>
              <a:rPr lang="en-US" sz="2000"/>
              <a:t>16% reported other</a:t>
            </a:r>
            <a:endParaRPr lang="en-US" sz="2000">
              <a:cs typeface="Calibri"/>
            </a:endParaRPr>
          </a:p>
          <a:p>
            <a:endParaRPr lang="en-US" sz="2000">
              <a:cs typeface="Calibri"/>
            </a:endParaRPr>
          </a:p>
          <a:p>
            <a:r>
              <a:rPr lang="en-US" i="1">
                <a:cs typeface="Calibri"/>
              </a:rPr>
              <a:t>You can view the most recent Vending Machine Pilot Program Brief </a:t>
            </a:r>
            <a:r>
              <a:rPr lang="en-US" i="1">
                <a:cs typeface="Calibri"/>
                <a:hlinkClick r:id="rId3"/>
              </a:rPr>
              <a:t>here</a:t>
            </a:r>
            <a:r>
              <a:rPr lang="en-US" i="1">
                <a:cs typeface="Calibri"/>
              </a:rPr>
              <a:t>!</a:t>
            </a:r>
          </a:p>
        </p:txBody>
      </p:sp>
      <p:sp>
        <p:nvSpPr>
          <p:cNvPr id="4" name="Rectangle 3">
            <a:extLst>
              <a:ext uri="{FF2B5EF4-FFF2-40B4-BE49-F238E27FC236}">
                <a16:creationId xmlns:a16="http://schemas.microsoft.com/office/drawing/2014/main" id="{B1592D41-501A-39EA-6E85-BC16A81A8287}"/>
              </a:ext>
            </a:extLst>
          </p:cNvPr>
          <p:cNvSpPr/>
          <p:nvPr/>
        </p:nvSpPr>
        <p:spPr>
          <a:xfrm>
            <a:off x="11398221" y="5874558"/>
            <a:ext cx="613554" cy="4126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68EDA50-6D9B-0663-76ED-AE59C449EBF8}"/>
              </a:ext>
            </a:extLst>
          </p:cNvPr>
          <p:cNvSpPr/>
          <p:nvPr/>
        </p:nvSpPr>
        <p:spPr>
          <a:xfrm>
            <a:off x="8921754" y="1739438"/>
            <a:ext cx="2476467" cy="4161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Rectangle 7">
            <a:extLst>
              <a:ext uri="{FF2B5EF4-FFF2-40B4-BE49-F238E27FC236}">
                <a16:creationId xmlns:a16="http://schemas.microsoft.com/office/drawing/2014/main" id="{33981F15-A022-9038-74B5-F5898D670315}"/>
              </a:ext>
            </a:extLst>
          </p:cNvPr>
          <p:cNvSpPr/>
          <p:nvPr/>
        </p:nvSpPr>
        <p:spPr>
          <a:xfrm>
            <a:off x="8986066" y="3734666"/>
            <a:ext cx="2476467" cy="4161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Rectangle 11">
            <a:extLst>
              <a:ext uri="{FF2B5EF4-FFF2-40B4-BE49-F238E27FC236}">
                <a16:creationId xmlns:a16="http://schemas.microsoft.com/office/drawing/2014/main" id="{E53B9B6A-ACA1-56C1-E115-888291DD520D}"/>
              </a:ext>
            </a:extLst>
          </p:cNvPr>
          <p:cNvSpPr/>
          <p:nvPr/>
        </p:nvSpPr>
        <p:spPr>
          <a:xfrm>
            <a:off x="9090036" y="5863952"/>
            <a:ext cx="2476467" cy="4161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4" name="Picture 4" descr="Screen Shot 2021-09-27 at 1.47.04 PM.png">
            <a:extLst>
              <a:ext uri="{FF2B5EF4-FFF2-40B4-BE49-F238E27FC236}">
                <a16:creationId xmlns:a16="http://schemas.microsoft.com/office/drawing/2014/main" id="{DEBAA027-7DBE-1B1D-E777-64949E0E3118}"/>
              </a:ext>
            </a:extLst>
          </p:cNvPr>
          <p:cNvPicPr>
            <a:picLocks noChangeAspect="1"/>
          </p:cNvPicPr>
          <p:nvPr/>
        </p:nvPicPr>
        <p:blipFill>
          <a:blip r:embed="rId4"/>
          <a:stretch>
            <a:fillRect/>
          </a:stretch>
        </p:blipFill>
        <p:spPr>
          <a:xfrm>
            <a:off x="-991" y="305170"/>
            <a:ext cx="1100447" cy="943347"/>
          </a:xfrm>
          <a:prstGeom prst="rect">
            <a:avLst/>
          </a:prstGeom>
        </p:spPr>
      </p:pic>
      <p:pic>
        <p:nvPicPr>
          <p:cNvPr id="24" name="Content Placeholder 23">
            <a:extLst>
              <a:ext uri="{FF2B5EF4-FFF2-40B4-BE49-F238E27FC236}">
                <a16:creationId xmlns:a16="http://schemas.microsoft.com/office/drawing/2014/main" id="{E5812D4B-AEB8-9658-574A-77AB546217B4}"/>
              </a:ext>
            </a:extLst>
          </p:cNvPr>
          <p:cNvPicPr>
            <a:picLocks noGrp="1" noChangeAspect="1"/>
          </p:cNvPicPr>
          <p:nvPr>
            <p:ph idx="1"/>
          </p:nvPr>
        </p:nvPicPr>
        <p:blipFill>
          <a:blip r:embed="rId5"/>
          <a:stretch>
            <a:fillRect/>
          </a:stretch>
        </p:blipFill>
        <p:spPr>
          <a:xfrm>
            <a:off x="8585057" y="232583"/>
            <a:ext cx="3490475" cy="5976938"/>
          </a:xfrm>
        </p:spPr>
      </p:pic>
      <p:sp>
        <p:nvSpPr>
          <p:cNvPr id="25" name="TextBox 24">
            <a:extLst>
              <a:ext uri="{FF2B5EF4-FFF2-40B4-BE49-F238E27FC236}">
                <a16:creationId xmlns:a16="http://schemas.microsoft.com/office/drawing/2014/main" id="{BF8BA811-E296-92F6-D6E8-8A37822106A8}"/>
              </a:ext>
            </a:extLst>
          </p:cNvPr>
          <p:cNvSpPr txBox="1"/>
          <p:nvPr/>
        </p:nvSpPr>
        <p:spPr>
          <a:xfrm>
            <a:off x="9996030" y="1574845"/>
            <a:ext cx="147929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FF0000"/>
                </a:solidFill>
                <a:latin typeface="Big Shoulders Display"/>
                <a:ea typeface="roboto"/>
                <a:cs typeface="roboto"/>
              </a:rPr>
              <a:t>1100 kits</a:t>
            </a:r>
          </a:p>
        </p:txBody>
      </p:sp>
      <p:sp>
        <p:nvSpPr>
          <p:cNvPr id="26" name="TextBox 25">
            <a:extLst>
              <a:ext uri="{FF2B5EF4-FFF2-40B4-BE49-F238E27FC236}">
                <a16:creationId xmlns:a16="http://schemas.microsoft.com/office/drawing/2014/main" id="{8A289C24-BFBE-C5C8-FE08-ACF4BD52CB9A}"/>
              </a:ext>
            </a:extLst>
          </p:cNvPr>
          <p:cNvSpPr txBox="1"/>
          <p:nvPr/>
        </p:nvSpPr>
        <p:spPr>
          <a:xfrm>
            <a:off x="8679847" y="4510276"/>
            <a:ext cx="147929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FF0000"/>
                </a:solidFill>
                <a:latin typeface="Big Shoulders Display"/>
                <a:ea typeface="roboto"/>
                <a:cs typeface="roboto"/>
              </a:rPr>
              <a:t>4,596 kits</a:t>
            </a:r>
          </a:p>
        </p:txBody>
      </p:sp>
      <p:sp>
        <p:nvSpPr>
          <p:cNvPr id="27" name="TextBox 26">
            <a:extLst>
              <a:ext uri="{FF2B5EF4-FFF2-40B4-BE49-F238E27FC236}">
                <a16:creationId xmlns:a16="http://schemas.microsoft.com/office/drawing/2014/main" id="{D6B17AEC-12F2-BCDD-670C-52FF89B6E34A}"/>
              </a:ext>
            </a:extLst>
          </p:cNvPr>
          <p:cNvSpPr txBox="1"/>
          <p:nvPr/>
        </p:nvSpPr>
        <p:spPr>
          <a:xfrm>
            <a:off x="8740462" y="3046891"/>
            <a:ext cx="147929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FF0000"/>
                </a:solidFill>
                <a:latin typeface="Big Shoulders Display"/>
                <a:ea typeface="roboto"/>
                <a:cs typeface="roboto"/>
              </a:rPr>
              <a:t>181 locks</a:t>
            </a:r>
          </a:p>
        </p:txBody>
      </p:sp>
      <p:sp>
        <p:nvSpPr>
          <p:cNvPr id="28" name="TextBox 27">
            <a:extLst>
              <a:ext uri="{FF2B5EF4-FFF2-40B4-BE49-F238E27FC236}">
                <a16:creationId xmlns:a16="http://schemas.microsoft.com/office/drawing/2014/main" id="{B9A89775-7057-2CFE-F1D8-354021D80423}"/>
              </a:ext>
            </a:extLst>
          </p:cNvPr>
          <p:cNvSpPr txBox="1"/>
          <p:nvPr/>
        </p:nvSpPr>
        <p:spPr>
          <a:xfrm>
            <a:off x="11182324" y="6016957"/>
            <a:ext cx="147929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FF0000"/>
                </a:solidFill>
                <a:latin typeface="Big Shoulders Display"/>
                <a:ea typeface="roboto"/>
                <a:cs typeface="roboto"/>
              </a:rPr>
              <a:t>124 kits</a:t>
            </a:r>
          </a:p>
        </p:txBody>
      </p:sp>
      <p:sp>
        <p:nvSpPr>
          <p:cNvPr id="29" name="TextBox 28">
            <a:extLst>
              <a:ext uri="{FF2B5EF4-FFF2-40B4-BE49-F238E27FC236}">
                <a16:creationId xmlns:a16="http://schemas.microsoft.com/office/drawing/2014/main" id="{722BDFFC-E5F0-A767-93F6-CA2914BDD6C6}"/>
              </a:ext>
            </a:extLst>
          </p:cNvPr>
          <p:cNvSpPr txBox="1"/>
          <p:nvPr/>
        </p:nvSpPr>
        <p:spPr>
          <a:xfrm>
            <a:off x="8740461" y="1574844"/>
            <a:ext cx="147929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FF0000"/>
                </a:solidFill>
                <a:latin typeface="Big Shoulders Display"/>
                <a:ea typeface="roboto"/>
                <a:cs typeface="roboto"/>
              </a:rPr>
              <a:t>2,039 kits</a:t>
            </a:r>
          </a:p>
        </p:txBody>
      </p:sp>
      <p:sp>
        <p:nvSpPr>
          <p:cNvPr id="30" name="TextBox 29">
            <a:extLst>
              <a:ext uri="{FF2B5EF4-FFF2-40B4-BE49-F238E27FC236}">
                <a16:creationId xmlns:a16="http://schemas.microsoft.com/office/drawing/2014/main" id="{8E66AE56-A6B0-A842-DA07-10E18D0E927B}"/>
              </a:ext>
            </a:extLst>
          </p:cNvPr>
          <p:cNvSpPr txBox="1"/>
          <p:nvPr/>
        </p:nvSpPr>
        <p:spPr>
          <a:xfrm>
            <a:off x="9996029" y="3046889"/>
            <a:ext cx="147929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FF0000"/>
                </a:solidFill>
                <a:latin typeface="Big Shoulders Display"/>
                <a:ea typeface="roboto"/>
                <a:cs typeface="roboto"/>
              </a:rPr>
              <a:t>19 kits</a:t>
            </a:r>
          </a:p>
        </p:txBody>
      </p:sp>
      <p:sp>
        <p:nvSpPr>
          <p:cNvPr id="31" name="TextBox 30">
            <a:extLst>
              <a:ext uri="{FF2B5EF4-FFF2-40B4-BE49-F238E27FC236}">
                <a16:creationId xmlns:a16="http://schemas.microsoft.com/office/drawing/2014/main" id="{DBB4F1D1-95FF-E646-5D76-505188E557FB}"/>
              </a:ext>
            </a:extLst>
          </p:cNvPr>
          <p:cNvSpPr txBox="1"/>
          <p:nvPr/>
        </p:nvSpPr>
        <p:spPr>
          <a:xfrm>
            <a:off x="9996030" y="6016959"/>
            <a:ext cx="147929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FF0000"/>
                </a:solidFill>
                <a:latin typeface="Big Shoulders Display"/>
                <a:ea typeface="roboto"/>
                <a:cs typeface="roboto"/>
              </a:rPr>
              <a:t>69 kits</a:t>
            </a:r>
          </a:p>
        </p:txBody>
      </p:sp>
      <p:sp>
        <p:nvSpPr>
          <p:cNvPr id="32" name="TextBox 31">
            <a:extLst>
              <a:ext uri="{FF2B5EF4-FFF2-40B4-BE49-F238E27FC236}">
                <a16:creationId xmlns:a16="http://schemas.microsoft.com/office/drawing/2014/main" id="{1D313DCA-229D-F7D1-5262-86BF850BBFE5}"/>
              </a:ext>
            </a:extLst>
          </p:cNvPr>
          <p:cNvSpPr txBox="1"/>
          <p:nvPr/>
        </p:nvSpPr>
        <p:spPr>
          <a:xfrm>
            <a:off x="11182325" y="3064209"/>
            <a:ext cx="147929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FF0000"/>
                </a:solidFill>
                <a:latin typeface="Big Shoulders Display"/>
                <a:ea typeface="roboto"/>
                <a:cs typeface="roboto"/>
              </a:rPr>
              <a:t>78 kits</a:t>
            </a:r>
          </a:p>
        </p:txBody>
      </p:sp>
      <p:sp>
        <p:nvSpPr>
          <p:cNvPr id="33" name="TextBox 32">
            <a:extLst>
              <a:ext uri="{FF2B5EF4-FFF2-40B4-BE49-F238E27FC236}">
                <a16:creationId xmlns:a16="http://schemas.microsoft.com/office/drawing/2014/main" id="{307905AF-18B1-D9B0-7273-E134CD28A08A}"/>
              </a:ext>
            </a:extLst>
          </p:cNvPr>
          <p:cNvSpPr txBox="1"/>
          <p:nvPr/>
        </p:nvSpPr>
        <p:spPr>
          <a:xfrm>
            <a:off x="8792417" y="6016959"/>
            <a:ext cx="113293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FF0000"/>
                </a:solidFill>
                <a:latin typeface="Big Shoulders Display"/>
                <a:ea typeface="roboto"/>
                <a:cs typeface="roboto"/>
              </a:rPr>
              <a:t>102 kits</a:t>
            </a:r>
          </a:p>
        </p:txBody>
      </p:sp>
      <p:sp>
        <p:nvSpPr>
          <p:cNvPr id="34" name="TextBox 33">
            <a:extLst>
              <a:ext uri="{FF2B5EF4-FFF2-40B4-BE49-F238E27FC236}">
                <a16:creationId xmlns:a16="http://schemas.microsoft.com/office/drawing/2014/main" id="{E6A3B72D-E598-C479-54C1-95F5D04746E8}"/>
              </a:ext>
            </a:extLst>
          </p:cNvPr>
          <p:cNvSpPr txBox="1"/>
          <p:nvPr/>
        </p:nvSpPr>
        <p:spPr>
          <a:xfrm>
            <a:off x="9355257" y="6458572"/>
            <a:ext cx="257034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19325F"/>
                </a:solidFill>
                <a:latin typeface="Big Shoulders Display"/>
                <a:ea typeface="roboto"/>
                <a:cs typeface="roboto"/>
              </a:rPr>
              <a:t>Wound Care Kits:</a:t>
            </a:r>
            <a:r>
              <a:rPr lang="en-US" sz="1600" b="1">
                <a:solidFill>
                  <a:srgbClr val="FF0000"/>
                </a:solidFill>
                <a:latin typeface="Big Shoulders Display"/>
                <a:ea typeface="roboto"/>
                <a:cs typeface="roboto"/>
              </a:rPr>
              <a:t> 28 kits</a:t>
            </a:r>
          </a:p>
        </p:txBody>
      </p:sp>
      <p:sp>
        <p:nvSpPr>
          <p:cNvPr id="37" name="TextBox 36">
            <a:extLst>
              <a:ext uri="{FF2B5EF4-FFF2-40B4-BE49-F238E27FC236}">
                <a16:creationId xmlns:a16="http://schemas.microsoft.com/office/drawing/2014/main" id="{8B60A86D-9F0A-C06E-F725-F1A1E75C0C69}"/>
              </a:ext>
            </a:extLst>
          </p:cNvPr>
          <p:cNvSpPr txBox="1"/>
          <p:nvPr/>
        </p:nvSpPr>
        <p:spPr>
          <a:xfrm>
            <a:off x="11104393" y="1548868"/>
            <a:ext cx="147929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FF0000"/>
                </a:solidFill>
                <a:latin typeface="Big Shoulders Display"/>
                <a:ea typeface="roboto"/>
                <a:cs typeface="roboto"/>
              </a:rPr>
              <a:t>484 locks</a:t>
            </a:r>
          </a:p>
        </p:txBody>
      </p:sp>
      <p:sp>
        <p:nvSpPr>
          <p:cNvPr id="38" name="TextBox 37">
            <a:extLst>
              <a:ext uri="{FF2B5EF4-FFF2-40B4-BE49-F238E27FC236}">
                <a16:creationId xmlns:a16="http://schemas.microsoft.com/office/drawing/2014/main" id="{574B1773-2FFE-057F-605E-24E86184922D}"/>
              </a:ext>
            </a:extLst>
          </p:cNvPr>
          <p:cNvSpPr txBox="1"/>
          <p:nvPr/>
        </p:nvSpPr>
        <p:spPr>
          <a:xfrm>
            <a:off x="11104392" y="4510275"/>
            <a:ext cx="147929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FF0000"/>
                </a:solidFill>
                <a:latin typeface="Big Shoulders Display"/>
                <a:ea typeface="roboto"/>
                <a:cs typeface="roboto"/>
              </a:rPr>
              <a:t>5,709 kits</a:t>
            </a:r>
          </a:p>
        </p:txBody>
      </p:sp>
      <p:sp>
        <p:nvSpPr>
          <p:cNvPr id="39" name="TextBox 38">
            <a:extLst>
              <a:ext uri="{FF2B5EF4-FFF2-40B4-BE49-F238E27FC236}">
                <a16:creationId xmlns:a16="http://schemas.microsoft.com/office/drawing/2014/main" id="{A1583A69-1794-F88A-ACB2-76E31743B180}"/>
              </a:ext>
            </a:extLst>
          </p:cNvPr>
          <p:cNvSpPr txBox="1"/>
          <p:nvPr/>
        </p:nvSpPr>
        <p:spPr>
          <a:xfrm>
            <a:off x="9900779" y="4510276"/>
            <a:ext cx="147929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FF0000"/>
                </a:solidFill>
                <a:latin typeface="Big Shoulders Display"/>
                <a:ea typeface="roboto"/>
                <a:cs typeface="roboto"/>
              </a:rPr>
              <a:t>2,357 kits</a:t>
            </a:r>
          </a:p>
        </p:txBody>
      </p:sp>
    </p:spTree>
    <p:extLst>
      <p:ext uri="{BB962C8B-B14F-4D97-AF65-F5344CB8AC3E}">
        <p14:creationId xmlns:p14="http://schemas.microsoft.com/office/powerpoint/2010/main" val="34392855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10753-F834-8F4C-9342-DE0FE81F24AB}"/>
              </a:ext>
            </a:extLst>
          </p:cNvPr>
          <p:cNvSpPr>
            <a:spLocks noGrp="1"/>
          </p:cNvSpPr>
          <p:nvPr>
            <p:ph type="title"/>
          </p:nvPr>
        </p:nvSpPr>
        <p:spPr>
          <a:xfrm>
            <a:off x="1016330" y="112775"/>
            <a:ext cx="10515600" cy="1325563"/>
          </a:xfrm>
        </p:spPr>
        <p:txBody>
          <a:bodyPr>
            <a:normAutofit/>
          </a:bodyPr>
          <a:lstStyle/>
          <a:p>
            <a:r>
              <a:rPr lang="en-US" sz="4000">
                <a:latin typeface="Calibri Light"/>
                <a:ea typeface="+mj-lt"/>
                <a:cs typeface="Calibri Light"/>
              </a:rPr>
              <a:t>Updates – Find Narcan Near You!</a:t>
            </a:r>
            <a:endParaRPr lang="en-US"/>
          </a:p>
        </p:txBody>
      </p:sp>
      <p:sp>
        <p:nvSpPr>
          <p:cNvPr id="3" name="Content Placeholder 2">
            <a:extLst>
              <a:ext uri="{FF2B5EF4-FFF2-40B4-BE49-F238E27FC236}">
                <a16:creationId xmlns:a16="http://schemas.microsoft.com/office/drawing/2014/main" id="{8FBFEF05-6649-434C-8502-F7248308CAFD}"/>
              </a:ext>
            </a:extLst>
          </p:cNvPr>
          <p:cNvSpPr>
            <a:spLocks noGrp="1"/>
          </p:cNvSpPr>
          <p:nvPr>
            <p:ph idx="1"/>
          </p:nvPr>
        </p:nvSpPr>
        <p:spPr>
          <a:xfrm>
            <a:off x="397604" y="1320773"/>
            <a:ext cx="11459962" cy="5409531"/>
          </a:xfrm>
        </p:spPr>
        <p:txBody>
          <a:bodyPr vert="horz" lIns="91440" tIns="45720" rIns="91440" bIns="45720" rtlCol="0" anchor="t">
            <a:normAutofit/>
          </a:bodyPr>
          <a:lstStyle/>
          <a:p>
            <a:pPr marL="0" indent="0">
              <a:lnSpc>
                <a:spcPct val="100000"/>
              </a:lnSpc>
              <a:spcBef>
                <a:spcPts val="0"/>
              </a:spcBef>
              <a:buNone/>
            </a:pPr>
            <a:endParaRPr lang="en-US" sz="2000">
              <a:cs typeface="Calibri"/>
            </a:endParaRPr>
          </a:p>
          <a:p>
            <a:pPr marL="0" indent="0">
              <a:lnSpc>
                <a:spcPct val="100000"/>
              </a:lnSpc>
              <a:spcBef>
                <a:spcPts val="0"/>
              </a:spcBef>
              <a:buNone/>
            </a:pPr>
            <a:endParaRPr lang="en-US" sz="2000" b="1">
              <a:solidFill>
                <a:srgbClr val="E4002B"/>
              </a:solidFill>
              <a:cs typeface="Calibri"/>
            </a:endParaRPr>
          </a:p>
          <a:p>
            <a:pPr marL="0" indent="0">
              <a:lnSpc>
                <a:spcPct val="100000"/>
              </a:lnSpc>
              <a:spcBef>
                <a:spcPts val="0"/>
              </a:spcBef>
              <a:buNone/>
            </a:pPr>
            <a:endParaRPr lang="en-US" sz="2200">
              <a:solidFill>
                <a:srgbClr val="000000"/>
              </a:solidFill>
              <a:cs typeface="Calibri"/>
            </a:endParaRPr>
          </a:p>
          <a:p>
            <a:pPr marL="0" indent="0">
              <a:buNone/>
            </a:pPr>
            <a:endParaRPr lang="en-US" sz="3200">
              <a:solidFill>
                <a:srgbClr val="000000"/>
              </a:solidFill>
              <a:cs typeface="Calibri"/>
            </a:endParaRPr>
          </a:p>
        </p:txBody>
      </p:sp>
      <p:pic>
        <p:nvPicPr>
          <p:cNvPr id="17" name="Picture 4" descr="Screen Shot 2021-09-27 at 1.47.04 PM.png">
            <a:extLst>
              <a:ext uri="{FF2B5EF4-FFF2-40B4-BE49-F238E27FC236}">
                <a16:creationId xmlns:a16="http://schemas.microsoft.com/office/drawing/2014/main" id="{F552A0C0-78EB-4277-9C93-B2EEF7B529D9}"/>
              </a:ext>
            </a:extLst>
          </p:cNvPr>
          <p:cNvPicPr>
            <a:picLocks noChangeAspect="1"/>
          </p:cNvPicPr>
          <p:nvPr/>
        </p:nvPicPr>
        <p:blipFill>
          <a:blip r:embed="rId3"/>
          <a:stretch>
            <a:fillRect/>
          </a:stretch>
        </p:blipFill>
        <p:spPr>
          <a:xfrm>
            <a:off x="-991" y="305170"/>
            <a:ext cx="1100447" cy="943347"/>
          </a:xfrm>
          <a:prstGeom prst="rect">
            <a:avLst/>
          </a:prstGeom>
        </p:spPr>
      </p:pic>
      <p:sp>
        <p:nvSpPr>
          <p:cNvPr id="4" name="TextBox 3">
            <a:extLst>
              <a:ext uri="{FF2B5EF4-FFF2-40B4-BE49-F238E27FC236}">
                <a16:creationId xmlns:a16="http://schemas.microsoft.com/office/drawing/2014/main" id="{41C74AA6-A9EE-2EB8-11D4-02C00B892FAF}"/>
              </a:ext>
            </a:extLst>
          </p:cNvPr>
          <p:cNvSpPr txBox="1"/>
          <p:nvPr/>
        </p:nvSpPr>
        <p:spPr>
          <a:xfrm>
            <a:off x="955833" y="1683312"/>
            <a:ext cx="3293370"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CDPH Narcan finder map available via</a:t>
            </a:r>
          </a:p>
          <a:p>
            <a:pPr marL="285750" indent="-285750">
              <a:buFont typeface="Arial"/>
              <a:buChar char="•"/>
            </a:pPr>
            <a:r>
              <a:rPr lang="en-US">
                <a:ea typeface="+mn-lt"/>
                <a:cs typeface="+mn-lt"/>
                <a:hlinkClick r:id="rId4"/>
              </a:rPr>
              <a:t>https://arcg.is/0a1Tq9</a:t>
            </a:r>
            <a:endParaRPr lang="en-US">
              <a:cs typeface="Calibri"/>
            </a:endParaRPr>
          </a:p>
          <a:p>
            <a:pPr marL="285750" indent="-285750">
              <a:buFont typeface="Arial"/>
              <a:buChar char="•"/>
            </a:pPr>
            <a:r>
              <a:rPr lang="en-US">
                <a:cs typeface="Calibri"/>
                <a:hlinkClick r:id="rId5"/>
              </a:rPr>
              <a:t>Overcome Opioids website</a:t>
            </a:r>
          </a:p>
          <a:p>
            <a:pPr marL="285750" indent="-285750">
              <a:buFont typeface="Arial"/>
              <a:buChar char="•"/>
            </a:pPr>
            <a:r>
              <a:rPr lang="en-US">
                <a:cs typeface="Calibri"/>
              </a:rPr>
              <a:t>Scanning the QR code below</a:t>
            </a:r>
          </a:p>
          <a:p>
            <a:pPr marL="285750" indent="-285750">
              <a:buFont typeface="Arial"/>
              <a:buChar char="•"/>
            </a:pPr>
            <a:endParaRPr lang="en-US">
              <a:cs typeface="Calibri"/>
            </a:endParaRPr>
          </a:p>
          <a:p>
            <a:r>
              <a:rPr lang="en-US">
                <a:cs typeface="Calibri"/>
              </a:rPr>
              <a:t>Groups have reached out about being added to the map &amp; I am exploring ways to do this. If you are interested, please let me know!! </a:t>
            </a:r>
            <a:endParaRPr lang="en-US"/>
          </a:p>
        </p:txBody>
      </p:sp>
      <p:pic>
        <p:nvPicPr>
          <p:cNvPr id="6" name="Picture 6">
            <a:extLst>
              <a:ext uri="{FF2B5EF4-FFF2-40B4-BE49-F238E27FC236}">
                <a16:creationId xmlns:a16="http://schemas.microsoft.com/office/drawing/2014/main" id="{531CD479-2EB4-BE60-229A-E78DE0A63581}"/>
              </a:ext>
            </a:extLst>
          </p:cNvPr>
          <p:cNvPicPr>
            <a:picLocks noChangeAspect="1"/>
          </p:cNvPicPr>
          <p:nvPr/>
        </p:nvPicPr>
        <p:blipFill rotWithShape="1">
          <a:blip r:embed="rId6"/>
          <a:srcRect r="10733" b="269"/>
          <a:stretch/>
        </p:blipFill>
        <p:spPr>
          <a:xfrm>
            <a:off x="4302342" y="1716717"/>
            <a:ext cx="7782489" cy="4256969"/>
          </a:xfrm>
          <a:prstGeom prst="rect">
            <a:avLst/>
          </a:prstGeom>
        </p:spPr>
      </p:pic>
      <p:pic>
        <p:nvPicPr>
          <p:cNvPr id="5" name="Picture 6">
            <a:extLst>
              <a:ext uri="{FF2B5EF4-FFF2-40B4-BE49-F238E27FC236}">
                <a16:creationId xmlns:a16="http://schemas.microsoft.com/office/drawing/2014/main" id="{F07AE39E-4DAE-8681-91A2-047AB9C3C59B}"/>
              </a:ext>
            </a:extLst>
          </p:cNvPr>
          <p:cNvPicPr>
            <a:picLocks noChangeAspect="1"/>
          </p:cNvPicPr>
          <p:nvPr/>
        </p:nvPicPr>
        <p:blipFill>
          <a:blip r:embed="rId7"/>
          <a:stretch>
            <a:fillRect/>
          </a:stretch>
        </p:blipFill>
        <p:spPr>
          <a:xfrm>
            <a:off x="2713621" y="5077642"/>
            <a:ext cx="1106508" cy="1397653"/>
          </a:xfrm>
          <a:prstGeom prst="rect">
            <a:avLst/>
          </a:prstGeom>
        </p:spPr>
      </p:pic>
      <p:sp>
        <p:nvSpPr>
          <p:cNvPr id="7" name="TextBox 6">
            <a:extLst>
              <a:ext uri="{FF2B5EF4-FFF2-40B4-BE49-F238E27FC236}">
                <a16:creationId xmlns:a16="http://schemas.microsoft.com/office/drawing/2014/main" id="{694EDD5A-68E4-927A-8FAB-FA7AF10DEA32}"/>
              </a:ext>
            </a:extLst>
          </p:cNvPr>
          <p:cNvSpPr txBox="1"/>
          <p:nvPr/>
        </p:nvSpPr>
        <p:spPr>
          <a:xfrm>
            <a:off x="1360484" y="5403826"/>
            <a:ext cx="1596788" cy="923330"/>
          </a:xfrm>
          <a:prstGeom prst="rect">
            <a:avLst/>
          </a:prstGeom>
          <a:noFill/>
        </p:spPr>
        <p:txBody>
          <a:bodyPr wrap="square" lIns="91440" tIns="45720" rIns="91440" bIns="45720" rtlCol="0" anchor="t">
            <a:spAutoFit/>
          </a:bodyPr>
          <a:lstStyle/>
          <a:p>
            <a:pPr algn="ctr"/>
            <a:r>
              <a:rPr lang="en-US" b="1">
                <a:solidFill>
                  <a:srgbClr val="C00000"/>
                </a:solidFill>
              </a:rPr>
              <a:t>Over</a:t>
            </a:r>
          </a:p>
          <a:p>
            <a:pPr algn="ctr"/>
            <a:r>
              <a:rPr lang="en-US" b="1">
                <a:solidFill>
                  <a:srgbClr val="C00000"/>
                </a:solidFill>
              </a:rPr>
              <a:t>6,600 </a:t>
            </a:r>
          </a:p>
          <a:p>
            <a:pPr algn="ctr"/>
            <a:r>
              <a:rPr lang="en-US" b="1">
                <a:solidFill>
                  <a:srgbClr val="C00000"/>
                </a:solidFill>
              </a:rPr>
              <a:t>views!!</a:t>
            </a:r>
          </a:p>
        </p:txBody>
      </p:sp>
    </p:spTree>
    <p:extLst>
      <p:ext uri="{BB962C8B-B14F-4D97-AF65-F5344CB8AC3E}">
        <p14:creationId xmlns:p14="http://schemas.microsoft.com/office/powerpoint/2010/main" val="35382765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96D27A-1FE9-0874-6DFE-8BA17869F5C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46026" y="112775"/>
            <a:ext cx="5064680" cy="6693216"/>
          </a:xfrm>
          <a:prstGeom prst="rect">
            <a:avLst/>
          </a:prstGeom>
        </p:spPr>
      </p:pic>
      <p:sp>
        <p:nvSpPr>
          <p:cNvPr id="2" name="Title 1">
            <a:extLst>
              <a:ext uri="{FF2B5EF4-FFF2-40B4-BE49-F238E27FC236}">
                <a16:creationId xmlns:a16="http://schemas.microsoft.com/office/drawing/2014/main" id="{F5A10753-F834-8F4C-9342-DE0FE81F24AB}"/>
              </a:ext>
            </a:extLst>
          </p:cNvPr>
          <p:cNvSpPr>
            <a:spLocks noGrp="1"/>
          </p:cNvSpPr>
          <p:nvPr>
            <p:ph type="title"/>
          </p:nvPr>
        </p:nvSpPr>
        <p:spPr>
          <a:xfrm>
            <a:off x="1016330" y="112775"/>
            <a:ext cx="6097534" cy="1325563"/>
          </a:xfrm>
        </p:spPr>
        <p:txBody>
          <a:bodyPr>
            <a:normAutofit/>
          </a:bodyPr>
          <a:lstStyle/>
          <a:p>
            <a:r>
              <a:rPr lang="en-US" sz="4000">
                <a:latin typeface="Calibri Light"/>
                <a:ea typeface="+mj-lt"/>
                <a:cs typeface="Calibri Light"/>
              </a:rPr>
              <a:t>Door Knocking </a:t>
            </a:r>
            <a:endParaRPr lang="en-US"/>
          </a:p>
        </p:txBody>
      </p:sp>
      <p:pic>
        <p:nvPicPr>
          <p:cNvPr id="17" name="Picture 4" descr="Screen Shot 2021-09-27 at 1.47.04 PM.png">
            <a:extLst>
              <a:ext uri="{FF2B5EF4-FFF2-40B4-BE49-F238E27FC236}">
                <a16:creationId xmlns:a16="http://schemas.microsoft.com/office/drawing/2014/main" id="{F552A0C0-78EB-4277-9C93-B2EEF7B529D9}"/>
              </a:ext>
            </a:extLst>
          </p:cNvPr>
          <p:cNvPicPr>
            <a:picLocks noChangeAspect="1"/>
          </p:cNvPicPr>
          <p:nvPr/>
        </p:nvPicPr>
        <p:blipFill>
          <a:blip r:embed="rId4"/>
          <a:stretch>
            <a:fillRect/>
          </a:stretch>
        </p:blipFill>
        <p:spPr>
          <a:xfrm>
            <a:off x="-991" y="305170"/>
            <a:ext cx="1100447" cy="943347"/>
          </a:xfrm>
          <a:prstGeom prst="rect">
            <a:avLst/>
          </a:prstGeom>
        </p:spPr>
      </p:pic>
      <p:sp>
        <p:nvSpPr>
          <p:cNvPr id="5" name="Content Placeholder 2">
            <a:extLst>
              <a:ext uri="{FF2B5EF4-FFF2-40B4-BE49-F238E27FC236}">
                <a16:creationId xmlns:a16="http://schemas.microsoft.com/office/drawing/2014/main" id="{DF8021DF-4626-34F9-6D6F-1C5C013DD2D2}"/>
              </a:ext>
            </a:extLst>
          </p:cNvPr>
          <p:cNvSpPr txBox="1">
            <a:spLocks/>
          </p:cNvSpPr>
          <p:nvPr/>
        </p:nvSpPr>
        <p:spPr>
          <a:xfrm>
            <a:off x="1016330" y="1630733"/>
            <a:ext cx="4398660" cy="407405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000" b="1">
                <a:latin typeface="Roboto" panose="02000000000000000000" pitchFamily="2" charset="0"/>
                <a:ea typeface="Roboto" panose="02000000000000000000" pitchFamily="2" charset="0"/>
                <a:cs typeface="Calibri"/>
              </a:rPr>
              <a:t>Door Knocking campaign, West Side Heroin/Opioid Task Force</a:t>
            </a:r>
          </a:p>
          <a:p>
            <a:pPr marL="0" indent="0">
              <a:lnSpc>
                <a:spcPct val="120000"/>
              </a:lnSpc>
              <a:buNone/>
            </a:pPr>
            <a:endParaRPr lang="en-US" sz="2000" b="1">
              <a:latin typeface="Roboto" panose="02000000000000000000" pitchFamily="2" charset="0"/>
              <a:ea typeface="Roboto" panose="02000000000000000000" pitchFamily="2" charset="0"/>
              <a:cs typeface="Calibri"/>
            </a:endParaRPr>
          </a:p>
          <a:p>
            <a:pPr>
              <a:lnSpc>
                <a:spcPct val="120000"/>
              </a:lnSpc>
            </a:pPr>
            <a:r>
              <a:rPr lang="en-US" sz="2000" b="1">
                <a:solidFill>
                  <a:srgbClr val="FF0000"/>
                </a:solidFill>
                <a:latin typeface="Roboto" panose="02000000000000000000" pitchFamily="2" charset="0"/>
                <a:ea typeface="Roboto" panose="02000000000000000000" pitchFamily="2" charset="0"/>
                <a:cs typeface="Calibri"/>
              </a:rPr>
              <a:t>2,788 encounters</a:t>
            </a:r>
            <a:r>
              <a:rPr lang="en-US" sz="2000">
                <a:latin typeface="Roboto" panose="02000000000000000000" pitchFamily="2" charset="0"/>
                <a:ea typeface="Roboto" panose="02000000000000000000" pitchFamily="2" charset="0"/>
                <a:cs typeface="Calibri"/>
              </a:rPr>
              <a:t>, speaking with a total of 3,547 individuals</a:t>
            </a:r>
          </a:p>
          <a:p>
            <a:pPr>
              <a:lnSpc>
                <a:spcPct val="120000"/>
              </a:lnSpc>
            </a:pPr>
            <a:r>
              <a:rPr lang="en-US" sz="2000" b="1">
                <a:solidFill>
                  <a:srgbClr val="FF0000"/>
                </a:solidFill>
                <a:latin typeface="Roboto" panose="02000000000000000000" pitchFamily="2" charset="0"/>
                <a:ea typeface="Roboto" panose="02000000000000000000" pitchFamily="2" charset="0"/>
                <a:cs typeface="Calibri"/>
              </a:rPr>
              <a:t>3,526 boxes </a:t>
            </a:r>
            <a:r>
              <a:rPr lang="en-US" sz="2000">
                <a:latin typeface="Roboto" panose="02000000000000000000" pitchFamily="2" charset="0"/>
                <a:ea typeface="Roboto" panose="02000000000000000000" pitchFamily="2" charset="0"/>
                <a:cs typeface="Calibri"/>
              </a:rPr>
              <a:t>of Narcan have been distributed </a:t>
            </a:r>
            <a:endParaRPr lang="en-US" sz="2000">
              <a:latin typeface="Roboto" panose="02000000000000000000" pitchFamily="2" charset="0"/>
              <a:ea typeface="Roboto" panose="02000000000000000000" pitchFamily="2" charset="0"/>
              <a:cs typeface="Calibri" panose="020F0502020204030204" pitchFamily="34" charset="0"/>
            </a:endParaRPr>
          </a:p>
          <a:p>
            <a:pPr>
              <a:lnSpc>
                <a:spcPct val="120000"/>
              </a:lnSpc>
            </a:pPr>
            <a:r>
              <a:rPr lang="en-US" sz="2000">
                <a:latin typeface="Roboto" panose="02000000000000000000" pitchFamily="2" charset="0"/>
                <a:ea typeface="Roboto" panose="02000000000000000000" pitchFamily="2" charset="0"/>
                <a:cs typeface="Calibri"/>
              </a:rPr>
              <a:t>24 Census tracts in Austin</a:t>
            </a:r>
            <a:endParaRPr lang="en-US" sz="2000">
              <a:latin typeface="Roboto" panose="02000000000000000000" pitchFamily="2" charset="0"/>
              <a:ea typeface="Roboto" panose="02000000000000000000" pitchFamily="2" charset="0"/>
              <a:cs typeface="Calibri" panose="020F0502020204030204" pitchFamily="34" charset="0"/>
            </a:endParaRPr>
          </a:p>
          <a:p>
            <a:pPr marL="0" indent="0">
              <a:lnSpc>
                <a:spcPct val="120000"/>
              </a:lnSpc>
              <a:buNone/>
            </a:pPr>
            <a:endParaRPr lang="en-US" sz="2000">
              <a:latin typeface="Roboto" panose="02000000000000000000" pitchFamily="2" charset="0"/>
              <a:ea typeface="Roboto" panose="02000000000000000000" pitchFamily="2" charset="0"/>
              <a:cs typeface="Calibri"/>
            </a:endParaRPr>
          </a:p>
        </p:txBody>
      </p:sp>
    </p:spTree>
    <p:extLst>
      <p:ext uri="{BB962C8B-B14F-4D97-AF65-F5344CB8AC3E}">
        <p14:creationId xmlns:p14="http://schemas.microsoft.com/office/powerpoint/2010/main" val="8848946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4B01C-3048-B425-245F-E8EDF63A92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446ABB-92EA-7C28-6273-1EA734E19D85}"/>
              </a:ext>
            </a:extLst>
          </p:cNvPr>
          <p:cNvSpPr>
            <a:spLocks noGrp="1"/>
          </p:cNvSpPr>
          <p:nvPr>
            <p:ph type="ctrTitle"/>
          </p:nvPr>
        </p:nvSpPr>
        <p:spPr/>
        <p:txBody>
          <a:bodyPr/>
          <a:lstStyle/>
          <a:p>
            <a:r>
              <a:rPr lang="en-US"/>
              <a:t>Violence Prevention</a:t>
            </a:r>
          </a:p>
        </p:txBody>
      </p:sp>
      <p:sp>
        <p:nvSpPr>
          <p:cNvPr id="3" name="Subtitle 2">
            <a:extLst>
              <a:ext uri="{FF2B5EF4-FFF2-40B4-BE49-F238E27FC236}">
                <a16:creationId xmlns:a16="http://schemas.microsoft.com/office/drawing/2014/main" id="{A1FD6A09-57E7-4568-2390-4DCE3B9AC7E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219482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77FE6B-96D8-4DD0-A185-A2FD250D0B6C}"/>
              </a:ext>
            </a:extLst>
          </p:cNvPr>
          <p:cNvSpPr>
            <a:spLocks noGrp="1"/>
          </p:cNvSpPr>
          <p:nvPr>
            <p:ph type="sldNum" sz="quarter" idx="12"/>
          </p:nvPr>
        </p:nvSpPr>
        <p:spPr/>
        <p:txBody>
          <a:bodyPr/>
          <a:lstStyle/>
          <a:p>
            <a:fld id="{3FCCF984-64AA-42B4-8D2F-66BCDE3A50F4}" type="slidenum">
              <a:rPr lang="en-US" smtClean="0"/>
              <a:t>26</a:t>
            </a:fld>
            <a:endParaRPr lang="en-US"/>
          </a:p>
        </p:txBody>
      </p:sp>
      <p:sp>
        <p:nvSpPr>
          <p:cNvPr id="2" name="Title 1">
            <a:extLst>
              <a:ext uri="{FF2B5EF4-FFF2-40B4-BE49-F238E27FC236}">
                <a16:creationId xmlns:a16="http://schemas.microsoft.com/office/drawing/2014/main" id="{38C7E7A5-3642-B34C-F32E-A86AEDF96552}"/>
              </a:ext>
            </a:extLst>
          </p:cNvPr>
          <p:cNvSpPr>
            <a:spLocks noGrp="1"/>
          </p:cNvSpPr>
          <p:nvPr>
            <p:ph type="title"/>
          </p:nvPr>
        </p:nvSpPr>
        <p:spPr>
          <a:xfrm>
            <a:off x="1069848" y="512994"/>
            <a:ext cx="11122152" cy="1609344"/>
          </a:xfrm>
        </p:spPr>
        <p:txBody>
          <a:bodyPr>
            <a:normAutofit/>
          </a:bodyPr>
          <a:lstStyle/>
          <a:p>
            <a:r>
              <a:rPr lang="en-US" sz="2800">
                <a:ea typeface="+mj-lt"/>
                <a:cs typeface="+mj-lt"/>
              </a:rPr>
              <a:t>Programs and initiatives follow the CDC’s population health model, focusing on primary, secondary, and tertiary prevention to reduce health risks</a:t>
            </a:r>
            <a:endParaRPr lang="en-US"/>
          </a:p>
        </p:txBody>
      </p:sp>
      <p:grpSp>
        <p:nvGrpSpPr>
          <p:cNvPr id="28" name="Group 27">
            <a:extLst>
              <a:ext uri="{FF2B5EF4-FFF2-40B4-BE49-F238E27FC236}">
                <a16:creationId xmlns:a16="http://schemas.microsoft.com/office/drawing/2014/main" id="{B9898D86-04A4-3270-3E3C-6742CA1D06BF}"/>
              </a:ext>
            </a:extLst>
          </p:cNvPr>
          <p:cNvGrpSpPr/>
          <p:nvPr/>
        </p:nvGrpSpPr>
        <p:grpSpPr>
          <a:xfrm>
            <a:off x="1111916" y="2069258"/>
            <a:ext cx="9480736" cy="3873274"/>
            <a:chOff x="1473130" y="1773566"/>
            <a:chExt cx="8710489" cy="3970347"/>
          </a:xfrm>
        </p:grpSpPr>
        <p:grpSp>
          <p:nvGrpSpPr>
            <p:cNvPr id="29" name="Group 28">
              <a:extLst>
                <a:ext uri="{FF2B5EF4-FFF2-40B4-BE49-F238E27FC236}">
                  <a16:creationId xmlns:a16="http://schemas.microsoft.com/office/drawing/2014/main" id="{FD05287D-8CCE-F5EF-666E-9E7915973A8D}"/>
                </a:ext>
              </a:extLst>
            </p:cNvPr>
            <p:cNvGrpSpPr/>
            <p:nvPr/>
          </p:nvGrpSpPr>
          <p:grpSpPr>
            <a:xfrm>
              <a:off x="1473130" y="1773566"/>
              <a:ext cx="8710489" cy="3970347"/>
              <a:chOff x="1473132" y="1181004"/>
              <a:chExt cx="8904011" cy="4555680"/>
            </a:xfrm>
          </p:grpSpPr>
          <p:grpSp>
            <p:nvGrpSpPr>
              <p:cNvPr id="33" name="Group 32">
                <a:extLst>
                  <a:ext uri="{FF2B5EF4-FFF2-40B4-BE49-F238E27FC236}">
                    <a16:creationId xmlns:a16="http://schemas.microsoft.com/office/drawing/2014/main" id="{03AE2176-7B45-50BC-C2F9-5F5E776A1B00}"/>
                  </a:ext>
                </a:extLst>
              </p:cNvPr>
              <p:cNvGrpSpPr/>
              <p:nvPr/>
            </p:nvGrpSpPr>
            <p:grpSpPr>
              <a:xfrm>
                <a:off x="1491423" y="1548966"/>
                <a:ext cx="2056897" cy="4063578"/>
                <a:chOff x="1336134" y="1180302"/>
                <a:chExt cx="2149286" cy="4063578"/>
              </a:xfrm>
            </p:grpSpPr>
            <p:sp>
              <p:nvSpPr>
                <p:cNvPr id="51" name="Freeform 94">
                  <a:extLst>
                    <a:ext uri="{FF2B5EF4-FFF2-40B4-BE49-F238E27FC236}">
                      <a16:creationId xmlns:a16="http://schemas.microsoft.com/office/drawing/2014/main" id="{69421AA5-F22B-BCA6-5EF2-A9577FF19EC7}"/>
                    </a:ext>
                  </a:extLst>
                </p:cNvPr>
                <p:cNvSpPr/>
                <p:nvPr/>
              </p:nvSpPr>
              <p:spPr>
                <a:xfrm>
                  <a:off x="1336134" y="1180302"/>
                  <a:ext cx="654143" cy="1294459"/>
                </a:xfrm>
                <a:custGeom>
                  <a:avLst/>
                  <a:gdLst>
                    <a:gd name="connsiteX0" fmla="*/ 1016000 w 2032000"/>
                    <a:gd name="connsiteY0" fmla="*/ 0 h 1354666"/>
                    <a:gd name="connsiteX1" fmla="*/ 1016001 w 2032000"/>
                    <a:gd name="connsiteY1" fmla="*/ 0 h 1354666"/>
                    <a:gd name="connsiteX2" fmla="*/ 2032000 w 2032000"/>
                    <a:gd name="connsiteY2" fmla="*/ 1354666 h 1354666"/>
                    <a:gd name="connsiteX3" fmla="*/ 0 w 2032000"/>
                    <a:gd name="connsiteY3" fmla="*/ 1354666 h 1354666"/>
                    <a:gd name="connsiteX4" fmla="*/ 4 w 2032000"/>
                    <a:gd name="connsiteY4" fmla="*/ 1354661 h 1354666"/>
                    <a:gd name="connsiteX5" fmla="*/ 1015998 w 2032000"/>
                    <a:gd name="connsiteY5" fmla="*/ 1354661 h 1354666"/>
                    <a:gd name="connsiteX6" fmla="*/ 1015998 w 2032000"/>
                    <a:gd name="connsiteY6" fmla="*/ 3 h 1354666"/>
                    <a:gd name="connsiteX0" fmla="*/ 1034961 w 2050961"/>
                    <a:gd name="connsiteY0" fmla="*/ 0 h 1455007"/>
                    <a:gd name="connsiteX1" fmla="*/ 1034962 w 2050961"/>
                    <a:gd name="connsiteY1" fmla="*/ 0 h 1455007"/>
                    <a:gd name="connsiteX2" fmla="*/ 2050961 w 2050961"/>
                    <a:gd name="connsiteY2" fmla="*/ 1354666 h 1455007"/>
                    <a:gd name="connsiteX3" fmla="*/ 18961 w 2050961"/>
                    <a:gd name="connsiteY3" fmla="*/ 1354666 h 1455007"/>
                    <a:gd name="connsiteX4" fmla="*/ 1034959 w 2050961"/>
                    <a:gd name="connsiteY4" fmla="*/ 1354661 h 1455007"/>
                    <a:gd name="connsiteX5" fmla="*/ 1034959 w 2050961"/>
                    <a:gd name="connsiteY5" fmla="*/ 3 h 1455007"/>
                    <a:gd name="connsiteX6" fmla="*/ 1034961 w 2050961"/>
                    <a:gd name="connsiteY6" fmla="*/ 0 h 1455007"/>
                    <a:gd name="connsiteX0" fmla="*/ 2 w 1016002"/>
                    <a:gd name="connsiteY0" fmla="*/ 0 h 1354666"/>
                    <a:gd name="connsiteX1" fmla="*/ 3 w 1016002"/>
                    <a:gd name="connsiteY1" fmla="*/ 0 h 1354666"/>
                    <a:gd name="connsiteX2" fmla="*/ 1016002 w 1016002"/>
                    <a:gd name="connsiteY2" fmla="*/ 1354666 h 1354666"/>
                    <a:gd name="connsiteX3" fmla="*/ 0 w 1016002"/>
                    <a:gd name="connsiteY3" fmla="*/ 1354661 h 1354666"/>
                    <a:gd name="connsiteX4" fmla="*/ 0 w 1016002"/>
                    <a:gd name="connsiteY4" fmla="*/ 3 h 1354666"/>
                    <a:gd name="connsiteX5" fmla="*/ 2 w 1016002"/>
                    <a:gd name="connsiteY5" fmla="*/ 0 h 135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6002" h="1354666">
                      <a:moveTo>
                        <a:pt x="2" y="0"/>
                      </a:moveTo>
                      <a:lnTo>
                        <a:pt x="3" y="0"/>
                      </a:lnTo>
                      <a:lnTo>
                        <a:pt x="1016002" y="1354666"/>
                      </a:lnTo>
                      <a:lnTo>
                        <a:pt x="0" y="1354661"/>
                      </a:lnTo>
                      <a:lnTo>
                        <a:pt x="0" y="3"/>
                      </a:lnTo>
                      <a:cubicBezTo>
                        <a:pt x="1" y="2"/>
                        <a:pt x="1" y="1"/>
                        <a:pt x="2" y="0"/>
                      </a:cubicBezTo>
                      <a:close/>
                    </a:path>
                  </a:pathLst>
                </a:custGeom>
                <a:solidFill>
                  <a:srgbClr val="DBEAF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6040" tIns="66040" rIns="66040" bIns="66040" numCol="1" spcCol="1270" anchor="ctr" anchorCtr="0">
                  <a:noAutofit/>
                </a:bodyPr>
                <a:lstStyle/>
                <a:p>
                  <a:pPr lvl="0" algn="ctr" defTabSz="2311400">
                    <a:lnSpc>
                      <a:spcPct val="90000"/>
                    </a:lnSpc>
                    <a:spcBef>
                      <a:spcPct val="0"/>
                    </a:spcBef>
                    <a:spcAft>
                      <a:spcPct val="35000"/>
                    </a:spcAft>
                  </a:pPr>
                  <a:endParaRPr lang="en-US" sz="5200" kern="1200"/>
                </a:p>
              </p:txBody>
            </p:sp>
            <p:sp>
              <p:nvSpPr>
                <p:cNvPr id="52" name="Freeform 95">
                  <a:extLst>
                    <a:ext uri="{FF2B5EF4-FFF2-40B4-BE49-F238E27FC236}">
                      <a16:creationId xmlns:a16="http://schemas.microsoft.com/office/drawing/2014/main" id="{9AB970FB-1075-8921-9617-F76F660A62C4}"/>
                    </a:ext>
                  </a:extLst>
                </p:cNvPr>
                <p:cNvSpPr/>
                <p:nvPr/>
              </p:nvSpPr>
              <p:spPr>
                <a:xfrm>
                  <a:off x="1336134" y="2599941"/>
                  <a:ext cx="1391403" cy="1237146"/>
                </a:xfrm>
                <a:custGeom>
                  <a:avLst/>
                  <a:gdLst>
                    <a:gd name="connsiteX0" fmla="*/ 2031997 w 4064000"/>
                    <a:gd name="connsiteY0" fmla="*/ 0 h 1237146"/>
                    <a:gd name="connsiteX1" fmla="*/ 3048001 w 4064000"/>
                    <a:gd name="connsiteY1" fmla="*/ 0 h 1237146"/>
                    <a:gd name="connsiteX2" fmla="*/ 4064000 w 4064000"/>
                    <a:gd name="connsiteY2" fmla="*/ 1237146 h 1237146"/>
                    <a:gd name="connsiteX3" fmla="*/ 0 w 4064000"/>
                    <a:gd name="connsiteY3" fmla="*/ 1237146 h 1237146"/>
                    <a:gd name="connsiteX4" fmla="*/ 3 w 4064000"/>
                    <a:gd name="connsiteY4" fmla="*/ 1237142 h 1237146"/>
                    <a:gd name="connsiteX5" fmla="*/ 2031997 w 4064000"/>
                    <a:gd name="connsiteY5" fmla="*/ 1237142 h 1237146"/>
                    <a:gd name="connsiteX0" fmla="*/ 2069919 w 4101922"/>
                    <a:gd name="connsiteY0" fmla="*/ 0 h 1328783"/>
                    <a:gd name="connsiteX1" fmla="*/ 3085923 w 4101922"/>
                    <a:gd name="connsiteY1" fmla="*/ 0 h 1328783"/>
                    <a:gd name="connsiteX2" fmla="*/ 4101922 w 4101922"/>
                    <a:gd name="connsiteY2" fmla="*/ 1237146 h 1328783"/>
                    <a:gd name="connsiteX3" fmla="*/ 37922 w 4101922"/>
                    <a:gd name="connsiteY3" fmla="*/ 1237146 h 1328783"/>
                    <a:gd name="connsiteX4" fmla="*/ 2069919 w 4101922"/>
                    <a:gd name="connsiteY4" fmla="*/ 1237142 h 1328783"/>
                    <a:gd name="connsiteX5" fmla="*/ 2069919 w 4101922"/>
                    <a:gd name="connsiteY5" fmla="*/ 0 h 1328783"/>
                    <a:gd name="connsiteX0" fmla="*/ 0 w 2032003"/>
                    <a:gd name="connsiteY0" fmla="*/ 0 h 1237146"/>
                    <a:gd name="connsiteX1" fmla="*/ 1016004 w 2032003"/>
                    <a:gd name="connsiteY1" fmla="*/ 0 h 1237146"/>
                    <a:gd name="connsiteX2" fmla="*/ 2032003 w 2032003"/>
                    <a:gd name="connsiteY2" fmla="*/ 1237146 h 1237146"/>
                    <a:gd name="connsiteX3" fmla="*/ 0 w 2032003"/>
                    <a:gd name="connsiteY3" fmla="*/ 1237142 h 1237146"/>
                    <a:gd name="connsiteX4" fmla="*/ 0 w 2032003"/>
                    <a:gd name="connsiteY4" fmla="*/ 0 h 123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3" h="1237146">
                      <a:moveTo>
                        <a:pt x="0" y="0"/>
                      </a:moveTo>
                      <a:lnTo>
                        <a:pt x="1016004" y="0"/>
                      </a:lnTo>
                      <a:lnTo>
                        <a:pt x="2032003" y="1237146"/>
                      </a:lnTo>
                      <a:lnTo>
                        <a:pt x="0" y="1237142"/>
                      </a:lnTo>
                      <a:lnTo>
                        <a:pt x="0" y="0"/>
                      </a:lnTo>
                      <a:close/>
                    </a:path>
                  </a:pathLst>
                </a:custGeom>
                <a:solidFill>
                  <a:srgbClr val="94BFD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93749" tIns="82550" rIns="793751" bIns="82550" numCol="1" spcCol="1270" anchor="ctr" anchorCtr="0">
                  <a:noAutofit/>
                </a:bodyPr>
                <a:lstStyle/>
                <a:p>
                  <a:pPr lvl="0" algn="ctr" defTabSz="2889250">
                    <a:lnSpc>
                      <a:spcPct val="90000"/>
                    </a:lnSpc>
                    <a:spcBef>
                      <a:spcPct val="0"/>
                    </a:spcBef>
                    <a:spcAft>
                      <a:spcPct val="35000"/>
                    </a:spcAft>
                  </a:pPr>
                  <a:endParaRPr lang="en-US" sz="6500" kern="1200"/>
                </a:p>
              </p:txBody>
            </p:sp>
            <p:sp>
              <p:nvSpPr>
                <p:cNvPr id="53" name="Freeform 96">
                  <a:extLst>
                    <a:ext uri="{FF2B5EF4-FFF2-40B4-BE49-F238E27FC236}">
                      <a16:creationId xmlns:a16="http://schemas.microsoft.com/office/drawing/2014/main" id="{5279F82D-601F-1DD1-716E-3FE40ADA057B}"/>
                    </a:ext>
                  </a:extLst>
                </p:cNvPr>
                <p:cNvSpPr/>
                <p:nvPr/>
              </p:nvSpPr>
              <p:spPr>
                <a:xfrm>
                  <a:off x="1336135" y="3962267"/>
                  <a:ext cx="2149285" cy="1281613"/>
                </a:xfrm>
                <a:custGeom>
                  <a:avLst/>
                  <a:gdLst>
                    <a:gd name="connsiteX0" fmla="*/ 3047999 w 6096000"/>
                    <a:gd name="connsiteY0" fmla="*/ 0 h 1237147"/>
                    <a:gd name="connsiteX1" fmla="*/ 5080001 w 6096000"/>
                    <a:gd name="connsiteY1" fmla="*/ 0 h 1237147"/>
                    <a:gd name="connsiteX2" fmla="*/ 6096000 w 6096000"/>
                    <a:gd name="connsiteY2" fmla="*/ 1237147 h 1237147"/>
                    <a:gd name="connsiteX3" fmla="*/ 0 w 6096000"/>
                    <a:gd name="connsiteY3" fmla="*/ 1237147 h 1237147"/>
                    <a:gd name="connsiteX4" fmla="*/ 2 w 6096000"/>
                    <a:gd name="connsiteY4" fmla="*/ 1237145 h 1237147"/>
                    <a:gd name="connsiteX5" fmla="*/ 3047999 w 6096000"/>
                    <a:gd name="connsiteY5" fmla="*/ 1237145 h 1237147"/>
                    <a:gd name="connsiteX0" fmla="*/ 3047999 w 6096000"/>
                    <a:gd name="connsiteY0" fmla="*/ 0 h 1237147"/>
                    <a:gd name="connsiteX1" fmla="*/ 5080001 w 6096000"/>
                    <a:gd name="connsiteY1" fmla="*/ 0 h 1237147"/>
                    <a:gd name="connsiteX2" fmla="*/ 6096000 w 6096000"/>
                    <a:gd name="connsiteY2" fmla="*/ 1237147 h 1237147"/>
                    <a:gd name="connsiteX3" fmla="*/ 0 w 6096000"/>
                    <a:gd name="connsiteY3" fmla="*/ 1237147 h 1237147"/>
                    <a:gd name="connsiteX4" fmla="*/ 3047999 w 6096000"/>
                    <a:gd name="connsiteY4" fmla="*/ 1237145 h 1237147"/>
                    <a:gd name="connsiteX5" fmla="*/ 3047999 w 6096000"/>
                    <a:gd name="connsiteY5" fmla="*/ 0 h 1237147"/>
                    <a:gd name="connsiteX0" fmla="*/ 0 w 3048001"/>
                    <a:gd name="connsiteY0" fmla="*/ 0 h 1237147"/>
                    <a:gd name="connsiteX1" fmla="*/ 2032002 w 3048001"/>
                    <a:gd name="connsiteY1" fmla="*/ 0 h 1237147"/>
                    <a:gd name="connsiteX2" fmla="*/ 3048001 w 3048001"/>
                    <a:gd name="connsiteY2" fmla="*/ 1237147 h 1237147"/>
                    <a:gd name="connsiteX3" fmla="*/ 0 w 3048001"/>
                    <a:gd name="connsiteY3" fmla="*/ 1237145 h 1237147"/>
                    <a:gd name="connsiteX4" fmla="*/ 0 w 3048001"/>
                    <a:gd name="connsiteY4" fmla="*/ 0 h 1237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1" h="1237147">
                      <a:moveTo>
                        <a:pt x="0" y="0"/>
                      </a:moveTo>
                      <a:lnTo>
                        <a:pt x="2032002" y="0"/>
                      </a:lnTo>
                      <a:lnTo>
                        <a:pt x="3048001" y="1237147"/>
                      </a:lnTo>
                      <a:lnTo>
                        <a:pt x="0" y="1237145"/>
                      </a:lnTo>
                      <a:lnTo>
                        <a:pt x="0" y="0"/>
                      </a:lnTo>
                      <a:close/>
                    </a:path>
                  </a:pathLst>
                </a:custGeom>
                <a:solidFill>
                  <a:srgbClr val="204B6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9350" tIns="82550" rIns="1149350" bIns="82550" numCol="1" spcCol="1270" anchor="ctr" anchorCtr="0">
                  <a:noAutofit/>
                </a:bodyPr>
                <a:lstStyle/>
                <a:p>
                  <a:pPr lvl="0" algn="ctr" defTabSz="2889250">
                    <a:lnSpc>
                      <a:spcPct val="90000"/>
                    </a:lnSpc>
                    <a:spcBef>
                      <a:spcPct val="0"/>
                    </a:spcBef>
                    <a:spcAft>
                      <a:spcPct val="35000"/>
                    </a:spcAft>
                  </a:pPr>
                  <a:endParaRPr lang="en-US" sz="6500" kern="1200"/>
                </a:p>
              </p:txBody>
            </p:sp>
          </p:grpSp>
          <p:sp>
            <p:nvSpPr>
              <p:cNvPr id="35" name="TextBox 34">
                <a:extLst>
                  <a:ext uri="{FF2B5EF4-FFF2-40B4-BE49-F238E27FC236}">
                    <a16:creationId xmlns:a16="http://schemas.microsoft.com/office/drawing/2014/main" id="{CE6F838C-5981-3EF7-9934-B8348A81B1B0}"/>
                  </a:ext>
                </a:extLst>
              </p:cNvPr>
              <p:cNvSpPr txBox="1"/>
              <p:nvPr/>
            </p:nvSpPr>
            <p:spPr>
              <a:xfrm>
                <a:off x="1473132" y="1849147"/>
                <a:ext cx="1471851" cy="782943"/>
              </a:xfrm>
              <a:prstGeom prst="rect">
                <a:avLst/>
              </a:prstGeom>
              <a:noFill/>
            </p:spPr>
            <p:txBody>
              <a:bodyPr wrap="square" lIns="91440" tIns="45720" rIns="91440" bIns="45720" rtlCol="0" anchor="t">
                <a:spAutoFit/>
              </a:bodyPr>
              <a:lstStyle/>
              <a:p>
                <a:r>
                  <a:rPr lang="en-US" b="1">
                    <a:ea typeface="+mn-lt"/>
                    <a:cs typeface="+mn-lt"/>
                  </a:rPr>
                  <a:t>Primary Prevention</a:t>
                </a:r>
                <a:endParaRPr lang="en-US" b="1"/>
              </a:p>
            </p:txBody>
          </p:sp>
          <p:sp>
            <p:nvSpPr>
              <p:cNvPr id="36" name="TextBox 35">
                <a:extLst>
                  <a:ext uri="{FF2B5EF4-FFF2-40B4-BE49-F238E27FC236}">
                    <a16:creationId xmlns:a16="http://schemas.microsoft.com/office/drawing/2014/main" id="{023663DF-2773-6BA7-BBDD-20C254EB2C08}"/>
                  </a:ext>
                </a:extLst>
              </p:cNvPr>
              <p:cNvSpPr txBox="1"/>
              <p:nvPr/>
            </p:nvSpPr>
            <p:spPr>
              <a:xfrm>
                <a:off x="1477140" y="3210578"/>
                <a:ext cx="2056896" cy="782943"/>
              </a:xfrm>
              <a:prstGeom prst="rect">
                <a:avLst/>
              </a:prstGeom>
              <a:noFill/>
            </p:spPr>
            <p:txBody>
              <a:bodyPr wrap="square" lIns="91440" tIns="45720" rIns="91440" bIns="45720" rtlCol="0" anchor="t">
                <a:spAutoFit/>
              </a:bodyPr>
              <a:lstStyle/>
              <a:p>
                <a:r>
                  <a:rPr lang="en-US" b="1"/>
                  <a:t>Secondary Prevention</a:t>
                </a:r>
                <a:endParaRPr lang="en-US" b="1">
                  <a:ea typeface="Roboto"/>
                  <a:cs typeface="Roboto"/>
                </a:endParaRPr>
              </a:p>
            </p:txBody>
          </p:sp>
          <p:sp>
            <p:nvSpPr>
              <p:cNvPr id="37" name="TextBox 36">
                <a:extLst>
                  <a:ext uri="{FF2B5EF4-FFF2-40B4-BE49-F238E27FC236}">
                    <a16:creationId xmlns:a16="http://schemas.microsoft.com/office/drawing/2014/main" id="{878DA6C1-2D3F-5EA9-B844-69B1F6CD147F}"/>
                  </a:ext>
                </a:extLst>
              </p:cNvPr>
              <p:cNvSpPr txBox="1"/>
              <p:nvPr/>
            </p:nvSpPr>
            <p:spPr>
              <a:xfrm>
                <a:off x="1553722" y="4529910"/>
                <a:ext cx="2192068" cy="782943"/>
              </a:xfrm>
              <a:prstGeom prst="rect">
                <a:avLst/>
              </a:prstGeom>
              <a:noFill/>
            </p:spPr>
            <p:txBody>
              <a:bodyPr wrap="square" lIns="91440" tIns="45720" rIns="91440" bIns="45720" rtlCol="0" anchor="t">
                <a:spAutoFit/>
              </a:bodyPr>
              <a:lstStyle/>
              <a:p>
                <a:r>
                  <a:rPr lang="en-US" b="1">
                    <a:solidFill>
                      <a:schemeClr val="bg1"/>
                    </a:solidFill>
                    <a:ea typeface="+mn-lt"/>
                    <a:cs typeface="+mn-lt"/>
                  </a:rPr>
                  <a:t>Tertiary </a:t>
                </a:r>
              </a:p>
              <a:p>
                <a:r>
                  <a:rPr lang="en-US" b="1">
                    <a:solidFill>
                      <a:schemeClr val="bg1"/>
                    </a:solidFill>
                    <a:ea typeface="+mn-lt"/>
                    <a:cs typeface="+mn-lt"/>
                  </a:rPr>
                  <a:t>Prevention</a:t>
                </a:r>
              </a:p>
            </p:txBody>
          </p:sp>
          <p:sp>
            <p:nvSpPr>
              <p:cNvPr id="38" name="Rectangle 66">
                <a:extLst>
                  <a:ext uri="{FF2B5EF4-FFF2-40B4-BE49-F238E27FC236}">
                    <a16:creationId xmlns:a16="http://schemas.microsoft.com/office/drawing/2014/main" id="{5F452068-1CC9-40DC-2C97-6032D7F14FE0}"/>
                  </a:ext>
                </a:extLst>
              </p:cNvPr>
              <p:cNvSpPr txBox="1">
                <a:spLocks/>
              </p:cNvSpPr>
              <p:nvPr>
                <p:custDataLst>
                  <p:tags r:id="rId2"/>
                </p:custDataLst>
              </p:nvPr>
            </p:nvSpPr>
            <p:spPr>
              <a:xfrm>
                <a:off x="1508920" y="1181004"/>
                <a:ext cx="2898328" cy="29826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marL="0" lvl="0" indent="0" defTabSz="913526" eaLnBrk="1" hangingPunct="1">
                  <a:buClr>
                    <a:schemeClr val="tx2"/>
                  </a:buClr>
                  <a:defRPr baseline="0">
                    <a:latin typeface="+mn-lt"/>
                  </a:defRPr>
                </a:lvl1pPr>
                <a:lvl2pPr marL="197607" lvl="1" indent="-195987" defTabSz="913526" eaLnBrk="1" hangingPunct="1">
                  <a:buClr>
                    <a:schemeClr val="tx2"/>
                  </a:buClr>
                  <a:buSzPct val="125000"/>
                  <a:buFont typeface="Arial" charset="0"/>
                  <a:buChar char="▪"/>
                  <a:defRPr baseline="0">
                    <a:latin typeface="+mn-lt"/>
                  </a:defRPr>
                </a:lvl2pPr>
                <a:lvl3pPr marL="466481" lvl="2" indent="-267255" defTabSz="913526" eaLnBrk="1" hangingPunct="1">
                  <a:buClr>
                    <a:schemeClr val="tx2"/>
                  </a:buClr>
                  <a:buSzPct val="120000"/>
                  <a:buFont typeface="Arial" charset="0"/>
                  <a:buChar char="–"/>
                  <a:defRPr baseline="0">
                    <a:latin typeface="+mn-lt"/>
                  </a:defRPr>
                </a:lvl3pPr>
                <a:lvl4pPr marL="626835" lvl="3" indent="-158733" defTabSz="913526" eaLnBrk="1" hangingPunct="1">
                  <a:buClr>
                    <a:schemeClr val="tx2"/>
                  </a:buClr>
                  <a:buSzPct val="120000"/>
                  <a:buFont typeface="Arial" charset="0"/>
                  <a:buChar char="▫"/>
                  <a:defRPr baseline="0">
                    <a:latin typeface="+mn-lt"/>
                  </a:defRPr>
                </a:lvl4pPr>
                <a:lvl5pPr marL="765029" lvl="4" indent="-132818" defTabSz="913526" eaLnBrk="1" hangingPunct="1">
                  <a:buClr>
                    <a:schemeClr val="tx2"/>
                  </a:buClr>
                  <a:buSzPct val="89000"/>
                  <a:buFont typeface="Arial" charset="0"/>
                  <a:buChar char="-"/>
                  <a:defRPr baseline="0">
                    <a:latin typeface="+mn-lt"/>
                  </a:defRPr>
                </a:lvl5pPr>
                <a:lvl6pPr marL="765029" indent="-132818" defTabSz="913526" fontAlgn="base">
                  <a:spcBef>
                    <a:spcPct val="0"/>
                  </a:spcBef>
                  <a:spcAft>
                    <a:spcPct val="0"/>
                  </a:spcAft>
                  <a:buClr>
                    <a:schemeClr val="tx2"/>
                  </a:buClr>
                  <a:buSzPct val="89000"/>
                  <a:buFont typeface="Arial" charset="0"/>
                  <a:buChar char="-"/>
                  <a:defRPr baseline="0">
                    <a:latin typeface="+mn-lt"/>
                  </a:defRPr>
                </a:lvl6pPr>
                <a:lvl7pPr marL="765029" indent="-132818" defTabSz="913526" fontAlgn="base">
                  <a:spcBef>
                    <a:spcPct val="0"/>
                  </a:spcBef>
                  <a:spcAft>
                    <a:spcPct val="0"/>
                  </a:spcAft>
                  <a:buClr>
                    <a:schemeClr val="tx2"/>
                  </a:buClr>
                  <a:buSzPct val="89000"/>
                  <a:buFont typeface="Arial" charset="0"/>
                  <a:buChar char="-"/>
                  <a:defRPr baseline="0">
                    <a:latin typeface="+mn-lt"/>
                  </a:defRPr>
                </a:lvl7pPr>
                <a:lvl8pPr marL="765029" indent="-132818" defTabSz="913526" fontAlgn="base">
                  <a:spcBef>
                    <a:spcPct val="0"/>
                  </a:spcBef>
                  <a:spcAft>
                    <a:spcPct val="0"/>
                  </a:spcAft>
                  <a:buClr>
                    <a:schemeClr val="tx2"/>
                  </a:buClr>
                  <a:buSzPct val="89000"/>
                  <a:buFont typeface="Arial" charset="0"/>
                  <a:buChar char="-"/>
                  <a:defRPr baseline="0">
                    <a:latin typeface="+mn-lt"/>
                  </a:defRPr>
                </a:lvl8pPr>
                <a:lvl9pPr marL="765029" indent="-132818" defTabSz="913526" fontAlgn="base">
                  <a:spcBef>
                    <a:spcPct val="0"/>
                  </a:spcBef>
                  <a:spcAft>
                    <a:spcPct val="0"/>
                  </a:spcAft>
                  <a:buClr>
                    <a:schemeClr val="tx2"/>
                  </a:buClr>
                  <a:buSzPct val="89000"/>
                  <a:buFont typeface="Arial" charset="0"/>
                  <a:buChar char="-"/>
                  <a:defRPr baseline="0">
                    <a:latin typeface="+mn-lt"/>
                  </a:defRPr>
                </a:lvl9pPr>
              </a:lstStyle>
              <a:p>
                <a:pPr algn="l" defTabSz="914206">
                  <a:buClr>
                    <a:srgbClr val="002960"/>
                  </a:buClr>
                </a:pPr>
                <a:r>
                  <a:rPr lang="en-US" sz="1600" b="1">
                    <a:cs typeface="Arial" pitchFamily="34" charset="0"/>
                  </a:rPr>
                  <a:t>Level of Intervention</a:t>
                </a:r>
                <a:endParaRPr lang="en-US" sz="1600" b="1">
                  <a:solidFill>
                    <a:srgbClr val="FF0000"/>
                  </a:solidFill>
                  <a:cs typeface="Arial" pitchFamily="34" charset="0"/>
                </a:endParaRPr>
              </a:p>
            </p:txBody>
          </p:sp>
          <p:sp>
            <p:nvSpPr>
              <p:cNvPr id="39" name="Line 11">
                <a:extLst>
                  <a:ext uri="{FF2B5EF4-FFF2-40B4-BE49-F238E27FC236}">
                    <a16:creationId xmlns:a16="http://schemas.microsoft.com/office/drawing/2014/main" id="{C7697A4F-7DAD-CF2D-4633-CE7AE905246E}"/>
                  </a:ext>
                </a:extLst>
              </p:cNvPr>
              <p:cNvSpPr>
                <a:spLocks noChangeShapeType="1"/>
              </p:cNvSpPr>
              <p:nvPr>
                <p:custDataLst>
                  <p:tags r:id="rId3"/>
                </p:custDataLst>
              </p:nvPr>
            </p:nvSpPr>
            <p:spPr bwMode="auto">
              <a:xfrm>
                <a:off x="1503641" y="1543751"/>
                <a:ext cx="246888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txBody>
              <a:bodyPr/>
              <a:lstStyle/>
              <a:p>
                <a:pPr algn="ctr">
                  <a:lnSpc>
                    <a:spcPct val="90000"/>
                  </a:lnSpc>
                  <a:spcAft>
                    <a:spcPct val="20000"/>
                  </a:spcAft>
                  <a:buClr>
                    <a:srgbClr val="002960"/>
                  </a:buClr>
                </a:pPr>
                <a:endParaRPr lang="en-US" sz="1900"/>
              </a:p>
            </p:txBody>
          </p:sp>
          <p:sp>
            <p:nvSpPr>
              <p:cNvPr id="40" name="Rectangle 66">
                <a:extLst>
                  <a:ext uri="{FF2B5EF4-FFF2-40B4-BE49-F238E27FC236}">
                    <a16:creationId xmlns:a16="http://schemas.microsoft.com/office/drawing/2014/main" id="{AD8B3F2E-14C4-2E4D-29C1-85D77F3875D3}"/>
                  </a:ext>
                </a:extLst>
              </p:cNvPr>
              <p:cNvSpPr txBox="1">
                <a:spLocks/>
              </p:cNvSpPr>
              <p:nvPr>
                <p:custDataLst>
                  <p:tags r:id="rId4"/>
                </p:custDataLst>
              </p:nvPr>
            </p:nvSpPr>
            <p:spPr>
              <a:xfrm>
                <a:off x="4178270" y="1196748"/>
                <a:ext cx="2898328" cy="2825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marL="0" lvl="0" indent="0" defTabSz="913526" eaLnBrk="1" hangingPunct="1">
                  <a:buClr>
                    <a:schemeClr val="tx2"/>
                  </a:buClr>
                  <a:defRPr baseline="0">
                    <a:latin typeface="+mn-lt"/>
                  </a:defRPr>
                </a:lvl1pPr>
                <a:lvl2pPr marL="197607" lvl="1" indent="-195987" defTabSz="913526" eaLnBrk="1" hangingPunct="1">
                  <a:buClr>
                    <a:schemeClr val="tx2"/>
                  </a:buClr>
                  <a:buSzPct val="125000"/>
                  <a:buFont typeface="Arial" charset="0"/>
                  <a:buChar char="▪"/>
                  <a:defRPr baseline="0">
                    <a:latin typeface="+mn-lt"/>
                  </a:defRPr>
                </a:lvl2pPr>
                <a:lvl3pPr marL="466481" lvl="2" indent="-267255" defTabSz="913526" eaLnBrk="1" hangingPunct="1">
                  <a:buClr>
                    <a:schemeClr val="tx2"/>
                  </a:buClr>
                  <a:buSzPct val="120000"/>
                  <a:buFont typeface="Arial" charset="0"/>
                  <a:buChar char="–"/>
                  <a:defRPr baseline="0">
                    <a:latin typeface="+mn-lt"/>
                  </a:defRPr>
                </a:lvl3pPr>
                <a:lvl4pPr marL="626835" lvl="3" indent="-158733" defTabSz="913526" eaLnBrk="1" hangingPunct="1">
                  <a:buClr>
                    <a:schemeClr val="tx2"/>
                  </a:buClr>
                  <a:buSzPct val="120000"/>
                  <a:buFont typeface="Arial" charset="0"/>
                  <a:buChar char="▫"/>
                  <a:defRPr baseline="0">
                    <a:latin typeface="+mn-lt"/>
                  </a:defRPr>
                </a:lvl4pPr>
                <a:lvl5pPr marL="765029" lvl="4" indent="-132818" defTabSz="913526" eaLnBrk="1" hangingPunct="1">
                  <a:buClr>
                    <a:schemeClr val="tx2"/>
                  </a:buClr>
                  <a:buSzPct val="89000"/>
                  <a:buFont typeface="Arial" charset="0"/>
                  <a:buChar char="-"/>
                  <a:defRPr baseline="0">
                    <a:latin typeface="+mn-lt"/>
                  </a:defRPr>
                </a:lvl5pPr>
                <a:lvl6pPr marL="765029" indent="-132818" defTabSz="913526" fontAlgn="base">
                  <a:spcBef>
                    <a:spcPct val="0"/>
                  </a:spcBef>
                  <a:spcAft>
                    <a:spcPct val="0"/>
                  </a:spcAft>
                  <a:buClr>
                    <a:schemeClr val="tx2"/>
                  </a:buClr>
                  <a:buSzPct val="89000"/>
                  <a:buFont typeface="Arial" charset="0"/>
                  <a:buChar char="-"/>
                  <a:defRPr baseline="0">
                    <a:latin typeface="+mn-lt"/>
                  </a:defRPr>
                </a:lvl6pPr>
                <a:lvl7pPr marL="765029" indent="-132818" defTabSz="913526" fontAlgn="base">
                  <a:spcBef>
                    <a:spcPct val="0"/>
                  </a:spcBef>
                  <a:spcAft>
                    <a:spcPct val="0"/>
                  </a:spcAft>
                  <a:buClr>
                    <a:schemeClr val="tx2"/>
                  </a:buClr>
                  <a:buSzPct val="89000"/>
                  <a:buFont typeface="Arial" charset="0"/>
                  <a:buChar char="-"/>
                  <a:defRPr baseline="0">
                    <a:latin typeface="+mn-lt"/>
                  </a:defRPr>
                </a:lvl7pPr>
                <a:lvl8pPr marL="765029" indent="-132818" defTabSz="913526" fontAlgn="base">
                  <a:spcBef>
                    <a:spcPct val="0"/>
                  </a:spcBef>
                  <a:spcAft>
                    <a:spcPct val="0"/>
                  </a:spcAft>
                  <a:buClr>
                    <a:schemeClr val="tx2"/>
                  </a:buClr>
                  <a:buSzPct val="89000"/>
                  <a:buFont typeface="Arial" charset="0"/>
                  <a:buChar char="-"/>
                  <a:defRPr baseline="0">
                    <a:latin typeface="+mn-lt"/>
                  </a:defRPr>
                </a:lvl8pPr>
                <a:lvl9pPr marL="765029" indent="-132818" defTabSz="913526" fontAlgn="base">
                  <a:spcBef>
                    <a:spcPct val="0"/>
                  </a:spcBef>
                  <a:spcAft>
                    <a:spcPct val="0"/>
                  </a:spcAft>
                  <a:buClr>
                    <a:schemeClr val="tx2"/>
                  </a:buClr>
                  <a:buSzPct val="89000"/>
                  <a:buFont typeface="Arial" charset="0"/>
                  <a:buChar char="-"/>
                  <a:defRPr baseline="0">
                    <a:latin typeface="+mn-lt"/>
                  </a:defRPr>
                </a:lvl9pPr>
              </a:lstStyle>
              <a:p>
                <a:pPr algn="l" defTabSz="914206">
                  <a:buClr>
                    <a:srgbClr val="002960"/>
                  </a:buClr>
                </a:pPr>
                <a:r>
                  <a:rPr lang="en-US" sz="1600" b="1">
                    <a:cs typeface="Arial" pitchFamily="34" charset="0"/>
                  </a:rPr>
                  <a:t>Definition</a:t>
                </a:r>
                <a:endParaRPr lang="en-US" sz="1400" i="1">
                  <a:cs typeface="Arial" pitchFamily="34" charset="0"/>
                </a:endParaRPr>
              </a:p>
            </p:txBody>
          </p:sp>
          <p:sp>
            <p:nvSpPr>
              <p:cNvPr id="41" name="Line 11">
                <a:extLst>
                  <a:ext uri="{FF2B5EF4-FFF2-40B4-BE49-F238E27FC236}">
                    <a16:creationId xmlns:a16="http://schemas.microsoft.com/office/drawing/2014/main" id="{5594474A-0F5A-4B72-4126-AAEEBF507B59}"/>
                  </a:ext>
                </a:extLst>
              </p:cNvPr>
              <p:cNvSpPr>
                <a:spLocks noChangeShapeType="1"/>
              </p:cNvSpPr>
              <p:nvPr>
                <p:custDataLst>
                  <p:tags r:id="rId5"/>
                </p:custDataLst>
              </p:nvPr>
            </p:nvSpPr>
            <p:spPr bwMode="auto">
              <a:xfrm>
                <a:off x="4178270" y="1543748"/>
                <a:ext cx="6198873" cy="60727"/>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txBody>
              <a:bodyPr/>
              <a:lstStyle/>
              <a:p>
                <a:pPr algn="ctr">
                  <a:lnSpc>
                    <a:spcPct val="90000"/>
                  </a:lnSpc>
                  <a:spcAft>
                    <a:spcPct val="20000"/>
                  </a:spcAft>
                  <a:buClr>
                    <a:srgbClr val="002960"/>
                  </a:buClr>
                </a:pPr>
                <a:endParaRPr lang="en-US" sz="1900"/>
              </a:p>
            </p:txBody>
          </p:sp>
          <p:cxnSp>
            <p:nvCxnSpPr>
              <p:cNvPr id="42" name="Straight Connector 41">
                <a:extLst>
                  <a:ext uri="{FF2B5EF4-FFF2-40B4-BE49-F238E27FC236}">
                    <a16:creationId xmlns:a16="http://schemas.microsoft.com/office/drawing/2014/main" id="{83B48C25-2D65-745C-3A89-E088E3AFF3A3}"/>
                  </a:ext>
                </a:extLst>
              </p:cNvPr>
              <p:cNvCxnSpPr>
                <a:cxnSpLocks/>
              </p:cNvCxnSpPr>
              <p:nvPr/>
            </p:nvCxnSpPr>
            <p:spPr>
              <a:xfrm>
                <a:off x="1507584" y="2903632"/>
                <a:ext cx="8869559" cy="45109"/>
              </a:xfrm>
              <a:prstGeom prst="line">
                <a:avLst/>
              </a:prstGeom>
              <a:ln>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BA8C2C47-CFA6-E0C9-8316-305D2A90AC1C}"/>
                  </a:ext>
                </a:extLst>
              </p:cNvPr>
              <p:cNvSpPr/>
              <p:nvPr/>
            </p:nvSpPr>
            <p:spPr>
              <a:xfrm>
                <a:off x="4145952" y="1497190"/>
                <a:ext cx="3763989" cy="760204"/>
              </a:xfrm>
              <a:prstGeom prst="rect">
                <a:avLst/>
              </a:prstGeom>
            </p:spPr>
            <p:txBody>
              <a:bodyPr wrap="square" lIns="91440" tIns="45720" rIns="91440" bIns="45720" anchor="t">
                <a:spAutoFit/>
              </a:bodyPr>
              <a:lstStyle/>
              <a:p>
                <a:r>
                  <a:rPr lang="en-US" sz="1200">
                    <a:ea typeface="+mn-lt"/>
                    <a:cs typeface="Roboto"/>
                  </a:rPr>
                  <a:t>Approaches  to prevent violence</a:t>
                </a:r>
                <a:br>
                  <a:rPr lang="en-US" sz="1200">
                    <a:ea typeface="+mn-lt"/>
                    <a:cs typeface="Roboto"/>
                  </a:rPr>
                </a:br>
                <a:r>
                  <a:rPr lang="en-US" sz="1200">
                    <a:ea typeface="+mn-lt"/>
                    <a:cs typeface="Roboto"/>
                  </a:rPr>
                  <a:t>before it occurs by decreasing  “risk factors” and increasing things “protective factors”</a:t>
                </a:r>
                <a:endParaRPr lang="en-US" sz="1200">
                  <a:ea typeface="Roboto"/>
                  <a:cs typeface="Roboto"/>
                </a:endParaRPr>
              </a:p>
            </p:txBody>
          </p:sp>
          <p:sp>
            <p:nvSpPr>
              <p:cNvPr id="44" name="Rectangle 43">
                <a:extLst>
                  <a:ext uri="{FF2B5EF4-FFF2-40B4-BE49-F238E27FC236}">
                    <a16:creationId xmlns:a16="http://schemas.microsoft.com/office/drawing/2014/main" id="{C7C73B24-73D5-2C25-1D62-03324BB2B4F1}"/>
                  </a:ext>
                </a:extLst>
              </p:cNvPr>
              <p:cNvSpPr/>
              <p:nvPr/>
            </p:nvSpPr>
            <p:spPr>
              <a:xfrm>
                <a:off x="4118892" y="2961737"/>
                <a:ext cx="3304396" cy="1194606"/>
              </a:xfrm>
              <a:prstGeom prst="rect">
                <a:avLst/>
              </a:prstGeom>
            </p:spPr>
            <p:txBody>
              <a:bodyPr wrap="square" lIns="91440" tIns="45720" rIns="91440" bIns="45720" anchor="t">
                <a:spAutoFit/>
              </a:bodyPr>
              <a:lstStyle/>
              <a:p>
                <a:r>
                  <a:rPr lang="en-US" sz="1200">
                    <a:ea typeface="+mn-lt"/>
                    <a:cs typeface="Roboto"/>
                  </a:rPr>
                  <a:t>Approaches that focus on the more</a:t>
                </a:r>
                <a:br>
                  <a:rPr lang="en-US" sz="1200">
                    <a:ea typeface="+mn-lt"/>
                    <a:cs typeface="Roboto"/>
                  </a:rPr>
                </a:br>
                <a:r>
                  <a:rPr lang="en-US" sz="1200">
                    <a:ea typeface="+mn-lt"/>
                    <a:cs typeface="Roboto"/>
                  </a:rPr>
                  <a:t>immediate responses to violence, which</a:t>
                </a:r>
                <a:br>
                  <a:rPr lang="en-US" sz="1200">
                    <a:ea typeface="+mn-lt"/>
                    <a:cs typeface="Roboto"/>
                  </a:rPr>
                </a:br>
                <a:r>
                  <a:rPr lang="en-US" sz="1200">
                    <a:ea typeface="+mn-lt"/>
                    <a:cs typeface="Roboto"/>
                  </a:rPr>
                  <a:t>happen either during or immediately</a:t>
                </a:r>
                <a:br>
                  <a:rPr lang="en-US" sz="1200">
                    <a:ea typeface="+mn-lt"/>
                    <a:cs typeface="Roboto"/>
                  </a:rPr>
                </a:br>
                <a:r>
                  <a:rPr lang="en-US" sz="1200">
                    <a:ea typeface="+mn-lt"/>
                    <a:cs typeface="Roboto"/>
                  </a:rPr>
                  <a:t>after it occurs.</a:t>
                </a:r>
                <a:br>
                  <a:rPr lang="en-US" sz="1200">
                    <a:ea typeface="+mn-lt"/>
                    <a:cs typeface="Roboto"/>
                  </a:rPr>
                </a:br>
                <a:endParaRPr lang="en-US" sz="1200">
                  <a:ea typeface="Roboto"/>
                  <a:cs typeface="Roboto"/>
                </a:endParaRPr>
              </a:p>
            </p:txBody>
          </p:sp>
          <p:cxnSp>
            <p:nvCxnSpPr>
              <p:cNvPr id="46" name="Straight Connector 45">
                <a:extLst>
                  <a:ext uri="{FF2B5EF4-FFF2-40B4-BE49-F238E27FC236}">
                    <a16:creationId xmlns:a16="http://schemas.microsoft.com/office/drawing/2014/main" id="{AD706A73-0F98-CDB5-C378-551B70C9179E}"/>
                  </a:ext>
                </a:extLst>
              </p:cNvPr>
              <p:cNvCxnSpPr>
                <a:cxnSpLocks/>
              </p:cNvCxnSpPr>
              <p:nvPr/>
            </p:nvCxnSpPr>
            <p:spPr>
              <a:xfrm>
                <a:off x="1544072" y="5692617"/>
                <a:ext cx="8670204" cy="44067"/>
              </a:xfrm>
              <a:prstGeom prst="line">
                <a:avLst/>
              </a:prstGeom>
              <a:ln>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3747570-B02C-4A7A-3696-2CF1D83F5E25}"/>
                  </a:ext>
                </a:extLst>
              </p:cNvPr>
              <p:cNvCxnSpPr/>
              <p:nvPr/>
            </p:nvCxnSpPr>
            <p:spPr>
              <a:xfrm>
                <a:off x="1517623" y="4286265"/>
                <a:ext cx="8859520" cy="1042"/>
              </a:xfrm>
              <a:prstGeom prst="line">
                <a:avLst/>
              </a:prstGeom>
              <a:ln>
                <a:solidFill>
                  <a:schemeClr val="tx2"/>
                </a:solidFill>
                <a:prstDash val="sysDash"/>
              </a:ln>
            </p:spPr>
            <p:style>
              <a:lnRef idx="1">
                <a:schemeClr val="accent1"/>
              </a:lnRef>
              <a:fillRef idx="0">
                <a:schemeClr val="accent1"/>
              </a:fillRef>
              <a:effectRef idx="0">
                <a:schemeClr val="accent1"/>
              </a:effectRef>
              <a:fontRef idx="minor">
                <a:schemeClr val="tx1"/>
              </a:fontRef>
            </p:style>
          </p:cxnSp>
        </p:grpSp>
        <p:sp>
          <p:nvSpPr>
            <p:cNvPr id="31" name="Rectangle 30">
              <a:extLst>
                <a:ext uri="{FF2B5EF4-FFF2-40B4-BE49-F238E27FC236}">
                  <a16:creationId xmlns:a16="http://schemas.microsoft.com/office/drawing/2014/main" id="{E5CE9C4A-0168-77A1-E83C-419EE243458B}"/>
                </a:ext>
              </a:extLst>
            </p:cNvPr>
            <p:cNvSpPr/>
            <p:nvPr/>
          </p:nvSpPr>
          <p:spPr>
            <a:xfrm>
              <a:off x="4042488" y="4525055"/>
              <a:ext cx="2938122" cy="1041118"/>
            </a:xfrm>
            <a:prstGeom prst="rect">
              <a:avLst/>
            </a:prstGeom>
          </p:spPr>
          <p:txBody>
            <a:bodyPr wrap="square" lIns="91440" tIns="45720" rIns="91440" bIns="45720" anchor="t">
              <a:spAutoFit/>
            </a:bodyPr>
            <a:lstStyle/>
            <a:p>
              <a:r>
                <a:rPr lang="en-US" sz="1200">
                  <a:ea typeface="+mn-lt"/>
                  <a:cs typeface="Roboto"/>
                </a:rPr>
                <a:t>Approaches that focus on the longer-</a:t>
              </a:r>
              <a:br>
                <a:rPr lang="en-US" sz="1200">
                  <a:ea typeface="+mn-lt"/>
                  <a:cs typeface="Roboto"/>
                </a:rPr>
              </a:br>
              <a:r>
                <a:rPr lang="en-US" sz="1200">
                  <a:ea typeface="+mn-lt"/>
                  <a:cs typeface="Roboto"/>
                </a:rPr>
                <a:t>term impacts and consequences</a:t>
              </a:r>
              <a:br>
                <a:rPr lang="en-US" sz="1200">
                  <a:ea typeface="+mn-lt"/>
                  <a:cs typeface="Roboto"/>
                </a:rPr>
              </a:br>
              <a:r>
                <a:rPr lang="en-US" sz="1200">
                  <a:ea typeface="+mn-lt"/>
                  <a:cs typeface="Roboto"/>
                </a:rPr>
                <a:t>of violence to either prevent further</a:t>
              </a:r>
              <a:br>
                <a:rPr lang="en-US" sz="1200">
                  <a:ea typeface="+mn-lt"/>
                  <a:cs typeface="Roboto"/>
                </a:rPr>
              </a:br>
              <a:r>
                <a:rPr lang="en-US" sz="1200">
                  <a:ea typeface="+mn-lt"/>
                  <a:cs typeface="Roboto"/>
                </a:rPr>
                <a:t>harm or to prevent repeated acts</a:t>
              </a:r>
              <a:br>
                <a:rPr lang="en-US" sz="1200">
                  <a:ea typeface="+mn-lt"/>
                  <a:cs typeface="Roboto"/>
                </a:rPr>
              </a:br>
              <a:r>
                <a:rPr lang="en-US" sz="1200">
                  <a:ea typeface="+mn-lt"/>
                  <a:cs typeface="Roboto"/>
                </a:rPr>
                <a:t>of violence.</a:t>
              </a:r>
            </a:p>
          </p:txBody>
        </p:sp>
      </p:grpSp>
      <p:sp>
        <p:nvSpPr>
          <p:cNvPr id="6" name="Rectangle 66">
            <a:extLst>
              <a:ext uri="{FF2B5EF4-FFF2-40B4-BE49-F238E27FC236}">
                <a16:creationId xmlns:a16="http://schemas.microsoft.com/office/drawing/2014/main" id="{7A0E92AD-3D86-67A9-2ED2-4E4C1D8960C7}"/>
              </a:ext>
            </a:extLst>
          </p:cNvPr>
          <p:cNvSpPr txBox="1">
            <a:spLocks/>
          </p:cNvSpPr>
          <p:nvPr>
            <p:custDataLst>
              <p:tags r:id="rId1"/>
            </p:custDataLst>
          </p:nvPr>
        </p:nvSpPr>
        <p:spPr>
          <a:xfrm>
            <a:off x="8355932" y="2117606"/>
            <a:ext cx="2232044" cy="24622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marL="0" lvl="0" indent="0" defTabSz="913526" eaLnBrk="1" hangingPunct="1">
              <a:buClr>
                <a:schemeClr val="tx2"/>
              </a:buClr>
              <a:defRPr baseline="0">
                <a:latin typeface="+mn-lt"/>
              </a:defRPr>
            </a:lvl1pPr>
            <a:lvl2pPr marL="197607" lvl="1" indent="-195987" defTabSz="913526" eaLnBrk="1" hangingPunct="1">
              <a:buClr>
                <a:schemeClr val="tx2"/>
              </a:buClr>
              <a:buSzPct val="125000"/>
              <a:buFont typeface="Arial" charset="0"/>
              <a:buChar char="▪"/>
              <a:defRPr baseline="0">
                <a:latin typeface="+mn-lt"/>
              </a:defRPr>
            </a:lvl2pPr>
            <a:lvl3pPr marL="466481" lvl="2" indent="-267255" defTabSz="913526" eaLnBrk="1" hangingPunct="1">
              <a:buClr>
                <a:schemeClr val="tx2"/>
              </a:buClr>
              <a:buSzPct val="120000"/>
              <a:buFont typeface="Arial" charset="0"/>
              <a:buChar char="–"/>
              <a:defRPr baseline="0">
                <a:latin typeface="+mn-lt"/>
              </a:defRPr>
            </a:lvl3pPr>
            <a:lvl4pPr marL="626835" lvl="3" indent="-158733" defTabSz="913526" eaLnBrk="1" hangingPunct="1">
              <a:buClr>
                <a:schemeClr val="tx2"/>
              </a:buClr>
              <a:buSzPct val="120000"/>
              <a:buFont typeface="Arial" charset="0"/>
              <a:buChar char="▫"/>
              <a:defRPr baseline="0">
                <a:latin typeface="+mn-lt"/>
              </a:defRPr>
            </a:lvl4pPr>
            <a:lvl5pPr marL="765029" lvl="4" indent="-132818" defTabSz="913526" eaLnBrk="1" hangingPunct="1">
              <a:buClr>
                <a:schemeClr val="tx2"/>
              </a:buClr>
              <a:buSzPct val="89000"/>
              <a:buFont typeface="Arial" charset="0"/>
              <a:buChar char="-"/>
              <a:defRPr baseline="0">
                <a:latin typeface="+mn-lt"/>
              </a:defRPr>
            </a:lvl5pPr>
            <a:lvl6pPr marL="765029" indent="-132818" defTabSz="913526" fontAlgn="base">
              <a:spcBef>
                <a:spcPct val="0"/>
              </a:spcBef>
              <a:spcAft>
                <a:spcPct val="0"/>
              </a:spcAft>
              <a:buClr>
                <a:schemeClr val="tx2"/>
              </a:buClr>
              <a:buSzPct val="89000"/>
              <a:buFont typeface="Arial" charset="0"/>
              <a:buChar char="-"/>
              <a:defRPr baseline="0">
                <a:latin typeface="+mn-lt"/>
              </a:defRPr>
            </a:lvl6pPr>
            <a:lvl7pPr marL="765029" indent="-132818" defTabSz="913526" fontAlgn="base">
              <a:spcBef>
                <a:spcPct val="0"/>
              </a:spcBef>
              <a:spcAft>
                <a:spcPct val="0"/>
              </a:spcAft>
              <a:buClr>
                <a:schemeClr val="tx2"/>
              </a:buClr>
              <a:buSzPct val="89000"/>
              <a:buFont typeface="Arial" charset="0"/>
              <a:buChar char="-"/>
              <a:defRPr baseline="0">
                <a:latin typeface="+mn-lt"/>
              </a:defRPr>
            </a:lvl7pPr>
            <a:lvl8pPr marL="765029" indent="-132818" defTabSz="913526" fontAlgn="base">
              <a:spcBef>
                <a:spcPct val="0"/>
              </a:spcBef>
              <a:spcAft>
                <a:spcPct val="0"/>
              </a:spcAft>
              <a:buClr>
                <a:schemeClr val="tx2"/>
              </a:buClr>
              <a:buSzPct val="89000"/>
              <a:buFont typeface="Arial" charset="0"/>
              <a:buChar char="-"/>
              <a:defRPr baseline="0">
                <a:latin typeface="+mn-lt"/>
              </a:defRPr>
            </a:lvl8pPr>
            <a:lvl9pPr marL="765029" indent="-132818" defTabSz="913526" fontAlgn="base">
              <a:spcBef>
                <a:spcPct val="0"/>
              </a:spcBef>
              <a:spcAft>
                <a:spcPct val="0"/>
              </a:spcAft>
              <a:buClr>
                <a:schemeClr val="tx2"/>
              </a:buClr>
              <a:buSzPct val="89000"/>
              <a:buFont typeface="Arial" charset="0"/>
              <a:buChar char="-"/>
              <a:defRPr baseline="0">
                <a:latin typeface="+mn-lt"/>
              </a:defRPr>
            </a:lvl9pPr>
          </a:lstStyle>
          <a:p>
            <a:pPr algn="l" defTabSz="914206"/>
            <a:r>
              <a:rPr lang="en-US" sz="1600" b="1">
                <a:cs typeface="Arial"/>
              </a:rPr>
              <a:t>Programs/Staff (draft)</a:t>
            </a:r>
            <a:endParaRPr lang="en-US" sz="1600" b="1">
              <a:ea typeface="Roboto"/>
              <a:cs typeface="Arial"/>
            </a:endParaRPr>
          </a:p>
        </p:txBody>
      </p:sp>
      <p:sp>
        <p:nvSpPr>
          <p:cNvPr id="7" name="TextBox 6">
            <a:extLst>
              <a:ext uri="{FF2B5EF4-FFF2-40B4-BE49-F238E27FC236}">
                <a16:creationId xmlns:a16="http://schemas.microsoft.com/office/drawing/2014/main" id="{78BD5C9D-8B1D-AF2C-618D-855627181C64}"/>
              </a:ext>
            </a:extLst>
          </p:cNvPr>
          <p:cNvSpPr txBox="1"/>
          <p:nvPr/>
        </p:nvSpPr>
        <p:spPr>
          <a:xfrm>
            <a:off x="8244349" y="2668626"/>
            <a:ext cx="394765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ea typeface="Roboto"/>
                <a:cs typeface="Roboto"/>
              </a:rPr>
              <a:t>Six programs</a:t>
            </a:r>
          </a:p>
        </p:txBody>
      </p:sp>
      <p:sp>
        <p:nvSpPr>
          <p:cNvPr id="3" name="TextBox 2">
            <a:extLst>
              <a:ext uri="{FF2B5EF4-FFF2-40B4-BE49-F238E27FC236}">
                <a16:creationId xmlns:a16="http://schemas.microsoft.com/office/drawing/2014/main" id="{26F83849-C7FC-3D50-98DF-8D31A62137AE}"/>
              </a:ext>
            </a:extLst>
          </p:cNvPr>
          <p:cNvSpPr txBox="1"/>
          <p:nvPr/>
        </p:nvSpPr>
        <p:spPr>
          <a:xfrm>
            <a:off x="8243405" y="3924737"/>
            <a:ext cx="394765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ea typeface="Roboto"/>
                <a:cs typeface="Roboto"/>
              </a:rPr>
              <a:t>Four programs</a:t>
            </a:r>
            <a:endParaRPr lang="en-US"/>
          </a:p>
        </p:txBody>
      </p:sp>
      <p:sp>
        <p:nvSpPr>
          <p:cNvPr id="5" name="TextBox 4">
            <a:extLst>
              <a:ext uri="{FF2B5EF4-FFF2-40B4-BE49-F238E27FC236}">
                <a16:creationId xmlns:a16="http://schemas.microsoft.com/office/drawing/2014/main" id="{612AFED9-9FE0-5B9D-7E88-9D9ADEEBBE2B}"/>
              </a:ext>
            </a:extLst>
          </p:cNvPr>
          <p:cNvSpPr txBox="1"/>
          <p:nvPr/>
        </p:nvSpPr>
        <p:spPr>
          <a:xfrm>
            <a:off x="8243404" y="5174810"/>
            <a:ext cx="394765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ea typeface="Roboto"/>
                <a:cs typeface="Roboto"/>
              </a:rPr>
              <a:t>Six programs</a:t>
            </a:r>
            <a:endParaRPr lang="en-US"/>
          </a:p>
        </p:txBody>
      </p:sp>
      <p:sp>
        <p:nvSpPr>
          <p:cNvPr id="11" name="TextBox 10">
            <a:extLst>
              <a:ext uri="{FF2B5EF4-FFF2-40B4-BE49-F238E27FC236}">
                <a16:creationId xmlns:a16="http://schemas.microsoft.com/office/drawing/2014/main" id="{B91B32F2-76E1-D0A3-7615-25377B00BA93}"/>
              </a:ext>
            </a:extLst>
          </p:cNvPr>
          <p:cNvSpPr txBox="1"/>
          <p:nvPr/>
        </p:nvSpPr>
        <p:spPr>
          <a:xfrm>
            <a:off x="1074543" y="6364448"/>
            <a:ext cx="6217920" cy="369332"/>
          </a:xfrm>
          <a:prstGeom prst="rect">
            <a:avLst/>
          </a:prstGeom>
          <a:noFill/>
        </p:spPr>
        <p:txBody>
          <a:bodyPr wrap="square">
            <a:spAutoFit/>
          </a:bodyPr>
          <a:lstStyle/>
          <a:p>
            <a:r>
              <a:rPr lang="en-US">
                <a:hlinkClick r:id="rId8"/>
              </a:rPr>
              <a:t>CDC: Violence Prevention Fundamentals</a:t>
            </a:r>
            <a:endParaRPr lang="en-US"/>
          </a:p>
        </p:txBody>
      </p:sp>
    </p:spTree>
    <p:extLst>
      <p:ext uri="{BB962C8B-B14F-4D97-AF65-F5344CB8AC3E}">
        <p14:creationId xmlns:p14="http://schemas.microsoft.com/office/powerpoint/2010/main" val="5923609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96B7D-4149-CBC2-7B0D-B5F5BC9B1E7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A918A98-537F-96C9-F8F4-3891BFBBCF81}"/>
              </a:ext>
            </a:extLst>
          </p:cNvPr>
          <p:cNvSpPr/>
          <p:nvPr/>
        </p:nvSpPr>
        <p:spPr>
          <a:xfrm>
            <a:off x="4377266" y="4644124"/>
            <a:ext cx="6285129" cy="371691"/>
          </a:xfrm>
          <a:prstGeom prst="rect">
            <a:avLst/>
          </a:prstGeom>
          <a:solidFill>
            <a:schemeClr val="accent4">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Chevron 24">
            <a:extLst>
              <a:ext uri="{FF2B5EF4-FFF2-40B4-BE49-F238E27FC236}">
                <a16:creationId xmlns:a16="http://schemas.microsoft.com/office/drawing/2014/main" id="{6DACCC19-5ADF-1029-11D3-098A16DC3A0E}"/>
              </a:ext>
            </a:extLst>
          </p:cNvPr>
          <p:cNvSpPr/>
          <p:nvPr/>
        </p:nvSpPr>
        <p:spPr>
          <a:xfrm>
            <a:off x="1300786" y="981784"/>
            <a:ext cx="2808973" cy="648764"/>
          </a:xfrm>
          <a:prstGeom prst="chevron">
            <a:avLst/>
          </a:prstGeom>
          <a:solidFill>
            <a:schemeClr val="bg2"/>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solidFill>
                <a:ea typeface="Roboto"/>
                <a:cs typeface="Roboto"/>
              </a:rPr>
              <a:t>Primary Prevention</a:t>
            </a:r>
          </a:p>
        </p:txBody>
      </p:sp>
      <p:sp>
        <p:nvSpPr>
          <p:cNvPr id="31" name="Arrow: Chevron 30">
            <a:extLst>
              <a:ext uri="{FF2B5EF4-FFF2-40B4-BE49-F238E27FC236}">
                <a16:creationId xmlns:a16="http://schemas.microsoft.com/office/drawing/2014/main" id="{2EF2BF05-F224-4E86-6490-A7E637264A62}"/>
              </a:ext>
            </a:extLst>
          </p:cNvPr>
          <p:cNvSpPr/>
          <p:nvPr/>
        </p:nvSpPr>
        <p:spPr>
          <a:xfrm>
            <a:off x="4313153" y="982577"/>
            <a:ext cx="3083938" cy="648764"/>
          </a:xfrm>
          <a:prstGeom prst="chevron">
            <a:avLst/>
          </a:prstGeom>
          <a:solidFill>
            <a:srgbClr val="8FB4CC">
              <a:alpha val="85000"/>
            </a:srgb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solidFill>
                <a:ea typeface="Roboto"/>
                <a:cs typeface="Roboto"/>
              </a:rPr>
              <a:t>Secondary Prevention</a:t>
            </a:r>
          </a:p>
        </p:txBody>
      </p:sp>
      <p:sp>
        <p:nvSpPr>
          <p:cNvPr id="32" name="Arrow: Chevron 31">
            <a:extLst>
              <a:ext uri="{FF2B5EF4-FFF2-40B4-BE49-F238E27FC236}">
                <a16:creationId xmlns:a16="http://schemas.microsoft.com/office/drawing/2014/main" id="{6B74FC2D-4B4A-403B-3752-9E8865EC4593}"/>
              </a:ext>
            </a:extLst>
          </p:cNvPr>
          <p:cNvSpPr/>
          <p:nvPr/>
        </p:nvSpPr>
        <p:spPr>
          <a:xfrm>
            <a:off x="7603365" y="982577"/>
            <a:ext cx="3055000" cy="648763"/>
          </a:xfrm>
          <a:prstGeom prst="chevron">
            <a:avLst/>
          </a:prstGeom>
          <a:solidFill>
            <a:srgbClr val="3D84C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solidFill>
                <a:ea typeface="Roboto"/>
                <a:cs typeface="Roboto"/>
              </a:rPr>
              <a:t>Tertiary Prevention</a:t>
            </a:r>
          </a:p>
        </p:txBody>
      </p:sp>
      <p:sp>
        <p:nvSpPr>
          <p:cNvPr id="37" name="Rectangle 36">
            <a:extLst>
              <a:ext uri="{FF2B5EF4-FFF2-40B4-BE49-F238E27FC236}">
                <a16:creationId xmlns:a16="http://schemas.microsoft.com/office/drawing/2014/main" id="{356928C3-3185-6CEC-996F-21DBDE26065C}"/>
              </a:ext>
            </a:extLst>
          </p:cNvPr>
          <p:cNvSpPr/>
          <p:nvPr/>
        </p:nvSpPr>
        <p:spPr>
          <a:xfrm>
            <a:off x="1304601" y="1835604"/>
            <a:ext cx="2798521" cy="332946"/>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64C91E0-5A54-3013-8418-0021FF490320}"/>
              </a:ext>
            </a:extLst>
          </p:cNvPr>
          <p:cNvSpPr/>
          <p:nvPr/>
        </p:nvSpPr>
        <p:spPr>
          <a:xfrm>
            <a:off x="2829297" y="3693261"/>
            <a:ext cx="7833100" cy="361795"/>
          </a:xfrm>
          <a:prstGeom prst="rect">
            <a:avLst/>
          </a:prstGeom>
          <a:solidFill>
            <a:schemeClr val="accent4">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69B30F4-8E11-59FD-F29E-D686E503F63E}"/>
              </a:ext>
            </a:extLst>
          </p:cNvPr>
          <p:cNvSpPr/>
          <p:nvPr/>
        </p:nvSpPr>
        <p:spPr>
          <a:xfrm>
            <a:off x="2838191" y="4164095"/>
            <a:ext cx="7834101" cy="381587"/>
          </a:xfrm>
          <a:prstGeom prst="rect">
            <a:avLst/>
          </a:prstGeom>
          <a:solidFill>
            <a:schemeClr val="accent4">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4AFC0DFA-3E7E-57CE-7B42-EDF3B6FA03AD}"/>
              </a:ext>
            </a:extLst>
          </p:cNvPr>
          <p:cNvSpPr txBox="1"/>
          <p:nvPr/>
        </p:nvSpPr>
        <p:spPr>
          <a:xfrm>
            <a:off x="1295400" y="1845734"/>
            <a:ext cx="308186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t>Trauma-Informed Transformation</a:t>
            </a:r>
            <a:endParaRPr lang="en-US" sz="1200" b="1">
              <a:ea typeface="Roboto"/>
              <a:cs typeface="Roboto"/>
            </a:endParaRPr>
          </a:p>
        </p:txBody>
      </p:sp>
      <p:sp>
        <p:nvSpPr>
          <p:cNvPr id="42" name="TextBox 41">
            <a:extLst>
              <a:ext uri="{FF2B5EF4-FFF2-40B4-BE49-F238E27FC236}">
                <a16:creationId xmlns:a16="http://schemas.microsoft.com/office/drawing/2014/main" id="{6C6B1C40-9344-741C-F840-658A9DA6F402}"/>
              </a:ext>
            </a:extLst>
          </p:cNvPr>
          <p:cNvSpPr txBox="1"/>
          <p:nvPr/>
        </p:nvSpPr>
        <p:spPr>
          <a:xfrm>
            <a:off x="3931920" y="3697814"/>
            <a:ext cx="521392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Roboto"/>
                <a:cs typeface="Roboto"/>
              </a:rPr>
              <a:t>Street Outreach Services: ~$20.8 million</a:t>
            </a:r>
          </a:p>
        </p:txBody>
      </p:sp>
      <p:sp>
        <p:nvSpPr>
          <p:cNvPr id="43" name="TextBox 42">
            <a:extLst>
              <a:ext uri="{FF2B5EF4-FFF2-40B4-BE49-F238E27FC236}">
                <a16:creationId xmlns:a16="http://schemas.microsoft.com/office/drawing/2014/main" id="{AC28A2A0-8452-1355-9551-BCEAC6741D17}"/>
              </a:ext>
            </a:extLst>
          </p:cNvPr>
          <p:cNvSpPr txBox="1"/>
          <p:nvPr/>
        </p:nvSpPr>
        <p:spPr>
          <a:xfrm>
            <a:off x="4458422" y="4188537"/>
            <a:ext cx="56005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Roboto"/>
                <a:cs typeface="Roboto"/>
              </a:rPr>
              <a:t>Victims Services: ~ $7.98 million</a:t>
            </a:r>
            <a:endParaRPr lang="en-US"/>
          </a:p>
        </p:txBody>
      </p:sp>
      <p:sp>
        <p:nvSpPr>
          <p:cNvPr id="44" name="TextBox 43">
            <a:extLst>
              <a:ext uri="{FF2B5EF4-FFF2-40B4-BE49-F238E27FC236}">
                <a16:creationId xmlns:a16="http://schemas.microsoft.com/office/drawing/2014/main" id="{3976D9CA-2D9D-28D7-C4E8-B732C67B4D1B}"/>
              </a:ext>
            </a:extLst>
          </p:cNvPr>
          <p:cNvSpPr txBox="1"/>
          <p:nvPr/>
        </p:nvSpPr>
        <p:spPr>
          <a:xfrm>
            <a:off x="4386586" y="4652008"/>
            <a:ext cx="62887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Roboto"/>
                <a:cs typeface="Roboto"/>
              </a:rPr>
              <a:t>Hospital-Based Violence Intervention: $1.5 million</a:t>
            </a:r>
          </a:p>
        </p:txBody>
      </p:sp>
      <p:sp>
        <p:nvSpPr>
          <p:cNvPr id="45" name="Rectangle 44">
            <a:extLst>
              <a:ext uri="{FF2B5EF4-FFF2-40B4-BE49-F238E27FC236}">
                <a16:creationId xmlns:a16="http://schemas.microsoft.com/office/drawing/2014/main" id="{9EEE3190-4335-7655-9CB6-4077EF7B10B9}"/>
              </a:ext>
            </a:extLst>
          </p:cNvPr>
          <p:cNvSpPr/>
          <p:nvPr/>
        </p:nvSpPr>
        <p:spPr>
          <a:xfrm>
            <a:off x="1304601" y="2315382"/>
            <a:ext cx="2798521" cy="332946"/>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B603C38C-2E74-30FC-3484-82FBDEB5D032}"/>
              </a:ext>
            </a:extLst>
          </p:cNvPr>
          <p:cNvSpPr txBox="1"/>
          <p:nvPr/>
        </p:nvSpPr>
        <p:spPr>
          <a:xfrm>
            <a:off x="1789289" y="2337231"/>
            <a:ext cx="308186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t>Restorative Practices</a:t>
            </a:r>
            <a:endParaRPr lang="en-US" sz="1600"/>
          </a:p>
        </p:txBody>
      </p:sp>
      <p:sp>
        <p:nvSpPr>
          <p:cNvPr id="47" name="Rectangle 46">
            <a:extLst>
              <a:ext uri="{FF2B5EF4-FFF2-40B4-BE49-F238E27FC236}">
                <a16:creationId xmlns:a16="http://schemas.microsoft.com/office/drawing/2014/main" id="{23CA6D48-43BB-293B-1665-5F57CB290567}"/>
              </a:ext>
            </a:extLst>
          </p:cNvPr>
          <p:cNvSpPr/>
          <p:nvPr/>
        </p:nvSpPr>
        <p:spPr>
          <a:xfrm>
            <a:off x="7600172" y="5152330"/>
            <a:ext cx="3066632" cy="33093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EE015D61-BA6A-CE5E-2342-DAB35AA94453}"/>
              </a:ext>
            </a:extLst>
          </p:cNvPr>
          <p:cNvSpPr txBox="1"/>
          <p:nvPr/>
        </p:nvSpPr>
        <p:spPr>
          <a:xfrm>
            <a:off x="7643593" y="5150365"/>
            <a:ext cx="3378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t>Chicago Torture Justice Center </a:t>
            </a:r>
            <a:endParaRPr lang="en-US"/>
          </a:p>
        </p:txBody>
      </p:sp>
      <p:sp>
        <p:nvSpPr>
          <p:cNvPr id="49" name="Rectangle 48">
            <a:extLst>
              <a:ext uri="{FF2B5EF4-FFF2-40B4-BE49-F238E27FC236}">
                <a16:creationId xmlns:a16="http://schemas.microsoft.com/office/drawing/2014/main" id="{59796B32-CF66-42EB-E06F-5D40CABE68DE}"/>
              </a:ext>
            </a:extLst>
          </p:cNvPr>
          <p:cNvSpPr/>
          <p:nvPr/>
        </p:nvSpPr>
        <p:spPr>
          <a:xfrm>
            <a:off x="7600172" y="5603885"/>
            <a:ext cx="3066632" cy="305812"/>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7F58485E-4221-3D5B-A8F4-0B83F9A701A6}"/>
              </a:ext>
            </a:extLst>
          </p:cNvPr>
          <p:cNvSpPr txBox="1"/>
          <p:nvPr/>
        </p:nvSpPr>
        <p:spPr>
          <a:xfrm>
            <a:off x="8054621" y="5601920"/>
            <a:ext cx="3378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t>People Who Cause Harm</a:t>
            </a:r>
            <a:endParaRPr lang="en-US"/>
          </a:p>
        </p:txBody>
      </p:sp>
      <p:sp>
        <p:nvSpPr>
          <p:cNvPr id="51" name="Rectangle 50">
            <a:extLst>
              <a:ext uri="{FF2B5EF4-FFF2-40B4-BE49-F238E27FC236}">
                <a16:creationId xmlns:a16="http://schemas.microsoft.com/office/drawing/2014/main" id="{BEB34214-BA62-92C8-D7C8-86D009AB70E7}"/>
              </a:ext>
            </a:extLst>
          </p:cNvPr>
          <p:cNvSpPr/>
          <p:nvPr/>
        </p:nvSpPr>
        <p:spPr>
          <a:xfrm>
            <a:off x="7600172" y="6047378"/>
            <a:ext cx="3066632" cy="33093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C459F253-E539-0516-C4BF-5EA53686F03B}"/>
              </a:ext>
            </a:extLst>
          </p:cNvPr>
          <p:cNvSpPr txBox="1"/>
          <p:nvPr/>
        </p:nvSpPr>
        <p:spPr>
          <a:xfrm>
            <a:off x="7525011" y="6057508"/>
            <a:ext cx="3378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t>Services for Child Sexual Assault</a:t>
            </a:r>
            <a:endParaRPr lang="en-US"/>
          </a:p>
        </p:txBody>
      </p:sp>
      <p:sp>
        <p:nvSpPr>
          <p:cNvPr id="53" name="Rectangle 52">
            <a:extLst>
              <a:ext uri="{FF2B5EF4-FFF2-40B4-BE49-F238E27FC236}">
                <a16:creationId xmlns:a16="http://schemas.microsoft.com/office/drawing/2014/main" id="{A25F4BA3-CDCF-BAFF-CF62-1F7BF8EE120B}"/>
              </a:ext>
            </a:extLst>
          </p:cNvPr>
          <p:cNvSpPr/>
          <p:nvPr/>
        </p:nvSpPr>
        <p:spPr>
          <a:xfrm>
            <a:off x="1304601" y="2781049"/>
            <a:ext cx="2798521" cy="332946"/>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CF846100-F1B6-AFF9-A424-0AE91C80FD2F}"/>
              </a:ext>
            </a:extLst>
          </p:cNvPr>
          <p:cNvSpPr txBox="1"/>
          <p:nvPr/>
        </p:nvSpPr>
        <p:spPr>
          <a:xfrm>
            <a:off x="1408289" y="2791179"/>
            <a:ext cx="308186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t>Bullying &amp; Suicide Prevention</a:t>
            </a:r>
            <a:endParaRPr lang="en-US" sz="1600"/>
          </a:p>
        </p:txBody>
      </p:sp>
      <p:sp>
        <p:nvSpPr>
          <p:cNvPr id="55" name="Rectangle 54">
            <a:extLst>
              <a:ext uri="{FF2B5EF4-FFF2-40B4-BE49-F238E27FC236}">
                <a16:creationId xmlns:a16="http://schemas.microsoft.com/office/drawing/2014/main" id="{054F8859-B058-13EF-37DA-D2C44E34F4AA}"/>
              </a:ext>
            </a:extLst>
          </p:cNvPr>
          <p:cNvSpPr/>
          <p:nvPr/>
        </p:nvSpPr>
        <p:spPr>
          <a:xfrm>
            <a:off x="1304295" y="3239848"/>
            <a:ext cx="6092796" cy="371691"/>
          </a:xfrm>
          <a:prstGeom prst="rect">
            <a:avLst/>
          </a:prstGeom>
          <a:solidFill>
            <a:schemeClr val="accent4">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88F07EEC-D492-EC06-65C1-9F10C13043D6}"/>
              </a:ext>
            </a:extLst>
          </p:cNvPr>
          <p:cNvSpPr txBox="1"/>
          <p:nvPr/>
        </p:nvSpPr>
        <p:spPr>
          <a:xfrm>
            <a:off x="1748107" y="3253907"/>
            <a:ext cx="56489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Roboto"/>
                <a:cs typeface="Roboto"/>
              </a:rPr>
              <a:t>Community Conveners: $1 million</a:t>
            </a:r>
            <a:endParaRPr lang="en-US"/>
          </a:p>
        </p:txBody>
      </p:sp>
      <p:sp>
        <p:nvSpPr>
          <p:cNvPr id="4" name="Right Brace 3">
            <a:extLst>
              <a:ext uri="{FF2B5EF4-FFF2-40B4-BE49-F238E27FC236}">
                <a16:creationId xmlns:a16="http://schemas.microsoft.com/office/drawing/2014/main" id="{77BCDBA6-A94F-CF39-58B5-11989CC519A4}"/>
              </a:ext>
            </a:extLst>
          </p:cNvPr>
          <p:cNvSpPr/>
          <p:nvPr/>
        </p:nvSpPr>
        <p:spPr>
          <a:xfrm>
            <a:off x="4206810" y="1845734"/>
            <a:ext cx="400511" cy="1302496"/>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Left Brace 4">
            <a:extLst>
              <a:ext uri="{FF2B5EF4-FFF2-40B4-BE49-F238E27FC236}">
                <a16:creationId xmlns:a16="http://schemas.microsoft.com/office/drawing/2014/main" id="{DEA0B03D-CD0B-A135-23E8-9BAFF8EB7CB7}"/>
              </a:ext>
            </a:extLst>
          </p:cNvPr>
          <p:cNvSpPr/>
          <p:nvPr/>
        </p:nvSpPr>
        <p:spPr>
          <a:xfrm>
            <a:off x="7130261" y="5119133"/>
            <a:ext cx="386691" cy="1330828"/>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423A1736-66D6-1DE2-5577-4CF7985CE466}"/>
              </a:ext>
            </a:extLst>
          </p:cNvPr>
          <p:cNvSpPr txBox="1"/>
          <p:nvPr/>
        </p:nvSpPr>
        <p:spPr>
          <a:xfrm>
            <a:off x="4607321" y="2327348"/>
            <a:ext cx="2090259" cy="369332"/>
          </a:xfrm>
          <a:prstGeom prst="rect">
            <a:avLst/>
          </a:prstGeom>
          <a:noFill/>
        </p:spPr>
        <p:txBody>
          <a:bodyPr wrap="square" rtlCol="0">
            <a:spAutoFit/>
          </a:bodyPr>
          <a:lstStyle/>
          <a:p>
            <a:r>
              <a:rPr lang="en-US" b="1"/>
              <a:t>$1.1 million</a:t>
            </a:r>
          </a:p>
        </p:txBody>
      </p:sp>
      <p:sp>
        <p:nvSpPr>
          <p:cNvPr id="7" name="TextBox 6">
            <a:extLst>
              <a:ext uri="{FF2B5EF4-FFF2-40B4-BE49-F238E27FC236}">
                <a16:creationId xmlns:a16="http://schemas.microsoft.com/office/drawing/2014/main" id="{56CE3C86-5106-1B39-4108-A77A44E0520D}"/>
              </a:ext>
            </a:extLst>
          </p:cNvPr>
          <p:cNvSpPr txBox="1"/>
          <p:nvPr/>
        </p:nvSpPr>
        <p:spPr>
          <a:xfrm>
            <a:off x="5306832" y="5601920"/>
            <a:ext cx="2090259" cy="369332"/>
          </a:xfrm>
          <a:prstGeom prst="rect">
            <a:avLst/>
          </a:prstGeom>
          <a:noFill/>
        </p:spPr>
        <p:txBody>
          <a:bodyPr wrap="square" rtlCol="0">
            <a:spAutoFit/>
          </a:bodyPr>
          <a:lstStyle/>
          <a:p>
            <a:r>
              <a:rPr lang="en-US" b="1"/>
              <a:t>$1.175 million</a:t>
            </a:r>
          </a:p>
        </p:txBody>
      </p:sp>
      <p:sp>
        <p:nvSpPr>
          <p:cNvPr id="8" name="Title 1">
            <a:extLst>
              <a:ext uri="{FF2B5EF4-FFF2-40B4-BE49-F238E27FC236}">
                <a16:creationId xmlns:a16="http://schemas.microsoft.com/office/drawing/2014/main" id="{4456663D-B7DF-1733-E237-BE475D62BA6A}"/>
              </a:ext>
            </a:extLst>
          </p:cNvPr>
          <p:cNvSpPr>
            <a:spLocks noGrp="1"/>
          </p:cNvSpPr>
          <p:nvPr>
            <p:ph type="title"/>
          </p:nvPr>
        </p:nvSpPr>
        <p:spPr>
          <a:xfrm>
            <a:off x="1027690" y="-140117"/>
            <a:ext cx="10058400" cy="1609344"/>
          </a:xfrm>
        </p:spPr>
        <p:txBody>
          <a:bodyPr>
            <a:normAutofit/>
          </a:bodyPr>
          <a:lstStyle/>
          <a:p>
            <a:r>
              <a:rPr lang="en-US" sz="2000"/>
              <a:t>2025 Violence Prevention Investments</a:t>
            </a:r>
          </a:p>
        </p:txBody>
      </p:sp>
    </p:spTree>
    <p:extLst>
      <p:ext uri="{BB962C8B-B14F-4D97-AF65-F5344CB8AC3E}">
        <p14:creationId xmlns:p14="http://schemas.microsoft.com/office/powerpoint/2010/main" val="16797436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C1550-0754-E454-3AB6-406AC70F5AAB}"/>
              </a:ext>
            </a:extLst>
          </p:cNvPr>
          <p:cNvSpPr>
            <a:spLocks noGrp="1"/>
          </p:cNvSpPr>
          <p:nvPr>
            <p:ph type="title"/>
          </p:nvPr>
        </p:nvSpPr>
        <p:spPr/>
        <p:txBody>
          <a:bodyPr/>
          <a:lstStyle/>
          <a:p>
            <a:r>
              <a:rPr lang="en-US"/>
              <a:t>CDPH’s Violence Prevention Strategy</a:t>
            </a:r>
          </a:p>
        </p:txBody>
      </p:sp>
      <p:sp>
        <p:nvSpPr>
          <p:cNvPr id="3" name="Content Placeholder 2">
            <a:extLst>
              <a:ext uri="{FF2B5EF4-FFF2-40B4-BE49-F238E27FC236}">
                <a16:creationId xmlns:a16="http://schemas.microsoft.com/office/drawing/2014/main" id="{C465DCE3-B98E-C21E-9A09-DC769B1578BF}"/>
              </a:ext>
            </a:extLst>
          </p:cNvPr>
          <p:cNvSpPr>
            <a:spLocks noGrp="1"/>
          </p:cNvSpPr>
          <p:nvPr>
            <p:ph idx="1"/>
          </p:nvPr>
        </p:nvSpPr>
        <p:spPr>
          <a:xfrm>
            <a:off x="1069848" y="2121408"/>
            <a:ext cx="4800010" cy="4050792"/>
          </a:xfrm>
        </p:spPr>
        <p:txBody>
          <a:bodyPr vert="horz" lIns="91440" tIns="45720" rIns="91440" bIns="45720" rtlCol="0" anchor="t">
            <a:normAutofit fontScale="85000" lnSpcReduction="20000"/>
          </a:bodyPr>
          <a:lstStyle/>
          <a:p>
            <a:pPr>
              <a:lnSpc>
                <a:spcPct val="110000"/>
              </a:lnSpc>
            </a:pPr>
            <a:r>
              <a:rPr lang="en-US">
                <a:solidFill>
                  <a:schemeClr val="tx1"/>
                </a:solidFill>
              </a:rPr>
              <a:t>CDPH’s violence prevention programs are at various stages of Step 3: Develop &amp; Test Prevention Strategies</a:t>
            </a:r>
            <a:endParaRPr lang="en-US"/>
          </a:p>
          <a:p>
            <a:pPr>
              <a:lnSpc>
                <a:spcPct val="110000"/>
              </a:lnSpc>
            </a:pPr>
            <a:r>
              <a:rPr lang="en-US">
                <a:solidFill>
                  <a:schemeClr val="tx1"/>
                </a:solidFill>
              </a:rPr>
              <a:t>2025 marks the launch of 2 critical programs that build essential, hyperlocal community supports ("Community Conveners") and response in hospital settings after violent injury occurs (HBVI)</a:t>
            </a:r>
            <a:endParaRPr lang="en-US">
              <a:solidFill>
                <a:schemeClr val="tx1"/>
              </a:solidFill>
              <a:ea typeface="Roboto"/>
              <a:cs typeface="Roboto"/>
            </a:endParaRPr>
          </a:p>
          <a:p>
            <a:pPr>
              <a:lnSpc>
                <a:spcPct val="110000"/>
              </a:lnSpc>
            </a:pPr>
            <a:r>
              <a:rPr lang="en-US">
                <a:solidFill>
                  <a:schemeClr val="tx1"/>
                </a:solidFill>
              </a:rPr>
              <a:t>Together CDPH’s OVP programs:</a:t>
            </a:r>
            <a:endParaRPr lang="en-US">
              <a:solidFill>
                <a:schemeClr val="tx1"/>
              </a:solidFill>
              <a:ea typeface="Roboto"/>
              <a:cs typeface="Roboto"/>
            </a:endParaRPr>
          </a:p>
          <a:p>
            <a:pPr lvl="1">
              <a:lnSpc>
                <a:spcPct val="110000"/>
              </a:lnSpc>
            </a:pPr>
            <a:r>
              <a:rPr lang="en-US">
                <a:solidFill>
                  <a:schemeClr val="tx1"/>
                </a:solidFill>
              </a:rPr>
              <a:t>Address multiple forms of violence</a:t>
            </a:r>
            <a:endParaRPr lang="en-US">
              <a:solidFill>
                <a:schemeClr val="tx1"/>
              </a:solidFill>
              <a:ea typeface="Roboto"/>
              <a:cs typeface="Roboto"/>
            </a:endParaRPr>
          </a:p>
          <a:p>
            <a:pPr lvl="1">
              <a:lnSpc>
                <a:spcPct val="110000"/>
              </a:lnSpc>
            </a:pPr>
            <a:r>
              <a:rPr lang="en-US">
                <a:solidFill>
                  <a:schemeClr val="tx1"/>
                </a:solidFill>
              </a:rPr>
              <a:t>Triage resources to community areas most impacted by violence</a:t>
            </a:r>
            <a:endParaRPr lang="en-US">
              <a:solidFill>
                <a:schemeClr val="tx1"/>
              </a:solidFill>
              <a:ea typeface="Roboto"/>
              <a:cs typeface="Roboto"/>
            </a:endParaRPr>
          </a:p>
          <a:p>
            <a:pPr lvl="1">
              <a:lnSpc>
                <a:spcPct val="110000"/>
              </a:lnSpc>
            </a:pPr>
            <a:r>
              <a:rPr lang="en-US">
                <a:solidFill>
                  <a:schemeClr val="tx1"/>
                </a:solidFill>
              </a:rPr>
              <a:t>Prioritize coordination and partnerships to build community trust and center the community’s voice</a:t>
            </a:r>
            <a:endParaRPr lang="en-US">
              <a:solidFill>
                <a:schemeClr val="tx1"/>
              </a:solidFill>
              <a:ea typeface="Roboto"/>
              <a:cs typeface="Roboto"/>
            </a:endParaRPr>
          </a:p>
        </p:txBody>
      </p:sp>
      <p:pic>
        <p:nvPicPr>
          <p:cNvPr id="4" name="Picture 3">
            <a:extLst>
              <a:ext uri="{FF2B5EF4-FFF2-40B4-BE49-F238E27FC236}">
                <a16:creationId xmlns:a16="http://schemas.microsoft.com/office/drawing/2014/main" id="{9795FDEB-16AE-C7FB-B6B8-B5D116C2C0AE}"/>
              </a:ext>
            </a:extLst>
          </p:cNvPr>
          <p:cNvPicPr>
            <a:picLocks noChangeAspect="1"/>
          </p:cNvPicPr>
          <p:nvPr/>
        </p:nvPicPr>
        <p:blipFill>
          <a:blip r:embed="rId2"/>
          <a:stretch>
            <a:fillRect/>
          </a:stretch>
        </p:blipFill>
        <p:spPr>
          <a:xfrm>
            <a:off x="6146467" y="4003794"/>
            <a:ext cx="5450691" cy="2369574"/>
          </a:xfrm>
          <a:prstGeom prst="rect">
            <a:avLst/>
          </a:prstGeom>
        </p:spPr>
      </p:pic>
      <p:pic>
        <p:nvPicPr>
          <p:cNvPr id="5" name="Picture 4">
            <a:extLst>
              <a:ext uri="{FF2B5EF4-FFF2-40B4-BE49-F238E27FC236}">
                <a16:creationId xmlns:a16="http://schemas.microsoft.com/office/drawing/2014/main" id="{ACCED5BB-305E-49D3-9BD1-8ABB7BC2851F}"/>
              </a:ext>
            </a:extLst>
          </p:cNvPr>
          <p:cNvPicPr>
            <a:picLocks noChangeAspect="1"/>
          </p:cNvPicPr>
          <p:nvPr/>
        </p:nvPicPr>
        <p:blipFill>
          <a:blip r:embed="rId3"/>
          <a:stretch>
            <a:fillRect/>
          </a:stretch>
        </p:blipFill>
        <p:spPr>
          <a:xfrm>
            <a:off x="6322144" y="1659243"/>
            <a:ext cx="5099338" cy="2180502"/>
          </a:xfrm>
          <a:prstGeom prst="rect">
            <a:avLst/>
          </a:prstGeom>
        </p:spPr>
      </p:pic>
      <p:sp>
        <p:nvSpPr>
          <p:cNvPr id="6" name="Oval 5">
            <a:extLst>
              <a:ext uri="{FF2B5EF4-FFF2-40B4-BE49-F238E27FC236}">
                <a16:creationId xmlns:a16="http://schemas.microsoft.com/office/drawing/2014/main" id="{470F9B23-5818-289D-71E7-213E49BA6A52}"/>
              </a:ext>
            </a:extLst>
          </p:cNvPr>
          <p:cNvSpPr/>
          <p:nvPr/>
        </p:nvSpPr>
        <p:spPr>
          <a:xfrm>
            <a:off x="8497495" y="1789471"/>
            <a:ext cx="2025445" cy="2050274"/>
          </a:xfrm>
          <a:prstGeom prst="ellipse">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32058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65EBA-CCA2-6C90-4632-A38C4E14B0E4}"/>
            </a:ext>
          </a:extLst>
        </p:cNvPr>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B0A6663B-6C73-2F2A-53C8-D82D92D70437}"/>
              </a:ext>
            </a:extLst>
          </p:cNvPr>
          <p:cNvGraphicFramePr/>
          <p:nvPr/>
        </p:nvGraphicFramePr>
        <p:xfrm>
          <a:off x="5299587" y="1794879"/>
          <a:ext cx="6509312" cy="4796176"/>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a16="http://schemas.microsoft.com/office/drawing/2014/main" id="{E42307F3-D2D8-EF14-C537-CC627607864D}"/>
              </a:ext>
            </a:extLst>
          </p:cNvPr>
          <p:cNvSpPr>
            <a:spLocks noGrp="1"/>
          </p:cNvSpPr>
          <p:nvPr>
            <p:ph type="title"/>
          </p:nvPr>
        </p:nvSpPr>
        <p:spPr/>
        <p:txBody>
          <a:bodyPr/>
          <a:lstStyle/>
          <a:p>
            <a:r>
              <a:rPr lang="en-US"/>
              <a:t>CDPH’s Violence Prevention Portfolio</a:t>
            </a:r>
          </a:p>
        </p:txBody>
      </p:sp>
      <p:sp>
        <p:nvSpPr>
          <p:cNvPr id="3" name="Content Placeholder 2">
            <a:extLst>
              <a:ext uri="{FF2B5EF4-FFF2-40B4-BE49-F238E27FC236}">
                <a16:creationId xmlns:a16="http://schemas.microsoft.com/office/drawing/2014/main" id="{E003573A-C5FC-91C7-874E-35F549C94C5B}"/>
              </a:ext>
            </a:extLst>
          </p:cNvPr>
          <p:cNvSpPr>
            <a:spLocks noGrp="1"/>
          </p:cNvSpPr>
          <p:nvPr>
            <p:ph idx="1"/>
          </p:nvPr>
        </p:nvSpPr>
        <p:spPr>
          <a:xfrm>
            <a:off x="875660" y="1965861"/>
            <a:ext cx="4345269" cy="4336616"/>
          </a:xfrm>
        </p:spPr>
        <p:txBody>
          <a:bodyPr vert="horz" lIns="91440" tIns="45720" rIns="91440" bIns="45720" rtlCol="0" anchor="t">
            <a:normAutofit fontScale="70000" lnSpcReduction="20000"/>
          </a:bodyPr>
          <a:lstStyle/>
          <a:p>
            <a:pPr>
              <a:lnSpc>
                <a:spcPct val="120000"/>
              </a:lnSpc>
            </a:pPr>
            <a:r>
              <a:rPr lang="en-US">
                <a:solidFill>
                  <a:schemeClr val="tx1"/>
                </a:solidFill>
              </a:rPr>
              <a:t>Since the COVID-19 Pandemic, CDPH utilized historic investments in Violence Prevention to build and launch a comprehensive portfolio of evidenced-based programs to address violence</a:t>
            </a:r>
            <a:endParaRPr lang="en-US"/>
          </a:p>
          <a:p>
            <a:pPr>
              <a:lnSpc>
                <a:spcPct val="120000"/>
              </a:lnSpc>
            </a:pPr>
            <a:r>
              <a:rPr lang="en-US">
                <a:solidFill>
                  <a:schemeClr val="tx1"/>
                </a:solidFill>
              </a:rPr>
              <a:t>In addition to its funding portfolio, CDPH housed the Community Safety Coordination Center (CSCC), which built infrastructure to</a:t>
            </a:r>
            <a:endParaRPr lang="en-US">
              <a:solidFill>
                <a:schemeClr val="tx1"/>
              </a:solidFill>
              <a:ea typeface="Roboto"/>
              <a:cs typeface="Roboto"/>
            </a:endParaRPr>
          </a:p>
          <a:p>
            <a:pPr lvl="1">
              <a:lnSpc>
                <a:spcPct val="120000"/>
              </a:lnSpc>
            </a:pPr>
            <a:r>
              <a:rPr lang="en-US">
                <a:solidFill>
                  <a:schemeClr val="tx1"/>
                </a:solidFill>
              </a:rPr>
              <a:t>Engage community</a:t>
            </a:r>
            <a:endParaRPr lang="en-US">
              <a:solidFill>
                <a:schemeClr val="tx1"/>
              </a:solidFill>
              <a:ea typeface="Roboto"/>
              <a:cs typeface="Roboto"/>
            </a:endParaRPr>
          </a:p>
          <a:p>
            <a:pPr lvl="1">
              <a:lnSpc>
                <a:spcPct val="120000"/>
              </a:lnSpc>
            </a:pPr>
            <a:r>
              <a:rPr lang="en-US">
                <a:solidFill>
                  <a:schemeClr val="tx1"/>
                </a:solidFill>
              </a:rPr>
              <a:t>Facilitate interagency coordination</a:t>
            </a:r>
            <a:endParaRPr lang="en-US">
              <a:solidFill>
                <a:schemeClr val="tx1"/>
              </a:solidFill>
              <a:ea typeface="Roboto"/>
              <a:cs typeface="Roboto"/>
            </a:endParaRPr>
          </a:p>
          <a:p>
            <a:pPr lvl="1">
              <a:lnSpc>
                <a:spcPct val="120000"/>
              </a:lnSpc>
            </a:pPr>
            <a:r>
              <a:rPr lang="en-US">
                <a:solidFill>
                  <a:schemeClr val="tx1"/>
                </a:solidFill>
              </a:rPr>
              <a:t>Utilize data surveillance to inform response to violent incidents</a:t>
            </a:r>
            <a:endParaRPr lang="en-US">
              <a:solidFill>
                <a:schemeClr val="tx1"/>
              </a:solidFill>
              <a:ea typeface="Roboto"/>
              <a:cs typeface="Roboto"/>
            </a:endParaRPr>
          </a:p>
          <a:p>
            <a:pPr lvl="1">
              <a:lnSpc>
                <a:spcPct val="120000"/>
              </a:lnSpc>
            </a:pPr>
            <a:r>
              <a:rPr lang="en-US">
                <a:solidFill>
                  <a:schemeClr val="tx1"/>
                </a:solidFill>
              </a:rPr>
              <a:t>Establish place-based interventions to address violence</a:t>
            </a:r>
          </a:p>
          <a:p>
            <a:pPr marL="274320" lvl="1" indent="0">
              <a:lnSpc>
                <a:spcPct val="120000"/>
              </a:lnSpc>
              <a:buNone/>
            </a:pPr>
            <a:endParaRPr lang="en-US">
              <a:solidFill>
                <a:schemeClr val="tx1"/>
              </a:solidFill>
            </a:endParaRPr>
          </a:p>
          <a:p>
            <a:pPr marL="274320" lvl="1" indent="0">
              <a:lnSpc>
                <a:spcPct val="120000"/>
              </a:lnSpc>
              <a:buNone/>
            </a:pPr>
            <a:r>
              <a:rPr lang="en-US" i="1">
                <a:solidFill>
                  <a:schemeClr val="tx1"/>
                </a:solidFill>
                <a:ea typeface="Roboto"/>
                <a:cs typeface="Roboto"/>
              </a:rPr>
              <a:t>*Programs that face a funding cliff in 2026</a:t>
            </a:r>
          </a:p>
        </p:txBody>
      </p:sp>
    </p:spTree>
    <p:extLst>
      <p:ext uri="{BB962C8B-B14F-4D97-AF65-F5344CB8AC3E}">
        <p14:creationId xmlns:p14="http://schemas.microsoft.com/office/powerpoint/2010/main" val="2267093454"/>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4" name="AgendaLine"/>
          <p:cNvCxnSpPr>
            <a:cxnSpLocks/>
          </p:cNvCxnSpPr>
          <p:nvPr/>
        </p:nvCxnSpPr>
        <p:spPr>
          <a:xfrm>
            <a:off x="2358684" y="1571978"/>
            <a:ext cx="0" cy="4896555"/>
          </a:xfrm>
          <a:prstGeom prst="line">
            <a:avLst/>
          </a:prstGeom>
          <a:ln w="1905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10" name="btfpLayoutConfig" hidden="1"/>
          <p:cNvSpPr txBox="1"/>
          <p:nvPr/>
        </p:nvSpPr>
        <p:spPr>
          <a:xfrm>
            <a:off x="12700" y="12700"/>
            <a:ext cx="8890000" cy="107722"/>
          </a:xfrm>
          <a:prstGeom prst="rect">
            <a:avLst/>
          </a:prstGeom>
          <a:noFill/>
        </p:spPr>
        <p:txBody>
          <a:bodyPr vert="horz" rtlCol="0">
            <a:spAutoFit/>
          </a:bodyPr>
          <a:lstStyle/>
          <a:p>
            <a:r>
              <a:rPr lang="en-US" sz="100">
                <a:solidFill>
                  <a:srgbClr val="FFFFFF">
                    <a:alpha val="0"/>
                  </a:srgbClr>
                </a:solidFill>
              </a:rPr>
              <a:t>overall_1_132617861608743146 columns_1_132617861608743146 </a:t>
            </a:r>
          </a:p>
        </p:txBody>
      </p:sp>
      <p:sp>
        <p:nvSpPr>
          <p:cNvPr id="17" name="AgendaTitle"/>
          <p:cNvSpPr txBox="1"/>
          <p:nvPr/>
        </p:nvSpPr>
        <p:spPr>
          <a:xfrm>
            <a:off x="1066800" y="1727200"/>
            <a:ext cx="10160000" cy="235611"/>
          </a:xfrm>
          <a:prstGeom prst="rect">
            <a:avLst/>
          </a:prstGeom>
          <a:noFill/>
        </p:spPr>
        <p:txBody>
          <a:bodyPr vert="horz" lIns="18136" tIns="25226" rIns="72073" bIns="25226" rtlCol="0">
            <a:spAutoFit/>
          </a:bodyPr>
          <a:lstStyle/>
          <a:p>
            <a:r>
              <a:rPr lang="en-US" sz="1200" b="1" cap="all" spc="450"/>
              <a:t>Agenda</a:t>
            </a:r>
          </a:p>
        </p:txBody>
      </p:sp>
      <p:sp>
        <p:nvSpPr>
          <p:cNvPr id="18" name="AgendaEmphasisBar"/>
          <p:cNvSpPr/>
          <p:nvPr/>
        </p:nvSpPr>
        <p:spPr>
          <a:xfrm>
            <a:off x="2434437" y="1965032"/>
            <a:ext cx="126999" cy="743179"/>
          </a:xfrm>
          <a:prstGeom prst="rect">
            <a:avLst/>
          </a:prstGeom>
          <a:solidFill>
            <a:srgbClr val="CC0000"/>
          </a:solidFill>
          <a:ln w="19050">
            <a:solidFill>
              <a:srgbClr val="CC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AgendaSeparator4">
            <a:extLst>
              <a:ext uri="{FF2B5EF4-FFF2-40B4-BE49-F238E27FC236}">
                <a16:creationId xmlns:a16="http://schemas.microsoft.com/office/drawing/2014/main" id="{87305A2C-B1D2-7CCB-4D9E-235B957DB124}"/>
              </a:ext>
            </a:extLst>
          </p:cNvPr>
          <p:cNvCxnSpPr/>
          <p:nvPr/>
        </p:nvCxnSpPr>
        <p:spPr>
          <a:xfrm>
            <a:off x="2737515" y="5716976"/>
            <a:ext cx="1924050" cy="0"/>
          </a:xfrm>
          <a:prstGeom prst="line">
            <a:avLst/>
          </a:prstGeom>
          <a:ln w="9525">
            <a:solidFill>
              <a:srgbClr val="D6D6D6"/>
            </a:solidFill>
          </a:ln>
        </p:spPr>
        <p:style>
          <a:lnRef idx="1">
            <a:schemeClr val="accent1"/>
          </a:lnRef>
          <a:fillRef idx="0">
            <a:schemeClr val="accent1"/>
          </a:fillRef>
          <a:effectRef idx="0">
            <a:schemeClr val="accent1"/>
          </a:effectRef>
          <a:fontRef idx="minor">
            <a:schemeClr val="tx1"/>
          </a:fontRef>
        </p:style>
      </p:cxnSp>
      <p:cxnSp>
        <p:nvCxnSpPr>
          <p:cNvPr id="3" name="AgendaSeparator4">
            <a:extLst>
              <a:ext uri="{FF2B5EF4-FFF2-40B4-BE49-F238E27FC236}">
                <a16:creationId xmlns:a16="http://schemas.microsoft.com/office/drawing/2014/main" id="{FBFE185C-9B21-82F9-08D7-639E08B8EA6D}"/>
              </a:ext>
            </a:extLst>
          </p:cNvPr>
          <p:cNvCxnSpPr/>
          <p:nvPr/>
        </p:nvCxnSpPr>
        <p:spPr>
          <a:xfrm>
            <a:off x="2737515" y="1962811"/>
            <a:ext cx="1924050" cy="0"/>
          </a:xfrm>
          <a:prstGeom prst="line">
            <a:avLst/>
          </a:prstGeom>
          <a:ln w="9525">
            <a:solidFill>
              <a:srgbClr val="D6D6D6"/>
            </a:solidFill>
          </a:ln>
        </p:spPr>
        <p:style>
          <a:lnRef idx="1">
            <a:schemeClr val="accent1"/>
          </a:lnRef>
          <a:fillRef idx="0">
            <a:schemeClr val="accent1"/>
          </a:fillRef>
          <a:effectRef idx="0">
            <a:schemeClr val="accent1"/>
          </a:effectRef>
          <a:fontRef idx="minor">
            <a:schemeClr val="tx1"/>
          </a:fontRef>
        </p:style>
      </p:cxnSp>
      <p:sp>
        <p:nvSpPr>
          <p:cNvPr id="6" name="AgendaTextBox">
            <a:extLst>
              <a:ext uri="{FF2B5EF4-FFF2-40B4-BE49-F238E27FC236}">
                <a16:creationId xmlns:a16="http://schemas.microsoft.com/office/drawing/2014/main" id="{619677D8-EABE-D3CF-2E83-D0173382CC16}"/>
              </a:ext>
            </a:extLst>
          </p:cNvPr>
          <p:cNvSpPr txBox="1"/>
          <p:nvPr/>
        </p:nvSpPr>
        <p:spPr>
          <a:xfrm>
            <a:off x="2737515" y="1525976"/>
            <a:ext cx="8324185" cy="4191000"/>
          </a:xfrm>
          <a:prstGeom prst="rect">
            <a:avLst/>
          </a:prstGeom>
          <a:noFill/>
        </p:spPr>
        <p:txBody>
          <a:bodyPr vert="horz" wrap="square" lIns="91440" tIns="45720" rIns="91440" bIns="45720" rtlCol="0" anchor="t">
            <a:noAutofit/>
          </a:bodyPr>
          <a:lstStyle/>
          <a:p>
            <a:pPr>
              <a:lnSpc>
                <a:spcPct val="150000"/>
              </a:lnSpc>
            </a:pPr>
            <a:r>
              <a:rPr lang="en-US" sz="2000" dirty="0">
                <a:solidFill>
                  <a:schemeClr val="tx1">
                    <a:lumMod val="95000"/>
                    <a:lumOff val="5000"/>
                  </a:schemeClr>
                </a:solidFill>
              </a:rPr>
              <a:t>Welcome, Attendance, &amp; Minute Approval</a:t>
            </a:r>
            <a:endParaRPr lang="en-US">
              <a:solidFill>
                <a:schemeClr val="tx1">
                  <a:lumMod val="95000"/>
                  <a:lumOff val="5000"/>
                </a:schemeClr>
              </a:solidFill>
            </a:endParaRPr>
          </a:p>
          <a:p>
            <a:pPr>
              <a:lnSpc>
                <a:spcPct val="150000"/>
              </a:lnSpc>
            </a:pPr>
            <a:r>
              <a:rPr lang="en-US" sz="2000" dirty="0"/>
              <a:t>Public Comment</a:t>
            </a:r>
          </a:p>
          <a:p>
            <a:pPr>
              <a:lnSpc>
                <a:spcPct val="150000"/>
              </a:lnSpc>
            </a:pPr>
            <a:r>
              <a:rPr lang="en-US" sz="2000" dirty="0">
                <a:ea typeface="+mn-lt"/>
                <a:cs typeface="+mn-lt"/>
              </a:rPr>
              <a:t>Administrative Updates</a:t>
            </a:r>
            <a:endParaRPr lang="en-US" dirty="0"/>
          </a:p>
          <a:p>
            <a:pPr>
              <a:lnSpc>
                <a:spcPct val="150000"/>
              </a:lnSpc>
            </a:pPr>
            <a:r>
              <a:rPr lang="en-US" sz="2000" dirty="0"/>
              <a:t>Follow Up from Q4 Meeting</a:t>
            </a:r>
          </a:p>
          <a:p>
            <a:pPr marL="800100" lvl="1" indent="-342900">
              <a:buFont typeface="Arial"/>
              <a:buChar char="•"/>
            </a:pPr>
            <a:r>
              <a:rPr lang="en-US" sz="2000" dirty="0">
                <a:ea typeface="+mn-lt"/>
                <a:cs typeface="+mn-lt"/>
              </a:rPr>
              <a:t>National Association for Children of Addiction (</a:t>
            </a:r>
            <a:r>
              <a:rPr lang="en-US" sz="2000" err="1">
                <a:ea typeface="+mn-lt"/>
                <a:cs typeface="+mn-lt"/>
              </a:rPr>
              <a:t>NACoA</a:t>
            </a:r>
            <a:r>
              <a:rPr lang="en-US" sz="2000" dirty="0">
                <a:ea typeface="+mn-lt"/>
                <a:cs typeface="+mn-lt"/>
              </a:rPr>
              <a:t>) Presentation</a:t>
            </a:r>
            <a:endParaRPr lang="en-US" dirty="0">
              <a:ea typeface="+mn-lt"/>
              <a:cs typeface="+mn-lt"/>
            </a:endParaRPr>
          </a:p>
          <a:p>
            <a:pPr marL="800100" lvl="1" indent="-342900">
              <a:buFont typeface="Arial"/>
              <a:buChar char="•"/>
            </a:pPr>
            <a:r>
              <a:rPr lang="en-US" sz="2000" dirty="0">
                <a:ea typeface="+mn-lt"/>
                <a:cs typeface="+mn-lt"/>
              </a:rPr>
              <a:t>CDPH Update </a:t>
            </a:r>
          </a:p>
          <a:p>
            <a:pPr>
              <a:lnSpc>
                <a:spcPct val="150000"/>
              </a:lnSpc>
            </a:pPr>
            <a:r>
              <a:rPr lang="en-US" sz="2000" dirty="0"/>
              <a:t>Feedback Look from City Departments</a:t>
            </a:r>
          </a:p>
          <a:p>
            <a:pPr>
              <a:lnSpc>
                <a:spcPct val="150000"/>
              </a:lnSpc>
            </a:pPr>
            <a:r>
              <a:rPr lang="en-US" sz="2000" dirty="0"/>
              <a:t>Mayor's Office Updates</a:t>
            </a:r>
          </a:p>
          <a:p>
            <a:pPr>
              <a:lnSpc>
                <a:spcPct val="150000"/>
              </a:lnSpc>
              <a:spcBef>
                <a:spcPts val="3600"/>
              </a:spcBef>
            </a:pPr>
            <a:endParaRPr lang="en-US" sz="2000"/>
          </a:p>
        </p:txBody>
      </p:sp>
    </p:spTree>
    <p:extLst>
      <p:ext uri="{BB962C8B-B14F-4D97-AF65-F5344CB8AC3E}">
        <p14:creationId xmlns:p14="http://schemas.microsoft.com/office/powerpoint/2010/main" val="12521375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9BC2F-1B42-FB28-76CA-89302C7D4B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B4DE5B-FB70-5C08-B5CB-F1981F7A0135}"/>
              </a:ext>
            </a:extLst>
          </p:cNvPr>
          <p:cNvSpPr>
            <a:spLocks noGrp="1"/>
          </p:cNvSpPr>
          <p:nvPr>
            <p:ph type="ctrTitle"/>
          </p:nvPr>
        </p:nvSpPr>
        <p:spPr/>
        <p:txBody>
          <a:bodyPr/>
          <a:lstStyle/>
          <a:p>
            <a:r>
              <a:rPr lang="en-US"/>
              <a:t>Mental Health</a:t>
            </a:r>
          </a:p>
        </p:txBody>
      </p:sp>
      <p:sp>
        <p:nvSpPr>
          <p:cNvPr id="3" name="Subtitle 2">
            <a:extLst>
              <a:ext uri="{FF2B5EF4-FFF2-40B4-BE49-F238E27FC236}">
                <a16:creationId xmlns:a16="http://schemas.microsoft.com/office/drawing/2014/main" id="{F7F977F5-C104-AC25-4DCA-8A53C80EE78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144860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15D06-0449-344A-9B85-A9C9FE7824E5}"/>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962A5349-BB60-39D0-08AB-4E319D8C4D58}"/>
              </a:ext>
            </a:extLst>
          </p:cNvPr>
          <p:cNvGrpSpPr/>
          <p:nvPr/>
        </p:nvGrpSpPr>
        <p:grpSpPr>
          <a:xfrm>
            <a:off x="105999" y="1937569"/>
            <a:ext cx="3812326" cy="4901381"/>
            <a:chOff x="55468" y="2040932"/>
            <a:chExt cx="3722280" cy="4817068"/>
          </a:xfrm>
        </p:grpSpPr>
        <p:pic>
          <p:nvPicPr>
            <p:cNvPr id="8" name="Picture 7" descr="Diagram, map&#10;&#10;AI-generated content may be incorrect.">
              <a:extLst>
                <a:ext uri="{FF2B5EF4-FFF2-40B4-BE49-F238E27FC236}">
                  <a16:creationId xmlns:a16="http://schemas.microsoft.com/office/drawing/2014/main" id="{8AE128D1-65E8-1665-3CF5-DE295454F7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68" y="2040932"/>
              <a:ext cx="3722280" cy="4817068"/>
            </a:xfrm>
            <a:prstGeom prst="rect">
              <a:avLst/>
            </a:prstGeom>
          </p:spPr>
        </p:pic>
        <p:sp>
          <p:nvSpPr>
            <p:cNvPr id="9" name="Rectangle 8">
              <a:extLst>
                <a:ext uri="{FF2B5EF4-FFF2-40B4-BE49-F238E27FC236}">
                  <a16:creationId xmlns:a16="http://schemas.microsoft.com/office/drawing/2014/main" id="{5CBDB75F-7733-F97E-B456-4CEABA1B9A2A}"/>
                </a:ext>
              </a:extLst>
            </p:cNvPr>
            <p:cNvSpPr/>
            <p:nvPr/>
          </p:nvSpPr>
          <p:spPr>
            <a:xfrm>
              <a:off x="127819" y="5578970"/>
              <a:ext cx="1052052" cy="3203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D749C033-8AB7-2BFC-1593-4DA06495717A}"/>
              </a:ext>
            </a:extLst>
          </p:cNvPr>
          <p:cNvSpPr>
            <a:spLocks noGrp="1"/>
          </p:cNvSpPr>
          <p:nvPr>
            <p:ph type="title"/>
          </p:nvPr>
        </p:nvSpPr>
        <p:spPr>
          <a:xfrm>
            <a:off x="1066799" y="540704"/>
            <a:ext cx="10050856" cy="915245"/>
          </a:xfrm>
        </p:spPr>
        <p:txBody>
          <a:bodyPr>
            <a:normAutofit/>
          </a:bodyPr>
          <a:lstStyle/>
          <a:p>
            <a:r>
              <a:rPr lang="en-US" sz="4400">
                <a:latin typeface="Big Shoulders Display"/>
              </a:rPr>
              <a:t>Post-Pilot Relaunch Snapshot</a:t>
            </a:r>
            <a:endParaRPr lang="en-US" sz="4400"/>
          </a:p>
        </p:txBody>
      </p:sp>
      <p:sp>
        <p:nvSpPr>
          <p:cNvPr id="4" name="Slide Number Placeholder 3">
            <a:extLst>
              <a:ext uri="{FF2B5EF4-FFF2-40B4-BE49-F238E27FC236}">
                <a16:creationId xmlns:a16="http://schemas.microsoft.com/office/drawing/2014/main" id="{F5CB9BFB-BC8D-1089-69D2-49795EA57443}"/>
              </a:ext>
            </a:extLst>
          </p:cNvPr>
          <p:cNvSpPr>
            <a:spLocks noGrp="1"/>
          </p:cNvSpPr>
          <p:nvPr>
            <p:ph type="sldNum" sz="quarter" idx="12"/>
          </p:nvPr>
        </p:nvSpPr>
        <p:spPr/>
        <p:txBody>
          <a:bodyPr/>
          <a:lstStyle/>
          <a:p>
            <a:fld id="{3FCCF984-64AA-42B4-8D2F-66BCDE3A50F4}" type="slidenum">
              <a:rPr lang="en-US" smtClean="0"/>
              <a:t>31</a:t>
            </a:fld>
            <a:endParaRPr lang="en-US"/>
          </a:p>
        </p:txBody>
      </p:sp>
      <p:sp>
        <p:nvSpPr>
          <p:cNvPr id="18" name="TextBox 3">
            <a:extLst>
              <a:ext uri="{FF2B5EF4-FFF2-40B4-BE49-F238E27FC236}">
                <a16:creationId xmlns:a16="http://schemas.microsoft.com/office/drawing/2014/main" id="{A938C7E9-C26F-566A-180B-7EE70A38F10B}"/>
              </a:ext>
            </a:extLst>
          </p:cNvPr>
          <p:cNvSpPr txBox="1"/>
          <p:nvPr/>
        </p:nvSpPr>
        <p:spPr>
          <a:xfrm>
            <a:off x="4003979" y="2262065"/>
            <a:ext cx="2364653" cy="1200329"/>
          </a:xfrm>
          <a:prstGeom prst="rect">
            <a:avLst/>
          </a:prstGeom>
          <a:solidFill>
            <a:schemeClr val="accent2">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t>Total as of </a:t>
            </a:r>
            <a:r>
              <a:rPr lang="en-US" sz="1600" b="1"/>
              <a:t>1/31/25: </a:t>
            </a:r>
            <a:endParaRPr lang="en-US" sz="1200" b="1"/>
          </a:p>
          <a:p>
            <a:pPr algn="ctr"/>
            <a:r>
              <a:rPr lang="en-US" sz="3200" b="1"/>
              <a:t>103</a:t>
            </a:r>
            <a:endParaRPr lang="en-US" sz="1200"/>
          </a:p>
          <a:p>
            <a:r>
              <a:rPr lang="en-US" sz="1200" i="1"/>
              <a:t>Since the program relaunched on 12/16/24</a:t>
            </a:r>
          </a:p>
        </p:txBody>
      </p:sp>
      <p:sp>
        <p:nvSpPr>
          <p:cNvPr id="19" name="TextBox 8">
            <a:extLst>
              <a:ext uri="{FF2B5EF4-FFF2-40B4-BE49-F238E27FC236}">
                <a16:creationId xmlns:a16="http://schemas.microsoft.com/office/drawing/2014/main" id="{F9A165AD-925A-E595-6C77-F2F6565C17D8}"/>
              </a:ext>
            </a:extLst>
          </p:cNvPr>
          <p:cNvSpPr txBox="1"/>
          <p:nvPr/>
        </p:nvSpPr>
        <p:spPr>
          <a:xfrm>
            <a:off x="4005552" y="3542007"/>
            <a:ext cx="2363081" cy="830997"/>
          </a:xfrm>
          <a:prstGeom prst="rect">
            <a:avLst/>
          </a:prstGeom>
          <a:solidFill>
            <a:schemeClr val="accent3">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t>January 2025 Total:</a:t>
            </a:r>
          </a:p>
          <a:p>
            <a:pPr algn="ctr"/>
            <a:r>
              <a:rPr lang="en-US" sz="3200" b="1"/>
              <a:t>72</a:t>
            </a:r>
          </a:p>
        </p:txBody>
      </p:sp>
      <p:sp>
        <p:nvSpPr>
          <p:cNvPr id="20" name="TextBox 12">
            <a:extLst>
              <a:ext uri="{FF2B5EF4-FFF2-40B4-BE49-F238E27FC236}">
                <a16:creationId xmlns:a16="http://schemas.microsoft.com/office/drawing/2014/main" id="{C8052574-3FBC-F7FB-2D84-824BD33E8DE9}"/>
              </a:ext>
            </a:extLst>
          </p:cNvPr>
          <p:cNvSpPr txBox="1"/>
          <p:nvPr/>
        </p:nvSpPr>
        <p:spPr>
          <a:xfrm>
            <a:off x="9340618" y="2262066"/>
            <a:ext cx="2358576" cy="1200329"/>
          </a:xfrm>
          <a:prstGeom prst="rect">
            <a:avLst/>
          </a:prstGeom>
          <a:solidFill>
            <a:schemeClr val="accent2">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t>Total as of </a:t>
            </a:r>
            <a:r>
              <a:rPr lang="en-US" sz="1600" b="1"/>
              <a:t>1/31/25: </a:t>
            </a:r>
            <a:endParaRPr lang="en-US" sz="1200" b="1"/>
          </a:p>
          <a:p>
            <a:pPr algn="ctr"/>
            <a:r>
              <a:rPr lang="en-US" sz="3200" b="1"/>
              <a:t>104</a:t>
            </a:r>
          </a:p>
          <a:p>
            <a:r>
              <a:rPr lang="en-US" sz="1200" i="1"/>
              <a:t>Since the program relaunched on 12/16/24</a:t>
            </a:r>
          </a:p>
        </p:txBody>
      </p:sp>
      <p:sp>
        <p:nvSpPr>
          <p:cNvPr id="21" name="TextBox 13">
            <a:extLst>
              <a:ext uri="{FF2B5EF4-FFF2-40B4-BE49-F238E27FC236}">
                <a16:creationId xmlns:a16="http://schemas.microsoft.com/office/drawing/2014/main" id="{3D3DCF34-0202-4FA7-AD44-720A2F83F953}"/>
              </a:ext>
            </a:extLst>
          </p:cNvPr>
          <p:cNvSpPr txBox="1"/>
          <p:nvPr/>
        </p:nvSpPr>
        <p:spPr>
          <a:xfrm>
            <a:off x="9340618" y="3542008"/>
            <a:ext cx="2358576" cy="830997"/>
          </a:xfrm>
          <a:prstGeom prst="rect">
            <a:avLst/>
          </a:prstGeom>
          <a:solidFill>
            <a:schemeClr val="accent3">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t>January 2025 Total:</a:t>
            </a:r>
            <a:endParaRPr lang="en-US" sz="1600" b="1"/>
          </a:p>
          <a:p>
            <a:pPr algn="ctr"/>
            <a:r>
              <a:rPr lang="en-US" sz="3200" b="1"/>
              <a:t>67</a:t>
            </a:r>
          </a:p>
        </p:txBody>
      </p:sp>
      <p:sp>
        <p:nvSpPr>
          <p:cNvPr id="22" name="Rectangle 21">
            <a:extLst>
              <a:ext uri="{FF2B5EF4-FFF2-40B4-BE49-F238E27FC236}">
                <a16:creationId xmlns:a16="http://schemas.microsoft.com/office/drawing/2014/main" id="{2ACBFF50-EB71-09E9-A8E0-EA803E12545F}"/>
              </a:ext>
            </a:extLst>
          </p:cNvPr>
          <p:cNvSpPr/>
          <p:nvPr/>
        </p:nvSpPr>
        <p:spPr>
          <a:xfrm>
            <a:off x="3905834" y="2169348"/>
            <a:ext cx="2558049" cy="2298458"/>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TextBox 6">
            <a:extLst>
              <a:ext uri="{FF2B5EF4-FFF2-40B4-BE49-F238E27FC236}">
                <a16:creationId xmlns:a16="http://schemas.microsoft.com/office/drawing/2014/main" id="{53332AE8-F05A-6FD0-246A-B3A0D26BEFA5}"/>
              </a:ext>
            </a:extLst>
          </p:cNvPr>
          <p:cNvSpPr txBox="1"/>
          <p:nvPr/>
        </p:nvSpPr>
        <p:spPr>
          <a:xfrm>
            <a:off x="3905834" y="1813190"/>
            <a:ext cx="2085975" cy="36674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t>Responses</a:t>
            </a:r>
          </a:p>
        </p:txBody>
      </p:sp>
      <p:sp>
        <p:nvSpPr>
          <p:cNvPr id="34" name="Rectangle 33">
            <a:extLst>
              <a:ext uri="{FF2B5EF4-FFF2-40B4-BE49-F238E27FC236}">
                <a16:creationId xmlns:a16="http://schemas.microsoft.com/office/drawing/2014/main" id="{2E16D69F-9FDA-BB44-92F2-0F1DCB48EFE2}"/>
              </a:ext>
            </a:extLst>
          </p:cNvPr>
          <p:cNvSpPr/>
          <p:nvPr/>
        </p:nvSpPr>
        <p:spPr>
          <a:xfrm>
            <a:off x="9225548" y="2169350"/>
            <a:ext cx="2558049" cy="2298457"/>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 name="TextBox 14">
            <a:extLst>
              <a:ext uri="{FF2B5EF4-FFF2-40B4-BE49-F238E27FC236}">
                <a16:creationId xmlns:a16="http://schemas.microsoft.com/office/drawing/2014/main" id="{956F5C20-3C92-EDE3-0AF4-C3F41866E79A}"/>
              </a:ext>
            </a:extLst>
          </p:cNvPr>
          <p:cNvSpPr txBox="1"/>
          <p:nvPr/>
        </p:nvSpPr>
        <p:spPr>
          <a:xfrm>
            <a:off x="9225548" y="1813190"/>
            <a:ext cx="1911671" cy="36674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t>Follow-ups*</a:t>
            </a:r>
          </a:p>
        </p:txBody>
      </p:sp>
      <p:sp>
        <p:nvSpPr>
          <p:cNvPr id="41" name="TextBox 22">
            <a:extLst>
              <a:ext uri="{FF2B5EF4-FFF2-40B4-BE49-F238E27FC236}">
                <a16:creationId xmlns:a16="http://schemas.microsoft.com/office/drawing/2014/main" id="{3BBE9AD1-3938-7C18-7824-97CF686F655E}"/>
              </a:ext>
            </a:extLst>
          </p:cNvPr>
          <p:cNvSpPr txBox="1"/>
          <p:nvPr/>
        </p:nvSpPr>
        <p:spPr>
          <a:xfrm>
            <a:off x="9225508" y="4463951"/>
            <a:ext cx="292100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i="1"/>
              <a:t>*some individuals are followed up with multiple times based on need</a:t>
            </a:r>
          </a:p>
        </p:txBody>
      </p:sp>
      <p:sp>
        <p:nvSpPr>
          <p:cNvPr id="43" name="TextBox 42">
            <a:extLst>
              <a:ext uri="{FF2B5EF4-FFF2-40B4-BE49-F238E27FC236}">
                <a16:creationId xmlns:a16="http://schemas.microsoft.com/office/drawing/2014/main" id="{D8D2FA0A-96DB-FAA8-8E02-6D091D911835}"/>
              </a:ext>
            </a:extLst>
          </p:cNvPr>
          <p:cNvSpPr txBox="1"/>
          <p:nvPr/>
        </p:nvSpPr>
        <p:spPr>
          <a:xfrm>
            <a:off x="1081867" y="1268775"/>
            <a:ext cx="1111013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005B99"/>
                </a:solidFill>
                <a:ea typeface="Roboto"/>
                <a:cs typeface="Roboto"/>
              </a:rPr>
              <a:t>CARE officially "relaunched" as a fully public-health led model on Dec 16, 2024. </a:t>
            </a:r>
            <a:endParaRPr lang="en-US" sz="2000" b="1">
              <a:solidFill>
                <a:srgbClr val="000000"/>
              </a:solidFill>
              <a:ea typeface="Roboto"/>
              <a:cs typeface="Roboto"/>
            </a:endParaRPr>
          </a:p>
        </p:txBody>
      </p:sp>
      <p:sp>
        <p:nvSpPr>
          <p:cNvPr id="11" name="TextBox 10">
            <a:extLst>
              <a:ext uri="{FF2B5EF4-FFF2-40B4-BE49-F238E27FC236}">
                <a16:creationId xmlns:a16="http://schemas.microsoft.com/office/drawing/2014/main" id="{B8D774B7-CD1C-DE33-8804-4A084E29C6E5}"/>
              </a:ext>
            </a:extLst>
          </p:cNvPr>
          <p:cNvSpPr txBox="1"/>
          <p:nvPr/>
        </p:nvSpPr>
        <p:spPr>
          <a:xfrm>
            <a:off x="104242" y="5637745"/>
            <a:ext cx="1955250" cy="523220"/>
          </a:xfrm>
          <a:prstGeom prst="rect">
            <a:avLst/>
          </a:prstGeom>
          <a:noFill/>
        </p:spPr>
        <p:txBody>
          <a:bodyPr wrap="square" rtlCol="0">
            <a:spAutoFit/>
          </a:bodyPr>
          <a:lstStyle/>
          <a:p>
            <a:r>
              <a:rPr lang="en-US" sz="1400"/>
              <a:t>CARE Coverage Map as of 2/1/25</a:t>
            </a:r>
          </a:p>
        </p:txBody>
      </p:sp>
      <p:graphicFrame>
        <p:nvGraphicFramePr>
          <p:cNvPr id="5" name="Table 4">
            <a:extLst>
              <a:ext uri="{FF2B5EF4-FFF2-40B4-BE49-F238E27FC236}">
                <a16:creationId xmlns:a16="http://schemas.microsoft.com/office/drawing/2014/main" id="{A715EFFB-8E2C-06C1-4245-56912136AB6E}"/>
              </a:ext>
            </a:extLst>
          </p:cNvPr>
          <p:cNvGraphicFramePr>
            <a:graphicFrameLocks noGrp="1"/>
          </p:cNvGraphicFramePr>
          <p:nvPr/>
        </p:nvGraphicFramePr>
        <p:xfrm>
          <a:off x="8210380" y="5097145"/>
          <a:ext cx="3124199" cy="1579944"/>
        </p:xfrm>
        <a:graphic>
          <a:graphicData uri="http://schemas.openxmlformats.org/drawingml/2006/table">
            <a:tbl>
              <a:tblPr firstRow="1" bandRow="1">
                <a:tableStyleId>{93296810-A885-4BE3-A3E7-6D5BEEA58F35}</a:tableStyleId>
              </a:tblPr>
              <a:tblGrid>
                <a:gridCol w="380999">
                  <a:extLst>
                    <a:ext uri="{9D8B030D-6E8A-4147-A177-3AD203B41FA5}">
                      <a16:colId xmlns:a16="http://schemas.microsoft.com/office/drawing/2014/main" val="3381212520"/>
                    </a:ext>
                  </a:extLst>
                </a:gridCol>
                <a:gridCol w="2743200">
                  <a:extLst>
                    <a:ext uri="{9D8B030D-6E8A-4147-A177-3AD203B41FA5}">
                      <a16:colId xmlns:a16="http://schemas.microsoft.com/office/drawing/2014/main" val="292149621"/>
                    </a:ext>
                  </a:extLst>
                </a:gridCol>
              </a:tblGrid>
              <a:tr h="0">
                <a:tc gridSpan="2">
                  <a:txBody>
                    <a:bodyPr/>
                    <a:lstStyle/>
                    <a:p>
                      <a:pPr lvl="0" algn="ctr">
                        <a:lnSpc>
                          <a:spcPts val="1950"/>
                        </a:lnSpc>
                        <a:buNone/>
                      </a:pPr>
                      <a:r>
                        <a:rPr lang="en-US" sz="1600">
                          <a:solidFill>
                            <a:srgbClr val="FFFFFF"/>
                          </a:solidFill>
                          <a:effectLst/>
                        </a:rPr>
                        <a:t>Active Teams as of 2/1/25</a:t>
                      </a:r>
                      <a:endParaRPr lang="en-US">
                        <a:solidFill>
                          <a:srgbClr val="FFFFFF"/>
                        </a:solidFill>
                        <a:effectLst/>
                      </a:endParaRPr>
                    </a:p>
                  </a:txBody>
                  <a:tcPr/>
                </a:tc>
                <a:tc hMerge="1">
                  <a:txBody>
                    <a:bodyPr/>
                    <a:lstStyle/>
                    <a:p>
                      <a:endParaRPr lang="en-US"/>
                    </a:p>
                  </a:txBody>
                  <a:tcPr marL="0" marR="0" marT="0" marB="0" horzOverflow="overflow"/>
                </a:tc>
                <a:extLst>
                  <a:ext uri="{0D108BD9-81ED-4DB2-BD59-A6C34878D82A}">
                    <a16:rowId xmlns:a16="http://schemas.microsoft.com/office/drawing/2014/main" val="2823150554"/>
                  </a:ext>
                </a:extLst>
              </a:tr>
              <a:tr h="0">
                <a:tc>
                  <a:txBody>
                    <a:bodyPr/>
                    <a:lstStyle/>
                    <a:p>
                      <a:pPr lvl="0" algn="r">
                        <a:lnSpc>
                          <a:spcPts val="1950"/>
                        </a:lnSpc>
                        <a:buNone/>
                      </a:pPr>
                      <a:r>
                        <a:rPr lang="en-US" sz="1600">
                          <a:effectLst/>
                        </a:rPr>
                        <a:t>4</a:t>
                      </a:r>
                    </a:p>
                  </a:txBody>
                  <a:tcPr/>
                </a:tc>
                <a:tc>
                  <a:txBody>
                    <a:bodyPr/>
                    <a:lstStyle/>
                    <a:p>
                      <a:pPr fontAlgn="base">
                        <a:lnSpc>
                          <a:spcPts val="1950"/>
                        </a:lnSpc>
                      </a:pPr>
                      <a:r>
                        <a:rPr lang="en-US" sz="1600">
                          <a:effectLst/>
                        </a:rPr>
                        <a:t>Alternate Response Teams</a:t>
                      </a:r>
                      <a:endParaRPr lang="en-US">
                        <a:effectLst/>
                      </a:endParaRPr>
                    </a:p>
                  </a:txBody>
                  <a:tcPr/>
                </a:tc>
                <a:extLst>
                  <a:ext uri="{0D108BD9-81ED-4DB2-BD59-A6C34878D82A}">
                    <a16:rowId xmlns:a16="http://schemas.microsoft.com/office/drawing/2014/main" val="550691763"/>
                  </a:ext>
                </a:extLst>
              </a:tr>
              <a:tr h="0">
                <a:tc>
                  <a:txBody>
                    <a:bodyPr/>
                    <a:lstStyle/>
                    <a:p>
                      <a:pPr lvl="0" algn="r">
                        <a:lnSpc>
                          <a:spcPts val="1950"/>
                        </a:lnSpc>
                        <a:buNone/>
                      </a:pPr>
                      <a:r>
                        <a:rPr lang="en-US" sz="1600">
                          <a:effectLst/>
                        </a:rPr>
                        <a:t>1</a:t>
                      </a:r>
                    </a:p>
                  </a:txBody>
                  <a:tcPr/>
                </a:tc>
                <a:tc>
                  <a:txBody>
                    <a:bodyPr/>
                    <a:lstStyle/>
                    <a:p>
                      <a:pPr fontAlgn="base">
                        <a:lnSpc>
                          <a:spcPts val="1950"/>
                        </a:lnSpc>
                      </a:pPr>
                      <a:r>
                        <a:rPr lang="en-US" sz="1600">
                          <a:effectLst/>
                        </a:rPr>
                        <a:t> Community CARE Team</a:t>
                      </a:r>
                      <a:endParaRPr lang="en-US">
                        <a:effectLst/>
                      </a:endParaRPr>
                    </a:p>
                  </a:txBody>
                  <a:tcPr/>
                </a:tc>
                <a:extLst>
                  <a:ext uri="{0D108BD9-81ED-4DB2-BD59-A6C34878D82A}">
                    <a16:rowId xmlns:a16="http://schemas.microsoft.com/office/drawing/2014/main" val="1033583825"/>
                  </a:ext>
                </a:extLst>
              </a:tr>
              <a:tr h="0">
                <a:tc>
                  <a:txBody>
                    <a:bodyPr/>
                    <a:lstStyle/>
                    <a:p>
                      <a:pPr lvl="0" algn="r">
                        <a:lnSpc>
                          <a:spcPts val="1950"/>
                        </a:lnSpc>
                        <a:buNone/>
                      </a:pPr>
                      <a:r>
                        <a:rPr lang="en-US" sz="1600">
                          <a:effectLst/>
                        </a:rPr>
                        <a:t>1</a:t>
                      </a:r>
                    </a:p>
                  </a:txBody>
                  <a:tcPr/>
                </a:tc>
                <a:tc>
                  <a:txBody>
                    <a:bodyPr/>
                    <a:lstStyle/>
                    <a:p>
                      <a:pPr fontAlgn="base">
                        <a:lnSpc>
                          <a:spcPts val="1950"/>
                        </a:lnSpc>
                      </a:pPr>
                      <a:r>
                        <a:rPr lang="en-US" sz="1600">
                          <a:effectLst/>
                        </a:rPr>
                        <a:t> Case Management Team</a:t>
                      </a:r>
                      <a:endParaRPr lang="en-US">
                        <a:effectLst/>
                      </a:endParaRPr>
                    </a:p>
                  </a:txBody>
                  <a:tcPr/>
                </a:tc>
                <a:extLst>
                  <a:ext uri="{0D108BD9-81ED-4DB2-BD59-A6C34878D82A}">
                    <a16:rowId xmlns:a16="http://schemas.microsoft.com/office/drawing/2014/main" val="3262556928"/>
                  </a:ext>
                </a:extLst>
              </a:tr>
            </a:tbl>
          </a:graphicData>
        </a:graphic>
      </p:graphicFrame>
      <p:graphicFrame>
        <p:nvGraphicFramePr>
          <p:cNvPr id="7" name="Table 6">
            <a:extLst>
              <a:ext uri="{FF2B5EF4-FFF2-40B4-BE49-F238E27FC236}">
                <a16:creationId xmlns:a16="http://schemas.microsoft.com/office/drawing/2014/main" id="{B2F2D8FA-1C77-DF80-03B0-C2A43C899AE8}"/>
              </a:ext>
            </a:extLst>
          </p:cNvPr>
          <p:cNvGraphicFramePr>
            <a:graphicFrameLocks noGrp="1"/>
          </p:cNvGraphicFramePr>
          <p:nvPr/>
        </p:nvGraphicFramePr>
        <p:xfrm>
          <a:off x="4170589" y="4803321"/>
          <a:ext cx="3914957" cy="1676400"/>
        </p:xfrm>
        <a:graphic>
          <a:graphicData uri="http://schemas.openxmlformats.org/drawingml/2006/table">
            <a:tbl>
              <a:tblPr firstRow="1" bandRow="1">
                <a:tableStyleId>{F5AB1C69-6EDB-4FF4-983F-18BD219EF322}</a:tableStyleId>
              </a:tblPr>
              <a:tblGrid>
                <a:gridCol w="489857">
                  <a:extLst>
                    <a:ext uri="{9D8B030D-6E8A-4147-A177-3AD203B41FA5}">
                      <a16:colId xmlns:a16="http://schemas.microsoft.com/office/drawing/2014/main" val="3921740952"/>
                    </a:ext>
                  </a:extLst>
                </a:gridCol>
                <a:gridCol w="3425100">
                  <a:extLst>
                    <a:ext uri="{9D8B030D-6E8A-4147-A177-3AD203B41FA5}">
                      <a16:colId xmlns:a16="http://schemas.microsoft.com/office/drawing/2014/main" val="3143186968"/>
                    </a:ext>
                  </a:extLst>
                </a:gridCol>
              </a:tblGrid>
              <a:tr h="120214">
                <a:tc gridSpan="2">
                  <a:txBody>
                    <a:bodyPr/>
                    <a:lstStyle/>
                    <a:p>
                      <a:pPr lvl="0" algn="ctr">
                        <a:buNone/>
                      </a:pPr>
                      <a:r>
                        <a:rPr lang="en-US" sz="1600"/>
                        <a:t>Staffing as of 2/1/25</a:t>
                      </a:r>
                      <a:endParaRPr lang="en-US"/>
                    </a:p>
                  </a:txBody>
                  <a:tcPr/>
                </a:tc>
                <a:tc hMerge="1">
                  <a:txBody>
                    <a:bodyPr/>
                    <a:lstStyle/>
                    <a:p>
                      <a:endParaRPr lang="en-US" sz="1600"/>
                    </a:p>
                  </a:txBody>
                  <a:tcPr marL="0" marR="0" marT="0" marB="0" horzOverflow="overflow"/>
                </a:tc>
                <a:extLst>
                  <a:ext uri="{0D108BD9-81ED-4DB2-BD59-A6C34878D82A}">
                    <a16:rowId xmlns:a16="http://schemas.microsoft.com/office/drawing/2014/main" val="2092279332"/>
                  </a:ext>
                </a:extLst>
              </a:tr>
              <a:tr h="120215">
                <a:tc>
                  <a:txBody>
                    <a:bodyPr/>
                    <a:lstStyle/>
                    <a:p>
                      <a:pPr lvl="0" algn="r">
                        <a:buNone/>
                      </a:pPr>
                      <a:r>
                        <a:rPr lang="en-US" sz="1600"/>
                        <a:t>10</a:t>
                      </a:r>
                    </a:p>
                  </a:txBody>
                  <a:tcPr/>
                </a:tc>
                <a:tc>
                  <a:txBody>
                    <a:bodyPr/>
                    <a:lstStyle/>
                    <a:p>
                      <a:r>
                        <a:rPr lang="en-US" sz="1600"/>
                        <a:t>Mental Health Crisis Clinicians</a:t>
                      </a:r>
                    </a:p>
                  </a:txBody>
                  <a:tcPr/>
                </a:tc>
                <a:extLst>
                  <a:ext uri="{0D108BD9-81ED-4DB2-BD59-A6C34878D82A}">
                    <a16:rowId xmlns:a16="http://schemas.microsoft.com/office/drawing/2014/main" val="754431292"/>
                  </a:ext>
                </a:extLst>
              </a:tr>
              <a:tr h="120215">
                <a:tc>
                  <a:txBody>
                    <a:bodyPr/>
                    <a:lstStyle/>
                    <a:p>
                      <a:pPr lvl="0" algn="r">
                        <a:buNone/>
                      </a:pPr>
                      <a:r>
                        <a:rPr lang="en-US" sz="1600"/>
                        <a:t>8</a:t>
                      </a:r>
                    </a:p>
                  </a:txBody>
                  <a:tcPr/>
                </a:tc>
                <a:tc>
                  <a:txBody>
                    <a:bodyPr/>
                    <a:lstStyle/>
                    <a:p>
                      <a:r>
                        <a:rPr lang="en-US" sz="1600"/>
                        <a:t>Emergency Medical Technicians</a:t>
                      </a:r>
                    </a:p>
                  </a:txBody>
                  <a:tcPr/>
                </a:tc>
                <a:extLst>
                  <a:ext uri="{0D108BD9-81ED-4DB2-BD59-A6C34878D82A}">
                    <a16:rowId xmlns:a16="http://schemas.microsoft.com/office/drawing/2014/main" val="4119092175"/>
                  </a:ext>
                </a:extLst>
              </a:tr>
              <a:tr h="120215">
                <a:tc>
                  <a:txBody>
                    <a:bodyPr/>
                    <a:lstStyle/>
                    <a:p>
                      <a:pPr lvl="0" algn="r">
                        <a:buNone/>
                      </a:pPr>
                      <a:r>
                        <a:rPr lang="en-US" sz="1600"/>
                        <a:t>2</a:t>
                      </a:r>
                    </a:p>
                  </a:txBody>
                  <a:tcPr/>
                </a:tc>
                <a:tc>
                  <a:txBody>
                    <a:bodyPr/>
                    <a:lstStyle/>
                    <a:p>
                      <a:r>
                        <a:rPr lang="en-US" sz="1600"/>
                        <a:t>Case Managers</a:t>
                      </a:r>
                    </a:p>
                  </a:txBody>
                  <a:tcPr/>
                </a:tc>
                <a:extLst>
                  <a:ext uri="{0D108BD9-81ED-4DB2-BD59-A6C34878D82A}">
                    <a16:rowId xmlns:a16="http://schemas.microsoft.com/office/drawing/2014/main" val="1596738516"/>
                  </a:ext>
                </a:extLst>
              </a:tr>
              <a:tr h="120215">
                <a:tc>
                  <a:txBody>
                    <a:bodyPr/>
                    <a:lstStyle/>
                    <a:p>
                      <a:pPr lvl="0" algn="r">
                        <a:buNone/>
                      </a:pPr>
                      <a:r>
                        <a:rPr lang="en-US" sz="1600"/>
                        <a:t>2</a:t>
                      </a:r>
                    </a:p>
                  </a:txBody>
                  <a:tcPr/>
                </a:tc>
                <a:tc>
                  <a:txBody>
                    <a:bodyPr/>
                    <a:lstStyle/>
                    <a:p>
                      <a:r>
                        <a:rPr lang="en-US" sz="1600"/>
                        <a:t> Supervisors</a:t>
                      </a:r>
                    </a:p>
                  </a:txBody>
                  <a:tcPr/>
                </a:tc>
                <a:extLst>
                  <a:ext uri="{0D108BD9-81ED-4DB2-BD59-A6C34878D82A}">
                    <a16:rowId xmlns:a16="http://schemas.microsoft.com/office/drawing/2014/main" val="59660169"/>
                  </a:ext>
                </a:extLst>
              </a:tr>
            </a:tbl>
          </a:graphicData>
        </a:graphic>
      </p:graphicFrame>
      <p:sp>
        <p:nvSpPr>
          <p:cNvPr id="6" name="TextBox 15">
            <a:extLst>
              <a:ext uri="{FF2B5EF4-FFF2-40B4-BE49-F238E27FC236}">
                <a16:creationId xmlns:a16="http://schemas.microsoft.com/office/drawing/2014/main" id="{0A46CDF2-0094-663A-E453-AA5155ABEBE7}"/>
              </a:ext>
            </a:extLst>
          </p:cNvPr>
          <p:cNvSpPr txBox="1"/>
          <p:nvPr/>
        </p:nvSpPr>
        <p:spPr>
          <a:xfrm>
            <a:off x="6695539" y="2273971"/>
            <a:ext cx="2358576" cy="1200329"/>
          </a:xfrm>
          <a:prstGeom prst="rect">
            <a:avLst/>
          </a:prstGeom>
          <a:solidFill>
            <a:schemeClr val="accent2">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t>Total as of </a:t>
            </a:r>
            <a:r>
              <a:rPr lang="en-US" sz="1600" b="1"/>
              <a:t>1/31/25: </a:t>
            </a:r>
            <a:endParaRPr lang="en-US" sz="1200" b="1"/>
          </a:p>
          <a:p>
            <a:pPr algn="ctr"/>
            <a:r>
              <a:rPr lang="en-US" sz="3200" b="1"/>
              <a:t>84</a:t>
            </a:r>
            <a:endParaRPr lang="en-US" sz="1200" i="1"/>
          </a:p>
          <a:p>
            <a:r>
              <a:rPr lang="en-US" sz="1200" i="1"/>
              <a:t>Since the program relaunched on 12/16/24</a:t>
            </a:r>
          </a:p>
        </p:txBody>
      </p:sp>
      <p:sp>
        <p:nvSpPr>
          <p:cNvPr id="13" name="TextBox 16">
            <a:extLst>
              <a:ext uri="{FF2B5EF4-FFF2-40B4-BE49-F238E27FC236}">
                <a16:creationId xmlns:a16="http://schemas.microsoft.com/office/drawing/2014/main" id="{593802D3-00B0-E163-4B95-A457FD04503E}"/>
              </a:ext>
            </a:extLst>
          </p:cNvPr>
          <p:cNvSpPr txBox="1"/>
          <p:nvPr/>
        </p:nvSpPr>
        <p:spPr>
          <a:xfrm>
            <a:off x="6695539" y="3553914"/>
            <a:ext cx="2358576" cy="830997"/>
          </a:xfrm>
          <a:prstGeom prst="rect">
            <a:avLst/>
          </a:prstGeom>
          <a:solidFill>
            <a:schemeClr val="accent3">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t>January 2025 Total:</a:t>
            </a:r>
          </a:p>
          <a:p>
            <a:pPr algn="ctr"/>
            <a:r>
              <a:rPr lang="en-US" sz="3200" b="1"/>
              <a:t>55</a:t>
            </a:r>
          </a:p>
        </p:txBody>
      </p:sp>
      <p:sp>
        <p:nvSpPr>
          <p:cNvPr id="15" name="Rectangle 14">
            <a:extLst>
              <a:ext uri="{FF2B5EF4-FFF2-40B4-BE49-F238E27FC236}">
                <a16:creationId xmlns:a16="http://schemas.microsoft.com/office/drawing/2014/main" id="{D21D1B61-5C1C-DDDC-F53D-F4C133D7C1F6}"/>
              </a:ext>
            </a:extLst>
          </p:cNvPr>
          <p:cNvSpPr/>
          <p:nvPr/>
        </p:nvSpPr>
        <p:spPr>
          <a:xfrm>
            <a:off x="6580469" y="2181255"/>
            <a:ext cx="2526299" cy="2298457"/>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TextBox 18">
            <a:extLst>
              <a:ext uri="{FF2B5EF4-FFF2-40B4-BE49-F238E27FC236}">
                <a16:creationId xmlns:a16="http://schemas.microsoft.com/office/drawing/2014/main" id="{913CA185-D1E1-D3D8-DF1C-8E6373B2A027}"/>
              </a:ext>
            </a:extLst>
          </p:cNvPr>
          <p:cNvSpPr txBox="1"/>
          <p:nvPr/>
        </p:nvSpPr>
        <p:spPr>
          <a:xfrm>
            <a:off x="6580469" y="1820978"/>
            <a:ext cx="252805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t>Unique Individuals</a:t>
            </a:r>
          </a:p>
        </p:txBody>
      </p:sp>
      <p:pic>
        <p:nvPicPr>
          <p:cNvPr id="3" name="Picture 2" descr="CARE logo">
            <a:extLst>
              <a:ext uri="{FF2B5EF4-FFF2-40B4-BE49-F238E27FC236}">
                <a16:creationId xmlns:a16="http://schemas.microsoft.com/office/drawing/2014/main" id="{3A2CEC60-D7B2-4ED2-63E0-52343C06D66F}"/>
              </a:ext>
            </a:extLst>
          </p:cNvPr>
          <p:cNvPicPr>
            <a:picLocks noChangeAspect="1"/>
          </p:cNvPicPr>
          <p:nvPr/>
        </p:nvPicPr>
        <p:blipFill>
          <a:blip r:embed="rId4"/>
          <a:stretch>
            <a:fillRect/>
          </a:stretch>
        </p:blipFill>
        <p:spPr>
          <a:xfrm>
            <a:off x="10548795" y="284429"/>
            <a:ext cx="1256924" cy="1226747"/>
          </a:xfrm>
          <a:prstGeom prst="rect">
            <a:avLst/>
          </a:prstGeom>
        </p:spPr>
      </p:pic>
    </p:spTree>
    <p:extLst>
      <p:ext uri="{BB962C8B-B14F-4D97-AF65-F5344CB8AC3E}">
        <p14:creationId xmlns:p14="http://schemas.microsoft.com/office/powerpoint/2010/main" val="9293268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45833-76F5-C5B6-FCD6-6C1DF702B1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A5A7C3-66EB-6427-ACA9-2BFE9CB628E2}"/>
              </a:ext>
            </a:extLst>
          </p:cNvPr>
          <p:cNvSpPr>
            <a:spLocks noGrp="1"/>
          </p:cNvSpPr>
          <p:nvPr>
            <p:ph type="title"/>
          </p:nvPr>
        </p:nvSpPr>
        <p:spPr>
          <a:xfrm>
            <a:off x="1070572" y="706887"/>
            <a:ext cx="10050856" cy="915245"/>
          </a:xfrm>
        </p:spPr>
        <p:txBody>
          <a:bodyPr>
            <a:normAutofit/>
          </a:bodyPr>
          <a:lstStyle/>
          <a:p>
            <a:r>
              <a:rPr lang="en-US" sz="4400">
                <a:latin typeface="Big Shoulders Display"/>
              </a:rPr>
              <a:t>Highlights</a:t>
            </a:r>
            <a:endParaRPr lang="en-US" sz="4400"/>
          </a:p>
        </p:txBody>
      </p:sp>
      <p:sp>
        <p:nvSpPr>
          <p:cNvPr id="4" name="Slide Number Placeholder 3">
            <a:extLst>
              <a:ext uri="{FF2B5EF4-FFF2-40B4-BE49-F238E27FC236}">
                <a16:creationId xmlns:a16="http://schemas.microsoft.com/office/drawing/2014/main" id="{F7BDF48A-5B3F-DB26-7EA3-D3013839A643}"/>
              </a:ext>
            </a:extLst>
          </p:cNvPr>
          <p:cNvSpPr>
            <a:spLocks noGrp="1"/>
          </p:cNvSpPr>
          <p:nvPr>
            <p:ph type="sldNum" sz="quarter" idx="12"/>
          </p:nvPr>
        </p:nvSpPr>
        <p:spPr/>
        <p:txBody>
          <a:bodyPr/>
          <a:lstStyle/>
          <a:p>
            <a:fld id="{3FCCF984-64AA-42B4-8D2F-66BCDE3A50F4}" type="slidenum">
              <a:rPr lang="en-US" smtClean="0"/>
              <a:t>32</a:t>
            </a:fld>
            <a:endParaRPr lang="en-US"/>
          </a:p>
        </p:txBody>
      </p:sp>
      <p:sp>
        <p:nvSpPr>
          <p:cNvPr id="20" name="TextBox 12">
            <a:extLst>
              <a:ext uri="{FF2B5EF4-FFF2-40B4-BE49-F238E27FC236}">
                <a16:creationId xmlns:a16="http://schemas.microsoft.com/office/drawing/2014/main" id="{42B618C4-EA73-F439-233E-E57C292FA1D5}"/>
              </a:ext>
            </a:extLst>
          </p:cNvPr>
          <p:cNvSpPr txBox="1"/>
          <p:nvPr/>
        </p:nvSpPr>
        <p:spPr>
          <a:xfrm>
            <a:off x="651816" y="2175306"/>
            <a:ext cx="2358576" cy="1200329"/>
          </a:xfrm>
          <a:prstGeom prst="rect">
            <a:avLst/>
          </a:prstGeom>
          <a:solidFill>
            <a:schemeClr val="accent2">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t>Total as of </a:t>
            </a:r>
            <a:r>
              <a:rPr lang="en-US" sz="1600" b="1"/>
              <a:t>1/31/25: </a:t>
            </a:r>
            <a:endParaRPr lang="en-US" sz="1200" b="1"/>
          </a:p>
          <a:p>
            <a:pPr algn="ctr"/>
            <a:r>
              <a:rPr lang="en-US" sz="3200" b="1"/>
              <a:t>104</a:t>
            </a:r>
          </a:p>
          <a:p>
            <a:r>
              <a:rPr lang="en-US" sz="1200" i="1"/>
              <a:t>Since the program relaunched on 12/16/24</a:t>
            </a:r>
          </a:p>
        </p:txBody>
      </p:sp>
      <p:sp>
        <p:nvSpPr>
          <p:cNvPr id="21" name="TextBox 13">
            <a:extLst>
              <a:ext uri="{FF2B5EF4-FFF2-40B4-BE49-F238E27FC236}">
                <a16:creationId xmlns:a16="http://schemas.microsoft.com/office/drawing/2014/main" id="{6E99F2E3-7B17-BBAC-F1C9-19A7053CAE8E}"/>
              </a:ext>
            </a:extLst>
          </p:cNvPr>
          <p:cNvSpPr txBox="1"/>
          <p:nvPr/>
        </p:nvSpPr>
        <p:spPr>
          <a:xfrm>
            <a:off x="651816" y="3455248"/>
            <a:ext cx="2358576" cy="830997"/>
          </a:xfrm>
          <a:prstGeom prst="rect">
            <a:avLst/>
          </a:prstGeom>
          <a:solidFill>
            <a:schemeClr val="accent3">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t>January 2025 Total:</a:t>
            </a:r>
            <a:endParaRPr lang="en-US" sz="1600" b="1"/>
          </a:p>
          <a:p>
            <a:pPr algn="ctr"/>
            <a:r>
              <a:rPr lang="en-US" sz="3200" b="1"/>
              <a:t>67</a:t>
            </a:r>
          </a:p>
        </p:txBody>
      </p:sp>
      <p:sp>
        <p:nvSpPr>
          <p:cNvPr id="34" name="Rectangle 33">
            <a:extLst>
              <a:ext uri="{FF2B5EF4-FFF2-40B4-BE49-F238E27FC236}">
                <a16:creationId xmlns:a16="http://schemas.microsoft.com/office/drawing/2014/main" id="{5C47D604-D68F-0648-0095-C9533411EA98}"/>
              </a:ext>
            </a:extLst>
          </p:cNvPr>
          <p:cNvSpPr/>
          <p:nvPr/>
        </p:nvSpPr>
        <p:spPr>
          <a:xfrm>
            <a:off x="536746" y="2082590"/>
            <a:ext cx="2558049" cy="2298457"/>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 name="TextBox 14">
            <a:extLst>
              <a:ext uri="{FF2B5EF4-FFF2-40B4-BE49-F238E27FC236}">
                <a16:creationId xmlns:a16="http://schemas.microsoft.com/office/drawing/2014/main" id="{C413E9DA-1694-A3F7-4FAC-80681665648C}"/>
              </a:ext>
            </a:extLst>
          </p:cNvPr>
          <p:cNvSpPr txBox="1"/>
          <p:nvPr/>
        </p:nvSpPr>
        <p:spPr>
          <a:xfrm>
            <a:off x="536746" y="1726430"/>
            <a:ext cx="1911671"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t>Follow-ups*</a:t>
            </a:r>
          </a:p>
        </p:txBody>
      </p:sp>
      <p:sp>
        <p:nvSpPr>
          <p:cNvPr id="41" name="TextBox 22">
            <a:extLst>
              <a:ext uri="{FF2B5EF4-FFF2-40B4-BE49-F238E27FC236}">
                <a16:creationId xmlns:a16="http://schemas.microsoft.com/office/drawing/2014/main" id="{786A208C-04F1-06A9-2BD4-3744717C7F33}"/>
              </a:ext>
            </a:extLst>
          </p:cNvPr>
          <p:cNvSpPr txBox="1"/>
          <p:nvPr/>
        </p:nvSpPr>
        <p:spPr>
          <a:xfrm>
            <a:off x="536706" y="4377191"/>
            <a:ext cx="292100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i="1"/>
              <a:t>*some individuals are followed up with multiple times based on need</a:t>
            </a:r>
          </a:p>
        </p:txBody>
      </p:sp>
      <p:sp>
        <p:nvSpPr>
          <p:cNvPr id="12" name="TextBox 11">
            <a:extLst>
              <a:ext uri="{FF2B5EF4-FFF2-40B4-BE49-F238E27FC236}">
                <a16:creationId xmlns:a16="http://schemas.microsoft.com/office/drawing/2014/main" id="{5BB7A8F2-31D7-DA67-DA72-4056F0480561}"/>
              </a:ext>
            </a:extLst>
          </p:cNvPr>
          <p:cNvSpPr txBox="1"/>
          <p:nvPr/>
        </p:nvSpPr>
        <p:spPr>
          <a:xfrm>
            <a:off x="482641" y="4929802"/>
            <a:ext cx="2696926" cy="1338828"/>
          </a:xfrm>
          <a:prstGeom prst="rect">
            <a:avLst/>
          </a:prstGeom>
          <a:noFill/>
        </p:spPr>
        <p:txBody>
          <a:bodyPr wrap="square" rtlCol="0">
            <a:spAutoFit/>
          </a:bodyPr>
          <a:lstStyle/>
          <a:p>
            <a:pPr marL="182880" indent="-182880">
              <a:lnSpc>
                <a:spcPct val="90000"/>
              </a:lnSpc>
              <a:spcBef>
                <a:spcPts val="1200"/>
              </a:spcBef>
              <a:buClr>
                <a:srgbClr val="E4002B"/>
              </a:buClr>
              <a:buSzPct val="90000"/>
              <a:buFont typeface="Arial"/>
              <a:buChar char="•"/>
            </a:pPr>
            <a:r>
              <a:rPr lang="en-US">
                <a:solidFill>
                  <a:srgbClr val="005B99"/>
                </a:solidFill>
                <a:ea typeface="Roboto"/>
              </a:rPr>
              <a:t>Follow-up numbers have never been higher thanks to a dedicated Case Management Team.</a:t>
            </a:r>
          </a:p>
        </p:txBody>
      </p:sp>
      <p:sp>
        <p:nvSpPr>
          <p:cNvPr id="16" name="TextBox 15">
            <a:extLst>
              <a:ext uri="{FF2B5EF4-FFF2-40B4-BE49-F238E27FC236}">
                <a16:creationId xmlns:a16="http://schemas.microsoft.com/office/drawing/2014/main" id="{CD5DBC7E-9B0C-CDD9-E20F-CBCCC6E59EB5}"/>
              </a:ext>
            </a:extLst>
          </p:cNvPr>
          <p:cNvSpPr txBox="1"/>
          <p:nvPr/>
        </p:nvSpPr>
        <p:spPr>
          <a:xfrm>
            <a:off x="3753850" y="2550584"/>
            <a:ext cx="7557277" cy="1895904"/>
          </a:xfrm>
          <a:prstGeom prst="rect">
            <a:avLst/>
          </a:prstGeom>
          <a:noFill/>
          <a:ln>
            <a:solidFill>
              <a:schemeClr val="accent3"/>
            </a:solidFill>
          </a:ln>
        </p:spPr>
        <p:txBody>
          <a:bodyPr wrap="square">
            <a:spAutoFit/>
          </a:bodyPr>
          <a:lstStyle/>
          <a:p>
            <a:pPr marL="182880" indent="-182880">
              <a:lnSpc>
                <a:spcPct val="90000"/>
              </a:lnSpc>
              <a:spcBef>
                <a:spcPts val="1200"/>
              </a:spcBef>
              <a:buClr>
                <a:srgbClr val="E4002B"/>
              </a:buClr>
              <a:buSzPct val="90000"/>
              <a:buFont typeface="Arial"/>
              <a:buChar char="•"/>
            </a:pPr>
            <a:r>
              <a:rPr lang="en-US" sz="1800">
                <a:solidFill>
                  <a:srgbClr val="005B99"/>
                </a:solidFill>
                <a:ea typeface="Roboto"/>
              </a:rPr>
              <a:t>The Community CARE Team responds to an increasing number of mental health crisis requests made outside of 9-1-1 for CARE Services</a:t>
            </a:r>
          </a:p>
          <a:p>
            <a:pPr marL="182880" indent="-182880">
              <a:lnSpc>
                <a:spcPct val="90000"/>
              </a:lnSpc>
              <a:spcBef>
                <a:spcPts val="1200"/>
              </a:spcBef>
              <a:buClr>
                <a:srgbClr val="E4002B"/>
              </a:buClr>
              <a:buSzPct val="90000"/>
              <a:buFont typeface="Arial"/>
              <a:buChar char="•"/>
            </a:pPr>
            <a:r>
              <a:rPr lang="en-US" sz="1800">
                <a:solidFill>
                  <a:srgbClr val="005B99"/>
                </a:solidFill>
                <a:ea typeface="Roboto"/>
              </a:rPr>
              <a:t>Meant to</a:t>
            </a:r>
            <a:r>
              <a:rPr lang="en-US">
                <a:solidFill>
                  <a:srgbClr val="005B99"/>
                </a:solidFill>
                <a:ea typeface="Roboto"/>
              </a:rPr>
              <a:t> increase the pathways for residents to reach CARE services particularly those not wanting to dial 9-1-1</a:t>
            </a:r>
          </a:p>
          <a:p>
            <a:pPr marL="182880" indent="-182880">
              <a:lnSpc>
                <a:spcPct val="90000"/>
              </a:lnSpc>
              <a:spcBef>
                <a:spcPts val="1200"/>
              </a:spcBef>
              <a:buClr>
                <a:srgbClr val="E4002B"/>
              </a:buClr>
              <a:buSzPct val="90000"/>
              <a:buFont typeface="Arial"/>
              <a:buChar char="•"/>
            </a:pPr>
            <a:r>
              <a:rPr lang="en-US" sz="1800">
                <a:solidFill>
                  <a:srgbClr val="005B99"/>
                </a:solidFill>
                <a:ea typeface="Roboto"/>
              </a:rPr>
              <a:t>Currently working on optimizing this pathway through a referral form and marketing for wider visibility</a:t>
            </a:r>
          </a:p>
        </p:txBody>
      </p:sp>
      <p:sp>
        <p:nvSpPr>
          <p:cNvPr id="24" name="TextBox 23">
            <a:extLst>
              <a:ext uri="{FF2B5EF4-FFF2-40B4-BE49-F238E27FC236}">
                <a16:creationId xmlns:a16="http://schemas.microsoft.com/office/drawing/2014/main" id="{974959F3-583F-2287-F9A8-3682E43BAB75}"/>
              </a:ext>
            </a:extLst>
          </p:cNvPr>
          <p:cNvSpPr txBox="1"/>
          <p:nvPr/>
        </p:nvSpPr>
        <p:spPr>
          <a:xfrm>
            <a:off x="3753850" y="1661475"/>
            <a:ext cx="7557277" cy="461665"/>
          </a:xfrm>
          <a:prstGeom prst="rect">
            <a:avLst/>
          </a:prstGeom>
          <a:solidFill>
            <a:srgbClr val="0070C0"/>
          </a:solidFill>
        </p:spPr>
        <p:txBody>
          <a:bodyPr wrap="square" rtlCol="0">
            <a:spAutoFit/>
          </a:bodyPr>
          <a:lstStyle/>
          <a:p>
            <a:pPr algn="ctr"/>
            <a:r>
              <a:rPr lang="en-US" sz="2400" b="1">
                <a:solidFill>
                  <a:schemeClr val="bg1"/>
                </a:solidFill>
              </a:rPr>
              <a:t>NEW Community CARE Team</a:t>
            </a:r>
          </a:p>
        </p:txBody>
      </p:sp>
      <p:sp>
        <p:nvSpPr>
          <p:cNvPr id="26" name="TextBox 25">
            <a:extLst>
              <a:ext uri="{FF2B5EF4-FFF2-40B4-BE49-F238E27FC236}">
                <a16:creationId xmlns:a16="http://schemas.microsoft.com/office/drawing/2014/main" id="{DABB9F97-A234-9C0A-CD60-ABDFC5D4BEEE}"/>
              </a:ext>
            </a:extLst>
          </p:cNvPr>
          <p:cNvSpPr txBox="1"/>
          <p:nvPr/>
        </p:nvSpPr>
        <p:spPr>
          <a:xfrm>
            <a:off x="3753850" y="2123140"/>
            <a:ext cx="7557277" cy="400110"/>
          </a:xfrm>
          <a:prstGeom prst="rect">
            <a:avLst/>
          </a:prstGeom>
          <a:solidFill>
            <a:schemeClr val="tx2">
              <a:lumMod val="20000"/>
              <a:lumOff val="80000"/>
            </a:schemeClr>
          </a:solidFill>
        </p:spPr>
        <p:txBody>
          <a:bodyPr wrap="square" rtlCol="0">
            <a:spAutoFit/>
          </a:bodyPr>
          <a:lstStyle/>
          <a:p>
            <a:pPr algn="ctr"/>
            <a:r>
              <a:rPr lang="en-US" sz="2000"/>
              <a:t>1 team – 2 CDPH Crisis Clinicians – Citywide</a:t>
            </a:r>
          </a:p>
        </p:txBody>
      </p:sp>
      <p:sp>
        <p:nvSpPr>
          <p:cNvPr id="27" name="TextBox 26">
            <a:extLst>
              <a:ext uri="{FF2B5EF4-FFF2-40B4-BE49-F238E27FC236}">
                <a16:creationId xmlns:a16="http://schemas.microsoft.com/office/drawing/2014/main" id="{931C9FCC-9E20-E429-2A1E-3EE34B30EE50}"/>
              </a:ext>
            </a:extLst>
          </p:cNvPr>
          <p:cNvSpPr txBox="1"/>
          <p:nvPr/>
        </p:nvSpPr>
        <p:spPr>
          <a:xfrm>
            <a:off x="3753850" y="4619508"/>
            <a:ext cx="7557277" cy="461665"/>
          </a:xfrm>
          <a:prstGeom prst="rect">
            <a:avLst/>
          </a:prstGeom>
          <a:solidFill>
            <a:schemeClr val="accent6"/>
          </a:solidFill>
        </p:spPr>
        <p:txBody>
          <a:bodyPr wrap="square" rtlCol="0">
            <a:spAutoFit/>
          </a:bodyPr>
          <a:lstStyle/>
          <a:p>
            <a:pPr algn="ctr"/>
            <a:r>
              <a:rPr lang="en-US" sz="2400" b="1">
                <a:solidFill>
                  <a:schemeClr val="bg1"/>
                </a:solidFill>
              </a:rPr>
              <a:t>Significant reduction in van ”down-time”</a:t>
            </a:r>
          </a:p>
        </p:txBody>
      </p:sp>
      <p:sp>
        <p:nvSpPr>
          <p:cNvPr id="28" name="TextBox 27">
            <a:extLst>
              <a:ext uri="{FF2B5EF4-FFF2-40B4-BE49-F238E27FC236}">
                <a16:creationId xmlns:a16="http://schemas.microsoft.com/office/drawing/2014/main" id="{D4A29EC7-68D6-5CB9-0034-D7D162776428}"/>
              </a:ext>
            </a:extLst>
          </p:cNvPr>
          <p:cNvSpPr txBox="1"/>
          <p:nvPr/>
        </p:nvSpPr>
        <p:spPr>
          <a:xfrm>
            <a:off x="3753850" y="5129166"/>
            <a:ext cx="7557277" cy="1243417"/>
          </a:xfrm>
          <a:prstGeom prst="rect">
            <a:avLst/>
          </a:prstGeom>
          <a:noFill/>
        </p:spPr>
        <p:txBody>
          <a:bodyPr wrap="square" rtlCol="0">
            <a:spAutoFit/>
          </a:bodyPr>
          <a:lstStyle/>
          <a:p>
            <a:pPr marL="182880" indent="-182880">
              <a:lnSpc>
                <a:spcPct val="90000"/>
              </a:lnSpc>
              <a:spcBef>
                <a:spcPts val="1200"/>
              </a:spcBef>
              <a:buClr>
                <a:srgbClr val="E4002B"/>
              </a:buClr>
              <a:buSzPct val="90000"/>
              <a:buFont typeface="Arial"/>
              <a:buChar char="•"/>
            </a:pPr>
            <a:r>
              <a:rPr lang="en-US">
                <a:solidFill>
                  <a:srgbClr val="005B99"/>
                </a:solidFill>
                <a:ea typeface="Roboto"/>
              </a:rPr>
              <a:t>Thanks to robust hiring in 2024 and the consolidation of CARE staff under CDPH, staffing shortages are minimal to none </a:t>
            </a:r>
          </a:p>
          <a:p>
            <a:pPr marL="182880" indent="-182880">
              <a:lnSpc>
                <a:spcPct val="90000"/>
              </a:lnSpc>
              <a:spcBef>
                <a:spcPts val="1200"/>
              </a:spcBef>
              <a:buClr>
                <a:srgbClr val="E4002B"/>
              </a:buClr>
              <a:buSzPct val="90000"/>
              <a:buFont typeface="Arial"/>
              <a:buChar char="•"/>
            </a:pPr>
            <a:r>
              <a:rPr lang="en-US">
                <a:solidFill>
                  <a:srgbClr val="005B99"/>
                </a:solidFill>
                <a:ea typeface="Roboto"/>
              </a:rPr>
              <a:t>This means CARE vans are going out more consistently during operation hours resulting in more residents served</a:t>
            </a:r>
          </a:p>
        </p:txBody>
      </p:sp>
      <p:pic>
        <p:nvPicPr>
          <p:cNvPr id="7" name="Picture 6" descr="CARE logo">
            <a:extLst>
              <a:ext uri="{FF2B5EF4-FFF2-40B4-BE49-F238E27FC236}">
                <a16:creationId xmlns:a16="http://schemas.microsoft.com/office/drawing/2014/main" id="{FAABD88B-EBB3-7577-CEBC-EF8B5F158D19}"/>
              </a:ext>
            </a:extLst>
          </p:cNvPr>
          <p:cNvPicPr>
            <a:picLocks noChangeAspect="1"/>
          </p:cNvPicPr>
          <p:nvPr/>
        </p:nvPicPr>
        <p:blipFill>
          <a:blip r:embed="rId3"/>
          <a:stretch>
            <a:fillRect/>
          </a:stretch>
        </p:blipFill>
        <p:spPr>
          <a:xfrm>
            <a:off x="10548795" y="284429"/>
            <a:ext cx="1256924" cy="1226747"/>
          </a:xfrm>
          <a:prstGeom prst="rect">
            <a:avLst/>
          </a:prstGeom>
        </p:spPr>
      </p:pic>
    </p:spTree>
    <p:extLst>
      <p:ext uri="{BB962C8B-B14F-4D97-AF65-F5344CB8AC3E}">
        <p14:creationId xmlns:p14="http://schemas.microsoft.com/office/powerpoint/2010/main" val="12743397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0C66A-68F4-A405-5795-10664ED16179}"/>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B55303A3-6431-75B9-A07D-44B2812E5B7A}"/>
              </a:ext>
            </a:extLst>
          </p:cNvPr>
          <p:cNvPicPr>
            <a:picLocks noChangeAspect="1"/>
          </p:cNvPicPr>
          <p:nvPr/>
        </p:nvPicPr>
        <p:blipFill>
          <a:blip r:embed="rId3"/>
          <a:stretch>
            <a:fillRect/>
          </a:stretch>
        </p:blipFill>
        <p:spPr>
          <a:xfrm>
            <a:off x="-1543" y="1705069"/>
            <a:ext cx="3994157" cy="5152931"/>
          </a:xfrm>
          <a:prstGeom prst="rect">
            <a:avLst/>
          </a:prstGeom>
        </p:spPr>
      </p:pic>
      <p:sp>
        <p:nvSpPr>
          <p:cNvPr id="2" name="Title 1">
            <a:extLst>
              <a:ext uri="{FF2B5EF4-FFF2-40B4-BE49-F238E27FC236}">
                <a16:creationId xmlns:a16="http://schemas.microsoft.com/office/drawing/2014/main" id="{46A20658-F9AD-219C-8111-374343228AE7}"/>
              </a:ext>
            </a:extLst>
          </p:cNvPr>
          <p:cNvSpPr>
            <a:spLocks noGrp="1"/>
          </p:cNvSpPr>
          <p:nvPr>
            <p:ph type="title"/>
          </p:nvPr>
        </p:nvSpPr>
        <p:spPr>
          <a:xfrm>
            <a:off x="1073603" y="799240"/>
            <a:ext cx="10050856" cy="915245"/>
          </a:xfrm>
        </p:spPr>
        <p:txBody>
          <a:bodyPr>
            <a:normAutofit/>
          </a:bodyPr>
          <a:lstStyle/>
          <a:p>
            <a:r>
              <a:rPr lang="en-US" sz="4400">
                <a:latin typeface="Big Shoulders Display"/>
              </a:rPr>
              <a:t>Expansion Update</a:t>
            </a:r>
            <a:endParaRPr lang="en-US" sz="4400"/>
          </a:p>
        </p:txBody>
      </p:sp>
      <p:sp>
        <p:nvSpPr>
          <p:cNvPr id="4" name="Slide Number Placeholder 3">
            <a:extLst>
              <a:ext uri="{FF2B5EF4-FFF2-40B4-BE49-F238E27FC236}">
                <a16:creationId xmlns:a16="http://schemas.microsoft.com/office/drawing/2014/main" id="{70207E73-51B6-4D11-3A1F-5228EC93FE6B}"/>
              </a:ext>
            </a:extLst>
          </p:cNvPr>
          <p:cNvSpPr>
            <a:spLocks noGrp="1"/>
          </p:cNvSpPr>
          <p:nvPr>
            <p:ph type="sldNum" sz="quarter" idx="12"/>
          </p:nvPr>
        </p:nvSpPr>
        <p:spPr/>
        <p:txBody>
          <a:bodyPr/>
          <a:lstStyle/>
          <a:p>
            <a:fld id="{3FCCF984-64AA-42B4-8D2F-66BCDE3A50F4}" type="slidenum">
              <a:rPr lang="en-US" smtClean="0"/>
              <a:t>33</a:t>
            </a:fld>
            <a:endParaRPr lang="en-US"/>
          </a:p>
        </p:txBody>
      </p:sp>
      <p:graphicFrame>
        <p:nvGraphicFramePr>
          <p:cNvPr id="5" name="Table 4">
            <a:extLst>
              <a:ext uri="{FF2B5EF4-FFF2-40B4-BE49-F238E27FC236}">
                <a16:creationId xmlns:a16="http://schemas.microsoft.com/office/drawing/2014/main" id="{250C016E-D82E-0DE3-2C13-CF8B81242E9B}"/>
              </a:ext>
            </a:extLst>
          </p:cNvPr>
          <p:cNvGraphicFramePr>
            <a:graphicFrameLocks noGrp="1"/>
          </p:cNvGraphicFramePr>
          <p:nvPr/>
        </p:nvGraphicFramePr>
        <p:xfrm>
          <a:off x="8223987" y="5097145"/>
          <a:ext cx="3087141" cy="1833944"/>
        </p:xfrm>
        <a:graphic>
          <a:graphicData uri="http://schemas.openxmlformats.org/drawingml/2006/table">
            <a:tbl>
              <a:tblPr firstRow="1" bandRow="1">
                <a:tableStyleId>{93296810-A885-4BE3-A3E7-6D5BEEA58F35}</a:tableStyleId>
              </a:tblPr>
              <a:tblGrid>
                <a:gridCol w="346091">
                  <a:extLst>
                    <a:ext uri="{9D8B030D-6E8A-4147-A177-3AD203B41FA5}">
                      <a16:colId xmlns:a16="http://schemas.microsoft.com/office/drawing/2014/main" val="3381212520"/>
                    </a:ext>
                  </a:extLst>
                </a:gridCol>
                <a:gridCol w="2741050">
                  <a:extLst>
                    <a:ext uri="{9D8B030D-6E8A-4147-A177-3AD203B41FA5}">
                      <a16:colId xmlns:a16="http://schemas.microsoft.com/office/drawing/2014/main" val="292149621"/>
                    </a:ext>
                  </a:extLst>
                </a:gridCol>
              </a:tblGrid>
              <a:tr h="0">
                <a:tc gridSpan="2">
                  <a:txBody>
                    <a:bodyPr/>
                    <a:lstStyle/>
                    <a:p>
                      <a:pPr lvl="0" algn="ctr">
                        <a:lnSpc>
                          <a:spcPts val="1950"/>
                        </a:lnSpc>
                        <a:buNone/>
                      </a:pPr>
                      <a:r>
                        <a:rPr lang="en-US" sz="1600">
                          <a:solidFill>
                            <a:srgbClr val="FFFFFF"/>
                          </a:solidFill>
                          <a:effectLst/>
                        </a:rPr>
                        <a:t>Active Teams as of 2/10/25</a:t>
                      </a:r>
                      <a:endParaRPr lang="en-US">
                        <a:solidFill>
                          <a:srgbClr val="FFFFFF"/>
                        </a:solidFill>
                        <a:effectLst/>
                      </a:endParaRPr>
                    </a:p>
                  </a:txBody>
                  <a:tcPr/>
                </a:tc>
                <a:tc hMerge="1">
                  <a:txBody>
                    <a:bodyPr/>
                    <a:lstStyle/>
                    <a:p>
                      <a:endParaRPr lang="en-US"/>
                    </a:p>
                  </a:txBody>
                  <a:tcPr marL="0" marR="0" marT="0" marB="0" horzOverflow="overflow"/>
                </a:tc>
                <a:extLst>
                  <a:ext uri="{0D108BD9-81ED-4DB2-BD59-A6C34878D82A}">
                    <a16:rowId xmlns:a16="http://schemas.microsoft.com/office/drawing/2014/main" val="2823150554"/>
                  </a:ext>
                </a:extLst>
              </a:tr>
              <a:tr h="0">
                <a:tc>
                  <a:txBody>
                    <a:bodyPr/>
                    <a:lstStyle/>
                    <a:p>
                      <a:pPr lvl="0" algn="r">
                        <a:lnSpc>
                          <a:spcPts val="1950"/>
                        </a:lnSpc>
                        <a:buNone/>
                      </a:pPr>
                      <a:r>
                        <a:rPr lang="en-US" sz="1600">
                          <a:effectLst/>
                        </a:rPr>
                        <a:t>6</a:t>
                      </a:r>
                    </a:p>
                  </a:txBody>
                  <a:tcPr/>
                </a:tc>
                <a:tc>
                  <a:txBody>
                    <a:bodyPr/>
                    <a:lstStyle/>
                    <a:p>
                      <a:pPr fontAlgn="base">
                        <a:lnSpc>
                          <a:spcPts val="1950"/>
                        </a:lnSpc>
                      </a:pPr>
                      <a:r>
                        <a:rPr lang="en-US" sz="1600">
                          <a:effectLst/>
                        </a:rPr>
                        <a:t>Alternate Response Teams</a:t>
                      </a:r>
                      <a:endParaRPr lang="en-US">
                        <a:effectLst/>
                      </a:endParaRPr>
                    </a:p>
                  </a:txBody>
                  <a:tcPr/>
                </a:tc>
                <a:extLst>
                  <a:ext uri="{0D108BD9-81ED-4DB2-BD59-A6C34878D82A}">
                    <a16:rowId xmlns:a16="http://schemas.microsoft.com/office/drawing/2014/main" val="550691763"/>
                  </a:ext>
                </a:extLst>
              </a:tr>
              <a:tr h="0">
                <a:tc>
                  <a:txBody>
                    <a:bodyPr/>
                    <a:lstStyle/>
                    <a:p>
                      <a:pPr lvl="0" algn="r">
                        <a:lnSpc>
                          <a:spcPts val="1950"/>
                        </a:lnSpc>
                        <a:buNone/>
                      </a:pPr>
                      <a:r>
                        <a:rPr lang="en-US" sz="1600">
                          <a:effectLst/>
                        </a:rPr>
                        <a:t>1</a:t>
                      </a:r>
                    </a:p>
                  </a:txBody>
                  <a:tcPr/>
                </a:tc>
                <a:tc>
                  <a:txBody>
                    <a:bodyPr/>
                    <a:lstStyle/>
                    <a:p>
                      <a:pPr fontAlgn="base">
                        <a:lnSpc>
                          <a:spcPts val="1950"/>
                        </a:lnSpc>
                      </a:pPr>
                      <a:r>
                        <a:rPr lang="en-US" sz="1600">
                          <a:effectLst/>
                        </a:rPr>
                        <a:t> Community CARE Team</a:t>
                      </a:r>
                      <a:endParaRPr lang="en-US">
                        <a:effectLst/>
                      </a:endParaRPr>
                    </a:p>
                  </a:txBody>
                  <a:tcPr/>
                </a:tc>
                <a:extLst>
                  <a:ext uri="{0D108BD9-81ED-4DB2-BD59-A6C34878D82A}">
                    <a16:rowId xmlns:a16="http://schemas.microsoft.com/office/drawing/2014/main" val="1033583825"/>
                  </a:ext>
                </a:extLst>
              </a:tr>
              <a:tr h="0">
                <a:tc>
                  <a:txBody>
                    <a:bodyPr/>
                    <a:lstStyle/>
                    <a:p>
                      <a:pPr lvl="0" algn="r">
                        <a:lnSpc>
                          <a:spcPts val="1950"/>
                        </a:lnSpc>
                        <a:buNone/>
                      </a:pPr>
                      <a:r>
                        <a:rPr lang="en-US" sz="1600">
                          <a:effectLst/>
                        </a:rPr>
                        <a:t>1</a:t>
                      </a:r>
                    </a:p>
                  </a:txBody>
                  <a:tcPr/>
                </a:tc>
                <a:tc>
                  <a:txBody>
                    <a:bodyPr/>
                    <a:lstStyle/>
                    <a:p>
                      <a:pPr fontAlgn="base">
                        <a:lnSpc>
                          <a:spcPts val="1950"/>
                        </a:lnSpc>
                      </a:pPr>
                      <a:r>
                        <a:rPr lang="en-US" sz="1600">
                          <a:effectLst/>
                        </a:rPr>
                        <a:t> Case Management Team</a:t>
                      </a:r>
                      <a:endParaRPr lang="en-US">
                        <a:effectLst/>
                      </a:endParaRPr>
                    </a:p>
                  </a:txBody>
                  <a:tcPr/>
                </a:tc>
                <a:extLst>
                  <a:ext uri="{0D108BD9-81ED-4DB2-BD59-A6C34878D82A}">
                    <a16:rowId xmlns:a16="http://schemas.microsoft.com/office/drawing/2014/main" val="3262556928"/>
                  </a:ext>
                </a:extLst>
              </a:tr>
            </a:tbl>
          </a:graphicData>
        </a:graphic>
      </p:graphicFrame>
      <p:graphicFrame>
        <p:nvGraphicFramePr>
          <p:cNvPr id="7" name="Table 6">
            <a:extLst>
              <a:ext uri="{FF2B5EF4-FFF2-40B4-BE49-F238E27FC236}">
                <a16:creationId xmlns:a16="http://schemas.microsoft.com/office/drawing/2014/main" id="{340FE9CD-4BA8-4F9D-1C28-6ED838B31A0D}"/>
              </a:ext>
            </a:extLst>
          </p:cNvPr>
          <p:cNvGraphicFramePr>
            <a:graphicFrameLocks noGrp="1"/>
          </p:cNvGraphicFramePr>
          <p:nvPr/>
        </p:nvGraphicFramePr>
        <p:xfrm>
          <a:off x="4184196" y="4803321"/>
          <a:ext cx="3914957" cy="1676400"/>
        </p:xfrm>
        <a:graphic>
          <a:graphicData uri="http://schemas.openxmlformats.org/drawingml/2006/table">
            <a:tbl>
              <a:tblPr firstRow="1" bandRow="1">
                <a:tableStyleId>{F5AB1C69-6EDB-4FF4-983F-18BD219EF322}</a:tableStyleId>
              </a:tblPr>
              <a:tblGrid>
                <a:gridCol w="489857">
                  <a:extLst>
                    <a:ext uri="{9D8B030D-6E8A-4147-A177-3AD203B41FA5}">
                      <a16:colId xmlns:a16="http://schemas.microsoft.com/office/drawing/2014/main" val="3921740952"/>
                    </a:ext>
                  </a:extLst>
                </a:gridCol>
                <a:gridCol w="3425100">
                  <a:extLst>
                    <a:ext uri="{9D8B030D-6E8A-4147-A177-3AD203B41FA5}">
                      <a16:colId xmlns:a16="http://schemas.microsoft.com/office/drawing/2014/main" val="3143186968"/>
                    </a:ext>
                  </a:extLst>
                </a:gridCol>
              </a:tblGrid>
              <a:tr h="120214">
                <a:tc gridSpan="2">
                  <a:txBody>
                    <a:bodyPr/>
                    <a:lstStyle/>
                    <a:p>
                      <a:pPr lvl="0" algn="ctr">
                        <a:buNone/>
                      </a:pPr>
                      <a:r>
                        <a:rPr lang="en-US" sz="1600"/>
                        <a:t>Staffing as of 2/18/25</a:t>
                      </a:r>
                      <a:endParaRPr lang="en-US"/>
                    </a:p>
                  </a:txBody>
                  <a:tcPr/>
                </a:tc>
                <a:tc hMerge="1">
                  <a:txBody>
                    <a:bodyPr/>
                    <a:lstStyle/>
                    <a:p>
                      <a:endParaRPr lang="en-US" sz="1600"/>
                    </a:p>
                  </a:txBody>
                  <a:tcPr marL="0" marR="0" marT="0" marB="0" horzOverflow="overflow"/>
                </a:tc>
                <a:extLst>
                  <a:ext uri="{0D108BD9-81ED-4DB2-BD59-A6C34878D82A}">
                    <a16:rowId xmlns:a16="http://schemas.microsoft.com/office/drawing/2014/main" val="2092279332"/>
                  </a:ext>
                </a:extLst>
              </a:tr>
              <a:tr h="120215">
                <a:tc>
                  <a:txBody>
                    <a:bodyPr/>
                    <a:lstStyle/>
                    <a:p>
                      <a:pPr lvl="0" algn="r">
                        <a:buNone/>
                      </a:pPr>
                      <a:r>
                        <a:rPr lang="en-US" sz="1600"/>
                        <a:t>10</a:t>
                      </a:r>
                    </a:p>
                  </a:txBody>
                  <a:tcPr/>
                </a:tc>
                <a:tc>
                  <a:txBody>
                    <a:bodyPr/>
                    <a:lstStyle/>
                    <a:p>
                      <a:r>
                        <a:rPr lang="en-US" sz="1600"/>
                        <a:t>Mental Health Crisis Clinicians</a:t>
                      </a:r>
                    </a:p>
                  </a:txBody>
                  <a:tcPr/>
                </a:tc>
                <a:extLst>
                  <a:ext uri="{0D108BD9-81ED-4DB2-BD59-A6C34878D82A}">
                    <a16:rowId xmlns:a16="http://schemas.microsoft.com/office/drawing/2014/main" val="754431292"/>
                  </a:ext>
                </a:extLst>
              </a:tr>
              <a:tr h="120215">
                <a:tc>
                  <a:txBody>
                    <a:bodyPr/>
                    <a:lstStyle/>
                    <a:p>
                      <a:pPr lvl="0" algn="r">
                        <a:buNone/>
                      </a:pPr>
                      <a:r>
                        <a:rPr lang="en-US" sz="1600"/>
                        <a:t>9</a:t>
                      </a:r>
                    </a:p>
                  </a:txBody>
                  <a:tcPr/>
                </a:tc>
                <a:tc>
                  <a:txBody>
                    <a:bodyPr/>
                    <a:lstStyle/>
                    <a:p>
                      <a:r>
                        <a:rPr lang="en-US" sz="1600"/>
                        <a:t>Emergency Medical Technicians</a:t>
                      </a:r>
                    </a:p>
                  </a:txBody>
                  <a:tcPr/>
                </a:tc>
                <a:extLst>
                  <a:ext uri="{0D108BD9-81ED-4DB2-BD59-A6C34878D82A}">
                    <a16:rowId xmlns:a16="http://schemas.microsoft.com/office/drawing/2014/main" val="4119092175"/>
                  </a:ext>
                </a:extLst>
              </a:tr>
              <a:tr h="120215">
                <a:tc>
                  <a:txBody>
                    <a:bodyPr/>
                    <a:lstStyle/>
                    <a:p>
                      <a:pPr lvl="0" algn="r">
                        <a:buNone/>
                      </a:pPr>
                      <a:r>
                        <a:rPr lang="en-US" sz="1600"/>
                        <a:t>2</a:t>
                      </a:r>
                    </a:p>
                  </a:txBody>
                  <a:tcPr/>
                </a:tc>
                <a:tc>
                  <a:txBody>
                    <a:bodyPr/>
                    <a:lstStyle/>
                    <a:p>
                      <a:r>
                        <a:rPr lang="en-US" sz="1600"/>
                        <a:t>Case Managers</a:t>
                      </a:r>
                    </a:p>
                  </a:txBody>
                  <a:tcPr/>
                </a:tc>
                <a:extLst>
                  <a:ext uri="{0D108BD9-81ED-4DB2-BD59-A6C34878D82A}">
                    <a16:rowId xmlns:a16="http://schemas.microsoft.com/office/drawing/2014/main" val="1596738516"/>
                  </a:ext>
                </a:extLst>
              </a:tr>
              <a:tr h="120215">
                <a:tc>
                  <a:txBody>
                    <a:bodyPr/>
                    <a:lstStyle/>
                    <a:p>
                      <a:pPr lvl="0" algn="r">
                        <a:buNone/>
                      </a:pPr>
                      <a:r>
                        <a:rPr lang="en-US" sz="1600"/>
                        <a:t>2</a:t>
                      </a:r>
                    </a:p>
                  </a:txBody>
                  <a:tcPr/>
                </a:tc>
                <a:tc>
                  <a:txBody>
                    <a:bodyPr/>
                    <a:lstStyle/>
                    <a:p>
                      <a:r>
                        <a:rPr lang="en-US" sz="1600"/>
                        <a:t> Supervisors</a:t>
                      </a:r>
                    </a:p>
                  </a:txBody>
                  <a:tcPr/>
                </a:tc>
                <a:extLst>
                  <a:ext uri="{0D108BD9-81ED-4DB2-BD59-A6C34878D82A}">
                    <a16:rowId xmlns:a16="http://schemas.microsoft.com/office/drawing/2014/main" val="59660169"/>
                  </a:ext>
                </a:extLst>
              </a:tr>
            </a:tbl>
          </a:graphicData>
        </a:graphic>
      </p:graphicFrame>
      <p:sp>
        <p:nvSpPr>
          <p:cNvPr id="16" name="TextBox 15">
            <a:extLst>
              <a:ext uri="{FF2B5EF4-FFF2-40B4-BE49-F238E27FC236}">
                <a16:creationId xmlns:a16="http://schemas.microsoft.com/office/drawing/2014/main" id="{92BB4C29-59EE-A834-2710-95CDE3E420C2}"/>
              </a:ext>
            </a:extLst>
          </p:cNvPr>
          <p:cNvSpPr txBox="1"/>
          <p:nvPr/>
        </p:nvSpPr>
        <p:spPr>
          <a:xfrm>
            <a:off x="104242" y="5637745"/>
            <a:ext cx="1955250" cy="523220"/>
          </a:xfrm>
          <a:prstGeom prst="rect">
            <a:avLst/>
          </a:prstGeom>
          <a:solidFill>
            <a:schemeClr val="bg1"/>
          </a:solidFill>
        </p:spPr>
        <p:txBody>
          <a:bodyPr wrap="square" lIns="91440" tIns="45720" rIns="91440" bIns="45720" rtlCol="0" anchor="t">
            <a:spAutoFit/>
          </a:bodyPr>
          <a:lstStyle/>
          <a:p>
            <a:r>
              <a:rPr lang="en-US" sz="1400"/>
              <a:t>CARE Coverage Map as of 2/10/25</a:t>
            </a:r>
          </a:p>
        </p:txBody>
      </p:sp>
      <p:sp>
        <p:nvSpPr>
          <p:cNvPr id="25" name="Content Placeholder 2">
            <a:extLst>
              <a:ext uri="{FF2B5EF4-FFF2-40B4-BE49-F238E27FC236}">
                <a16:creationId xmlns:a16="http://schemas.microsoft.com/office/drawing/2014/main" id="{4F655A3B-1016-4EC7-5096-E3390CA06A7D}"/>
              </a:ext>
            </a:extLst>
          </p:cNvPr>
          <p:cNvSpPr txBox="1">
            <a:spLocks/>
          </p:cNvSpPr>
          <p:nvPr/>
        </p:nvSpPr>
        <p:spPr>
          <a:xfrm>
            <a:off x="4318380" y="1717827"/>
            <a:ext cx="7164230" cy="1839431"/>
          </a:xfrm>
          <a:prstGeom prst="rect">
            <a:avLst/>
          </a:prstGeom>
          <a:ln w="28575">
            <a:noFill/>
          </a:ln>
        </p:spPr>
        <p:txBody>
          <a:bodyPr vert="horz" lIns="91440" tIns="45720" rIns="91440" bIns="45720" rtlCol="0" anchor="t">
            <a:noAutofit/>
          </a:bodyPr>
          <a:lstStyle>
            <a:lvl1pPr marL="182880" indent="-182880" algn="l" defTabSz="914400" rtl="0" eaLnBrk="1" latinLnBrk="0" hangingPunct="1">
              <a:lnSpc>
                <a:spcPct val="90000"/>
              </a:lnSpc>
              <a:spcBef>
                <a:spcPts val="1200"/>
              </a:spcBef>
              <a:buClr>
                <a:srgbClr val="E4002B"/>
              </a:buClr>
              <a:buSzPct val="90000"/>
              <a:buFont typeface="Arial"/>
              <a:buChar char="•"/>
              <a:defRPr sz="2000" kern="1200">
                <a:solidFill>
                  <a:srgbClr val="005B99"/>
                </a:solidFill>
                <a:latin typeface="+mn-lt"/>
                <a:ea typeface="+mn-ea"/>
                <a:cs typeface="+mn-cs"/>
              </a:defRPr>
            </a:lvl1pPr>
            <a:lvl2pPr marL="457200" indent="-182880" algn="l" defTabSz="914400" rtl="0" eaLnBrk="1" latinLnBrk="0" hangingPunct="1">
              <a:lnSpc>
                <a:spcPct val="90000"/>
              </a:lnSpc>
              <a:spcBef>
                <a:spcPts val="400"/>
              </a:spcBef>
              <a:spcAft>
                <a:spcPts val="200"/>
              </a:spcAft>
              <a:buClr>
                <a:srgbClr val="E4002B"/>
              </a:buClr>
              <a:buSzPct val="90000"/>
              <a:buFont typeface="Arial"/>
              <a:buChar char="•"/>
              <a:defRPr sz="1800" kern="1200">
                <a:solidFill>
                  <a:srgbClr val="005B99"/>
                </a:solidFill>
                <a:latin typeface="+mn-lt"/>
                <a:ea typeface="+mn-ea"/>
                <a:cs typeface="+mn-cs"/>
              </a:defRPr>
            </a:lvl2pPr>
            <a:lvl3pPr marL="731520" indent="-182880" algn="l" defTabSz="914400" rtl="0" eaLnBrk="1" latinLnBrk="0" hangingPunct="1">
              <a:lnSpc>
                <a:spcPct val="90000"/>
              </a:lnSpc>
              <a:spcBef>
                <a:spcPts val="400"/>
              </a:spcBef>
              <a:spcAft>
                <a:spcPts val="200"/>
              </a:spcAft>
              <a:buClr>
                <a:srgbClr val="E4002B"/>
              </a:buClr>
              <a:buSzPct val="90000"/>
              <a:buFont typeface="Arial"/>
              <a:buChar char="•"/>
              <a:defRPr sz="1600" kern="1200">
                <a:solidFill>
                  <a:srgbClr val="005B99"/>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rgbClr val="E4002B"/>
              </a:buClr>
              <a:buSzPct val="90000"/>
              <a:buFont typeface="Arial"/>
              <a:buChar char="•"/>
              <a:defRPr sz="1600" kern="1200">
                <a:solidFill>
                  <a:srgbClr val="005B99"/>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rgbClr val="E4002B"/>
              </a:buClr>
              <a:buSzPct val="90000"/>
              <a:buFont typeface="Arial"/>
              <a:buChar char="•"/>
              <a:defRPr sz="1600" kern="1200">
                <a:solidFill>
                  <a:srgbClr val="005B99"/>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9pPr>
          </a:lstStyle>
          <a:p>
            <a:pPr marL="0" indent="0">
              <a:buNone/>
            </a:pPr>
            <a:r>
              <a:rPr lang="en-US" sz="2400">
                <a:ea typeface="Roboto"/>
                <a:cs typeface="Roboto"/>
              </a:rPr>
              <a:t>CARE will officially begin operations in </a:t>
            </a:r>
            <a:r>
              <a:rPr lang="en-US" sz="2400" b="1">
                <a:ea typeface="Roboto"/>
                <a:cs typeface="Roboto"/>
              </a:rPr>
              <a:t>2</a:t>
            </a:r>
            <a:r>
              <a:rPr lang="en-US" sz="2400">
                <a:ea typeface="Roboto"/>
                <a:cs typeface="Roboto"/>
              </a:rPr>
              <a:t> additional police districts </a:t>
            </a:r>
            <a:r>
              <a:rPr lang="en-US" sz="2400" b="1">
                <a:ea typeface="Roboto"/>
                <a:cs typeface="Roboto"/>
              </a:rPr>
              <a:t>as of today, 2/10</a:t>
            </a:r>
            <a:r>
              <a:rPr lang="en-US" sz="2400">
                <a:ea typeface="Roboto"/>
                <a:cs typeface="Roboto"/>
              </a:rPr>
              <a:t>:</a:t>
            </a:r>
            <a:endParaRPr lang="en-US" sz="2800">
              <a:ea typeface="Roboto"/>
              <a:cs typeface="Roboto"/>
            </a:endParaRPr>
          </a:p>
          <a:p>
            <a:r>
              <a:rPr lang="en-US" sz="2400">
                <a:ea typeface="Roboto"/>
                <a:cs typeface="Roboto"/>
              </a:rPr>
              <a:t>District 12</a:t>
            </a:r>
          </a:p>
          <a:p>
            <a:r>
              <a:rPr lang="en-US" sz="2400">
                <a:ea typeface="Roboto"/>
                <a:cs typeface="Roboto"/>
              </a:rPr>
              <a:t>District 4</a:t>
            </a:r>
          </a:p>
        </p:txBody>
      </p:sp>
      <p:cxnSp>
        <p:nvCxnSpPr>
          <p:cNvPr id="6" name="Straight Connector 5">
            <a:extLst>
              <a:ext uri="{FF2B5EF4-FFF2-40B4-BE49-F238E27FC236}">
                <a16:creationId xmlns:a16="http://schemas.microsoft.com/office/drawing/2014/main" id="{1E0674CD-A405-3E4E-A511-659CD8AEABE1}"/>
              </a:ext>
            </a:extLst>
          </p:cNvPr>
          <p:cNvCxnSpPr>
            <a:cxnSpLocks/>
          </p:cNvCxnSpPr>
          <p:nvPr/>
        </p:nvCxnSpPr>
        <p:spPr>
          <a:xfrm flipH="1">
            <a:off x="2622884" y="2717510"/>
            <a:ext cx="1853459" cy="97395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3689E53-BF03-91E4-ED29-596CA3F13FC2}"/>
              </a:ext>
            </a:extLst>
          </p:cNvPr>
          <p:cNvCxnSpPr>
            <a:cxnSpLocks/>
          </p:cNvCxnSpPr>
          <p:nvPr/>
        </p:nvCxnSpPr>
        <p:spPr>
          <a:xfrm flipH="1">
            <a:off x="3621505" y="3246026"/>
            <a:ext cx="816461" cy="276291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9FABD4A3-F9E0-E03E-67F5-4DA2EFF2786B}"/>
              </a:ext>
            </a:extLst>
          </p:cNvPr>
          <p:cNvSpPr txBox="1">
            <a:spLocks/>
          </p:cNvSpPr>
          <p:nvPr/>
        </p:nvSpPr>
        <p:spPr>
          <a:xfrm>
            <a:off x="4850599" y="3721646"/>
            <a:ext cx="6783799" cy="376503"/>
          </a:xfrm>
          <a:prstGeom prst="rect">
            <a:avLst/>
          </a:prstGeom>
        </p:spPr>
        <p:txBody>
          <a:bodyPr vert="horz" lIns="91440" tIns="45720" rIns="91440" bIns="45720" rtlCol="0" anchor="t">
            <a:noAutofit/>
          </a:bodyPr>
          <a:lstStyle>
            <a:lvl1pPr marL="182880" indent="-182880" algn="l" defTabSz="914400" rtl="0" eaLnBrk="1" latinLnBrk="0" hangingPunct="1">
              <a:lnSpc>
                <a:spcPct val="90000"/>
              </a:lnSpc>
              <a:spcBef>
                <a:spcPts val="1200"/>
              </a:spcBef>
              <a:buClr>
                <a:srgbClr val="E4002B"/>
              </a:buClr>
              <a:buSzPct val="90000"/>
              <a:buFont typeface="Arial"/>
              <a:buChar char="•"/>
              <a:defRPr sz="2000" kern="1200">
                <a:solidFill>
                  <a:srgbClr val="005B99"/>
                </a:solidFill>
                <a:latin typeface="+mn-lt"/>
                <a:ea typeface="+mn-ea"/>
                <a:cs typeface="+mn-cs"/>
              </a:defRPr>
            </a:lvl1pPr>
            <a:lvl2pPr marL="457200" indent="-182880" algn="l" defTabSz="914400" rtl="0" eaLnBrk="1" latinLnBrk="0" hangingPunct="1">
              <a:lnSpc>
                <a:spcPct val="90000"/>
              </a:lnSpc>
              <a:spcBef>
                <a:spcPts val="400"/>
              </a:spcBef>
              <a:spcAft>
                <a:spcPts val="200"/>
              </a:spcAft>
              <a:buClr>
                <a:srgbClr val="E4002B"/>
              </a:buClr>
              <a:buSzPct val="90000"/>
              <a:buFont typeface="Arial"/>
              <a:buChar char="•"/>
              <a:defRPr sz="1800" kern="1200">
                <a:solidFill>
                  <a:srgbClr val="005B99"/>
                </a:solidFill>
                <a:latin typeface="+mn-lt"/>
                <a:ea typeface="+mn-ea"/>
                <a:cs typeface="+mn-cs"/>
              </a:defRPr>
            </a:lvl2pPr>
            <a:lvl3pPr marL="731520" indent="-182880" algn="l" defTabSz="914400" rtl="0" eaLnBrk="1" latinLnBrk="0" hangingPunct="1">
              <a:lnSpc>
                <a:spcPct val="90000"/>
              </a:lnSpc>
              <a:spcBef>
                <a:spcPts val="400"/>
              </a:spcBef>
              <a:spcAft>
                <a:spcPts val="200"/>
              </a:spcAft>
              <a:buClr>
                <a:srgbClr val="E4002B"/>
              </a:buClr>
              <a:buSzPct val="90000"/>
              <a:buFont typeface="Arial"/>
              <a:buChar char="•"/>
              <a:defRPr sz="1600" kern="1200">
                <a:solidFill>
                  <a:srgbClr val="005B99"/>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rgbClr val="E4002B"/>
              </a:buClr>
              <a:buSzPct val="90000"/>
              <a:buFont typeface="Arial"/>
              <a:buChar char="•"/>
              <a:defRPr sz="1600" kern="1200">
                <a:solidFill>
                  <a:srgbClr val="005B99"/>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rgbClr val="E4002B"/>
              </a:buClr>
              <a:buSzPct val="90000"/>
              <a:buFont typeface="Arial"/>
              <a:buChar char="•"/>
              <a:defRPr sz="1600" kern="1200">
                <a:solidFill>
                  <a:srgbClr val="005B99"/>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9pPr>
          </a:lstStyle>
          <a:p>
            <a:pPr marL="0" indent="0">
              <a:buNone/>
            </a:pPr>
            <a:r>
              <a:rPr lang="en-US" sz="2400">
                <a:ea typeface="Roboto"/>
                <a:cs typeface="Roboto"/>
              </a:rPr>
              <a:t>One EMT has been hired and will start on 2/18</a:t>
            </a:r>
          </a:p>
        </p:txBody>
      </p:sp>
      <p:sp>
        <p:nvSpPr>
          <p:cNvPr id="17" name="TextBox 16">
            <a:extLst>
              <a:ext uri="{FF2B5EF4-FFF2-40B4-BE49-F238E27FC236}">
                <a16:creationId xmlns:a16="http://schemas.microsoft.com/office/drawing/2014/main" id="{0E47D456-389F-A4D2-69DA-A4300C3895DA}"/>
              </a:ext>
            </a:extLst>
          </p:cNvPr>
          <p:cNvSpPr txBox="1"/>
          <p:nvPr/>
        </p:nvSpPr>
        <p:spPr>
          <a:xfrm>
            <a:off x="5450305" y="4401854"/>
            <a:ext cx="1179095" cy="369332"/>
          </a:xfrm>
          <a:prstGeom prst="rect">
            <a:avLst/>
          </a:prstGeom>
          <a:noFill/>
        </p:spPr>
        <p:txBody>
          <a:bodyPr wrap="square" rtlCol="0">
            <a:spAutoFit/>
          </a:bodyPr>
          <a:lstStyle/>
          <a:p>
            <a:r>
              <a:rPr lang="en-US" b="1">
                <a:ln w="0"/>
                <a:solidFill>
                  <a:schemeClr val="accent3"/>
                </a:solidFill>
                <a:effectLst>
                  <a:outerShdw blurRad="50800" dist="38100" dir="5400000" algn="t" rotWithShape="0">
                    <a:prstClr val="black">
                      <a:alpha val="40000"/>
                    </a:prstClr>
                  </a:outerShdw>
                </a:effectLst>
              </a:rPr>
              <a:t>+1 EMT</a:t>
            </a:r>
          </a:p>
        </p:txBody>
      </p:sp>
      <p:sp>
        <p:nvSpPr>
          <p:cNvPr id="18" name="TextBox 17">
            <a:extLst>
              <a:ext uri="{FF2B5EF4-FFF2-40B4-BE49-F238E27FC236}">
                <a16:creationId xmlns:a16="http://schemas.microsoft.com/office/drawing/2014/main" id="{65322759-50B1-4B82-C07C-1AC82543F957}"/>
              </a:ext>
            </a:extLst>
          </p:cNvPr>
          <p:cNvSpPr txBox="1"/>
          <p:nvPr/>
        </p:nvSpPr>
        <p:spPr>
          <a:xfrm>
            <a:off x="9009869" y="4686364"/>
            <a:ext cx="2114590" cy="369332"/>
          </a:xfrm>
          <a:prstGeom prst="rect">
            <a:avLst/>
          </a:prstGeom>
          <a:noFill/>
        </p:spPr>
        <p:txBody>
          <a:bodyPr wrap="square" rtlCol="0">
            <a:spAutoFit/>
          </a:bodyPr>
          <a:lstStyle>
            <a:defPPr>
              <a:defRPr lang="en-US"/>
            </a:defPPr>
            <a:lvl1pPr>
              <a:defRPr b="1">
                <a:ln w="0"/>
                <a:solidFill>
                  <a:schemeClr val="accent3"/>
                </a:solidFill>
                <a:effectLst>
                  <a:outerShdw blurRad="50800" dist="38100" dir="5400000" algn="t" rotWithShape="0">
                    <a:prstClr val="black">
                      <a:alpha val="40000"/>
                    </a:prstClr>
                  </a:outerShdw>
                </a:effectLst>
              </a:defRPr>
            </a:lvl1pPr>
          </a:lstStyle>
          <a:p>
            <a:r>
              <a:rPr lang="en-US">
                <a:solidFill>
                  <a:schemeClr val="accent6"/>
                </a:solidFill>
              </a:rPr>
              <a:t>+2 AR Teams</a:t>
            </a:r>
          </a:p>
        </p:txBody>
      </p:sp>
      <p:pic>
        <p:nvPicPr>
          <p:cNvPr id="9" name="Picture 8" descr="CARE logo">
            <a:extLst>
              <a:ext uri="{FF2B5EF4-FFF2-40B4-BE49-F238E27FC236}">
                <a16:creationId xmlns:a16="http://schemas.microsoft.com/office/drawing/2014/main" id="{A179AFA3-AA11-949F-2ECE-B439B009A1B4}"/>
              </a:ext>
            </a:extLst>
          </p:cNvPr>
          <p:cNvPicPr>
            <a:picLocks noChangeAspect="1"/>
          </p:cNvPicPr>
          <p:nvPr/>
        </p:nvPicPr>
        <p:blipFill>
          <a:blip r:embed="rId4"/>
          <a:stretch>
            <a:fillRect/>
          </a:stretch>
        </p:blipFill>
        <p:spPr>
          <a:xfrm>
            <a:off x="10548795" y="284429"/>
            <a:ext cx="1256924" cy="1226747"/>
          </a:xfrm>
          <a:prstGeom prst="rect">
            <a:avLst/>
          </a:prstGeom>
        </p:spPr>
      </p:pic>
    </p:spTree>
    <p:extLst>
      <p:ext uri="{BB962C8B-B14F-4D97-AF65-F5344CB8AC3E}">
        <p14:creationId xmlns:p14="http://schemas.microsoft.com/office/powerpoint/2010/main" val="4956093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26A83-7102-0D85-7506-2A89232C6A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897298-DB5C-D81D-54ED-1438269F70CA}"/>
              </a:ext>
            </a:extLst>
          </p:cNvPr>
          <p:cNvSpPr>
            <a:spLocks noGrp="1"/>
          </p:cNvSpPr>
          <p:nvPr>
            <p:ph type="title"/>
          </p:nvPr>
        </p:nvSpPr>
        <p:spPr>
          <a:xfrm>
            <a:off x="1073603" y="769062"/>
            <a:ext cx="10050856" cy="915245"/>
          </a:xfrm>
        </p:spPr>
        <p:txBody>
          <a:bodyPr>
            <a:normAutofit/>
          </a:bodyPr>
          <a:lstStyle/>
          <a:p>
            <a:r>
              <a:rPr lang="en-US" sz="4400">
                <a:latin typeface="Big Shoulders Display"/>
              </a:rPr>
              <a:t>Challenges</a:t>
            </a:r>
            <a:endParaRPr lang="en-US" sz="4400"/>
          </a:p>
        </p:txBody>
      </p:sp>
      <p:sp>
        <p:nvSpPr>
          <p:cNvPr id="4" name="Slide Number Placeholder 3">
            <a:extLst>
              <a:ext uri="{FF2B5EF4-FFF2-40B4-BE49-F238E27FC236}">
                <a16:creationId xmlns:a16="http://schemas.microsoft.com/office/drawing/2014/main" id="{DFFE2C4A-1489-5584-B1F8-C236F25AD774}"/>
              </a:ext>
            </a:extLst>
          </p:cNvPr>
          <p:cNvSpPr>
            <a:spLocks noGrp="1"/>
          </p:cNvSpPr>
          <p:nvPr>
            <p:ph type="sldNum" sz="quarter" idx="12"/>
          </p:nvPr>
        </p:nvSpPr>
        <p:spPr/>
        <p:txBody>
          <a:bodyPr/>
          <a:lstStyle/>
          <a:p>
            <a:fld id="{3FCCF984-64AA-42B4-8D2F-66BCDE3A50F4}" type="slidenum">
              <a:rPr lang="en-US" smtClean="0"/>
              <a:t>34</a:t>
            </a:fld>
            <a:endParaRPr lang="en-US"/>
          </a:p>
        </p:txBody>
      </p:sp>
      <p:pic>
        <p:nvPicPr>
          <p:cNvPr id="3" name="Graphic 2" descr="Dollar with solid fill">
            <a:extLst>
              <a:ext uri="{FF2B5EF4-FFF2-40B4-BE49-F238E27FC236}">
                <a16:creationId xmlns:a16="http://schemas.microsoft.com/office/drawing/2014/main" id="{CADEB6DF-0A7C-3852-1C35-462681E87B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832" y="1775607"/>
            <a:ext cx="953699" cy="915244"/>
          </a:xfrm>
          <a:prstGeom prst="rect">
            <a:avLst/>
          </a:prstGeom>
        </p:spPr>
      </p:pic>
      <p:sp>
        <p:nvSpPr>
          <p:cNvPr id="7" name="Content Placeholder 2">
            <a:extLst>
              <a:ext uri="{FF2B5EF4-FFF2-40B4-BE49-F238E27FC236}">
                <a16:creationId xmlns:a16="http://schemas.microsoft.com/office/drawing/2014/main" id="{3B2B56FC-1023-DFC1-604B-FA3E1C11F231}"/>
              </a:ext>
            </a:extLst>
          </p:cNvPr>
          <p:cNvSpPr txBox="1">
            <a:spLocks/>
          </p:cNvSpPr>
          <p:nvPr/>
        </p:nvSpPr>
        <p:spPr>
          <a:xfrm>
            <a:off x="1073604" y="1705992"/>
            <a:ext cx="10044794" cy="562892"/>
          </a:xfrm>
          <a:prstGeom prst="rect">
            <a:avLst/>
          </a:prstGeom>
          <a:solidFill>
            <a:schemeClr val="accent4"/>
          </a:solidFill>
          <a:ln w="19050">
            <a:noFill/>
          </a:ln>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rgbClr val="E4002B"/>
              </a:buClr>
              <a:buSzPct val="90000"/>
              <a:buFont typeface="Arial"/>
              <a:buChar char="•"/>
              <a:defRPr sz="2000" kern="1200">
                <a:solidFill>
                  <a:srgbClr val="005B99"/>
                </a:solidFill>
                <a:latin typeface="+mn-lt"/>
                <a:ea typeface="+mn-ea"/>
                <a:cs typeface="+mn-cs"/>
              </a:defRPr>
            </a:lvl1pPr>
            <a:lvl2pPr marL="457200" indent="-182880" algn="l" defTabSz="914400" rtl="0" eaLnBrk="1" latinLnBrk="0" hangingPunct="1">
              <a:lnSpc>
                <a:spcPct val="90000"/>
              </a:lnSpc>
              <a:spcBef>
                <a:spcPts val="400"/>
              </a:spcBef>
              <a:spcAft>
                <a:spcPts val="200"/>
              </a:spcAft>
              <a:buClr>
                <a:srgbClr val="E4002B"/>
              </a:buClr>
              <a:buSzPct val="90000"/>
              <a:buFont typeface="Arial"/>
              <a:buChar char="•"/>
              <a:defRPr sz="1800" kern="1200">
                <a:solidFill>
                  <a:srgbClr val="005B99"/>
                </a:solidFill>
                <a:latin typeface="+mn-lt"/>
                <a:ea typeface="+mn-ea"/>
                <a:cs typeface="+mn-cs"/>
              </a:defRPr>
            </a:lvl2pPr>
            <a:lvl3pPr marL="731520" indent="-182880" algn="l" defTabSz="914400" rtl="0" eaLnBrk="1" latinLnBrk="0" hangingPunct="1">
              <a:lnSpc>
                <a:spcPct val="90000"/>
              </a:lnSpc>
              <a:spcBef>
                <a:spcPts val="400"/>
              </a:spcBef>
              <a:spcAft>
                <a:spcPts val="200"/>
              </a:spcAft>
              <a:buClr>
                <a:srgbClr val="E4002B"/>
              </a:buClr>
              <a:buSzPct val="90000"/>
              <a:buFont typeface="Arial"/>
              <a:buChar char="•"/>
              <a:defRPr sz="1600" kern="1200">
                <a:solidFill>
                  <a:srgbClr val="005B99"/>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rgbClr val="E4002B"/>
              </a:buClr>
              <a:buSzPct val="90000"/>
              <a:buFont typeface="Arial"/>
              <a:buChar char="•"/>
              <a:defRPr sz="1600" kern="1200">
                <a:solidFill>
                  <a:srgbClr val="005B99"/>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rgbClr val="E4002B"/>
              </a:buClr>
              <a:buSzPct val="90000"/>
              <a:buFont typeface="Arial"/>
              <a:buChar char="•"/>
              <a:defRPr sz="1600" kern="1200">
                <a:solidFill>
                  <a:srgbClr val="005B99"/>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9pPr>
          </a:lstStyle>
          <a:p>
            <a:pPr marL="0" indent="0">
              <a:buNone/>
            </a:pPr>
            <a:r>
              <a:rPr lang="en-US" sz="3200" b="1">
                <a:solidFill>
                  <a:schemeClr val="bg1"/>
                </a:solidFill>
                <a:ea typeface="Roboto"/>
                <a:cs typeface="Roboto"/>
              </a:rPr>
              <a:t>Long-Term Sustainable Funding</a:t>
            </a:r>
          </a:p>
        </p:txBody>
      </p:sp>
      <p:sp>
        <p:nvSpPr>
          <p:cNvPr id="9" name="Content Placeholder 2">
            <a:extLst>
              <a:ext uri="{FF2B5EF4-FFF2-40B4-BE49-F238E27FC236}">
                <a16:creationId xmlns:a16="http://schemas.microsoft.com/office/drawing/2014/main" id="{5BFBE4BC-3FC4-5A20-0A48-F764CD7B0C6A}"/>
              </a:ext>
            </a:extLst>
          </p:cNvPr>
          <p:cNvSpPr txBox="1">
            <a:spLocks/>
          </p:cNvSpPr>
          <p:nvPr/>
        </p:nvSpPr>
        <p:spPr>
          <a:xfrm>
            <a:off x="1088691" y="2279487"/>
            <a:ext cx="10022159" cy="3191387"/>
          </a:xfrm>
          <a:prstGeom prst="rect">
            <a:avLst/>
          </a:prstGeom>
          <a:ln w="12700">
            <a:solidFill>
              <a:schemeClr val="accent4"/>
            </a:solidFill>
          </a:ln>
        </p:spPr>
        <p:txBody>
          <a:bodyPr vert="horz" lIns="91440" tIns="45720" rIns="91440" bIns="45720" rtlCol="0" anchor="t">
            <a:noAutofit/>
          </a:bodyPr>
          <a:lstStyle>
            <a:lvl1pPr marL="182880" indent="-182880" algn="l" defTabSz="914400" rtl="0" eaLnBrk="1" latinLnBrk="0" hangingPunct="1">
              <a:lnSpc>
                <a:spcPct val="90000"/>
              </a:lnSpc>
              <a:spcBef>
                <a:spcPts val="1200"/>
              </a:spcBef>
              <a:buClr>
                <a:srgbClr val="E4002B"/>
              </a:buClr>
              <a:buSzPct val="90000"/>
              <a:buFont typeface="Arial"/>
              <a:buChar char="•"/>
              <a:defRPr sz="2000" kern="1200">
                <a:solidFill>
                  <a:srgbClr val="005B99"/>
                </a:solidFill>
                <a:latin typeface="+mn-lt"/>
                <a:ea typeface="+mn-ea"/>
                <a:cs typeface="+mn-cs"/>
              </a:defRPr>
            </a:lvl1pPr>
            <a:lvl2pPr marL="457200" indent="-182880" algn="l" defTabSz="914400" rtl="0" eaLnBrk="1" latinLnBrk="0" hangingPunct="1">
              <a:lnSpc>
                <a:spcPct val="90000"/>
              </a:lnSpc>
              <a:spcBef>
                <a:spcPts val="400"/>
              </a:spcBef>
              <a:spcAft>
                <a:spcPts val="200"/>
              </a:spcAft>
              <a:buClr>
                <a:srgbClr val="E4002B"/>
              </a:buClr>
              <a:buSzPct val="90000"/>
              <a:buFont typeface="Arial"/>
              <a:buChar char="•"/>
              <a:defRPr sz="1800" kern="1200">
                <a:solidFill>
                  <a:srgbClr val="005B99"/>
                </a:solidFill>
                <a:latin typeface="+mn-lt"/>
                <a:ea typeface="+mn-ea"/>
                <a:cs typeface="+mn-cs"/>
              </a:defRPr>
            </a:lvl2pPr>
            <a:lvl3pPr marL="731520" indent="-182880" algn="l" defTabSz="914400" rtl="0" eaLnBrk="1" latinLnBrk="0" hangingPunct="1">
              <a:lnSpc>
                <a:spcPct val="90000"/>
              </a:lnSpc>
              <a:spcBef>
                <a:spcPts val="400"/>
              </a:spcBef>
              <a:spcAft>
                <a:spcPts val="200"/>
              </a:spcAft>
              <a:buClr>
                <a:srgbClr val="E4002B"/>
              </a:buClr>
              <a:buSzPct val="90000"/>
              <a:buFont typeface="Arial"/>
              <a:buChar char="•"/>
              <a:defRPr sz="1600" kern="1200">
                <a:solidFill>
                  <a:srgbClr val="005B99"/>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rgbClr val="E4002B"/>
              </a:buClr>
              <a:buSzPct val="90000"/>
              <a:buFont typeface="Arial"/>
              <a:buChar char="•"/>
              <a:defRPr sz="1600" kern="1200">
                <a:solidFill>
                  <a:srgbClr val="005B99"/>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rgbClr val="E4002B"/>
              </a:buClr>
              <a:buSzPct val="90000"/>
              <a:buFont typeface="Arial"/>
              <a:buChar char="•"/>
              <a:defRPr sz="1600" kern="1200">
                <a:solidFill>
                  <a:srgbClr val="005B99"/>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9pPr>
          </a:lstStyle>
          <a:p>
            <a:pPr marL="0" indent="0">
              <a:buNone/>
            </a:pPr>
            <a:r>
              <a:rPr lang="en-US">
                <a:ea typeface="Roboto"/>
                <a:cs typeface="Roboto"/>
              </a:rPr>
              <a:t>Most of CARE’s funding comes from one-time grant funding that is ending sooner than planned due to budget shortfalls across the City.</a:t>
            </a:r>
          </a:p>
          <a:p>
            <a:pPr marL="0" indent="0">
              <a:buNone/>
            </a:pPr>
            <a:r>
              <a:rPr lang="en-US">
                <a:ea typeface="Roboto"/>
                <a:cs typeface="Roboto"/>
              </a:rPr>
              <a:t>This abrupt announcement at the end of last year has disrupted numerous initiatives and plans for this year including:</a:t>
            </a:r>
          </a:p>
          <a:p>
            <a:r>
              <a:rPr lang="en-US">
                <a:solidFill>
                  <a:schemeClr val="accent1"/>
                </a:solidFill>
                <a:ea typeface="Roboto"/>
                <a:cs typeface="Roboto"/>
              </a:rPr>
              <a:t>Expansion into evenings and weekends</a:t>
            </a:r>
          </a:p>
          <a:p>
            <a:r>
              <a:rPr lang="en-US">
                <a:solidFill>
                  <a:schemeClr val="accent1"/>
                </a:solidFill>
                <a:ea typeface="Roboto"/>
                <a:cs typeface="Roboto"/>
              </a:rPr>
              <a:t>Expanding the number of Alternate Response and Case Management Teams</a:t>
            </a:r>
          </a:p>
          <a:p>
            <a:r>
              <a:rPr lang="en-US">
                <a:solidFill>
                  <a:schemeClr val="accent1"/>
                </a:solidFill>
                <a:ea typeface="Roboto"/>
                <a:cs typeface="Roboto"/>
              </a:rPr>
              <a:t>Further geographic expansion</a:t>
            </a:r>
          </a:p>
          <a:p>
            <a:r>
              <a:rPr lang="en-US">
                <a:solidFill>
                  <a:schemeClr val="accent1"/>
                </a:solidFill>
                <a:ea typeface="Roboto"/>
                <a:cs typeface="Roboto"/>
              </a:rPr>
              <a:t>Hiring remaining vacancies</a:t>
            </a:r>
          </a:p>
        </p:txBody>
      </p:sp>
      <p:sp>
        <p:nvSpPr>
          <p:cNvPr id="10" name="TextBox 9">
            <a:extLst>
              <a:ext uri="{FF2B5EF4-FFF2-40B4-BE49-F238E27FC236}">
                <a16:creationId xmlns:a16="http://schemas.microsoft.com/office/drawing/2014/main" id="{2F405DA1-694C-FE6D-9F08-FD6A5EEFBD1B}"/>
              </a:ext>
            </a:extLst>
          </p:cNvPr>
          <p:cNvSpPr txBox="1"/>
          <p:nvPr/>
        </p:nvSpPr>
        <p:spPr>
          <a:xfrm>
            <a:off x="1081147" y="5649406"/>
            <a:ext cx="10059805" cy="823453"/>
          </a:xfrm>
          <a:prstGeom prst="rect">
            <a:avLst/>
          </a:prstGeom>
          <a:noFill/>
        </p:spPr>
        <p:txBody>
          <a:bodyPr wrap="square" rtlCol="0">
            <a:spAutoFit/>
          </a:bodyPr>
          <a:lstStyle/>
          <a:p>
            <a:r>
              <a:rPr lang="en-US" sz="2800" b="1">
                <a:solidFill>
                  <a:schemeClr val="accent3"/>
                </a:solidFill>
              </a:rPr>
              <a:t>Solutions:</a:t>
            </a:r>
          </a:p>
          <a:p>
            <a:r>
              <a:rPr lang="en-US" sz="2000">
                <a:solidFill>
                  <a:schemeClr val="accent3"/>
                </a:solidFill>
              </a:rPr>
              <a:t>All options are on the table and are being considered or actively pursued.</a:t>
            </a:r>
          </a:p>
        </p:txBody>
      </p:sp>
      <p:pic>
        <p:nvPicPr>
          <p:cNvPr id="6" name="Picture 5" descr="CARE logo">
            <a:extLst>
              <a:ext uri="{FF2B5EF4-FFF2-40B4-BE49-F238E27FC236}">
                <a16:creationId xmlns:a16="http://schemas.microsoft.com/office/drawing/2014/main" id="{CC7F6DEA-8D72-9711-F6E5-79C29391C6AE}"/>
              </a:ext>
            </a:extLst>
          </p:cNvPr>
          <p:cNvPicPr>
            <a:picLocks noChangeAspect="1"/>
          </p:cNvPicPr>
          <p:nvPr/>
        </p:nvPicPr>
        <p:blipFill>
          <a:blip r:embed="rId5"/>
          <a:stretch>
            <a:fillRect/>
          </a:stretch>
        </p:blipFill>
        <p:spPr>
          <a:xfrm>
            <a:off x="10548795" y="284429"/>
            <a:ext cx="1256924" cy="1226747"/>
          </a:xfrm>
          <a:prstGeom prst="rect">
            <a:avLst/>
          </a:prstGeom>
        </p:spPr>
      </p:pic>
    </p:spTree>
    <p:extLst>
      <p:ext uri="{BB962C8B-B14F-4D97-AF65-F5344CB8AC3E}">
        <p14:creationId xmlns:p14="http://schemas.microsoft.com/office/powerpoint/2010/main" val="3725322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E4906-F0F7-8986-E656-211F36F8A64D}"/>
              </a:ext>
            </a:extLst>
          </p:cNvPr>
          <p:cNvSpPr>
            <a:spLocks noGrp="1"/>
          </p:cNvSpPr>
          <p:nvPr>
            <p:ph type="title"/>
          </p:nvPr>
        </p:nvSpPr>
        <p:spPr/>
        <p:txBody>
          <a:bodyPr>
            <a:normAutofit/>
          </a:bodyPr>
          <a:lstStyle/>
          <a:p>
            <a:r>
              <a:rPr lang="en-US" sz="3600">
                <a:latin typeface="Big Shoulders Display"/>
              </a:rPr>
              <a:t>Fulfilled MHEI’s Major Milestones in 2024</a:t>
            </a:r>
          </a:p>
        </p:txBody>
      </p:sp>
      <p:sp>
        <p:nvSpPr>
          <p:cNvPr id="4" name="Slide Number Placeholder 3">
            <a:extLst>
              <a:ext uri="{FF2B5EF4-FFF2-40B4-BE49-F238E27FC236}">
                <a16:creationId xmlns:a16="http://schemas.microsoft.com/office/drawing/2014/main" id="{BEAC2B42-0042-CDB4-8C93-C4C4C9C589E3}"/>
              </a:ext>
            </a:extLst>
          </p:cNvPr>
          <p:cNvSpPr>
            <a:spLocks noGrp="1"/>
          </p:cNvSpPr>
          <p:nvPr>
            <p:ph type="sldNum" sz="quarter" idx="12"/>
          </p:nvPr>
        </p:nvSpPr>
        <p:spPr/>
        <p:txBody>
          <a:bodyPr/>
          <a:lstStyle/>
          <a:p>
            <a:fld id="{07BA63C2-40BD-432D-8158-EB5886689B15}" type="slidenum">
              <a:rPr lang="en-US" smtClean="0"/>
              <a:pPr/>
              <a:t>35</a:t>
            </a:fld>
            <a:endParaRPr lang="en-US"/>
          </a:p>
        </p:txBody>
      </p:sp>
      <p:sp>
        <p:nvSpPr>
          <p:cNvPr id="18" name="TextBox 17">
            <a:extLst>
              <a:ext uri="{FF2B5EF4-FFF2-40B4-BE49-F238E27FC236}">
                <a16:creationId xmlns:a16="http://schemas.microsoft.com/office/drawing/2014/main" id="{CE8E6B29-884D-BC89-D5D6-44835406C4E5}"/>
              </a:ext>
            </a:extLst>
          </p:cNvPr>
          <p:cNvSpPr txBox="1"/>
          <p:nvPr/>
        </p:nvSpPr>
        <p:spPr>
          <a:xfrm>
            <a:off x="1905770" y="1889271"/>
            <a:ext cx="2534150" cy="1384995"/>
          </a:xfrm>
          <a:prstGeom prst="rect">
            <a:avLst/>
          </a:prstGeom>
          <a:noFill/>
        </p:spPr>
        <p:txBody>
          <a:bodyPr wrap="square">
            <a:spAutoFit/>
          </a:bodyPr>
          <a:lstStyle/>
          <a:p>
            <a:pPr>
              <a:spcAft>
                <a:spcPts val="2400"/>
              </a:spcAft>
              <a:defRPr/>
            </a:pPr>
            <a:r>
              <a:rPr lang="en-US" sz="1400">
                <a:solidFill>
                  <a:srgbClr val="333333"/>
                </a:solidFill>
                <a:highlight>
                  <a:srgbClr val="FFFFFF"/>
                </a:highlight>
                <a:latin typeface="Aptos" panose="020B0004020202020204" pitchFamily="34" charset="0"/>
              </a:rPr>
              <a:t>Conducted suitability analyses to understand service demand gaps and accessibility problems across priority </a:t>
            </a:r>
            <a:br>
              <a:rPr lang="en-US" sz="1400">
                <a:solidFill>
                  <a:srgbClr val="333333"/>
                </a:solidFill>
                <a:highlight>
                  <a:srgbClr val="FFFFFF"/>
                </a:highlight>
                <a:latin typeface="Aptos" panose="020B0004020202020204" pitchFamily="34" charset="0"/>
              </a:rPr>
            </a:br>
            <a:r>
              <a:rPr lang="en-US" sz="1400">
                <a:solidFill>
                  <a:srgbClr val="333333"/>
                </a:solidFill>
                <a:highlight>
                  <a:srgbClr val="FFFFFF"/>
                </a:highlight>
                <a:latin typeface="Aptos" panose="020B0004020202020204" pitchFamily="34" charset="0"/>
              </a:rPr>
              <a:t>community areas</a:t>
            </a:r>
            <a:endParaRPr lang="en-US" sz="1400" i="1">
              <a:solidFill>
                <a:prstClr val="black"/>
              </a:solidFill>
              <a:latin typeface="Aptos" panose="020B0004020202020204" pitchFamily="34" charset="0"/>
            </a:endParaRPr>
          </a:p>
        </p:txBody>
      </p:sp>
      <p:sp>
        <p:nvSpPr>
          <p:cNvPr id="19" name="TextBox 18">
            <a:extLst>
              <a:ext uri="{FF2B5EF4-FFF2-40B4-BE49-F238E27FC236}">
                <a16:creationId xmlns:a16="http://schemas.microsoft.com/office/drawing/2014/main" id="{E8C786D6-F465-0C5C-2175-FD3C07B82626}"/>
              </a:ext>
            </a:extLst>
          </p:cNvPr>
          <p:cNvSpPr txBox="1"/>
          <p:nvPr/>
        </p:nvSpPr>
        <p:spPr>
          <a:xfrm>
            <a:off x="1894670" y="4225946"/>
            <a:ext cx="3058342" cy="738664"/>
          </a:xfrm>
          <a:prstGeom prst="rect">
            <a:avLst/>
          </a:prstGeom>
          <a:noFill/>
        </p:spPr>
        <p:txBody>
          <a:bodyPr wrap="square">
            <a:spAutoFit/>
          </a:bodyPr>
          <a:lstStyle/>
          <a:p>
            <a:pPr>
              <a:spcAft>
                <a:spcPts val="2400"/>
              </a:spcAft>
              <a:defRPr/>
            </a:pPr>
            <a:r>
              <a:rPr lang="en-US" sz="1400">
                <a:solidFill>
                  <a:srgbClr val="333333"/>
                </a:solidFill>
                <a:highlight>
                  <a:srgbClr val="FFFFFF"/>
                </a:highlight>
                <a:latin typeface="Aptos" panose="020B0004020202020204" pitchFamily="34" charset="0"/>
              </a:rPr>
              <a:t>As part of the </a:t>
            </a:r>
            <a:r>
              <a:rPr lang="en-US" sz="1400">
                <a:solidFill>
                  <a:srgbClr val="333333"/>
                </a:solidFill>
                <a:highlight>
                  <a:srgbClr val="FFFFFF"/>
                </a:highlight>
                <a:latin typeface="Aptos" panose="020B0004020202020204" pitchFamily="34" charset="0"/>
                <a:hlinkClick r:id="rId3"/>
              </a:rPr>
              <a:t>People’s Vision for Mental and Behavioral Health</a:t>
            </a:r>
            <a:r>
              <a:rPr lang="en-US" sz="1400">
                <a:solidFill>
                  <a:srgbClr val="333333"/>
                </a:solidFill>
                <a:highlight>
                  <a:srgbClr val="FFFFFF"/>
                </a:highlight>
                <a:latin typeface="Aptos" panose="020B0004020202020204" pitchFamily="34" charset="0"/>
              </a:rPr>
              <a:t>, the Mayor’s Office and CDPH</a:t>
            </a:r>
            <a:endParaRPr lang="en-US" sz="1400" i="1">
              <a:solidFill>
                <a:prstClr val="black"/>
              </a:solidFill>
              <a:latin typeface="Aptos" panose="020B0004020202020204" pitchFamily="34" charset="0"/>
            </a:endParaRPr>
          </a:p>
        </p:txBody>
      </p:sp>
      <p:grpSp>
        <p:nvGrpSpPr>
          <p:cNvPr id="20" name="Group 19">
            <a:extLst>
              <a:ext uri="{FF2B5EF4-FFF2-40B4-BE49-F238E27FC236}">
                <a16:creationId xmlns:a16="http://schemas.microsoft.com/office/drawing/2014/main" id="{DA2B60FE-8427-4255-20F9-C81DA5134991}"/>
              </a:ext>
            </a:extLst>
          </p:cNvPr>
          <p:cNvGrpSpPr/>
          <p:nvPr/>
        </p:nvGrpSpPr>
        <p:grpSpPr>
          <a:xfrm>
            <a:off x="1066224" y="1802179"/>
            <a:ext cx="914400" cy="914400"/>
            <a:chOff x="782056" y="2480568"/>
            <a:chExt cx="914400" cy="914400"/>
          </a:xfrm>
        </p:grpSpPr>
        <p:pic>
          <p:nvPicPr>
            <p:cNvPr id="21" name="Graphic 20" descr="Flip calendar outline">
              <a:extLst>
                <a:ext uri="{FF2B5EF4-FFF2-40B4-BE49-F238E27FC236}">
                  <a16:creationId xmlns:a16="http://schemas.microsoft.com/office/drawing/2014/main" id="{29082C14-8471-1DAB-CFF1-8AC2239E19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2056" y="2480568"/>
              <a:ext cx="914400" cy="914400"/>
            </a:xfrm>
            <a:prstGeom prst="rect">
              <a:avLst/>
            </a:prstGeom>
          </p:spPr>
        </p:pic>
        <p:sp>
          <p:nvSpPr>
            <p:cNvPr id="22" name="TextBox 21">
              <a:extLst>
                <a:ext uri="{FF2B5EF4-FFF2-40B4-BE49-F238E27FC236}">
                  <a16:creationId xmlns:a16="http://schemas.microsoft.com/office/drawing/2014/main" id="{BE24072E-9BDE-90DF-ED98-3DA014192F25}"/>
                </a:ext>
              </a:extLst>
            </p:cNvPr>
            <p:cNvSpPr txBox="1"/>
            <p:nvPr/>
          </p:nvSpPr>
          <p:spPr>
            <a:xfrm>
              <a:off x="926417" y="2807537"/>
              <a:ext cx="558618" cy="52322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5B99">
                      <a:lumMod val="60000"/>
                      <a:lumOff val="40000"/>
                    </a:srgbClr>
                  </a:solidFill>
                  <a:effectLst/>
                  <a:uLnTx/>
                  <a:uFillTx/>
                  <a:latin typeface="Aptos" panose="020B0004020202020204" pitchFamily="34" charset="0"/>
                </a:rPr>
                <a:t>Jan -May</a:t>
              </a:r>
              <a:endParaRPr kumimoji="0" lang="en-US" sz="1400" b="0" i="0" u="none" strike="noStrike" kern="0" cap="none" spc="0" normalizeH="0" baseline="0" noProof="0">
                <a:ln>
                  <a:noFill/>
                </a:ln>
                <a:solidFill>
                  <a:srgbClr val="005B99">
                    <a:lumMod val="60000"/>
                    <a:lumOff val="40000"/>
                  </a:srgbClr>
                </a:solidFill>
                <a:effectLst/>
                <a:uLnTx/>
                <a:uFillTx/>
              </a:endParaRPr>
            </a:p>
          </p:txBody>
        </p:sp>
      </p:grpSp>
      <p:grpSp>
        <p:nvGrpSpPr>
          <p:cNvPr id="23" name="Group 22">
            <a:extLst>
              <a:ext uri="{FF2B5EF4-FFF2-40B4-BE49-F238E27FC236}">
                <a16:creationId xmlns:a16="http://schemas.microsoft.com/office/drawing/2014/main" id="{E5EE45DE-107D-70D0-49A7-64088F44E0C9}"/>
              </a:ext>
            </a:extLst>
          </p:cNvPr>
          <p:cNvGrpSpPr/>
          <p:nvPr/>
        </p:nvGrpSpPr>
        <p:grpSpPr>
          <a:xfrm>
            <a:off x="1063752" y="4109162"/>
            <a:ext cx="914400" cy="914400"/>
            <a:chOff x="782056" y="4184334"/>
            <a:chExt cx="914400" cy="914400"/>
          </a:xfrm>
        </p:grpSpPr>
        <p:pic>
          <p:nvPicPr>
            <p:cNvPr id="24" name="Graphic 23" descr="Flip calendar outline">
              <a:extLst>
                <a:ext uri="{FF2B5EF4-FFF2-40B4-BE49-F238E27FC236}">
                  <a16:creationId xmlns:a16="http://schemas.microsoft.com/office/drawing/2014/main" id="{46D1C238-C915-54B3-4722-5FE21B81295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2056" y="4184334"/>
              <a:ext cx="914400" cy="914400"/>
            </a:xfrm>
            <a:prstGeom prst="rect">
              <a:avLst/>
            </a:prstGeom>
          </p:spPr>
        </p:pic>
        <p:sp>
          <p:nvSpPr>
            <p:cNvPr id="25" name="TextBox 24">
              <a:extLst>
                <a:ext uri="{FF2B5EF4-FFF2-40B4-BE49-F238E27FC236}">
                  <a16:creationId xmlns:a16="http://schemas.microsoft.com/office/drawing/2014/main" id="{1B877E01-D19D-EBC7-1764-650EB6EBAEC4}"/>
                </a:ext>
              </a:extLst>
            </p:cNvPr>
            <p:cNvSpPr txBox="1"/>
            <p:nvPr/>
          </p:nvSpPr>
          <p:spPr>
            <a:xfrm>
              <a:off x="959947" y="4467327"/>
              <a:ext cx="558618" cy="52322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5B99">
                      <a:lumMod val="60000"/>
                      <a:lumOff val="40000"/>
                    </a:srgbClr>
                  </a:solidFill>
                  <a:effectLst/>
                  <a:uLnTx/>
                  <a:uFillTx/>
                  <a:latin typeface="Aptos" panose="020B0004020202020204" pitchFamily="34" charset="0"/>
                </a:rPr>
                <a:t>May 30</a:t>
              </a:r>
              <a:endParaRPr kumimoji="0" lang="en-US" sz="1400" b="0" i="0" u="none" strike="noStrike" kern="0" cap="none" spc="0" normalizeH="0" baseline="0" noProof="0">
                <a:ln>
                  <a:noFill/>
                </a:ln>
                <a:solidFill>
                  <a:srgbClr val="005B99">
                    <a:lumMod val="60000"/>
                    <a:lumOff val="40000"/>
                  </a:srgbClr>
                </a:solidFill>
                <a:effectLst/>
                <a:uLnTx/>
                <a:uFillTx/>
              </a:endParaRPr>
            </a:p>
          </p:txBody>
        </p:sp>
      </p:grpSp>
      <p:pic>
        <p:nvPicPr>
          <p:cNvPr id="26" name="Picture 25">
            <a:extLst>
              <a:ext uri="{FF2B5EF4-FFF2-40B4-BE49-F238E27FC236}">
                <a16:creationId xmlns:a16="http://schemas.microsoft.com/office/drawing/2014/main" id="{108BDBFA-6AB0-2286-DAB6-4CC57505E603}"/>
              </a:ext>
            </a:extLst>
          </p:cNvPr>
          <p:cNvPicPr>
            <a:picLocks noChangeAspect="1"/>
          </p:cNvPicPr>
          <p:nvPr/>
        </p:nvPicPr>
        <p:blipFill>
          <a:blip r:embed="rId6"/>
          <a:stretch>
            <a:fillRect/>
          </a:stretch>
        </p:blipFill>
        <p:spPr>
          <a:xfrm>
            <a:off x="1993532" y="5010419"/>
            <a:ext cx="964812" cy="1238468"/>
          </a:xfrm>
          <a:prstGeom prst="rect">
            <a:avLst/>
          </a:prstGeom>
        </p:spPr>
      </p:pic>
      <p:pic>
        <p:nvPicPr>
          <p:cNvPr id="28" name="Picture 2" descr="A map of a city&#10;&#10;Description automatically generated">
            <a:extLst>
              <a:ext uri="{FF2B5EF4-FFF2-40B4-BE49-F238E27FC236}">
                <a16:creationId xmlns:a16="http://schemas.microsoft.com/office/drawing/2014/main" id="{9FA405E1-AF3B-BD87-8BBF-FDFE948394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0779" y="2771770"/>
            <a:ext cx="961630" cy="117917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93A7DBB7-C988-5813-2B34-03BB2C2D88F3}"/>
              </a:ext>
            </a:extLst>
          </p:cNvPr>
          <p:cNvSpPr txBox="1"/>
          <p:nvPr/>
        </p:nvSpPr>
        <p:spPr>
          <a:xfrm>
            <a:off x="2971016" y="4915375"/>
            <a:ext cx="1751012" cy="138499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333333"/>
                </a:solidFill>
                <a:effectLst/>
                <a:highlight>
                  <a:srgbClr val="FFFFFF"/>
                </a:highlight>
                <a:uLnTx/>
                <a:uFillTx/>
                <a:latin typeface="Aptos" panose="020B0004020202020204" pitchFamily="34" charset="0"/>
              </a:rPr>
              <a:t>announced 3 new service expansions for 2024: (1) Pilsen (2) Roseland (3) Legler CPL (opened in June)</a:t>
            </a:r>
            <a:endParaRPr kumimoji="0" lang="en-US" sz="1400" b="0" i="0" u="none" strike="noStrike" kern="0" cap="none" spc="0" normalizeH="0" baseline="0" noProof="0">
              <a:ln>
                <a:noFill/>
              </a:ln>
              <a:solidFill>
                <a:prstClr val="black"/>
              </a:solidFill>
              <a:effectLst/>
              <a:uLnTx/>
              <a:uFillTx/>
            </a:endParaRPr>
          </a:p>
        </p:txBody>
      </p:sp>
      <p:grpSp>
        <p:nvGrpSpPr>
          <p:cNvPr id="31" name="Group 30">
            <a:extLst>
              <a:ext uri="{FF2B5EF4-FFF2-40B4-BE49-F238E27FC236}">
                <a16:creationId xmlns:a16="http://schemas.microsoft.com/office/drawing/2014/main" id="{BDBEF5F8-81FD-78EF-B64C-B89BD77815FA}"/>
              </a:ext>
            </a:extLst>
          </p:cNvPr>
          <p:cNvGrpSpPr/>
          <p:nvPr/>
        </p:nvGrpSpPr>
        <p:grpSpPr>
          <a:xfrm>
            <a:off x="5592245" y="1704560"/>
            <a:ext cx="945708" cy="914400"/>
            <a:chOff x="782056" y="4184334"/>
            <a:chExt cx="914400" cy="914400"/>
          </a:xfrm>
        </p:grpSpPr>
        <p:pic>
          <p:nvPicPr>
            <p:cNvPr id="32" name="Graphic 31" descr="Flip calendar outline">
              <a:extLst>
                <a:ext uri="{FF2B5EF4-FFF2-40B4-BE49-F238E27FC236}">
                  <a16:creationId xmlns:a16="http://schemas.microsoft.com/office/drawing/2014/main" id="{6D6C1506-10D4-94FA-9EBC-2079277E28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2056" y="4184334"/>
              <a:ext cx="914400" cy="914400"/>
            </a:xfrm>
            <a:prstGeom prst="rect">
              <a:avLst/>
            </a:prstGeom>
          </p:spPr>
        </p:pic>
        <p:sp>
          <p:nvSpPr>
            <p:cNvPr id="33" name="TextBox 32">
              <a:extLst>
                <a:ext uri="{FF2B5EF4-FFF2-40B4-BE49-F238E27FC236}">
                  <a16:creationId xmlns:a16="http://schemas.microsoft.com/office/drawing/2014/main" id="{B415725C-4FD4-728F-3E87-0CC280728BB4}"/>
                </a:ext>
              </a:extLst>
            </p:cNvPr>
            <p:cNvSpPr txBox="1"/>
            <p:nvPr/>
          </p:nvSpPr>
          <p:spPr>
            <a:xfrm>
              <a:off x="959947" y="4528882"/>
              <a:ext cx="558618" cy="27699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5B99">
                    <a:lumMod val="60000"/>
                    <a:lumOff val="40000"/>
                  </a:srgbClr>
                </a:solidFill>
                <a:effectLst/>
                <a:uLnTx/>
                <a:uFillTx/>
              </a:endParaRPr>
            </a:p>
          </p:txBody>
        </p:sp>
      </p:grpSp>
      <p:sp>
        <p:nvSpPr>
          <p:cNvPr id="34" name="TextBox 33">
            <a:extLst>
              <a:ext uri="{FF2B5EF4-FFF2-40B4-BE49-F238E27FC236}">
                <a16:creationId xmlns:a16="http://schemas.microsoft.com/office/drawing/2014/main" id="{D43649DA-8199-85B1-CD07-05C814D1A81C}"/>
              </a:ext>
            </a:extLst>
          </p:cNvPr>
          <p:cNvSpPr txBox="1"/>
          <p:nvPr/>
        </p:nvSpPr>
        <p:spPr>
          <a:xfrm>
            <a:off x="5734493" y="1991715"/>
            <a:ext cx="661211" cy="52322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5B99">
                    <a:lumMod val="60000"/>
                    <a:lumOff val="40000"/>
                  </a:srgbClr>
                </a:solidFill>
                <a:effectLst/>
                <a:uLnTx/>
                <a:uFillTx/>
                <a:latin typeface="Aptos" panose="020B0004020202020204" pitchFamily="34" charset="0"/>
              </a:rPr>
              <a:t>Oct 28</a:t>
            </a:r>
            <a:endParaRPr kumimoji="0" lang="en-US" sz="1400" b="0" i="0" u="none" strike="noStrike" kern="0" cap="none" spc="0" normalizeH="0" baseline="0" noProof="0">
              <a:ln>
                <a:noFill/>
              </a:ln>
              <a:solidFill>
                <a:srgbClr val="005B99">
                  <a:lumMod val="60000"/>
                  <a:lumOff val="40000"/>
                </a:srgbClr>
              </a:solidFill>
              <a:effectLst/>
              <a:uLnTx/>
              <a:uFillTx/>
            </a:endParaRPr>
          </a:p>
        </p:txBody>
      </p:sp>
      <p:grpSp>
        <p:nvGrpSpPr>
          <p:cNvPr id="35" name="Group 34">
            <a:extLst>
              <a:ext uri="{FF2B5EF4-FFF2-40B4-BE49-F238E27FC236}">
                <a16:creationId xmlns:a16="http://schemas.microsoft.com/office/drawing/2014/main" id="{66E19C40-E51B-CE26-29CC-8AA1AF0D6C54}"/>
              </a:ext>
            </a:extLst>
          </p:cNvPr>
          <p:cNvGrpSpPr/>
          <p:nvPr/>
        </p:nvGrpSpPr>
        <p:grpSpPr>
          <a:xfrm>
            <a:off x="8535279" y="1667834"/>
            <a:ext cx="945708" cy="914400"/>
            <a:chOff x="782056" y="4184334"/>
            <a:chExt cx="914400" cy="914400"/>
          </a:xfrm>
        </p:grpSpPr>
        <p:pic>
          <p:nvPicPr>
            <p:cNvPr id="36" name="Graphic 35" descr="Flip calendar outline">
              <a:extLst>
                <a:ext uri="{FF2B5EF4-FFF2-40B4-BE49-F238E27FC236}">
                  <a16:creationId xmlns:a16="http://schemas.microsoft.com/office/drawing/2014/main" id="{F3E3AD3D-467D-B7AD-64EC-753673EE1A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2056" y="4184334"/>
              <a:ext cx="914400" cy="914400"/>
            </a:xfrm>
            <a:prstGeom prst="rect">
              <a:avLst/>
            </a:prstGeom>
          </p:spPr>
        </p:pic>
        <p:sp>
          <p:nvSpPr>
            <p:cNvPr id="37" name="TextBox 36">
              <a:extLst>
                <a:ext uri="{FF2B5EF4-FFF2-40B4-BE49-F238E27FC236}">
                  <a16:creationId xmlns:a16="http://schemas.microsoft.com/office/drawing/2014/main" id="{FA58FEF6-5631-4518-ABFF-02727A72EB8D}"/>
                </a:ext>
              </a:extLst>
            </p:cNvPr>
            <p:cNvSpPr txBox="1"/>
            <p:nvPr/>
          </p:nvSpPr>
          <p:spPr>
            <a:xfrm>
              <a:off x="959947" y="4528882"/>
              <a:ext cx="558618" cy="27699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5B99">
                    <a:lumMod val="60000"/>
                    <a:lumOff val="40000"/>
                  </a:srgbClr>
                </a:solidFill>
                <a:effectLst/>
                <a:uLnTx/>
                <a:uFillTx/>
              </a:endParaRPr>
            </a:p>
          </p:txBody>
        </p:sp>
      </p:grpSp>
      <p:sp>
        <p:nvSpPr>
          <p:cNvPr id="38" name="TextBox 37">
            <a:extLst>
              <a:ext uri="{FF2B5EF4-FFF2-40B4-BE49-F238E27FC236}">
                <a16:creationId xmlns:a16="http://schemas.microsoft.com/office/drawing/2014/main" id="{C485D92C-2697-30D8-9DA6-971EF850E1E7}"/>
              </a:ext>
            </a:extLst>
          </p:cNvPr>
          <p:cNvSpPr txBox="1"/>
          <p:nvPr/>
        </p:nvSpPr>
        <p:spPr>
          <a:xfrm>
            <a:off x="8720113" y="1947318"/>
            <a:ext cx="577743" cy="523220"/>
          </a:xfrm>
          <a:prstGeom prst="rect">
            <a:avLst/>
          </a:prstGeom>
          <a:noFill/>
        </p:spPr>
        <p:txBody>
          <a:bodyPr wrap="square" lIns="91440" tIns="45720" rIns="91440" bIns="4572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5B99"/>
                </a:solidFill>
                <a:effectLst/>
                <a:uLnTx/>
                <a:uFillTx/>
                <a:latin typeface="Aptos"/>
              </a:rPr>
              <a:t>Dec </a:t>
            </a:r>
            <a:r>
              <a:rPr lang="en-US" sz="1400" kern="0">
                <a:solidFill>
                  <a:srgbClr val="005B99"/>
                </a:solidFill>
                <a:latin typeface="Aptos"/>
              </a:rPr>
              <a:t>23</a:t>
            </a:r>
            <a:endParaRPr kumimoji="0" lang="en-US" sz="1400" b="0" i="0" u="none" strike="noStrike" kern="0" cap="none" spc="0" normalizeH="0" baseline="0" noProof="0">
              <a:ln>
                <a:noFill/>
              </a:ln>
              <a:solidFill>
                <a:srgbClr val="005B99">
                  <a:lumMod val="60000"/>
                  <a:lumOff val="40000"/>
                </a:srgbClr>
              </a:solidFill>
              <a:effectLst/>
              <a:uLnTx/>
              <a:uFillTx/>
            </a:endParaRPr>
          </a:p>
        </p:txBody>
      </p:sp>
      <p:sp>
        <p:nvSpPr>
          <p:cNvPr id="40" name="TextBox 39">
            <a:extLst>
              <a:ext uri="{FF2B5EF4-FFF2-40B4-BE49-F238E27FC236}">
                <a16:creationId xmlns:a16="http://schemas.microsoft.com/office/drawing/2014/main" id="{B9B054C3-6B1D-C4D4-9FA7-4A5FB5DB1C6D}"/>
              </a:ext>
            </a:extLst>
          </p:cNvPr>
          <p:cNvSpPr txBox="1"/>
          <p:nvPr/>
        </p:nvSpPr>
        <p:spPr>
          <a:xfrm>
            <a:off x="6422979" y="1818275"/>
            <a:ext cx="1967559" cy="738664"/>
          </a:xfrm>
          <a:prstGeom prst="rect">
            <a:avLst/>
          </a:prstGeom>
          <a:noFill/>
        </p:spPr>
        <p:txBody>
          <a:bodyPr wrap="square" lIns="91440" tIns="45720" rIns="91440" bIns="45720" anchor="t">
            <a:spAutoFit/>
          </a:bodyPr>
          <a:lstStyle/>
          <a:p>
            <a:pPr>
              <a:spcAft>
                <a:spcPts val="2400"/>
              </a:spcAft>
              <a:defRPr/>
            </a:pPr>
            <a:r>
              <a:rPr lang="en-US" sz="1400">
                <a:solidFill>
                  <a:srgbClr val="333333"/>
                </a:solidFill>
                <a:highlight>
                  <a:srgbClr val="FFFFFF"/>
                </a:highlight>
                <a:latin typeface="Aptos"/>
              </a:rPr>
              <a:t>Pilsen S. Ashland Health Hub started mental health services</a:t>
            </a:r>
            <a:endParaRPr lang="en-US" sz="1400" i="1">
              <a:solidFill>
                <a:prstClr val="black"/>
              </a:solidFill>
              <a:latin typeface="Aptos" panose="020B0004020202020204" pitchFamily="34" charset="0"/>
            </a:endParaRPr>
          </a:p>
        </p:txBody>
      </p:sp>
      <p:sp>
        <p:nvSpPr>
          <p:cNvPr id="41" name="TextBox 40">
            <a:extLst>
              <a:ext uri="{FF2B5EF4-FFF2-40B4-BE49-F238E27FC236}">
                <a16:creationId xmlns:a16="http://schemas.microsoft.com/office/drawing/2014/main" id="{9BF2D9A9-8054-939D-0616-7454D6254AF3}"/>
              </a:ext>
            </a:extLst>
          </p:cNvPr>
          <p:cNvSpPr txBox="1"/>
          <p:nvPr/>
        </p:nvSpPr>
        <p:spPr>
          <a:xfrm>
            <a:off x="9366107" y="1791628"/>
            <a:ext cx="2153012" cy="738664"/>
          </a:xfrm>
          <a:prstGeom prst="rect">
            <a:avLst/>
          </a:prstGeom>
          <a:noFill/>
        </p:spPr>
        <p:txBody>
          <a:bodyPr wrap="square">
            <a:spAutoFit/>
          </a:bodyPr>
          <a:lstStyle/>
          <a:p>
            <a:pPr>
              <a:spcAft>
                <a:spcPts val="2400"/>
              </a:spcAft>
              <a:defRPr/>
            </a:pPr>
            <a:r>
              <a:rPr lang="en-US" sz="1400">
                <a:solidFill>
                  <a:srgbClr val="333333"/>
                </a:solidFill>
                <a:highlight>
                  <a:srgbClr val="FFFFFF"/>
                </a:highlight>
                <a:latin typeface="Aptos" panose="020B0004020202020204" pitchFamily="34" charset="0"/>
              </a:rPr>
              <a:t>Roseland E 115</a:t>
            </a:r>
            <a:r>
              <a:rPr lang="en-US" sz="1400" baseline="30000">
                <a:solidFill>
                  <a:srgbClr val="333333"/>
                </a:solidFill>
                <a:highlight>
                  <a:srgbClr val="FFFFFF"/>
                </a:highlight>
                <a:latin typeface="Aptos" panose="020B0004020202020204" pitchFamily="34" charset="0"/>
              </a:rPr>
              <a:t>th</a:t>
            </a:r>
            <a:r>
              <a:rPr lang="en-US" sz="1400">
                <a:solidFill>
                  <a:srgbClr val="333333"/>
                </a:solidFill>
                <a:highlight>
                  <a:srgbClr val="FFFFFF"/>
                </a:highlight>
                <a:latin typeface="Aptos" panose="020B0004020202020204" pitchFamily="34" charset="0"/>
              </a:rPr>
              <a:t> Health Hub reopened, starting mental health services</a:t>
            </a:r>
            <a:endParaRPr lang="en-US" sz="1400" i="1">
              <a:solidFill>
                <a:prstClr val="black"/>
              </a:solidFill>
              <a:latin typeface="Aptos" panose="020B0004020202020204" pitchFamily="34" charset="0"/>
            </a:endParaRPr>
          </a:p>
        </p:txBody>
      </p:sp>
      <p:sp>
        <p:nvSpPr>
          <p:cNvPr id="42" name="AutoShape 2">
            <a:extLst>
              <a:ext uri="{FF2B5EF4-FFF2-40B4-BE49-F238E27FC236}">
                <a16:creationId xmlns:a16="http://schemas.microsoft.com/office/drawing/2014/main" id="{088E1717-BD05-69BA-E1BE-78C3E31A45BA}"/>
              </a:ext>
            </a:extLst>
          </p:cNvPr>
          <p:cNvSpPr>
            <a:spLocks noChangeAspect="1" noChangeArrowheads="1"/>
          </p:cNvSpPr>
          <p:nvPr/>
        </p:nvSpPr>
        <p:spPr bwMode="auto">
          <a:xfrm>
            <a:off x="5936265" y="308263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8" name="Picture 6">
            <a:extLst>
              <a:ext uri="{FF2B5EF4-FFF2-40B4-BE49-F238E27FC236}">
                <a16:creationId xmlns:a16="http://schemas.microsoft.com/office/drawing/2014/main" id="{3E3B1FE9-A2F8-155F-BD71-10856DD63D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44580" y="4506875"/>
            <a:ext cx="1455139" cy="1940186"/>
          </a:xfrm>
          <a:prstGeom prst="rect">
            <a:avLst/>
          </a:prstGeom>
          <a:noFill/>
          <a:extLst>
            <a:ext uri="{909E8E84-426E-40DD-AFC4-6F175D3DCCD1}">
              <a14:hiddenFill xmlns:a14="http://schemas.microsoft.com/office/drawing/2010/main">
                <a:solidFill>
                  <a:srgbClr val="FFFFFF"/>
                </a:solidFill>
              </a14:hiddenFill>
            </a:ext>
          </a:extLst>
        </p:spPr>
      </p:pic>
      <p:pic>
        <p:nvPicPr>
          <p:cNvPr id="56" name="Graphic 55" descr="Chevron arrows outline">
            <a:extLst>
              <a:ext uri="{FF2B5EF4-FFF2-40B4-BE49-F238E27FC236}">
                <a16:creationId xmlns:a16="http://schemas.microsoft.com/office/drawing/2014/main" id="{3A079793-7C3E-CB4F-52F9-6EC45D1E770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5400000">
            <a:off x="1154868" y="3221676"/>
            <a:ext cx="602673" cy="602673"/>
          </a:xfrm>
          <a:prstGeom prst="rect">
            <a:avLst/>
          </a:prstGeom>
        </p:spPr>
      </p:pic>
      <p:pic>
        <p:nvPicPr>
          <p:cNvPr id="57" name="Graphic 56" descr="Chevron arrows outline">
            <a:extLst>
              <a:ext uri="{FF2B5EF4-FFF2-40B4-BE49-F238E27FC236}">
                <a16:creationId xmlns:a16="http://schemas.microsoft.com/office/drawing/2014/main" id="{EBA0D6EF-D004-5853-FA4E-B3720BDB403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54110" y="1939440"/>
            <a:ext cx="602673" cy="602673"/>
          </a:xfrm>
          <a:prstGeom prst="rect">
            <a:avLst/>
          </a:prstGeom>
        </p:spPr>
      </p:pic>
      <p:pic>
        <p:nvPicPr>
          <p:cNvPr id="7" name="Picture 6">
            <a:extLst>
              <a:ext uri="{FF2B5EF4-FFF2-40B4-BE49-F238E27FC236}">
                <a16:creationId xmlns:a16="http://schemas.microsoft.com/office/drawing/2014/main" id="{E408A850-08FB-EAD9-E7CF-59CBF16E3252}"/>
              </a:ext>
            </a:extLst>
          </p:cNvPr>
          <p:cNvPicPr>
            <a:picLocks noChangeAspect="1"/>
          </p:cNvPicPr>
          <p:nvPr/>
        </p:nvPicPr>
        <p:blipFill>
          <a:blip r:embed="rId11"/>
          <a:stretch>
            <a:fillRect/>
          </a:stretch>
        </p:blipFill>
        <p:spPr>
          <a:xfrm>
            <a:off x="5742840" y="2743576"/>
            <a:ext cx="2702277" cy="1648579"/>
          </a:xfrm>
          <a:prstGeom prst="rect">
            <a:avLst/>
          </a:prstGeom>
        </p:spPr>
      </p:pic>
      <p:pic>
        <p:nvPicPr>
          <p:cNvPr id="9" name="Picture 8">
            <a:extLst>
              <a:ext uri="{FF2B5EF4-FFF2-40B4-BE49-F238E27FC236}">
                <a16:creationId xmlns:a16="http://schemas.microsoft.com/office/drawing/2014/main" id="{5C09561D-35F3-21E1-7DCA-DB3A19340BD1}"/>
              </a:ext>
            </a:extLst>
          </p:cNvPr>
          <p:cNvPicPr>
            <a:picLocks noChangeAspect="1"/>
          </p:cNvPicPr>
          <p:nvPr/>
        </p:nvPicPr>
        <p:blipFill>
          <a:blip r:embed="rId12"/>
          <a:stretch>
            <a:fillRect/>
          </a:stretch>
        </p:blipFill>
        <p:spPr>
          <a:xfrm>
            <a:off x="9142355" y="2743576"/>
            <a:ext cx="1761978" cy="1796211"/>
          </a:xfrm>
          <a:prstGeom prst="rect">
            <a:avLst/>
          </a:prstGeom>
        </p:spPr>
      </p:pic>
      <p:sp>
        <p:nvSpPr>
          <p:cNvPr id="10" name="AutoShape 4" descr="Mayor Johnson reopens Roseland Mental Health Clinic">
            <a:extLst>
              <a:ext uri="{FF2B5EF4-FFF2-40B4-BE49-F238E27FC236}">
                <a16:creationId xmlns:a16="http://schemas.microsoft.com/office/drawing/2014/main" id="{2C5FDF9E-7FF8-D8B7-2641-8DC451C7C84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a:extLst>
              <a:ext uri="{FF2B5EF4-FFF2-40B4-BE49-F238E27FC236}">
                <a16:creationId xmlns:a16="http://schemas.microsoft.com/office/drawing/2014/main" id="{BA0E3799-0F7C-502B-AC25-42C455FB35B6}"/>
              </a:ext>
            </a:extLst>
          </p:cNvPr>
          <p:cNvPicPr>
            <a:picLocks noChangeAspect="1"/>
          </p:cNvPicPr>
          <p:nvPr/>
        </p:nvPicPr>
        <p:blipFill>
          <a:blip r:embed="rId13"/>
          <a:stretch>
            <a:fillRect/>
          </a:stretch>
        </p:blipFill>
        <p:spPr>
          <a:xfrm>
            <a:off x="7803300" y="4677733"/>
            <a:ext cx="3101033" cy="1778159"/>
          </a:xfrm>
          <a:prstGeom prst="rect">
            <a:avLst/>
          </a:prstGeom>
        </p:spPr>
      </p:pic>
    </p:spTree>
    <p:extLst>
      <p:ext uri="{BB962C8B-B14F-4D97-AF65-F5344CB8AC3E}">
        <p14:creationId xmlns:p14="http://schemas.microsoft.com/office/powerpoint/2010/main" val="3693686523"/>
      </p:ext>
    </p:extLst>
  </p:cSld>
  <p:clrMapOvr>
    <a:masterClrMapping/>
  </p:clrMapOvr>
  <p:extLst>
    <p:ext uri="{6950BFC3-D8DA-4A85-94F7-54DA5524770B}">
      <p188:commentRel xmlns:p188="http://schemas.microsoft.com/office/powerpoint/2018/8/main" r:id="rId2"/>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4334EE1-1B78-69B6-ACD6-9ED118AF16A5}"/>
              </a:ext>
            </a:extLst>
          </p:cNvPr>
          <p:cNvSpPr/>
          <p:nvPr/>
        </p:nvSpPr>
        <p:spPr>
          <a:xfrm>
            <a:off x="6276607" y="2481502"/>
            <a:ext cx="608413" cy="434127"/>
          </a:xfrm>
          <a:prstGeom prst="rect">
            <a:avLst/>
          </a:prstGeom>
          <a:solidFill>
            <a:schemeClr val="accent4">
              <a:lumMod val="20000"/>
              <a:lumOff val="80000"/>
              <a:alpha val="6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87C7185-0C56-138F-4DCF-9B3C4EC76180}"/>
              </a:ext>
            </a:extLst>
          </p:cNvPr>
          <p:cNvSpPr/>
          <p:nvPr/>
        </p:nvSpPr>
        <p:spPr>
          <a:xfrm>
            <a:off x="546160" y="2253766"/>
            <a:ext cx="809797" cy="525294"/>
          </a:xfrm>
          <a:prstGeom prst="ellipse">
            <a:avLst/>
          </a:prstGeom>
          <a:solidFill>
            <a:schemeClr val="accent4">
              <a:lumMod val="20000"/>
              <a:lumOff val="80000"/>
              <a:alpha val="6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69847" y="484632"/>
            <a:ext cx="10838781" cy="1609344"/>
          </a:xfrm>
        </p:spPr>
        <p:txBody>
          <a:bodyPr>
            <a:normAutofit/>
          </a:bodyPr>
          <a:lstStyle/>
          <a:p>
            <a:r>
              <a:rPr lang="en-US" sz="3200"/>
              <a:t>Operational and Programming Highlights </a:t>
            </a:r>
          </a:p>
        </p:txBody>
      </p:sp>
      <p:sp>
        <p:nvSpPr>
          <p:cNvPr id="3" name="TextBox 2">
            <a:extLst>
              <a:ext uri="{FF2B5EF4-FFF2-40B4-BE49-F238E27FC236}">
                <a16:creationId xmlns:a16="http://schemas.microsoft.com/office/drawing/2014/main" id="{E99224A6-34C7-641A-51C0-4A80D42B0249}"/>
              </a:ext>
            </a:extLst>
          </p:cNvPr>
          <p:cNvSpPr txBox="1"/>
          <p:nvPr/>
        </p:nvSpPr>
        <p:spPr>
          <a:xfrm>
            <a:off x="1355957" y="2149019"/>
            <a:ext cx="4148372" cy="4093428"/>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b="1" i="0" u="none" strike="noStrike" kern="1200" cap="none" spc="0" normalizeH="0" baseline="0" noProof="0">
                <a:ln>
                  <a:noFill/>
                </a:ln>
                <a:solidFill>
                  <a:srgbClr val="005B99">
                    <a:lumMod val="60000"/>
                    <a:lumOff val="40000"/>
                  </a:srgbClr>
                </a:solidFill>
                <a:effectLst/>
                <a:highlight>
                  <a:srgbClr val="FFFFFF"/>
                </a:highlight>
                <a:uLnTx/>
                <a:uFillTx/>
                <a:latin typeface="Aptos"/>
                <a:ea typeface="+mn-ea"/>
                <a:cs typeface="+mn-cs"/>
              </a:rPr>
              <a:t>Centralized Intake Improvements</a:t>
            </a:r>
            <a:r>
              <a:rPr kumimoji="0" lang="en-US" b="0" i="0" u="none" strike="noStrike" kern="1200" cap="none" spc="0" normalizeH="0" baseline="0" noProof="0">
                <a:ln>
                  <a:noFill/>
                </a:ln>
                <a:solidFill>
                  <a:srgbClr val="333333"/>
                </a:solidFill>
                <a:effectLst/>
                <a:highlight>
                  <a:srgbClr val="FFFFFF"/>
                </a:highlight>
                <a:uLnTx/>
                <a:uFillTx/>
                <a:latin typeface="Aptos"/>
                <a:ea typeface="+mn-ea"/>
                <a:cs typeface="+mn-cs"/>
              </a:rPr>
              <a:t>: Updating workflow and centralizing responsibilities in order to: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333333"/>
                </a:solidFill>
                <a:effectLst/>
                <a:highlight>
                  <a:srgbClr val="FFFFFF"/>
                </a:highlight>
                <a:uLnTx/>
                <a:uFillTx/>
                <a:latin typeface="Aptos"/>
                <a:ea typeface="+mn-ea"/>
                <a:cs typeface="+mn-cs"/>
              </a:rPr>
              <a:t>Enhance intake-to-appointment conversion: </a:t>
            </a:r>
            <a:r>
              <a:rPr kumimoji="0" lang="en-US" sz="1600" b="0" i="0" u="none" strike="noStrike" kern="1200" cap="none" spc="0" normalizeH="0" baseline="0" noProof="0">
                <a:ln>
                  <a:noFill/>
                </a:ln>
                <a:solidFill>
                  <a:srgbClr val="333333"/>
                </a:solidFill>
                <a:effectLst/>
                <a:highlight>
                  <a:srgbClr val="FFFFFF"/>
                </a:highlight>
                <a:uLnTx/>
                <a:uFillTx/>
                <a:latin typeface="Aptos"/>
                <a:ea typeface="+mn-ea"/>
                <a:cs typeface="+mn-cs"/>
              </a:rPr>
              <a:t>Ensure clients are successfully scheduled for appointments.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333333"/>
                </a:solidFill>
                <a:effectLst/>
                <a:highlight>
                  <a:srgbClr val="FFFFFF"/>
                </a:highlight>
                <a:uLnTx/>
                <a:uFillTx/>
                <a:latin typeface="Aptos"/>
                <a:ea typeface="+mn-ea"/>
                <a:cs typeface="+mn-cs"/>
              </a:rPr>
              <a:t>Streamline client interactions: </a:t>
            </a:r>
            <a:r>
              <a:rPr kumimoji="0" lang="en-US" sz="1600" b="0" i="0" u="none" strike="noStrike" kern="1200" cap="none" spc="0" normalizeH="0" baseline="0" noProof="0">
                <a:ln>
                  <a:noFill/>
                </a:ln>
                <a:solidFill>
                  <a:srgbClr val="333333"/>
                </a:solidFill>
                <a:effectLst/>
                <a:highlight>
                  <a:srgbClr val="FFFFFF"/>
                </a:highlight>
                <a:uLnTx/>
                <a:uFillTx/>
                <a:latin typeface="Aptos"/>
                <a:ea typeface="+mn-ea"/>
                <a:cs typeface="+mn-cs"/>
              </a:rPr>
              <a:t>Minimize the number of calls and handoffs to improve the client experience.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333333"/>
                </a:solidFill>
                <a:effectLst/>
                <a:highlight>
                  <a:srgbClr val="FFFFFF"/>
                </a:highlight>
                <a:uLnTx/>
                <a:uFillTx/>
                <a:latin typeface="Aptos"/>
                <a:ea typeface="+mn-ea"/>
                <a:cs typeface="+mn-cs"/>
              </a:rPr>
              <a:t>Simplify intake staffing: </a:t>
            </a:r>
            <a:r>
              <a:rPr kumimoji="0" lang="en-US" sz="1600" b="0" i="0" u="none" strike="noStrike" kern="1200" cap="none" spc="0" normalizeH="0" baseline="0" noProof="0">
                <a:ln>
                  <a:noFill/>
                </a:ln>
                <a:solidFill>
                  <a:srgbClr val="333333"/>
                </a:solidFill>
                <a:effectLst/>
                <a:highlight>
                  <a:srgbClr val="FFFFFF"/>
                </a:highlight>
                <a:uLnTx/>
                <a:uFillTx/>
                <a:latin typeface="Aptos"/>
                <a:ea typeface="+mn-ea"/>
                <a:cs typeface="+mn-cs"/>
              </a:rPr>
              <a:t>Reduce the number of staff involved in the intake process to ensure consistent and high-quality customer service.</a:t>
            </a:r>
          </a:p>
        </p:txBody>
      </p:sp>
      <p:sp>
        <p:nvSpPr>
          <p:cNvPr id="14" name="TextBox 13">
            <a:extLst>
              <a:ext uri="{FF2B5EF4-FFF2-40B4-BE49-F238E27FC236}">
                <a16:creationId xmlns:a16="http://schemas.microsoft.com/office/drawing/2014/main" id="{D29173DA-E9A4-EDD8-8668-40425F07BB41}"/>
              </a:ext>
            </a:extLst>
          </p:cNvPr>
          <p:cNvSpPr txBox="1"/>
          <p:nvPr/>
        </p:nvSpPr>
        <p:spPr>
          <a:xfrm>
            <a:off x="7103426" y="2149019"/>
            <a:ext cx="4335539" cy="437042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a:ln>
                  <a:noFill/>
                </a:ln>
                <a:solidFill>
                  <a:srgbClr val="005B99">
                    <a:lumMod val="60000"/>
                    <a:lumOff val="40000"/>
                  </a:srgbClr>
                </a:solidFill>
                <a:effectLst/>
                <a:highlight>
                  <a:srgbClr val="FFFFFF"/>
                </a:highlight>
                <a:uLnTx/>
                <a:uFillTx/>
                <a:latin typeface="Aptos"/>
                <a:ea typeface="+mn-ea"/>
                <a:cs typeface="+mn-cs"/>
              </a:rPr>
              <a:t>Extension of Healing Arts Programming</a:t>
            </a:r>
            <a:r>
              <a:rPr kumimoji="0" lang="en-US" sz="1800" b="0" i="0" u="none" strike="noStrike" kern="1200" cap="none" spc="0" normalizeH="0" baseline="0" noProof="0">
                <a:ln>
                  <a:noFill/>
                </a:ln>
                <a:solidFill>
                  <a:srgbClr val="333333"/>
                </a:solidFill>
                <a:effectLst/>
                <a:highlight>
                  <a:srgbClr val="FFFFFF"/>
                </a:highlight>
                <a:uLnTx/>
                <a:uFillTx/>
                <a:latin typeface="Aptos"/>
                <a:ea typeface="+mn-ea"/>
                <a:cs typeface="+mn-cs"/>
              </a:rPr>
              <a:t>: Secured 2025 funding to extend Healing Arts programming to 2025:</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600" b="1">
                <a:solidFill>
                  <a:srgbClr val="333333"/>
                </a:solidFill>
                <a:highlight>
                  <a:srgbClr val="FFFFFF"/>
                </a:highlight>
                <a:latin typeface="Aptos"/>
              </a:rPr>
              <a:t>Partnering with 8 artists </a:t>
            </a:r>
            <a:r>
              <a:rPr lang="en-US" sz="1600">
                <a:solidFill>
                  <a:srgbClr val="333333"/>
                </a:solidFill>
                <a:highlight>
                  <a:srgbClr val="FFFFFF"/>
                </a:highlight>
                <a:latin typeface="Aptos"/>
              </a:rPr>
              <a:t>that will be designated to one of the seven clinics to hold weekly programming</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333333"/>
                </a:solidFill>
                <a:effectLst/>
                <a:highlight>
                  <a:srgbClr val="FFFFFF"/>
                </a:highlight>
                <a:uLnTx/>
                <a:uFillTx/>
                <a:latin typeface="Aptos"/>
                <a:ea typeface="+mn-ea"/>
                <a:cs typeface="+mn-cs"/>
              </a:rPr>
              <a:t>Artists will actively engage in </a:t>
            </a:r>
            <a:r>
              <a:rPr kumimoji="0" lang="en-US" sz="1600" b="1" i="0" u="none" strike="noStrike" kern="1200" cap="none" spc="0" normalizeH="0" baseline="0" noProof="0">
                <a:ln>
                  <a:noFill/>
                </a:ln>
                <a:solidFill>
                  <a:srgbClr val="333333"/>
                </a:solidFill>
                <a:effectLst/>
                <a:highlight>
                  <a:srgbClr val="FFFFFF"/>
                </a:highlight>
                <a:uLnTx/>
                <a:uFillTx/>
                <a:latin typeface="Aptos"/>
                <a:ea typeface="+mn-ea"/>
                <a:cs typeface="+mn-cs"/>
              </a:rPr>
              <a:t>direct community outreach </a:t>
            </a:r>
            <a:r>
              <a:rPr kumimoji="0" lang="en-US" sz="1600" b="0" i="0" u="none" strike="noStrike" kern="1200" cap="none" spc="0" normalizeH="0" baseline="0" noProof="0">
                <a:ln>
                  <a:noFill/>
                </a:ln>
                <a:solidFill>
                  <a:srgbClr val="333333"/>
                </a:solidFill>
                <a:effectLst/>
                <a:highlight>
                  <a:srgbClr val="FFFFFF"/>
                </a:highlight>
                <a:uLnTx/>
                <a:uFillTx/>
                <a:latin typeface="Aptos"/>
                <a:ea typeface="+mn-ea"/>
                <a:cs typeface="+mn-cs"/>
              </a:rPr>
              <a:t>and cultivate new collaborations to deliver support services focused on targeted, evidence-based strategies for individuals at risk of opioid-related harms and those with co-occurring substance use disorders and mental health conditions</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800" b="0" i="0" u="none" strike="noStrike" kern="1200" cap="none" spc="0" normalizeH="0" baseline="0" noProof="0">
              <a:ln>
                <a:noFill/>
              </a:ln>
              <a:solidFill>
                <a:srgbClr val="333333"/>
              </a:solidFill>
              <a:effectLst/>
              <a:highlight>
                <a:srgbClr val="FFFFFF"/>
              </a:highlight>
              <a:uLnTx/>
              <a:uFillTx/>
              <a:latin typeface="Aptos"/>
              <a:ea typeface="+mn-ea"/>
              <a:cs typeface="+mn-cs"/>
            </a:endParaRPr>
          </a:p>
        </p:txBody>
      </p:sp>
      <p:pic>
        <p:nvPicPr>
          <p:cNvPr id="22" name="Graphic 21" descr="Workflow outline">
            <a:extLst>
              <a:ext uri="{FF2B5EF4-FFF2-40B4-BE49-F238E27FC236}">
                <a16:creationId xmlns:a16="http://schemas.microsoft.com/office/drawing/2014/main" id="{8660628E-E9F5-7EDB-0554-5C794C7923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1557" y="2084335"/>
            <a:ext cx="914400" cy="914400"/>
          </a:xfrm>
          <a:prstGeom prst="rect">
            <a:avLst/>
          </a:prstGeom>
        </p:spPr>
      </p:pic>
      <p:pic>
        <p:nvPicPr>
          <p:cNvPr id="24" name="Graphic 23" descr="Palette outline">
            <a:extLst>
              <a:ext uri="{FF2B5EF4-FFF2-40B4-BE49-F238E27FC236}">
                <a16:creationId xmlns:a16="http://schemas.microsoft.com/office/drawing/2014/main" id="{2C274808-BF42-2E75-2C23-EDC929A842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24170" y="2056625"/>
            <a:ext cx="919577" cy="919577"/>
          </a:xfrm>
          <a:prstGeom prst="rect">
            <a:avLst/>
          </a:prstGeom>
        </p:spPr>
      </p:pic>
    </p:spTree>
    <p:extLst>
      <p:ext uri="{BB962C8B-B14F-4D97-AF65-F5344CB8AC3E}">
        <p14:creationId xmlns:p14="http://schemas.microsoft.com/office/powerpoint/2010/main" val="11090140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4" name="AgendaLine"/>
          <p:cNvCxnSpPr>
            <a:cxnSpLocks/>
          </p:cNvCxnSpPr>
          <p:nvPr/>
        </p:nvCxnSpPr>
        <p:spPr>
          <a:xfrm>
            <a:off x="2358684" y="1571978"/>
            <a:ext cx="0" cy="4896555"/>
          </a:xfrm>
          <a:prstGeom prst="line">
            <a:avLst/>
          </a:prstGeom>
          <a:ln w="1905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10" name="btfpLayoutConfig" hidden="1"/>
          <p:cNvSpPr txBox="1"/>
          <p:nvPr/>
        </p:nvSpPr>
        <p:spPr>
          <a:xfrm>
            <a:off x="12700" y="12700"/>
            <a:ext cx="8890000" cy="107722"/>
          </a:xfrm>
          <a:prstGeom prst="rect">
            <a:avLst/>
          </a:prstGeom>
          <a:noFill/>
        </p:spPr>
        <p:txBody>
          <a:bodyPr vert="horz" rtlCol="0">
            <a:spAutoFit/>
          </a:bodyPr>
          <a:lstStyle/>
          <a:p>
            <a:r>
              <a:rPr lang="en-US" sz="100">
                <a:solidFill>
                  <a:srgbClr val="FFFFFF">
                    <a:alpha val="0"/>
                  </a:srgbClr>
                </a:solidFill>
              </a:rPr>
              <a:t>overall_1_132617861608743146 columns_1_132617861608743146 </a:t>
            </a:r>
          </a:p>
        </p:txBody>
      </p:sp>
      <p:sp>
        <p:nvSpPr>
          <p:cNvPr id="17" name="AgendaTitle"/>
          <p:cNvSpPr txBox="1"/>
          <p:nvPr/>
        </p:nvSpPr>
        <p:spPr>
          <a:xfrm>
            <a:off x="1066800" y="1727200"/>
            <a:ext cx="10160000" cy="235611"/>
          </a:xfrm>
          <a:prstGeom prst="rect">
            <a:avLst/>
          </a:prstGeom>
          <a:noFill/>
        </p:spPr>
        <p:txBody>
          <a:bodyPr vert="horz" lIns="18136" tIns="25226" rIns="72073" bIns="25226" rtlCol="0">
            <a:spAutoFit/>
          </a:bodyPr>
          <a:lstStyle/>
          <a:p>
            <a:r>
              <a:rPr lang="en-US" sz="1200" b="1" cap="all" spc="450"/>
              <a:t>Agenda</a:t>
            </a:r>
          </a:p>
        </p:txBody>
      </p:sp>
      <p:sp>
        <p:nvSpPr>
          <p:cNvPr id="18" name="AgendaEmphasisBar"/>
          <p:cNvSpPr/>
          <p:nvPr/>
        </p:nvSpPr>
        <p:spPr>
          <a:xfrm>
            <a:off x="2434437" y="4020995"/>
            <a:ext cx="126999" cy="743179"/>
          </a:xfrm>
          <a:prstGeom prst="rect">
            <a:avLst/>
          </a:prstGeom>
          <a:solidFill>
            <a:srgbClr val="CC0000"/>
          </a:solidFill>
          <a:ln w="19050">
            <a:solidFill>
              <a:srgbClr val="CC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Agenda"/>
          <p:cNvGrpSpPr/>
          <p:nvPr/>
        </p:nvGrpSpPr>
        <p:grpSpPr>
          <a:xfrm>
            <a:off x="2768351" y="2659142"/>
            <a:ext cx="1924050" cy="2286000"/>
            <a:chOff x="2737515" y="2623820"/>
            <a:chExt cx="1924050" cy="2286000"/>
          </a:xfrm>
        </p:grpSpPr>
        <p:cxnSp>
          <p:nvCxnSpPr>
            <p:cNvPr id="21" name="AgendaSeparator1"/>
            <p:cNvCxnSpPr/>
            <p:nvPr/>
          </p:nvCxnSpPr>
          <p:spPr>
            <a:xfrm>
              <a:off x="2737515" y="2623820"/>
              <a:ext cx="1924050" cy="0"/>
            </a:xfrm>
            <a:prstGeom prst="line">
              <a:avLst/>
            </a:prstGeom>
            <a:ln w="9525">
              <a:solidFill>
                <a:srgbClr val="D6D6D6"/>
              </a:solidFill>
            </a:ln>
          </p:spPr>
          <p:style>
            <a:lnRef idx="1">
              <a:schemeClr val="accent1"/>
            </a:lnRef>
            <a:fillRef idx="0">
              <a:schemeClr val="accent1"/>
            </a:fillRef>
            <a:effectRef idx="0">
              <a:schemeClr val="accent1"/>
            </a:effectRef>
            <a:fontRef idx="minor">
              <a:schemeClr val="tx1"/>
            </a:fontRef>
          </p:style>
        </p:cxnSp>
        <p:cxnSp>
          <p:nvCxnSpPr>
            <p:cNvPr id="22" name="AgendaSeparator2"/>
            <p:cNvCxnSpPr/>
            <p:nvPr/>
          </p:nvCxnSpPr>
          <p:spPr>
            <a:xfrm>
              <a:off x="2737515" y="3385820"/>
              <a:ext cx="1924050" cy="0"/>
            </a:xfrm>
            <a:prstGeom prst="line">
              <a:avLst/>
            </a:prstGeom>
            <a:ln w="9525">
              <a:solidFill>
                <a:srgbClr val="D6D6D6"/>
              </a:solidFill>
            </a:ln>
          </p:spPr>
          <p:style>
            <a:lnRef idx="1">
              <a:schemeClr val="accent1"/>
            </a:lnRef>
            <a:fillRef idx="0">
              <a:schemeClr val="accent1"/>
            </a:fillRef>
            <a:effectRef idx="0">
              <a:schemeClr val="accent1"/>
            </a:effectRef>
            <a:fontRef idx="minor">
              <a:schemeClr val="tx1"/>
            </a:fontRef>
          </p:style>
        </p:cxnSp>
        <p:cxnSp>
          <p:nvCxnSpPr>
            <p:cNvPr id="23" name="AgendaSeparator3"/>
            <p:cNvCxnSpPr/>
            <p:nvPr/>
          </p:nvCxnSpPr>
          <p:spPr>
            <a:xfrm>
              <a:off x="2737515" y="4147820"/>
              <a:ext cx="1924050" cy="0"/>
            </a:xfrm>
            <a:prstGeom prst="line">
              <a:avLst/>
            </a:prstGeom>
            <a:ln w="9525">
              <a:solidFill>
                <a:srgbClr val="D6D6D6"/>
              </a:solidFill>
            </a:ln>
          </p:spPr>
          <p:style>
            <a:lnRef idx="1">
              <a:schemeClr val="accent1"/>
            </a:lnRef>
            <a:fillRef idx="0">
              <a:schemeClr val="accent1"/>
            </a:fillRef>
            <a:effectRef idx="0">
              <a:schemeClr val="accent1"/>
            </a:effectRef>
            <a:fontRef idx="minor">
              <a:schemeClr val="tx1"/>
            </a:fontRef>
          </p:style>
        </p:cxnSp>
        <p:cxnSp>
          <p:nvCxnSpPr>
            <p:cNvPr id="24" name="AgendaSeparator4"/>
            <p:cNvCxnSpPr/>
            <p:nvPr/>
          </p:nvCxnSpPr>
          <p:spPr>
            <a:xfrm>
              <a:off x="2737515" y="4909820"/>
              <a:ext cx="1924050" cy="0"/>
            </a:xfrm>
            <a:prstGeom prst="line">
              <a:avLst/>
            </a:prstGeom>
            <a:ln w="9525">
              <a:solidFill>
                <a:srgbClr val="D6D6D6"/>
              </a:solidFill>
            </a:ln>
          </p:spPr>
          <p:style>
            <a:lnRef idx="1">
              <a:schemeClr val="accent1"/>
            </a:lnRef>
            <a:fillRef idx="0">
              <a:schemeClr val="accent1"/>
            </a:fillRef>
            <a:effectRef idx="0">
              <a:schemeClr val="accent1"/>
            </a:effectRef>
            <a:fontRef idx="minor">
              <a:schemeClr val="tx1"/>
            </a:fontRef>
          </p:style>
        </p:cxnSp>
      </p:grpSp>
      <p:cxnSp>
        <p:nvCxnSpPr>
          <p:cNvPr id="2" name="AgendaSeparator4">
            <a:extLst>
              <a:ext uri="{FF2B5EF4-FFF2-40B4-BE49-F238E27FC236}">
                <a16:creationId xmlns:a16="http://schemas.microsoft.com/office/drawing/2014/main" id="{87305A2C-B1D2-7CCB-4D9E-235B957DB124}"/>
              </a:ext>
            </a:extLst>
          </p:cNvPr>
          <p:cNvCxnSpPr/>
          <p:nvPr/>
        </p:nvCxnSpPr>
        <p:spPr>
          <a:xfrm>
            <a:off x="2737515" y="5716976"/>
            <a:ext cx="1924050" cy="0"/>
          </a:xfrm>
          <a:prstGeom prst="line">
            <a:avLst/>
          </a:prstGeom>
          <a:ln w="9525">
            <a:solidFill>
              <a:srgbClr val="D6D6D6"/>
            </a:solidFill>
          </a:ln>
        </p:spPr>
        <p:style>
          <a:lnRef idx="1">
            <a:schemeClr val="accent1"/>
          </a:lnRef>
          <a:fillRef idx="0">
            <a:schemeClr val="accent1"/>
          </a:fillRef>
          <a:effectRef idx="0">
            <a:schemeClr val="accent1"/>
          </a:effectRef>
          <a:fontRef idx="minor">
            <a:schemeClr val="tx1"/>
          </a:fontRef>
        </p:style>
      </p:cxnSp>
      <p:cxnSp>
        <p:nvCxnSpPr>
          <p:cNvPr id="3" name="AgendaSeparator4">
            <a:extLst>
              <a:ext uri="{FF2B5EF4-FFF2-40B4-BE49-F238E27FC236}">
                <a16:creationId xmlns:a16="http://schemas.microsoft.com/office/drawing/2014/main" id="{FBFE185C-9B21-82F9-08D7-639E08B8EA6D}"/>
              </a:ext>
            </a:extLst>
          </p:cNvPr>
          <p:cNvCxnSpPr/>
          <p:nvPr/>
        </p:nvCxnSpPr>
        <p:spPr>
          <a:xfrm>
            <a:off x="2737515" y="1962811"/>
            <a:ext cx="1924050" cy="0"/>
          </a:xfrm>
          <a:prstGeom prst="line">
            <a:avLst/>
          </a:prstGeom>
          <a:ln w="9525">
            <a:solidFill>
              <a:srgbClr val="D6D6D6"/>
            </a:solidFill>
          </a:ln>
        </p:spPr>
        <p:style>
          <a:lnRef idx="1">
            <a:schemeClr val="accent1"/>
          </a:lnRef>
          <a:fillRef idx="0">
            <a:schemeClr val="accent1"/>
          </a:fillRef>
          <a:effectRef idx="0">
            <a:schemeClr val="accent1"/>
          </a:effectRef>
          <a:fontRef idx="minor">
            <a:schemeClr val="tx1"/>
          </a:fontRef>
        </p:style>
      </p:cxnSp>
      <p:sp>
        <p:nvSpPr>
          <p:cNvPr id="6" name="AgendaTextBox">
            <a:extLst>
              <a:ext uri="{FF2B5EF4-FFF2-40B4-BE49-F238E27FC236}">
                <a16:creationId xmlns:a16="http://schemas.microsoft.com/office/drawing/2014/main" id="{F7042011-CFBC-B880-07A0-7DCA755CF36B}"/>
              </a:ext>
            </a:extLst>
          </p:cNvPr>
          <p:cNvSpPr txBox="1"/>
          <p:nvPr/>
        </p:nvSpPr>
        <p:spPr>
          <a:xfrm>
            <a:off x="2737515" y="1525976"/>
            <a:ext cx="8324185" cy="4191000"/>
          </a:xfrm>
          <a:prstGeom prst="rect">
            <a:avLst/>
          </a:prstGeom>
          <a:noFill/>
        </p:spPr>
        <p:txBody>
          <a:bodyPr vert="horz" wrap="square" lIns="91440" tIns="45720" rIns="91440" bIns="45720" rtlCol="0" anchor="t">
            <a:noAutofit/>
          </a:bodyPr>
          <a:lstStyle/>
          <a:p>
            <a:pPr>
              <a:lnSpc>
                <a:spcPct val="150000"/>
              </a:lnSpc>
            </a:pPr>
            <a:r>
              <a:rPr lang="en-US" sz="2000" dirty="0">
                <a:solidFill>
                  <a:schemeClr val="tx1">
                    <a:lumMod val="95000"/>
                    <a:lumOff val="5000"/>
                  </a:schemeClr>
                </a:solidFill>
              </a:rPr>
              <a:t>Welcome, Attendance, &amp; Minute Approval</a:t>
            </a:r>
            <a:endParaRPr lang="en-US">
              <a:solidFill>
                <a:schemeClr val="tx1">
                  <a:lumMod val="95000"/>
                  <a:lumOff val="5000"/>
                </a:schemeClr>
              </a:solidFill>
            </a:endParaRPr>
          </a:p>
          <a:p>
            <a:pPr>
              <a:lnSpc>
                <a:spcPct val="150000"/>
              </a:lnSpc>
            </a:pPr>
            <a:r>
              <a:rPr lang="en-US" sz="2000" dirty="0"/>
              <a:t>Public Comment</a:t>
            </a:r>
          </a:p>
          <a:p>
            <a:pPr>
              <a:lnSpc>
                <a:spcPct val="150000"/>
              </a:lnSpc>
            </a:pPr>
            <a:r>
              <a:rPr lang="en-US" sz="2000" dirty="0">
                <a:ea typeface="+mn-lt"/>
                <a:cs typeface="+mn-lt"/>
              </a:rPr>
              <a:t>Administrative Updates</a:t>
            </a:r>
            <a:endParaRPr lang="en-US" dirty="0"/>
          </a:p>
          <a:p>
            <a:pPr>
              <a:lnSpc>
                <a:spcPct val="150000"/>
              </a:lnSpc>
            </a:pPr>
            <a:r>
              <a:rPr lang="en-US" sz="2000" dirty="0"/>
              <a:t>Follow Up from Q4 Meeting</a:t>
            </a:r>
          </a:p>
          <a:p>
            <a:pPr marL="800100" lvl="1" indent="-342900">
              <a:buFont typeface="Arial"/>
              <a:buChar char="•"/>
            </a:pPr>
            <a:r>
              <a:rPr lang="en-US" sz="2000" dirty="0">
                <a:ea typeface="+mn-lt"/>
                <a:cs typeface="+mn-lt"/>
              </a:rPr>
              <a:t>National Association for Children of Addiction (</a:t>
            </a:r>
            <a:r>
              <a:rPr lang="en-US" sz="2000" dirty="0" err="1">
                <a:ea typeface="+mn-lt"/>
                <a:cs typeface="+mn-lt"/>
              </a:rPr>
              <a:t>NACoA</a:t>
            </a:r>
            <a:r>
              <a:rPr lang="en-US" sz="2000" dirty="0">
                <a:ea typeface="+mn-lt"/>
                <a:cs typeface="+mn-lt"/>
              </a:rPr>
              <a:t>) Presentation</a:t>
            </a:r>
            <a:endParaRPr lang="en-US" dirty="0">
              <a:ea typeface="+mn-lt"/>
              <a:cs typeface="+mn-lt"/>
            </a:endParaRPr>
          </a:p>
          <a:p>
            <a:pPr marL="800100" lvl="1" indent="-342900">
              <a:buFont typeface="Arial"/>
              <a:buChar char="•"/>
            </a:pPr>
            <a:r>
              <a:rPr lang="en-US" sz="2000"/>
              <a:t>CDPH Update</a:t>
            </a:r>
            <a:endParaRPr lang="en-US" sz="2000" dirty="0"/>
          </a:p>
          <a:p>
            <a:pPr>
              <a:lnSpc>
                <a:spcPct val="150000"/>
              </a:lnSpc>
            </a:pPr>
            <a:r>
              <a:rPr lang="en-US" sz="2000" dirty="0"/>
              <a:t>Feedback Look from City Departments</a:t>
            </a:r>
          </a:p>
          <a:p>
            <a:pPr>
              <a:lnSpc>
                <a:spcPct val="150000"/>
              </a:lnSpc>
            </a:pPr>
            <a:r>
              <a:rPr lang="en-US" sz="2000" dirty="0"/>
              <a:t>Mayor's Office Updates</a:t>
            </a:r>
          </a:p>
          <a:p>
            <a:pPr>
              <a:lnSpc>
                <a:spcPct val="150000"/>
              </a:lnSpc>
              <a:spcBef>
                <a:spcPts val="3600"/>
              </a:spcBef>
            </a:pPr>
            <a:endParaRPr lang="en-US" sz="2000"/>
          </a:p>
        </p:txBody>
      </p:sp>
    </p:spTree>
    <p:extLst>
      <p:ext uri="{BB962C8B-B14F-4D97-AF65-F5344CB8AC3E}">
        <p14:creationId xmlns:p14="http://schemas.microsoft.com/office/powerpoint/2010/main" val="42329115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A463943-6A44-4AD9-565C-9E2B1504BDAE}"/>
            </a:ext>
          </a:extLst>
        </p:cNvPr>
        <p:cNvGrpSpPr/>
        <p:nvPr/>
      </p:nvGrpSpPr>
      <p:grpSpPr>
        <a:xfrm>
          <a:off x="0" y="0"/>
          <a:ext cx="0" cy="0"/>
          <a:chOff x="0" y="0"/>
          <a:chExt cx="0" cy="0"/>
        </a:xfrm>
      </p:grpSpPr>
      <p:cxnSp>
        <p:nvCxnSpPr>
          <p:cNvPr id="4" name="AgendaLine">
            <a:extLst>
              <a:ext uri="{FF2B5EF4-FFF2-40B4-BE49-F238E27FC236}">
                <a16:creationId xmlns:a16="http://schemas.microsoft.com/office/drawing/2014/main" id="{416A6744-3748-7CC0-98FA-F04AC5AC5CCD}"/>
              </a:ext>
            </a:extLst>
          </p:cNvPr>
          <p:cNvCxnSpPr>
            <a:cxnSpLocks/>
          </p:cNvCxnSpPr>
          <p:nvPr/>
        </p:nvCxnSpPr>
        <p:spPr>
          <a:xfrm>
            <a:off x="2358684" y="1571978"/>
            <a:ext cx="0" cy="4896555"/>
          </a:xfrm>
          <a:prstGeom prst="line">
            <a:avLst/>
          </a:prstGeom>
          <a:ln w="1905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10" name="btfpLayoutConfig" hidden="1">
            <a:extLst>
              <a:ext uri="{FF2B5EF4-FFF2-40B4-BE49-F238E27FC236}">
                <a16:creationId xmlns:a16="http://schemas.microsoft.com/office/drawing/2014/main" id="{BCCC8573-0F1C-FFFE-7AD5-A680860BB378}"/>
              </a:ext>
            </a:extLst>
          </p:cNvPr>
          <p:cNvSpPr txBox="1"/>
          <p:nvPr/>
        </p:nvSpPr>
        <p:spPr>
          <a:xfrm>
            <a:off x="12700" y="12700"/>
            <a:ext cx="8890000" cy="107722"/>
          </a:xfrm>
          <a:prstGeom prst="rect">
            <a:avLst/>
          </a:prstGeom>
          <a:noFill/>
        </p:spPr>
        <p:txBody>
          <a:bodyPr vert="horz" rtlCol="0">
            <a:spAutoFit/>
          </a:bodyPr>
          <a:lstStyle/>
          <a:p>
            <a:r>
              <a:rPr lang="en-US" sz="100">
                <a:solidFill>
                  <a:srgbClr val="FFFFFF">
                    <a:alpha val="0"/>
                  </a:srgbClr>
                </a:solidFill>
              </a:rPr>
              <a:t>overall_1_132617861608743146 columns_1_132617861608743146 </a:t>
            </a:r>
          </a:p>
        </p:txBody>
      </p:sp>
      <p:sp>
        <p:nvSpPr>
          <p:cNvPr id="17" name="AgendaTitle">
            <a:extLst>
              <a:ext uri="{FF2B5EF4-FFF2-40B4-BE49-F238E27FC236}">
                <a16:creationId xmlns:a16="http://schemas.microsoft.com/office/drawing/2014/main" id="{A69D88E0-3AEC-0431-E973-5D24E8CC4F34}"/>
              </a:ext>
            </a:extLst>
          </p:cNvPr>
          <p:cNvSpPr txBox="1"/>
          <p:nvPr/>
        </p:nvSpPr>
        <p:spPr>
          <a:xfrm>
            <a:off x="1066800" y="1727200"/>
            <a:ext cx="10160000" cy="235611"/>
          </a:xfrm>
          <a:prstGeom prst="rect">
            <a:avLst/>
          </a:prstGeom>
          <a:noFill/>
        </p:spPr>
        <p:txBody>
          <a:bodyPr vert="horz" lIns="18136" tIns="25226" rIns="72073" bIns="25226" rtlCol="0">
            <a:spAutoFit/>
          </a:bodyPr>
          <a:lstStyle/>
          <a:p>
            <a:r>
              <a:rPr lang="en-US" sz="1200" b="1" cap="all" spc="450"/>
              <a:t>Agenda</a:t>
            </a:r>
          </a:p>
        </p:txBody>
      </p:sp>
      <p:sp>
        <p:nvSpPr>
          <p:cNvPr id="18" name="AgendaEmphasisBar">
            <a:extLst>
              <a:ext uri="{FF2B5EF4-FFF2-40B4-BE49-F238E27FC236}">
                <a16:creationId xmlns:a16="http://schemas.microsoft.com/office/drawing/2014/main" id="{66C9FAAE-4BE4-2975-4CBB-9898A69B944E}"/>
              </a:ext>
            </a:extLst>
          </p:cNvPr>
          <p:cNvSpPr/>
          <p:nvPr/>
        </p:nvSpPr>
        <p:spPr>
          <a:xfrm>
            <a:off x="2434437" y="4351674"/>
            <a:ext cx="126999" cy="743179"/>
          </a:xfrm>
          <a:prstGeom prst="rect">
            <a:avLst/>
          </a:prstGeom>
          <a:solidFill>
            <a:srgbClr val="CC0000"/>
          </a:solidFill>
          <a:ln w="19050">
            <a:solidFill>
              <a:srgbClr val="CC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Agenda">
            <a:extLst>
              <a:ext uri="{FF2B5EF4-FFF2-40B4-BE49-F238E27FC236}">
                <a16:creationId xmlns:a16="http://schemas.microsoft.com/office/drawing/2014/main" id="{ED59BCB8-0DC3-AB05-F8AB-979B9F97E773}"/>
              </a:ext>
            </a:extLst>
          </p:cNvPr>
          <p:cNvGrpSpPr/>
          <p:nvPr/>
        </p:nvGrpSpPr>
        <p:grpSpPr>
          <a:xfrm>
            <a:off x="2768351" y="2659142"/>
            <a:ext cx="1924050" cy="2286000"/>
            <a:chOff x="2737515" y="2623820"/>
            <a:chExt cx="1924050" cy="2286000"/>
          </a:xfrm>
        </p:grpSpPr>
        <p:cxnSp>
          <p:nvCxnSpPr>
            <p:cNvPr id="21" name="AgendaSeparator1">
              <a:extLst>
                <a:ext uri="{FF2B5EF4-FFF2-40B4-BE49-F238E27FC236}">
                  <a16:creationId xmlns:a16="http://schemas.microsoft.com/office/drawing/2014/main" id="{E54F1BCA-5C2E-D963-C22E-5F9A53EA0EA0}"/>
                </a:ext>
              </a:extLst>
            </p:cNvPr>
            <p:cNvCxnSpPr/>
            <p:nvPr/>
          </p:nvCxnSpPr>
          <p:spPr>
            <a:xfrm>
              <a:off x="2737515" y="2623820"/>
              <a:ext cx="1924050" cy="0"/>
            </a:xfrm>
            <a:prstGeom prst="line">
              <a:avLst/>
            </a:prstGeom>
            <a:ln w="9525">
              <a:solidFill>
                <a:srgbClr val="D6D6D6"/>
              </a:solidFill>
            </a:ln>
          </p:spPr>
          <p:style>
            <a:lnRef idx="1">
              <a:schemeClr val="accent1"/>
            </a:lnRef>
            <a:fillRef idx="0">
              <a:schemeClr val="accent1"/>
            </a:fillRef>
            <a:effectRef idx="0">
              <a:schemeClr val="accent1"/>
            </a:effectRef>
            <a:fontRef idx="minor">
              <a:schemeClr val="tx1"/>
            </a:fontRef>
          </p:style>
        </p:cxnSp>
        <p:cxnSp>
          <p:nvCxnSpPr>
            <p:cNvPr id="22" name="AgendaSeparator2">
              <a:extLst>
                <a:ext uri="{FF2B5EF4-FFF2-40B4-BE49-F238E27FC236}">
                  <a16:creationId xmlns:a16="http://schemas.microsoft.com/office/drawing/2014/main" id="{DB3CB74D-8E26-21A4-4490-0757A49D7405}"/>
                </a:ext>
              </a:extLst>
            </p:cNvPr>
            <p:cNvCxnSpPr/>
            <p:nvPr/>
          </p:nvCxnSpPr>
          <p:spPr>
            <a:xfrm>
              <a:off x="2737515" y="3385820"/>
              <a:ext cx="1924050" cy="0"/>
            </a:xfrm>
            <a:prstGeom prst="line">
              <a:avLst/>
            </a:prstGeom>
            <a:ln w="9525">
              <a:solidFill>
                <a:srgbClr val="D6D6D6"/>
              </a:solidFill>
            </a:ln>
          </p:spPr>
          <p:style>
            <a:lnRef idx="1">
              <a:schemeClr val="accent1"/>
            </a:lnRef>
            <a:fillRef idx="0">
              <a:schemeClr val="accent1"/>
            </a:fillRef>
            <a:effectRef idx="0">
              <a:schemeClr val="accent1"/>
            </a:effectRef>
            <a:fontRef idx="minor">
              <a:schemeClr val="tx1"/>
            </a:fontRef>
          </p:style>
        </p:cxnSp>
        <p:cxnSp>
          <p:nvCxnSpPr>
            <p:cNvPr id="23" name="AgendaSeparator3">
              <a:extLst>
                <a:ext uri="{FF2B5EF4-FFF2-40B4-BE49-F238E27FC236}">
                  <a16:creationId xmlns:a16="http://schemas.microsoft.com/office/drawing/2014/main" id="{A8466A87-1EA0-34DD-FDBF-ECBAC911D45D}"/>
                </a:ext>
              </a:extLst>
            </p:cNvPr>
            <p:cNvCxnSpPr/>
            <p:nvPr/>
          </p:nvCxnSpPr>
          <p:spPr>
            <a:xfrm>
              <a:off x="2737515" y="4147820"/>
              <a:ext cx="1924050" cy="0"/>
            </a:xfrm>
            <a:prstGeom prst="line">
              <a:avLst/>
            </a:prstGeom>
            <a:ln w="9525">
              <a:solidFill>
                <a:srgbClr val="D6D6D6"/>
              </a:solidFill>
            </a:ln>
          </p:spPr>
          <p:style>
            <a:lnRef idx="1">
              <a:schemeClr val="accent1"/>
            </a:lnRef>
            <a:fillRef idx="0">
              <a:schemeClr val="accent1"/>
            </a:fillRef>
            <a:effectRef idx="0">
              <a:schemeClr val="accent1"/>
            </a:effectRef>
            <a:fontRef idx="minor">
              <a:schemeClr val="tx1"/>
            </a:fontRef>
          </p:style>
        </p:cxnSp>
        <p:cxnSp>
          <p:nvCxnSpPr>
            <p:cNvPr id="24" name="AgendaSeparator4">
              <a:extLst>
                <a:ext uri="{FF2B5EF4-FFF2-40B4-BE49-F238E27FC236}">
                  <a16:creationId xmlns:a16="http://schemas.microsoft.com/office/drawing/2014/main" id="{342CC596-3679-73F6-4B37-D36F8FFF4C40}"/>
                </a:ext>
              </a:extLst>
            </p:cNvPr>
            <p:cNvCxnSpPr/>
            <p:nvPr/>
          </p:nvCxnSpPr>
          <p:spPr>
            <a:xfrm>
              <a:off x="2737515" y="4909820"/>
              <a:ext cx="1924050" cy="0"/>
            </a:xfrm>
            <a:prstGeom prst="line">
              <a:avLst/>
            </a:prstGeom>
            <a:ln w="9525">
              <a:solidFill>
                <a:srgbClr val="D6D6D6"/>
              </a:solidFill>
            </a:ln>
          </p:spPr>
          <p:style>
            <a:lnRef idx="1">
              <a:schemeClr val="accent1"/>
            </a:lnRef>
            <a:fillRef idx="0">
              <a:schemeClr val="accent1"/>
            </a:fillRef>
            <a:effectRef idx="0">
              <a:schemeClr val="accent1"/>
            </a:effectRef>
            <a:fontRef idx="minor">
              <a:schemeClr val="tx1"/>
            </a:fontRef>
          </p:style>
        </p:cxnSp>
      </p:grpSp>
      <p:cxnSp>
        <p:nvCxnSpPr>
          <p:cNvPr id="2" name="AgendaSeparator4">
            <a:extLst>
              <a:ext uri="{FF2B5EF4-FFF2-40B4-BE49-F238E27FC236}">
                <a16:creationId xmlns:a16="http://schemas.microsoft.com/office/drawing/2014/main" id="{89A19DB9-04EC-418F-F93B-01D68A92880F}"/>
              </a:ext>
            </a:extLst>
          </p:cNvPr>
          <p:cNvCxnSpPr/>
          <p:nvPr/>
        </p:nvCxnSpPr>
        <p:spPr>
          <a:xfrm>
            <a:off x="2737515" y="5716976"/>
            <a:ext cx="1924050" cy="0"/>
          </a:xfrm>
          <a:prstGeom prst="line">
            <a:avLst/>
          </a:prstGeom>
          <a:ln w="9525">
            <a:solidFill>
              <a:srgbClr val="D6D6D6"/>
            </a:solidFill>
          </a:ln>
        </p:spPr>
        <p:style>
          <a:lnRef idx="1">
            <a:schemeClr val="accent1"/>
          </a:lnRef>
          <a:fillRef idx="0">
            <a:schemeClr val="accent1"/>
          </a:fillRef>
          <a:effectRef idx="0">
            <a:schemeClr val="accent1"/>
          </a:effectRef>
          <a:fontRef idx="minor">
            <a:schemeClr val="tx1"/>
          </a:fontRef>
        </p:style>
      </p:cxnSp>
      <p:cxnSp>
        <p:nvCxnSpPr>
          <p:cNvPr id="3" name="AgendaSeparator4">
            <a:extLst>
              <a:ext uri="{FF2B5EF4-FFF2-40B4-BE49-F238E27FC236}">
                <a16:creationId xmlns:a16="http://schemas.microsoft.com/office/drawing/2014/main" id="{D6BD90F5-8FD3-B40F-AC08-9A1ABF743677}"/>
              </a:ext>
            </a:extLst>
          </p:cNvPr>
          <p:cNvCxnSpPr/>
          <p:nvPr/>
        </p:nvCxnSpPr>
        <p:spPr>
          <a:xfrm>
            <a:off x="2737515" y="1962811"/>
            <a:ext cx="1924050" cy="0"/>
          </a:xfrm>
          <a:prstGeom prst="line">
            <a:avLst/>
          </a:prstGeom>
          <a:ln w="9525">
            <a:solidFill>
              <a:srgbClr val="D6D6D6"/>
            </a:solidFill>
          </a:ln>
        </p:spPr>
        <p:style>
          <a:lnRef idx="1">
            <a:schemeClr val="accent1"/>
          </a:lnRef>
          <a:fillRef idx="0">
            <a:schemeClr val="accent1"/>
          </a:fillRef>
          <a:effectRef idx="0">
            <a:schemeClr val="accent1"/>
          </a:effectRef>
          <a:fontRef idx="minor">
            <a:schemeClr val="tx1"/>
          </a:fontRef>
        </p:style>
      </p:cxnSp>
      <p:sp>
        <p:nvSpPr>
          <p:cNvPr id="6" name="AgendaTextBox">
            <a:extLst>
              <a:ext uri="{FF2B5EF4-FFF2-40B4-BE49-F238E27FC236}">
                <a16:creationId xmlns:a16="http://schemas.microsoft.com/office/drawing/2014/main" id="{E28E8843-0907-9306-D062-F43D6D47CA42}"/>
              </a:ext>
            </a:extLst>
          </p:cNvPr>
          <p:cNvSpPr txBox="1"/>
          <p:nvPr/>
        </p:nvSpPr>
        <p:spPr>
          <a:xfrm>
            <a:off x="2737515" y="1525976"/>
            <a:ext cx="8324185" cy="4191000"/>
          </a:xfrm>
          <a:prstGeom prst="rect">
            <a:avLst/>
          </a:prstGeom>
          <a:noFill/>
        </p:spPr>
        <p:txBody>
          <a:bodyPr vert="horz" wrap="square" lIns="91440" tIns="45720" rIns="91440" bIns="45720" rtlCol="0" anchor="t">
            <a:noAutofit/>
          </a:bodyPr>
          <a:lstStyle/>
          <a:p>
            <a:pPr>
              <a:lnSpc>
                <a:spcPct val="150000"/>
              </a:lnSpc>
            </a:pPr>
            <a:r>
              <a:rPr lang="en-US" sz="2000" dirty="0">
                <a:solidFill>
                  <a:schemeClr val="tx1">
                    <a:lumMod val="95000"/>
                    <a:lumOff val="5000"/>
                  </a:schemeClr>
                </a:solidFill>
              </a:rPr>
              <a:t>Welcome, Attendance, &amp; Minute Approval</a:t>
            </a:r>
            <a:endParaRPr lang="en-US">
              <a:solidFill>
                <a:schemeClr val="tx1">
                  <a:lumMod val="95000"/>
                  <a:lumOff val="5000"/>
                </a:schemeClr>
              </a:solidFill>
            </a:endParaRPr>
          </a:p>
          <a:p>
            <a:pPr>
              <a:lnSpc>
                <a:spcPct val="150000"/>
              </a:lnSpc>
            </a:pPr>
            <a:r>
              <a:rPr lang="en-US" sz="2000" dirty="0"/>
              <a:t>Public Comment</a:t>
            </a:r>
          </a:p>
          <a:p>
            <a:pPr>
              <a:lnSpc>
                <a:spcPct val="150000"/>
              </a:lnSpc>
            </a:pPr>
            <a:r>
              <a:rPr lang="en-US" sz="2000" dirty="0">
                <a:ea typeface="+mn-lt"/>
                <a:cs typeface="+mn-lt"/>
              </a:rPr>
              <a:t>Administrative Updates</a:t>
            </a:r>
            <a:endParaRPr lang="en-US" dirty="0"/>
          </a:p>
          <a:p>
            <a:pPr>
              <a:lnSpc>
                <a:spcPct val="150000"/>
              </a:lnSpc>
            </a:pPr>
            <a:r>
              <a:rPr lang="en-US" sz="2000" dirty="0"/>
              <a:t>Follow Up from Q4 Meeting</a:t>
            </a:r>
          </a:p>
          <a:p>
            <a:pPr marL="800100" lvl="1" indent="-342900">
              <a:buFont typeface="Arial"/>
              <a:buChar char="•"/>
            </a:pPr>
            <a:r>
              <a:rPr lang="en-US" sz="2000" dirty="0">
                <a:ea typeface="+mn-lt"/>
                <a:cs typeface="+mn-lt"/>
              </a:rPr>
              <a:t>National Association for Children of Addiction (</a:t>
            </a:r>
            <a:r>
              <a:rPr lang="en-US" sz="2000" err="1">
                <a:ea typeface="+mn-lt"/>
                <a:cs typeface="+mn-lt"/>
              </a:rPr>
              <a:t>NACoA</a:t>
            </a:r>
            <a:r>
              <a:rPr lang="en-US" sz="2000" dirty="0">
                <a:ea typeface="+mn-lt"/>
                <a:cs typeface="+mn-lt"/>
              </a:rPr>
              <a:t>) Presentation</a:t>
            </a:r>
            <a:endParaRPr lang="en-US" dirty="0">
              <a:ea typeface="+mn-lt"/>
              <a:cs typeface="+mn-lt"/>
            </a:endParaRPr>
          </a:p>
          <a:p>
            <a:pPr marL="800100" lvl="1" indent="-342900">
              <a:buFont typeface="Arial"/>
              <a:buChar char="•"/>
            </a:pPr>
            <a:r>
              <a:rPr lang="en-US" sz="2000" dirty="0">
                <a:ea typeface="+mn-lt"/>
                <a:cs typeface="+mn-lt"/>
              </a:rPr>
              <a:t>CDPH Update </a:t>
            </a:r>
          </a:p>
          <a:p>
            <a:pPr>
              <a:lnSpc>
                <a:spcPct val="150000"/>
              </a:lnSpc>
            </a:pPr>
            <a:r>
              <a:rPr lang="en-US" sz="2000" dirty="0"/>
              <a:t>Feedback Look from City Departments</a:t>
            </a:r>
          </a:p>
          <a:p>
            <a:pPr>
              <a:lnSpc>
                <a:spcPct val="150000"/>
              </a:lnSpc>
            </a:pPr>
            <a:r>
              <a:rPr lang="en-US" sz="2000" dirty="0"/>
              <a:t>Mayor's Office Updates</a:t>
            </a:r>
          </a:p>
          <a:p>
            <a:pPr>
              <a:lnSpc>
                <a:spcPct val="150000"/>
              </a:lnSpc>
              <a:spcBef>
                <a:spcPts val="3600"/>
              </a:spcBef>
            </a:pPr>
            <a:endParaRPr lang="en-US" sz="2000"/>
          </a:p>
        </p:txBody>
      </p:sp>
    </p:spTree>
    <p:extLst>
      <p:ext uri="{BB962C8B-B14F-4D97-AF65-F5344CB8AC3E}">
        <p14:creationId xmlns:p14="http://schemas.microsoft.com/office/powerpoint/2010/main" val="16052138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1713F-CD66-994C-8B78-7197E2B03FD4}"/>
              </a:ext>
            </a:extLst>
          </p:cNvPr>
          <p:cNvSpPr>
            <a:spLocks noGrp="1"/>
          </p:cNvSpPr>
          <p:nvPr>
            <p:ph type="title"/>
          </p:nvPr>
        </p:nvSpPr>
        <p:spPr/>
        <p:txBody>
          <a:bodyPr/>
          <a:lstStyle/>
          <a:p>
            <a:r>
              <a:rPr lang="en-US"/>
              <a:t>Future Meetings</a:t>
            </a:r>
          </a:p>
        </p:txBody>
      </p:sp>
      <p:sp>
        <p:nvSpPr>
          <p:cNvPr id="5" name="TextBox 4">
            <a:extLst>
              <a:ext uri="{FF2B5EF4-FFF2-40B4-BE49-F238E27FC236}">
                <a16:creationId xmlns:a16="http://schemas.microsoft.com/office/drawing/2014/main" id="{423A47FE-B61C-7E47-BB23-6B7505A9D2FF}"/>
              </a:ext>
            </a:extLst>
          </p:cNvPr>
          <p:cNvSpPr txBox="1"/>
          <p:nvPr/>
        </p:nvSpPr>
        <p:spPr>
          <a:xfrm>
            <a:off x="886209" y="1899180"/>
            <a:ext cx="9537539" cy="4062651"/>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endParaRPr lang="en-US" sz="2000"/>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dirty="0"/>
              <a:t>2025 Quarterly Meetings </a:t>
            </a:r>
          </a:p>
          <a:p>
            <a:pPr marL="1257300" lvl="1" indent="-342900">
              <a:buFont typeface="Arial" panose="020B0604020202020204" pitchFamily="34" charset="0"/>
              <a:buChar char="•"/>
            </a:pPr>
            <a:r>
              <a:rPr lang="en-US" sz="2000" dirty="0">
                <a:ea typeface="+mn-lt"/>
                <a:cs typeface="+mn-lt"/>
              </a:rPr>
              <a:t>Q2-May 12, 2025    </a:t>
            </a:r>
            <a:endParaRPr lang="en-US" sz="2000" dirty="0"/>
          </a:p>
          <a:p>
            <a:pPr marL="1257300" lvl="1" indent="-342900">
              <a:buFont typeface="Arial" panose="020B0604020202020204" pitchFamily="34" charset="0"/>
              <a:buChar char="•"/>
            </a:pPr>
            <a:r>
              <a:rPr lang="en-US" sz="2000" dirty="0">
                <a:ea typeface="+mn-lt"/>
                <a:cs typeface="+mn-lt"/>
              </a:rPr>
              <a:t>Q3-August 25, 2025    </a:t>
            </a:r>
            <a:endParaRPr lang="en-US" sz="2000" dirty="0"/>
          </a:p>
          <a:p>
            <a:pPr marL="1257300" lvl="1" indent="-342900">
              <a:buFont typeface="Arial" panose="020B0604020202020204" pitchFamily="34" charset="0"/>
              <a:buChar char="•"/>
            </a:pPr>
            <a:r>
              <a:rPr lang="en-US" sz="2000" dirty="0">
                <a:ea typeface="+mn-lt"/>
                <a:cs typeface="+mn-lt"/>
              </a:rPr>
              <a:t>Q4-November 10, 2025    </a:t>
            </a:r>
            <a:endParaRPr lang="en-US" sz="2000" dirty="0"/>
          </a:p>
          <a:p>
            <a:pPr marL="742950" lvl="1" indent="-285750">
              <a:buFont typeface="Arial" panose="020B0604020202020204" pitchFamily="34" charset="0"/>
              <a:buChar char="•"/>
            </a:pPr>
            <a:endParaRPr lang="en-US" sz="2000" dirty="0"/>
          </a:p>
          <a:p>
            <a:pPr marL="742950" lvl="1" indent="-285750">
              <a:buFont typeface="Arial" panose="020B0604020202020204" pitchFamily="34" charset="0"/>
              <a:buChar char="•"/>
            </a:pPr>
            <a:endParaRPr lang="en-US" sz="2000" dirty="0"/>
          </a:p>
          <a:p>
            <a:pPr marL="742950" lvl="1" indent="-285750">
              <a:buFont typeface="Arial" panose="020B0604020202020204" pitchFamily="34" charset="0"/>
              <a:buChar char="•"/>
            </a:pPr>
            <a:endParaRPr lang="en-US" sz="2000" dirty="0"/>
          </a:p>
          <a:p>
            <a:pPr lvl="1"/>
            <a:endParaRPr lang="en-US" sz="2000"/>
          </a:p>
          <a:p>
            <a:endParaRPr lang="en-US" sz="2000"/>
          </a:p>
          <a:p>
            <a:pPr marL="285750" indent="-285750">
              <a:buFont typeface="Arial" panose="020B0604020202020204" pitchFamily="34" charset="0"/>
              <a:buChar char="•"/>
            </a:pPr>
            <a:endParaRPr lang="en-US" sz="2000"/>
          </a:p>
          <a:p>
            <a:endParaRPr lang="en-US"/>
          </a:p>
        </p:txBody>
      </p:sp>
      <p:pic>
        <p:nvPicPr>
          <p:cNvPr id="3" name="Picture 2" descr="Qr code&#10;&#10;Description automatically generated">
            <a:extLst>
              <a:ext uri="{FF2B5EF4-FFF2-40B4-BE49-F238E27FC236}">
                <a16:creationId xmlns:a16="http://schemas.microsoft.com/office/drawing/2014/main" id="{80F86D5C-F3B1-1E77-44E5-126BBF25FF80}"/>
              </a:ext>
            </a:extLst>
          </p:cNvPr>
          <p:cNvPicPr>
            <a:picLocks noChangeAspect="1"/>
          </p:cNvPicPr>
          <p:nvPr/>
        </p:nvPicPr>
        <p:blipFill>
          <a:blip r:embed="rId3"/>
          <a:stretch>
            <a:fillRect/>
          </a:stretch>
        </p:blipFill>
        <p:spPr>
          <a:xfrm>
            <a:off x="7741785" y="1605643"/>
            <a:ext cx="2173060" cy="2155371"/>
          </a:xfrm>
          <a:prstGeom prst="rect">
            <a:avLst/>
          </a:prstGeom>
        </p:spPr>
      </p:pic>
      <p:sp>
        <p:nvSpPr>
          <p:cNvPr id="4" name="TextBox 3">
            <a:extLst>
              <a:ext uri="{FF2B5EF4-FFF2-40B4-BE49-F238E27FC236}">
                <a16:creationId xmlns:a16="http://schemas.microsoft.com/office/drawing/2014/main" id="{957E32A0-867D-77AB-9CE0-70E741377F97}"/>
              </a:ext>
            </a:extLst>
          </p:cNvPr>
          <p:cNvSpPr txBox="1"/>
          <p:nvPr/>
        </p:nvSpPr>
        <p:spPr>
          <a:xfrm>
            <a:off x="7810500" y="3714173"/>
            <a:ext cx="20955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CCMHE Website</a:t>
            </a:r>
          </a:p>
        </p:txBody>
      </p:sp>
    </p:spTree>
    <p:extLst>
      <p:ext uri="{BB962C8B-B14F-4D97-AF65-F5344CB8AC3E}">
        <p14:creationId xmlns:p14="http://schemas.microsoft.com/office/powerpoint/2010/main" val="3530734528"/>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4" name="AgendaLine"/>
          <p:cNvCxnSpPr>
            <a:cxnSpLocks/>
          </p:cNvCxnSpPr>
          <p:nvPr/>
        </p:nvCxnSpPr>
        <p:spPr>
          <a:xfrm>
            <a:off x="2358684" y="1571978"/>
            <a:ext cx="0" cy="4896555"/>
          </a:xfrm>
          <a:prstGeom prst="line">
            <a:avLst/>
          </a:prstGeom>
          <a:ln w="1905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10" name="btfpLayoutConfig" hidden="1"/>
          <p:cNvSpPr txBox="1"/>
          <p:nvPr/>
        </p:nvSpPr>
        <p:spPr>
          <a:xfrm>
            <a:off x="12700" y="12700"/>
            <a:ext cx="8890000" cy="107722"/>
          </a:xfrm>
          <a:prstGeom prst="rect">
            <a:avLst/>
          </a:prstGeom>
          <a:noFill/>
        </p:spPr>
        <p:txBody>
          <a:bodyPr vert="horz" rtlCol="0">
            <a:spAutoFit/>
          </a:bodyPr>
          <a:lstStyle/>
          <a:p>
            <a:r>
              <a:rPr lang="en-US" sz="100">
                <a:solidFill>
                  <a:srgbClr val="FFFFFF">
                    <a:alpha val="0"/>
                  </a:srgbClr>
                </a:solidFill>
              </a:rPr>
              <a:t>overall_1_132617861608743146 columns_1_132617861608743146 </a:t>
            </a:r>
          </a:p>
        </p:txBody>
      </p:sp>
      <p:sp>
        <p:nvSpPr>
          <p:cNvPr id="17" name="AgendaTitle"/>
          <p:cNvSpPr txBox="1"/>
          <p:nvPr/>
        </p:nvSpPr>
        <p:spPr>
          <a:xfrm>
            <a:off x="1066800" y="1727200"/>
            <a:ext cx="10160000" cy="235611"/>
          </a:xfrm>
          <a:prstGeom prst="rect">
            <a:avLst/>
          </a:prstGeom>
          <a:noFill/>
        </p:spPr>
        <p:txBody>
          <a:bodyPr vert="horz" lIns="18136" tIns="25226" rIns="72073" bIns="25226" rtlCol="0">
            <a:spAutoFit/>
          </a:bodyPr>
          <a:lstStyle/>
          <a:p>
            <a:r>
              <a:rPr lang="en-US" sz="1200" b="1" cap="all" spc="450"/>
              <a:t>Agenda</a:t>
            </a:r>
          </a:p>
        </p:txBody>
      </p:sp>
      <p:sp>
        <p:nvSpPr>
          <p:cNvPr id="18" name="AgendaEmphasisBar"/>
          <p:cNvSpPr/>
          <p:nvPr/>
        </p:nvSpPr>
        <p:spPr>
          <a:xfrm>
            <a:off x="2434436" y="2353221"/>
            <a:ext cx="126999" cy="743179"/>
          </a:xfrm>
          <a:prstGeom prst="rect">
            <a:avLst/>
          </a:prstGeom>
          <a:solidFill>
            <a:srgbClr val="CC0000"/>
          </a:solidFill>
          <a:ln w="19050">
            <a:solidFill>
              <a:srgbClr val="CC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AgendaSeparator4">
            <a:extLst>
              <a:ext uri="{FF2B5EF4-FFF2-40B4-BE49-F238E27FC236}">
                <a16:creationId xmlns:a16="http://schemas.microsoft.com/office/drawing/2014/main" id="{87305A2C-B1D2-7CCB-4D9E-235B957DB124}"/>
              </a:ext>
            </a:extLst>
          </p:cNvPr>
          <p:cNvCxnSpPr/>
          <p:nvPr/>
        </p:nvCxnSpPr>
        <p:spPr>
          <a:xfrm>
            <a:off x="2737515" y="5716976"/>
            <a:ext cx="1924050" cy="0"/>
          </a:xfrm>
          <a:prstGeom prst="line">
            <a:avLst/>
          </a:prstGeom>
          <a:ln w="9525">
            <a:solidFill>
              <a:srgbClr val="D6D6D6"/>
            </a:solidFill>
          </a:ln>
        </p:spPr>
        <p:style>
          <a:lnRef idx="1">
            <a:schemeClr val="accent1"/>
          </a:lnRef>
          <a:fillRef idx="0">
            <a:schemeClr val="accent1"/>
          </a:fillRef>
          <a:effectRef idx="0">
            <a:schemeClr val="accent1"/>
          </a:effectRef>
          <a:fontRef idx="minor">
            <a:schemeClr val="tx1"/>
          </a:fontRef>
        </p:style>
      </p:cxnSp>
      <p:cxnSp>
        <p:nvCxnSpPr>
          <p:cNvPr id="3" name="AgendaSeparator4">
            <a:extLst>
              <a:ext uri="{FF2B5EF4-FFF2-40B4-BE49-F238E27FC236}">
                <a16:creationId xmlns:a16="http://schemas.microsoft.com/office/drawing/2014/main" id="{FBFE185C-9B21-82F9-08D7-639E08B8EA6D}"/>
              </a:ext>
            </a:extLst>
          </p:cNvPr>
          <p:cNvCxnSpPr/>
          <p:nvPr/>
        </p:nvCxnSpPr>
        <p:spPr>
          <a:xfrm>
            <a:off x="2737515" y="1962811"/>
            <a:ext cx="1924050" cy="0"/>
          </a:xfrm>
          <a:prstGeom prst="line">
            <a:avLst/>
          </a:prstGeom>
          <a:ln w="9525">
            <a:solidFill>
              <a:srgbClr val="D6D6D6"/>
            </a:solidFill>
          </a:ln>
        </p:spPr>
        <p:style>
          <a:lnRef idx="1">
            <a:schemeClr val="accent1"/>
          </a:lnRef>
          <a:fillRef idx="0">
            <a:schemeClr val="accent1"/>
          </a:fillRef>
          <a:effectRef idx="0">
            <a:schemeClr val="accent1"/>
          </a:effectRef>
          <a:fontRef idx="minor">
            <a:schemeClr val="tx1"/>
          </a:fontRef>
        </p:style>
      </p:cxnSp>
      <p:sp>
        <p:nvSpPr>
          <p:cNvPr id="6" name="AgendaTextBox">
            <a:extLst>
              <a:ext uri="{FF2B5EF4-FFF2-40B4-BE49-F238E27FC236}">
                <a16:creationId xmlns:a16="http://schemas.microsoft.com/office/drawing/2014/main" id="{D9CF3568-1E8F-C8CC-719F-BA658BD8CB8D}"/>
              </a:ext>
            </a:extLst>
          </p:cNvPr>
          <p:cNvSpPr txBox="1"/>
          <p:nvPr/>
        </p:nvSpPr>
        <p:spPr>
          <a:xfrm>
            <a:off x="2737515" y="1525976"/>
            <a:ext cx="8324185" cy="4191000"/>
          </a:xfrm>
          <a:prstGeom prst="rect">
            <a:avLst/>
          </a:prstGeom>
          <a:noFill/>
        </p:spPr>
        <p:txBody>
          <a:bodyPr vert="horz" wrap="square" lIns="91440" tIns="45720" rIns="91440" bIns="45720" rtlCol="0" anchor="t">
            <a:noAutofit/>
          </a:bodyPr>
          <a:lstStyle/>
          <a:p>
            <a:pPr>
              <a:lnSpc>
                <a:spcPct val="150000"/>
              </a:lnSpc>
            </a:pPr>
            <a:r>
              <a:rPr lang="en-US" sz="2000" dirty="0">
                <a:solidFill>
                  <a:schemeClr val="tx1">
                    <a:lumMod val="95000"/>
                    <a:lumOff val="5000"/>
                  </a:schemeClr>
                </a:solidFill>
              </a:rPr>
              <a:t>Welcome, Attendance, &amp; Minute Approval</a:t>
            </a:r>
            <a:endParaRPr lang="en-US">
              <a:solidFill>
                <a:schemeClr val="tx1">
                  <a:lumMod val="95000"/>
                  <a:lumOff val="5000"/>
                </a:schemeClr>
              </a:solidFill>
            </a:endParaRPr>
          </a:p>
          <a:p>
            <a:pPr>
              <a:lnSpc>
                <a:spcPct val="150000"/>
              </a:lnSpc>
            </a:pPr>
            <a:r>
              <a:rPr lang="en-US" sz="2000" dirty="0"/>
              <a:t>Public Comment</a:t>
            </a:r>
          </a:p>
          <a:p>
            <a:pPr>
              <a:lnSpc>
                <a:spcPct val="150000"/>
              </a:lnSpc>
            </a:pPr>
            <a:r>
              <a:rPr lang="en-US" sz="2000" dirty="0">
                <a:ea typeface="+mn-lt"/>
                <a:cs typeface="+mn-lt"/>
              </a:rPr>
              <a:t>Administrative Updates</a:t>
            </a:r>
            <a:endParaRPr lang="en-US" dirty="0"/>
          </a:p>
          <a:p>
            <a:pPr>
              <a:lnSpc>
                <a:spcPct val="150000"/>
              </a:lnSpc>
            </a:pPr>
            <a:r>
              <a:rPr lang="en-US" sz="2000" dirty="0"/>
              <a:t>Follow Up from Q4 Meeting</a:t>
            </a:r>
          </a:p>
          <a:p>
            <a:pPr marL="800100" lvl="1" indent="-342900">
              <a:buFont typeface="Arial"/>
              <a:buChar char="•"/>
            </a:pPr>
            <a:r>
              <a:rPr lang="en-US" sz="2000" dirty="0">
                <a:ea typeface="+mn-lt"/>
                <a:cs typeface="+mn-lt"/>
              </a:rPr>
              <a:t>National Association for Children of Addiction (</a:t>
            </a:r>
            <a:r>
              <a:rPr lang="en-US" sz="2000" dirty="0" err="1">
                <a:ea typeface="+mn-lt"/>
                <a:cs typeface="+mn-lt"/>
              </a:rPr>
              <a:t>NACoA</a:t>
            </a:r>
            <a:r>
              <a:rPr lang="en-US" sz="2000" dirty="0">
                <a:ea typeface="+mn-lt"/>
                <a:cs typeface="+mn-lt"/>
              </a:rPr>
              <a:t>) Presentation</a:t>
            </a:r>
            <a:endParaRPr lang="en-US" dirty="0">
              <a:ea typeface="+mn-lt"/>
              <a:cs typeface="+mn-lt"/>
            </a:endParaRPr>
          </a:p>
          <a:p>
            <a:pPr marL="800100" lvl="1" indent="-342900">
              <a:buFont typeface="Arial"/>
              <a:buChar char="•"/>
            </a:pPr>
            <a:r>
              <a:rPr lang="en-US" sz="2000" dirty="0">
                <a:ea typeface="+mn-lt"/>
                <a:cs typeface="+mn-lt"/>
              </a:rPr>
              <a:t>CDPH Update </a:t>
            </a:r>
          </a:p>
          <a:p>
            <a:pPr>
              <a:lnSpc>
                <a:spcPct val="150000"/>
              </a:lnSpc>
            </a:pPr>
            <a:r>
              <a:rPr lang="en-US" sz="2000" dirty="0"/>
              <a:t>Feedback Look from City Departments</a:t>
            </a:r>
          </a:p>
          <a:p>
            <a:pPr>
              <a:lnSpc>
                <a:spcPct val="150000"/>
              </a:lnSpc>
            </a:pPr>
            <a:r>
              <a:rPr lang="en-US" sz="2000" dirty="0"/>
              <a:t>Mayor's Office Updates</a:t>
            </a:r>
          </a:p>
          <a:p>
            <a:pPr>
              <a:lnSpc>
                <a:spcPct val="150000"/>
              </a:lnSpc>
              <a:spcBef>
                <a:spcPts val="3600"/>
              </a:spcBef>
            </a:pPr>
            <a:endParaRPr lang="en-US" sz="2000"/>
          </a:p>
        </p:txBody>
      </p:sp>
    </p:spTree>
    <p:extLst>
      <p:ext uri="{BB962C8B-B14F-4D97-AF65-F5344CB8AC3E}">
        <p14:creationId xmlns:p14="http://schemas.microsoft.com/office/powerpoint/2010/main" val="1096365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4" name="AgendaLine"/>
          <p:cNvCxnSpPr>
            <a:cxnSpLocks/>
          </p:cNvCxnSpPr>
          <p:nvPr/>
        </p:nvCxnSpPr>
        <p:spPr>
          <a:xfrm>
            <a:off x="2358684" y="1571978"/>
            <a:ext cx="0" cy="4896555"/>
          </a:xfrm>
          <a:prstGeom prst="line">
            <a:avLst/>
          </a:prstGeom>
          <a:ln w="1905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10" name="btfpLayoutConfig" hidden="1"/>
          <p:cNvSpPr txBox="1"/>
          <p:nvPr/>
        </p:nvSpPr>
        <p:spPr>
          <a:xfrm>
            <a:off x="12700" y="12700"/>
            <a:ext cx="8890000" cy="107722"/>
          </a:xfrm>
          <a:prstGeom prst="rect">
            <a:avLst/>
          </a:prstGeom>
          <a:noFill/>
        </p:spPr>
        <p:txBody>
          <a:bodyPr vert="horz" rtlCol="0">
            <a:spAutoFit/>
          </a:bodyPr>
          <a:lstStyle/>
          <a:p>
            <a:r>
              <a:rPr lang="en-US" sz="100">
                <a:solidFill>
                  <a:srgbClr val="FFFFFF">
                    <a:alpha val="0"/>
                  </a:srgbClr>
                </a:solidFill>
              </a:rPr>
              <a:t>overall_1_132617861608743146 columns_1_132617861608743146 </a:t>
            </a:r>
          </a:p>
        </p:txBody>
      </p:sp>
      <p:sp>
        <p:nvSpPr>
          <p:cNvPr id="17" name="AgendaTitle"/>
          <p:cNvSpPr txBox="1"/>
          <p:nvPr/>
        </p:nvSpPr>
        <p:spPr>
          <a:xfrm>
            <a:off x="1066800" y="1727200"/>
            <a:ext cx="10160000" cy="235611"/>
          </a:xfrm>
          <a:prstGeom prst="rect">
            <a:avLst/>
          </a:prstGeom>
          <a:noFill/>
        </p:spPr>
        <p:txBody>
          <a:bodyPr vert="horz" lIns="18136" tIns="25226" rIns="72073" bIns="25226" rtlCol="0">
            <a:spAutoFit/>
          </a:bodyPr>
          <a:lstStyle/>
          <a:p>
            <a:r>
              <a:rPr lang="en-US" sz="1200" b="1" cap="all" spc="450"/>
              <a:t>Agenda</a:t>
            </a:r>
          </a:p>
        </p:txBody>
      </p:sp>
      <p:sp>
        <p:nvSpPr>
          <p:cNvPr id="18" name="AgendaEmphasisBar"/>
          <p:cNvSpPr/>
          <p:nvPr/>
        </p:nvSpPr>
        <p:spPr>
          <a:xfrm>
            <a:off x="2434437" y="3072089"/>
            <a:ext cx="126999" cy="743179"/>
          </a:xfrm>
          <a:prstGeom prst="rect">
            <a:avLst/>
          </a:prstGeom>
          <a:solidFill>
            <a:srgbClr val="CC0000"/>
          </a:solidFill>
          <a:ln w="19050">
            <a:solidFill>
              <a:srgbClr val="CC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Agenda"/>
          <p:cNvGrpSpPr/>
          <p:nvPr/>
        </p:nvGrpSpPr>
        <p:grpSpPr>
          <a:xfrm>
            <a:off x="2768351" y="2659142"/>
            <a:ext cx="1924050" cy="2286000"/>
            <a:chOff x="2737515" y="2623820"/>
            <a:chExt cx="1924050" cy="2286000"/>
          </a:xfrm>
        </p:grpSpPr>
        <p:cxnSp>
          <p:nvCxnSpPr>
            <p:cNvPr id="21" name="AgendaSeparator1"/>
            <p:cNvCxnSpPr/>
            <p:nvPr/>
          </p:nvCxnSpPr>
          <p:spPr>
            <a:xfrm>
              <a:off x="2737515" y="2623820"/>
              <a:ext cx="1924050" cy="0"/>
            </a:xfrm>
            <a:prstGeom prst="line">
              <a:avLst/>
            </a:prstGeom>
            <a:ln w="9525">
              <a:solidFill>
                <a:srgbClr val="D6D6D6"/>
              </a:solidFill>
            </a:ln>
          </p:spPr>
          <p:style>
            <a:lnRef idx="1">
              <a:schemeClr val="accent1"/>
            </a:lnRef>
            <a:fillRef idx="0">
              <a:schemeClr val="accent1"/>
            </a:fillRef>
            <a:effectRef idx="0">
              <a:schemeClr val="accent1"/>
            </a:effectRef>
            <a:fontRef idx="minor">
              <a:schemeClr val="tx1"/>
            </a:fontRef>
          </p:style>
        </p:cxnSp>
        <p:cxnSp>
          <p:nvCxnSpPr>
            <p:cNvPr id="22" name="AgendaSeparator2"/>
            <p:cNvCxnSpPr/>
            <p:nvPr/>
          </p:nvCxnSpPr>
          <p:spPr>
            <a:xfrm>
              <a:off x="2737515" y="3385820"/>
              <a:ext cx="1924050" cy="0"/>
            </a:xfrm>
            <a:prstGeom prst="line">
              <a:avLst/>
            </a:prstGeom>
            <a:ln w="9525">
              <a:solidFill>
                <a:srgbClr val="D6D6D6"/>
              </a:solidFill>
            </a:ln>
          </p:spPr>
          <p:style>
            <a:lnRef idx="1">
              <a:schemeClr val="accent1"/>
            </a:lnRef>
            <a:fillRef idx="0">
              <a:schemeClr val="accent1"/>
            </a:fillRef>
            <a:effectRef idx="0">
              <a:schemeClr val="accent1"/>
            </a:effectRef>
            <a:fontRef idx="minor">
              <a:schemeClr val="tx1"/>
            </a:fontRef>
          </p:style>
        </p:cxnSp>
        <p:cxnSp>
          <p:nvCxnSpPr>
            <p:cNvPr id="23" name="AgendaSeparator3"/>
            <p:cNvCxnSpPr/>
            <p:nvPr/>
          </p:nvCxnSpPr>
          <p:spPr>
            <a:xfrm>
              <a:off x="2737515" y="4147820"/>
              <a:ext cx="1924050" cy="0"/>
            </a:xfrm>
            <a:prstGeom prst="line">
              <a:avLst/>
            </a:prstGeom>
            <a:ln w="9525">
              <a:solidFill>
                <a:srgbClr val="D6D6D6"/>
              </a:solidFill>
            </a:ln>
          </p:spPr>
          <p:style>
            <a:lnRef idx="1">
              <a:schemeClr val="accent1"/>
            </a:lnRef>
            <a:fillRef idx="0">
              <a:schemeClr val="accent1"/>
            </a:fillRef>
            <a:effectRef idx="0">
              <a:schemeClr val="accent1"/>
            </a:effectRef>
            <a:fontRef idx="minor">
              <a:schemeClr val="tx1"/>
            </a:fontRef>
          </p:style>
        </p:cxnSp>
        <p:cxnSp>
          <p:nvCxnSpPr>
            <p:cNvPr id="24" name="AgendaSeparator4"/>
            <p:cNvCxnSpPr/>
            <p:nvPr/>
          </p:nvCxnSpPr>
          <p:spPr>
            <a:xfrm>
              <a:off x="2737515" y="4909820"/>
              <a:ext cx="1924050" cy="0"/>
            </a:xfrm>
            <a:prstGeom prst="line">
              <a:avLst/>
            </a:prstGeom>
            <a:ln w="9525">
              <a:solidFill>
                <a:srgbClr val="D6D6D6"/>
              </a:solidFill>
            </a:ln>
          </p:spPr>
          <p:style>
            <a:lnRef idx="1">
              <a:schemeClr val="accent1"/>
            </a:lnRef>
            <a:fillRef idx="0">
              <a:schemeClr val="accent1"/>
            </a:fillRef>
            <a:effectRef idx="0">
              <a:schemeClr val="accent1"/>
            </a:effectRef>
            <a:fontRef idx="minor">
              <a:schemeClr val="tx1"/>
            </a:fontRef>
          </p:style>
        </p:cxnSp>
      </p:grpSp>
      <p:cxnSp>
        <p:nvCxnSpPr>
          <p:cNvPr id="2" name="AgendaSeparator4">
            <a:extLst>
              <a:ext uri="{FF2B5EF4-FFF2-40B4-BE49-F238E27FC236}">
                <a16:creationId xmlns:a16="http://schemas.microsoft.com/office/drawing/2014/main" id="{87305A2C-B1D2-7CCB-4D9E-235B957DB124}"/>
              </a:ext>
            </a:extLst>
          </p:cNvPr>
          <p:cNvCxnSpPr/>
          <p:nvPr/>
        </p:nvCxnSpPr>
        <p:spPr>
          <a:xfrm>
            <a:off x="2737515" y="5716976"/>
            <a:ext cx="1924050" cy="0"/>
          </a:xfrm>
          <a:prstGeom prst="line">
            <a:avLst/>
          </a:prstGeom>
          <a:ln w="9525">
            <a:solidFill>
              <a:srgbClr val="D6D6D6"/>
            </a:solidFill>
          </a:ln>
        </p:spPr>
        <p:style>
          <a:lnRef idx="1">
            <a:schemeClr val="accent1"/>
          </a:lnRef>
          <a:fillRef idx="0">
            <a:schemeClr val="accent1"/>
          </a:fillRef>
          <a:effectRef idx="0">
            <a:schemeClr val="accent1"/>
          </a:effectRef>
          <a:fontRef idx="minor">
            <a:schemeClr val="tx1"/>
          </a:fontRef>
        </p:style>
      </p:cxnSp>
      <p:sp>
        <p:nvSpPr>
          <p:cNvPr id="6" name="AgendaTextBox">
            <a:extLst>
              <a:ext uri="{FF2B5EF4-FFF2-40B4-BE49-F238E27FC236}">
                <a16:creationId xmlns:a16="http://schemas.microsoft.com/office/drawing/2014/main" id="{EB64553C-AFC8-8209-4882-9CDFD6B5A4FE}"/>
              </a:ext>
            </a:extLst>
          </p:cNvPr>
          <p:cNvSpPr txBox="1"/>
          <p:nvPr/>
        </p:nvSpPr>
        <p:spPr>
          <a:xfrm>
            <a:off x="2737515" y="1525976"/>
            <a:ext cx="8324185" cy="4191000"/>
          </a:xfrm>
          <a:prstGeom prst="rect">
            <a:avLst/>
          </a:prstGeom>
          <a:noFill/>
        </p:spPr>
        <p:txBody>
          <a:bodyPr vert="horz" wrap="square" lIns="91440" tIns="45720" rIns="91440" bIns="45720" rtlCol="0" anchor="t">
            <a:noAutofit/>
          </a:bodyPr>
          <a:lstStyle/>
          <a:p>
            <a:pPr>
              <a:lnSpc>
                <a:spcPct val="150000"/>
              </a:lnSpc>
            </a:pPr>
            <a:r>
              <a:rPr lang="en-US" sz="2000" dirty="0">
                <a:solidFill>
                  <a:schemeClr val="tx1">
                    <a:lumMod val="95000"/>
                    <a:lumOff val="5000"/>
                  </a:schemeClr>
                </a:solidFill>
              </a:rPr>
              <a:t>Welcome, Attendance, &amp; Minute Approval</a:t>
            </a:r>
            <a:endParaRPr lang="en-US">
              <a:solidFill>
                <a:schemeClr val="tx1">
                  <a:lumMod val="95000"/>
                  <a:lumOff val="5000"/>
                </a:schemeClr>
              </a:solidFill>
            </a:endParaRPr>
          </a:p>
          <a:p>
            <a:pPr>
              <a:lnSpc>
                <a:spcPct val="150000"/>
              </a:lnSpc>
            </a:pPr>
            <a:r>
              <a:rPr lang="en-US" sz="2000" dirty="0"/>
              <a:t>Public Comment</a:t>
            </a:r>
          </a:p>
          <a:p>
            <a:pPr>
              <a:lnSpc>
                <a:spcPct val="150000"/>
              </a:lnSpc>
            </a:pPr>
            <a:r>
              <a:rPr lang="en-US" sz="2000" dirty="0">
                <a:ea typeface="+mn-lt"/>
                <a:cs typeface="+mn-lt"/>
              </a:rPr>
              <a:t>Administrative Updates</a:t>
            </a:r>
            <a:endParaRPr lang="en-US" dirty="0"/>
          </a:p>
          <a:p>
            <a:pPr>
              <a:lnSpc>
                <a:spcPct val="150000"/>
              </a:lnSpc>
            </a:pPr>
            <a:r>
              <a:rPr lang="en-US" sz="2000" dirty="0"/>
              <a:t>Follow Up from Q4 Meeting</a:t>
            </a:r>
          </a:p>
          <a:p>
            <a:pPr marL="800100" lvl="1" indent="-342900">
              <a:buFont typeface="Arial"/>
              <a:buChar char="•"/>
            </a:pPr>
            <a:r>
              <a:rPr lang="en-US" sz="2000" dirty="0">
                <a:ea typeface="+mn-lt"/>
                <a:cs typeface="+mn-lt"/>
              </a:rPr>
              <a:t>National Association for Children of Addiction (</a:t>
            </a:r>
            <a:r>
              <a:rPr lang="en-US" sz="2000" dirty="0" err="1">
                <a:ea typeface="+mn-lt"/>
                <a:cs typeface="+mn-lt"/>
              </a:rPr>
              <a:t>NACoA</a:t>
            </a:r>
            <a:r>
              <a:rPr lang="en-US" sz="2000" dirty="0">
                <a:ea typeface="+mn-lt"/>
                <a:cs typeface="+mn-lt"/>
              </a:rPr>
              <a:t>) Presentation</a:t>
            </a:r>
            <a:endParaRPr lang="en-US" dirty="0">
              <a:ea typeface="+mn-lt"/>
              <a:cs typeface="+mn-lt"/>
            </a:endParaRPr>
          </a:p>
          <a:p>
            <a:pPr marL="800100" lvl="1" indent="-342900">
              <a:buFont typeface="Arial"/>
              <a:buChar char="•"/>
            </a:pPr>
            <a:r>
              <a:rPr lang="en-US" sz="2000" dirty="0">
                <a:ea typeface="+mn-lt"/>
                <a:cs typeface="+mn-lt"/>
              </a:rPr>
              <a:t>CDPH Update </a:t>
            </a:r>
          </a:p>
          <a:p>
            <a:pPr>
              <a:lnSpc>
                <a:spcPct val="150000"/>
              </a:lnSpc>
            </a:pPr>
            <a:r>
              <a:rPr lang="en-US" sz="2000" dirty="0"/>
              <a:t>Feedback Look from City Departments</a:t>
            </a:r>
          </a:p>
          <a:p>
            <a:pPr>
              <a:lnSpc>
                <a:spcPct val="150000"/>
              </a:lnSpc>
            </a:pPr>
            <a:r>
              <a:rPr lang="en-US" sz="2000" dirty="0"/>
              <a:t>Mayor's Office Updates</a:t>
            </a:r>
          </a:p>
          <a:p>
            <a:pPr>
              <a:lnSpc>
                <a:spcPct val="150000"/>
              </a:lnSpc>
              <a:spcBef>
                <a:spcPts val="3600"/>
              </a:spcBef>
            </a:pPr>
            <a:endParaRPr lang="en-US" sz="2000"/>
          </a:p>
        </p:txBody>
      </p:sp>
    </p:spTree>
    <p:extLst>
      <p:ext uri="{BB962C8B-B14F-4D97-AF65-F5344CB8AC3E}">
        <p14:creationId xmlns:p14="http://schemas.microsoft.com/office/powerpoint/2010/main" val="878200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899EED-43DE-4025-A1D1-1782637A7FFB}"/>
              </a:ext>
            </a:extLst>
          </p:cNvPr>
          <p:cNvSpPr/>
          <p:nvPr/>
        </p:nvSpPr>
        <p:spPr>
          <a:xfrm>
            <a:off x="429161" y="3208035"/>
            <a:ext cx="4857856" cy="1655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2">
                    <a:lumMod val="90000"/>
                    <a:lumOff val="10000"/>
                  </a:schemeClr>
                </a:solidFill>
              </a:rPr>
              <a:t>Jac Charier </a:t>
            </a:r>
          </a:p>
          <a:p>
            <a:pPr algn="ctr"/>
            <a:r>
              <a:rPr lang="en-US" sz="2000" dirty="0">
                <a:solidFill>
                  <a:schemeClr val="tx2">
                    <a:lumMod val="90000"/>
                    <a:lumOff val="10000"/>
                  </a:schemeClr>
                </a:solidFill>
              </a:rPr>
              <a:t>(On behalf of the National Association for Children impacted by Addiction)</a:t>
            </a:r>
          </a:p>
          <a:p>
            <a:pPr algn="ctr"/>
            <a:endParaRPr lang="en-US" sz="2000" dirty="0">
              <a:solidFill>
                <a:schemeClr val="tx2">
                  <a:lumMod val="90000"/>
                  <a:lumOff val="10000"/>
                </a:schemeClr>
              </a:solidFill>
            </a:endParaRPr>
          </a:p>
          <a:p>
            <a:pPr algn="ctr"/>
            <a:r>
              <a:rPr lang="en-US" sz="2000" dirty="0">
                <a:solidFill>
                  <a:schemeClr val="accent1">
                    <a:lumMod val="75000"/>
                  </a:schemeClr>
                </a:solidFill>
              </a:rPr>
              <a:t>Executive Director, TASC, Center for Health and Justice</a:t>
            </a:r>
          </a:p>
          <a:p>
            <a:pPr algn="ctr"/>
            <a:endParaRPr lang="en-US" sz="2000" dirty="0">
              <a:solidFill>
                <a:srgbClr val="E3B103"/>
              </a:solidFill>
            </a:endParaRPr>
          </a:p>
          <a:p>
            <a:pPr algn="ctr"/>
            <a:r>
              <a:rPr lang="en-US" sz="2000" dirty="0">
                <a:solidFill>
                  <a:srgbClr val="E3B103"/>
                </a:solidFill>
              </a:rPr>
              <a:t>Chicago Council on Mental Health </a:t>
            </a:r>
            <a:r>
              <a:rPr lang="en-US" sz="2000">
                <a:solidFill>
                  <a:srgbClr val="E3B103"/>
                </a:solidFill>
              </a:rPr>
              <a:t>Equity </a:t>
            </a:r>
          </a:p>
          <a:p>
            <a:pPr algn="ctr"/>
            <a:r>
              <a:rPr lang="en-US" sz="2000">
                <a:solidFill>
                  <a:srgbClr val="E3B103"/>
                </a:solidFill>
              </a:rPr>
              <a:t>10 </a:t>
            </a:r>
            <a:r>
              <a:rPr lang="en-US" sz="2000" dirty="0">
                <a:solidFill>
                  <a:srgbClr val="E3B103"/>
                </a:solidFill>
              </a:rPr>
              <a:t>February 2025</a:t>
            </a:r>
          </a:p>
          <a:p>
            <a:pPr algn="ctr"/>
            <a:endParaRPr lang="en-US" sz="2800" dirty="0">
              <a:solidFill>
                <a:srgbClr val="E3B103"/>
              </a:solidFill>
            </a:endParaRPr>
          </a:p>
        </p:txBody>
      </p:sp>
      <p:pic>
        <p:nvPicPr>
          <p:cNvPr id="10" name="Picture 9" descr="A blue sign with white letters&#10;&#10;Description automatically generated with low confidence">
            <a:extLst>
              <a:ext uri="{FF2B5EF4-FFF2-40B4-BE49-F238E27FC236}">
                <a16:creationId xmlns:a16="http://schemas.microsoft.com/office/drawing/2014/main" id="{6615E6E6-D021-BACD-E3FE-81662C45C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90" y="5823797"/>
            <a:ext cx="831197" cy="830997"/>
          </a:xfrm>
          <a:prstGeom prst="rect">
            <a:avLst/>
          </a:prstGeom>
        </p:spPr>
      </p:pic>
      <p:sp>
        <p:nvSpPr>
          <p:cNvPr id="11" name="TextBox 10">
            <a:extLst>
              <a:ext uri="{FF2B5EF4-FFF2-40B4-BE49-F238E27FC236}">
                <a16:creationId xmlns:a16="http://schemas.microsoft.com/office/drawing/2014/main" id="{844DD7E6-8E14-C238-B380-F3E17DE478E1}"/>
              </a:ext>
            </a:extLst>
          </p:cNvPr>
          <p:cNvSpPr txBox="1"/>
          <p:nvPr/>
        </p:nvSpPr>
        <p:spPr>
          <a:xfrm>
            <a:off x="1002687" y="6383833"/>
            <a:ext cx="6400122" cy="307777"/>
          </a:xfrm>
          <a:prstGeom prst="rect">
            <a:avLst/>
          </a:prstGeom>
          <a:noFill/>
        </p:spPr>
        <p:txBody>
          <a:bodyPr wrap="square" rtlCol="0">
            <a:spAutoFit/>
          </a:bodyPr>
          <a:lstStyle/>
          <a:p>
            <a:r>
              <a:rPr lang="en-US" sz="1400" b="1" dirty="0">
                <a:solidFill>
                  <a:srgbClr val="132E6B"/>
                </a:solidFill>
              </a:rPr>
              <a:t>www.NACoA.org</a:t>
            </a:r>
          </a:p>
        </p:txBody>
      </p:sp>
      <p:sp>
        <p:nvSpPr>
          <p:cNvPr id="12" name="Rectangle 11">
            <a:extLst>
              <a:ext uri="{FF2B5EF4-FFF2-40B4-BE49-F238E27FC236}">
                <a16:creationId xmlns:a16="http://schemas.microsoft.com/office/drawing/2014/main" id="{B3290182-78F5-055C-9110-132422AA9053}"/>
              </a:ext>
            </a:extLst>
          </p:cNvPr>
          <p:cNvSpPr/>
          <p:nvPr/>
        </p:nvSpPr>
        <p:spPr>
          <a:xfrm>
            <a:off x="-10160" y="738406"/>
            <a:ext cx="12192000" cy="1169545"/>
          </a:xfrm>
          <a:prstGeom prst="rect">
            <a:avLst/>
          </a:prstGeom>
          <a:solidFill>
            <a:srgbClr val="415583"/>
          </a:solidFill>
          <a:ln w="25400" cap="flat">
            <a:solidFill>
              <a:srgbClr val="415583"/>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ctr">
            <a:spAutoFit/>
          </a:bodyPr>
          <a:lstStyle/>
          <a:p>
            <a:pPr marL="0" marR="0" lvl="0" indent="0" algn="ctr" defTabSz="609585" rtl="0" eaLnBrk="1" fontAlgn="auto" latinLnBrk="0" hangingPunct="0">
              <a:lnSpc>
                <a:spcPct val="100000"/>
              </a:lnSpc>
              <a:spcBef>
                <a:spcPts val="0"/>
              </a:spcBef>
              <a:spcAft>
                <a:spcPts val="0"/>
              </a:spcAft>
              <a:buClrTx/>
              <a:buSzTx/>
              <a:buFontTx/>
              <a:buNone/>
              <a:tabLst/>
              <a:defRPr/>
            </a:pPr>
            <a:endParaRPr kumimoji="0" lang="en-US" sz="667"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defTabSz="609585" rtl="0" eaLnBrk="1" fontAlgn="auto" latinLnBrk="0" hangingPunct="0">
              <a:lnSpc>
                <a:spcPct val="100000"/>
              </a:lnSpc>
              <a:spcBef>
                <a:spcPts val="0"/>
              </a:spcBef>
              <a:spcAft>
                <a:spcPts val="0"/>
              </a:spcAft>
              <a:buClrTx/>
              <a:buSzTx/>
              <a:buFontTx/>
              <a:buNone/>
              <a:tabLst/>
              <a:defRPr/>
            </a:pPr>
            <a:r>
              <a:rPr lang="en-US" sz="4800" b="1" dirty="0">
                <a:solidFill>
                  <a:prstClr val="white"/>
                </a:solidFill>
                <a:latin typeface="Calibri Light" panose="020F0302020204030204"/>
              </a:rPr>
              <a:t>    </a:t>
            </a:r>
            <a:endParaRPr kumimoji="0" lang="en-US" sz="3733"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ctr" defTabSz="609585" rtl="0" eaLnBrk="1" fontAlgn="auto" latinLnBrk="0" hangingPunct="0">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prstClr val="white"/>
              </a:solidFill>
              <a:effectLst/>
              <a:uLnTx/>
              <a:uFillTx/>
              <a:latin typeface="Calibri" panose="020F0502020204030204"/>
              <a:ea typeface="+mn-ea"/>
              <a:cs typeface="+mn-cs"/>
              <a:sym typeface="Helvetica"/>
            </a:endParaRPr>
          </a:p>
        </p:txBody>
      </p:sp>
      <p:sp>
        <p:nvSpPr>
          <p:cNvPr id="9" name="Rectangle 1">
            <a:extLst>
              <a:ext uri="{FF2B5EF4-FFF2-40B4-BE49-F238E27FC236}">
                <a16:creationId xmlns:a16="http://schemas.microsoft.com/office/drawing/2014/main" id="{BF49DC96-7A20-EEE0-84DC-A0F2E85D06FF}"/>
              </a:ext>
            </a:extLst>
          </p:cNvPr>
          <p:cNvSpPr>
            <a:spLocks noGrp="1" noChangeArrowheads="1"/>
          </p:cNvSpPr>
          <p:nvPr>
            <p:ph type="subTitle" idx="1"/>
          </p:nvPr>
        </p:nvSpPr>
        <p:spPr bwMode="auto">
          <a:xfrm>
            <a:off x="672634" y="849537"/>
            <a:ext cx="1082641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lang="en-US" sz="2800" b="1" dirty="0">
                <a:solidFill>
                  <a:schemeClr val="bg1"/>
                </a:solidFill>
              </a:rPr>
              <a:t>Breaking the Cycle:  Equipping Law Enforcement to Support Children in Families Impacted by the Disease of Addiction</a:t>
            </a:r>
            <a:endParaRPr kumimoji="0" lang="en-US" altLang="en-US" sz="3600" b="1" i="0" u="none" strike="noStrike" normalizeH="0" baseline="0" dirty="0">
              <a:ln w="0">
                <a:solidFill>
                  <a:schemeClr val="accent1">
                    <a:lumMod val="75000"/>
                  </a:schemeClr>
                </a:solidFill>
              </a:ln>
              <a:solidFill>
                <a:schemeClr val="bg1"/>
              </a:solidFill>
              <a:effectLst>
                <a:outerShdw blurRad="38100" dist="25400" dir="5400000" algn="ctr" rotWithShape="0">
                  <a:srgbClr val="6E747A">
                    <a:alpha val="43000"/>
                  </a:srgbClr>
                </a:outerShdw>
              </a:effectLst>
              <a:latin typeface="Aptos" panose="020B0004020202020204" pitchFamily="34" charset="0"/>
            </a:endParaRPr>
          </a:p>
        </p:txBody>
      </p:sp>
      <p:pic>
        <p:nvPicPr>
          <p:cNvPr id="4100" name="Picture 4">
            <a:extLst>
              <a:ext uri="{FF2B5EF4-FFF2-40B4-BE49-F238E27FC236}">
                <a16:creationId xmlns:a16="http://schemas.microsoft.com/office/drawing/2014/main" id="{5CA7E921-6040-B9E2-C10A-9D6B00CD54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4937" y="2356856"/>
            <a:ext cx="5644108" cy="3762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1510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8" name="Picture 6" descr="Home - NACoA">
            <a:extLst>
              <a:ext uri="{FF2B5EF4-FFF2-40B4-BE49-F238E27FC236}">
                <a16:creationId xmlns:a16="http://schemas.microsoft.com/office/drawing/2014/main" id="{9DC8B814-4E0D-7696-5C92-3905AE631A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075" b="20768"/>
          <a:stretch/>
        </p:blipFill>
        <p:spPr bwMode="auto">
          <a:xfrm>
            <a:off x="20" y="432"/>
            <a:ext cx="12191980" cy="424475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089" name="Content Placeholder 2">
            <a:extLst>
              <a:ext uri="{FF2B5EF4-FFF2-40B4-BE49-F238E27FC236}">
                <a16:creationId xmlns:a16="http://schemas.microsoft.com/office/drawing/2014/main" id="{09A73E9B-B173-145A-F3C4-10415AA98E20}"/>
              </a:ext>
            </a:extLst>
          </p:cNvPr>
          <p:cNvGraphicFramePr>
            <a:graphicFrameLocks noGrp="1"/>
          </p:cNvGraphicFramePr>
          <p:nvPr>
            <p:ph idx="1"/>
          </p:nvPr>
        </p:nvGraphicFramePr>
        <p:xfrm>
          <a:off x="115057" y="4305552"/>
          <a:ext cx="12008313" cy="20366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225944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FDC7568-9A0B-54F6-204D-25B80A0B46C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F57864F-3C8A-570E-C471-7C63DF96803D}"/>
              </a:ext>
            </a:extLst>
          </p:cNvPr>
          <p:cNvSpPr/>
          <p:nvPr/>
        </p:nvSpPr>
        <p:spPr>
          <a:xfrm>
            <a:off x="418225" y="968092"/>
            <a:ext cx="3201366" cy="3387497"/>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b">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   </a:t>
            </a:r>
            <a:r>
              <a:rPr kumimoji="0" lang="en-US" sz="4000" b="1" i="0" u="none" strike="noStrike" kern="1200" cap="none" spc="0" normalizeH="0" baseline="0" noProof="0" dirty="0">
                <a:ln>
                  <a:noFill/>
                </a:ln>
                <a:solidFill>
                  <a:srgbClr val="FFC000"/>
                </a:solidFill>
                <a:effectLst/>
                <a:uLnTx/>
                <a:uFillTx/>
                <a:latin typeface="Aptos" panose="020B0004020202020204" pitchFamily="34" charset="0"/>
                <a:ea typeface="+mn-ea"/>
                <a:cs typeface="+mn-cs"/>
              </a:rPr>
              <a:t>Objectives</a:t>
            </a:r>
          </a:p>
          <a:p>
            <a:pPr marL="0" marR="0" lvl="0" indent="0" algn="r" defTabSz="914400" rtl="0" eaLnBrk="1" fontAlgn="auto" latinLnBrk="0" hangingPunct="1">
              <a:lnSpc>
                <a:spcPct val="90000"/>
              </a:lnSpc>
              <a:spcBef>
                <a:spcPct val="0"/>
              </a:spcBef>
              <a:spcAft>
                <a:spcPts val="60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sym typeface="Helvetica"/>
            </a:endParaRPr>
          </a:p>
        </p:txBody>
      </p:sp>
      <p:pic>
        <p:nvPicPr>
          <p:cNvPr id="10" name="Picture 9" descr="A blue sign with white letters&#10;&#10;Description automatically generated with low confidence">
            <a:extLst>
              <a:ext uri="{FF2B5EF4-FFF2-40B4-BE49-F238E27FC236}">
                <a16:creationId xmlns:a16="http://schemas.microsoft.com/office/drawing/2014/main" id="{DBBBD74E-6010-1B3C-ABC1-F582D23A651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6071348"/>
            <a:ext cx="786410" cy="786220"/>
          </a:xfrm>
          <a:prstGeom prst="rect">
            <a:avLst/>
          </a:prstGeom>
        </p:spPr>
      </p:pic>
      <p:graphicFrame>
        <p:nvGraphicFramePr>
          <p:cNvPr id="6" name="Content Placeholder 2">
            <a:extLst>
              <a:ext uri="{FF2B5EF4-FFF2-40B4-BE49-F238E27FC236}">
                <a16:creationId xmlns:a16="http://schemas.microsoft.com/office/drawing/2014/main" id="{8C3B7E24-6044-CB17-FB89-239E9D85187C}"/>
              </a:ext>
            </a:extLst>
          </p:cNvPr>
          <p:cNvGraphicFramePr>
            <a:graphicFrameLocks noGrp="1"/>
          </p:cNvGraphicFramePr>
          <p:nvPr>
            <p:ph idx="1"/>
          </p:nvPr>
        </p:nvGraphicFramePr>
        <p:xfrm>
          <a:off x="4557221" y="629328"/>
          <a:ext cx="7115372" cy="54539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699752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35616-34B6-425C-CBF0-32C1F8382DA2}"/>
            </a:ext>
          </a:extLst>
        </p:cNvPr>
        <p:cNvGrpSpPr/>
        <p:nvPr/>
      </p:nvGrpSpPr>
      <p:grpSpPr>
        <a:xfrm>
          <a:off x="0" y="0"/>
          <a:ext cx="0" cy="0"/>
          <a:chOff x="0" y="0"/>
          <a:chExt cx="0" cy="0"/>
        </a:xfrm>
      </p:grpSpPr>
      <p:pic>
        <p:nvPicPr>
          <p:cNvPr id="10" name="Picture 9" descr="A blue sign with white letters&#10;&#10;Description automatically generated with low confidence">
            <a:extLst>
              <a:ext uri="{FF2B5EF4-FFF2-40B4-BE49-F238E27FC236}">
                <a16:creationId xmlns:a16="http://schemas.microsoft.com/office/drawing/2014/main" id="{D05BB206-65AF-0D66-D027-97CC105D912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6071348"/>
            <a:ext cx="786410" cy="786220"/>
          </a:xfrm>
          <a:prstGeom prst="rect">
            <a:avLst/>
          </a:prstGeom>
        </p:spPr>
      </p:pic>
      <p:sp>
        <p:nvSpPr>
          <p:cNvPr id="9" name="TextBox 8">
            <a:extLst>
              <a:ext uri="{FF2B5EF4-FFF2-40B4-BE49-F238E27FC236}">
                <a16:creationId xmlns:a16="http://schemas.microsoft.com/office/drawing/2014/main" id="{92447B5E-50D9-CAC3-FBAB-C7C5313BADEC}"/>
              </a:ext>
            </a:extLst>
          </p:cNvPr>
          <p:cNvSpPr txBox="1"/>
          <p:nvPr/>
        </p:nvSpPr>
        <p:spPr>
          <a:xfrm>
            <a:off x="677354" y="1689976"/>
            <a:ext cx="6893999" cy="3693319"/>
          </a:xfrm>
          <a:prstGeom prst="rect">
            <a:avLst/>
          </a:prstGeom>
          <a:noFill/>
        </p:spPr>
        <p:txBody>
          <a:bodyPr wrap="square" rtlCol="0">
            <a:spAutoFit/>
          </a:bodyPr>
          <a:lstStyle/>
          <a:p>
            <a:pPr algn="l"/>
            <a:r>
              <a:rPr lang="en-US" sz="2200" b="1" i="0" dirty="0">
                <a:solidFill>
                  <a:srgbClr val="000000"/>
                </a:solidFill>
                <a:effectLst/>
                <a:latin typeface="Aptos" panose="020B0004020202020204" pitchFamily="34" charset="0"/>
              </a:rPr>
              <a:t>Daily Encounters: </a:t>
            </a:r>
            <a:r>
              <a:rPr lang="en-US" sz="2200" b="0" i="0" dirty="0">
                <a:solidFill>
                  <a:srgbClr val="000000"/>
                </a:solidFill>
                <a:effectLst/>
                <a:latin typeface="Aptos" panose="020B0004020202020204" pitchFamily="34" charset="0"/>
              </a:rPr>
              <a:t>Officers frequently interact with children in crisis due to parental substance use disorder (SUD)</a:t>
            </a:r>
          </a:p>
          <a:p>
            <a:pPr algn="l"/>
            <a:endParaRPr lang="en-US" sz="1200" b="0" i="0" dirty="0">
              <a:solidFill>
                <a:srgbClr val="000000"/>
              </a:solidFill>
              <a:effectLst/>
              <a:latin typeface="Aptos" panose="020B0004020202020204" pitchFamily="34" charset="0"/>
            </a:endParaRPr>
          </a:p>
          <a:p>
            <a:pPr algn="l"/>
            <a:r>
              <a:rPr lang="en-US" sz="2200" b="1" i="0" dirty="0">
                <a:solidFill>
                  <a:srgbClr val="000000"/>
                </a:solidFill>
                <a:effectLst/>
                <a:latin typeface="Aptos" panose="020B0004020202020204" pitchFamily="34" charset="0"/>
              </a:rPr>
              <a:t>Risk Factor: </a:t>
            </a:r>
            <a:r>
              <a:rPr lang="en-US" sz="2200" b="0" i="0" dirty="0">
                <a:solidFill>
                  <a:srgbClr val="000000"/>
                </a:solidFill>
                <a:effectLst/>
                <a:latin typeface="Aptos" panose="020B0004020202020204" pitchFamily="34" charset="0"/>
              </a:rPr>
              <a:t>Children in these situations are six times more likely to develop SUD without intervention</a:t>
            </a:r>
          </a:p>
          <a:p>
            <a:pPr algn="l"/>
            <a:endParaRPr lang="en-US" sz="1200" b="0" i="0" dirty="0">
              <a:solidFill>
                <a:srgbClr val="000000"/>
              </a:solidFill>
              <a:effectLst/>
              <a:latin typeface="Aptos" panose="020B0004020202020204" pitchFamily="34" charset="0"/>
            </a:endParaRPr>
          </a:p>
          <a:p>
            <a:pPr algn="l"/>
            <a:r>
              <a:rPr lang="en-US" sz="2200" b="1" dirty="0">
                <a:solidFill>
                  <a:srgbClr val="000000"/>
                </a:solidFill>
                <a:effectLst/>
                <a:latin typeface="Aptos" panose="020B0004020202020204" pitchFamily="34" charset="0"/>
              </a:rPr>
              <a:t>Current Gaps: </a:t>
            </a:r>
            <a:r>
              <a:rPr lang="en-US" sz="2200" b="0" i="0" dirty="0">
                <a:solidFill>
                  <a:srgbClr val="000000"/>
                </a:solidFill>
                <a:effectLst/>
                <a:latin typeface="Aptos" panose="020B0004020202020204" pitchFamily="34" charset="0"/>
              </a:rPr>
              <a:t>Without training, these situations can  unintentionally escalate situations, worsening trauma</a:t>
            </a:r>
          </a:p>
          <a:p>
            <a:pPr algn="l"/>
            <a:endParaRPr lang="en-US" sz="1200" b="0" i="0" dirty="0">
              <a:solidFill>
                <a:srgbClr val="000000"/>
              </a:solidFill>
              <a:effectLst/>
              <a:latin typeface="Aptos" panose="020B0004020202020204" pitchFamily="34" charset="0"/>
            </a:endParaRPr>
          </a:p>
          <a:p>
            <a:pPr algn="l"/>
            <a:r>
              <a:rPr lang="en-US" sz="2200" b="1" i="0" dirty="0">
                <a:solidFill>
                  <a:srgbClr val="000000"/>
                </a:solidFill>
                <a:effectLst/>
                <a:latin typeface="Aptos" panose="020B0004020202020204" pitchFamily="34" charset="0"/>
              </a:rPr>
              <a:t>Solution: </a:t>
            </a:r>
            <a:r>
              <a:rPr lang="en-US" sz="2200" b="0" i="0" dirty="0" err="1">
                <a:solidFill>
                  <a:srgbClr val="000000"/>
                </a:solidFill>
                <a:effectLst/>
                <a:latin typeface="Aptos" panose="020B0004020202020204" pitchFamily="34" charset="0"/>
              </a:rPr>
              <a:t>NACoA’s</a:t>
            </a:r>
            <a:r>
              <a:rPr lang="en-US" sz="2200" b="0" i="0" dirty="0">
                <a:solidFill>
                  <a:srgbClr val="000000"/>
                </a:solidFill>
                <a:effectLst/>
                <a:latin typeface="Aptos" panose="020B0004020202020204" pitchFamily="34" charset="0"/>
              </a:rPr>
              <a:t> Law Enforcement Curriculum provides skills to recognize, support, and de-escalate these interactions</a:t>
            </a:r>
          </a:p>
        </p:txBody>
      </p:sp>
      <p:sp>
        <p:nvSpPr>
          <p:cNvPr id="12" name="Rectangle 11">
            <a:extLst>
              <a:ext uri="{FF2B5EF4-FFF2-40B4-BE49-F238E27FC236}">
                <a16:creationId xmlns:a16="http://schemas.microsoft.com/office/drawing/2014/main" id="{0F51ACD9-926F-8520-B7BB-63F65EE48D27}"/>
              </a:ext>
            </a:extLst>
          </p:cNvPr>
          <p:cNvSpPr/>
          <p:nvPr/>
        </p:nvSpPr>
        <p:spPr>
          <a:xfrm>
            <a:off x="0" y="16886"/>
            <a:ext cx="12192000" cy="1005334"/>
          </a:xfrm>
          <a:prstGeom prst="rect">
            <a:avLst/>
          </a:prstGeom>
          <a:solidFill>
            <a:srgbClr val="415583"/>
          </a:solidFill>
          <a:ln w="25400" cap="flat">
            <a:solidFill>
              <a:srgbClr val="415583"/>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ctr">
            <a:spAutoFit/>
          </a:bodyPr>
          <a:lstStyle/>
          <a:p>
            <a:pPr marL="0" marR="0" lvl="0" indent="0" algn="ctr" defTabSz="609585" rtl="0" eaLnBrk="1" fontAlgn="auto" latinLnBrk="0" hangingPunct="0">
              <a:lnSpc>
                <a:spcPct val="100000"/>
              </a:lnSpc>
              <a:spcBef>
                <a:spcPts val="0"/>
              </a:spcBef>
              <a:spcAft>
                <a:spcPts val="0"/>
              </a:spcAft>
              <a:buClrTx/>
              <a:buSzTx/>
              <a:buFontTx/>
              <a:buNone/>
              <a:tabLst/>
              <a:defRPr/>
            </a:pPr>
            <a:endParaRPr kumimoji="0" lang="en-US" sz="667" b="1" i="0" u="none" strike="noStrike" kern="1200" cap="none" spc="0" normalizeH="0" baseline="0" noProof="0" dirty="0">
              <a:ln>
                <a:noFill/>
              </a:ln>
              <a:solidFill>
                <a:prstClr val="white"/>
              </a:solidFill>
              <a:effectLst/>
              <a:uLnTx/>
              <a:uFillTx/>
              <a:latin typeface="Calibri" panose="020F0502020204030204"/>
              <a:ea typeface="+mn-ea"/>
              <a:cs typeface="+mn-cs"/>
            </a:endParaRPr>
          </a:p>
          <a:p>
            <a:pPr defTabSz="609585" hangingPunct="0">
              <a:defRPr/>
            </a:pPr>
            <a:r>
              <a:rPr lang="en-US" sz="3700" b="1" dirty="0">
                <a:solidFill>
                  <a:prstClr val="white"/>
                </a:solidFill>
                <a:latin typeface="Calibri Light" panose="020F0302020204030204"/>
              </a:rPr>
              <a:t>  </a:t>
            </a:r>
            <a:r>
              <a:rPr lang="en-US" sz="3700" dirty="0">
                <a:solidFill>
                  <a:prstClr val="white"/>
                </a:solidFill>
                <a:latin typeface="Aptos"/>
              </a:rPr>
              <a:t> </a:t>
            </a:r>
            <a:r>
              <a:rPr lang="en-US" sz="3700" dirty="0">
                <a:solidFill>
                  <a:srgbClr val="FFC000"/>
                </a:solidFill>
                <a:latin typeface="Aptos"/>
              </a:rPr>
              <a:t>Why This Matters for Chicago Police Department</a:t>
            </a:r>
            <a:endParaRPr lang="en-US" sz="3700" i="0" u="none" strike="noStrike" kern="1200" cap="none" spc="0" normalizeH="0" baseline="0" noProof="0" dirty="0">
              <a:ln>
                <a:noFill/>
              </a:ln>
              <a:solidFill>
                <a:srgbClr val="FFC000"/>
              </a:solidFill>
              <a:effectLst/>
              <a:uLnTx/>
              <a:uFillTx/>
              <a:latin typeface="Aptos"/>
              <a:ea typeface="Calibri Light"/>
              <a:cs typeface="Calibri Light"/>
            </a:endParaRPr>
          </a:p>
          <a:p>
            <a:pPr marL="0" marR="0" lvl="0" indent="0" algn="ctr" defTabSz="609585" rtl="0" eaLnBrk="1" fontAlgn="auto" latinLnBrk="0" hangingPunct="0">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prstClr val="white"/>
              </a:solidFill>
              <a:effectLst/>
              <a:uLnTx/>
              <a:uFillTx/>
              <a:latin typeface="Calibri" panose="020F0502020204030204"/>
              <a:ea typeface="+mn-ea"/>
              <a:cs typeface="+mn-cs"/>
              <a:sym typeface="Helvetica"/>
            </a:endParaRPr>
          </a:p>
        </p:txBody>
      </p:sp>
      <p:pic>
        <p:nvPicPr>
          <p:cNvPr id="20" name="Picture 19" descr="A screenshot of a computer&#10;&#10;Description automatically generated">
            <a:extLst>
              <a:ext uri="{FF2B5EF4-FFF2-40B4-BE49-F238E27FC236}">
                <a16:creationId xmlns:a16="http://schemas.microsoft.com/office/drawing/2014/main" id="{BE1F8F52-A7E6-0803-E378-C31DB51F7C40}"/>
              </a:ext>
            </a:extLst>
          </p:cNvPr>
          <p:cNvPicPr>
            <a:picLocks noChangeAspect="1"/>
          </p:cNvPicPr>
          <p:nvPr/>
        </p:nvPicPr>
        <p:blipFill rotWithShape="1">
          <a:blip r:embed="rId4"/>
          <a:srcRect l="26242" t="40412" r="61271" b="30920"/>
          <a:stretch/>
        </p:blipFill>
        <p:spPr bwMode="auto">
          <a:xfrm rot="394346">
            <a:off x="7321522" y="1079453"/>
            <a:ext cx="4298353" cy="555079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324031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EKKOFORMATS" val="&lt;MekkoFormats&gt;&lt;NumberFormat DecimalSeparator=&quot;.&quot; ThousandSeparator=&quot;,&quot; NegativeNumberFormat=&quot;1&quot; /&gt;&lt;Font&gt;&lt;Output_Font_Name Default=&quot;Arial&quot; UsePPTTheme=&quot;True&quot; /&gt;&lt;/Font&gt;&lt;DateFormat CultureID=&quot;1033&quot; FormatString=&quot;M/d/yyyy&quot; /&gt;&lt;/MekkoFormats&gt;"/>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Sj_vIs6Jr0OwG._6L90p6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Sj_vIs6Jr0OwG._6L90p6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QiqtSh3BkECGi28Bh63Ok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Sj_vIs6Jr0OwG._6L90p6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QiqtSh3BkECGi28Bh63OkQ"/>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84ACB6"/>
      </a:dk2>
      <a:lt2>
        <a:srgbClr val="EBE9DD"/>
      </a:lt2>
      <a:accent1>
        <a:srgbClr val="6F8183"/>
      </a:accent1>
      <a:accent2>
        <a:srgbClr val="967E96"/>
      </a:accent2>
      <a:accent3>
        <a:srgbClr val="CCC893"/>
      </a:accent3>
      <a:accent4>
        <a:srgbClr val="A54D74"/>
      </a:accent4>
      <a:accent5>
        <a:srgbClr val="949C6B"/>
      </a:accent5>
      <a:accent6>
        <a:srgbClr val="766A50"/>
      </a:accent6>
      <a:hlink>
        <a:srgbClr val="CC6600"/>
      </a:hlink>
      <a:folHlink>
        <a:srgbClr val="777777"/>
      </a:folHlink>
    </a:clrScheme>
    <a:fontScheme name="Wood Typ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8E89CD47-BF55-4DDE-B823-2283AA7E7695}"/>
    </a:ext>
  </a:extLst>
</a:theme>
</file>

<file path=ppt/theme/theme2.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3.xml><?xml version="1.0" encoding="utf-8"?>
<a:theme xmlns:a="http://schemas.openxmlformats.org/drawingml/2006/main" name="Chicago PPT">
  <a:themeElements>
    <a:clrScheme name="Chicago PPT">
      <a:dk1>
        <a:sysClr val="windowText" lastClr="000000"/>
      </a:dk1>
      <a:lt1>
        <a:sysClr val="window" lastClr="FFFFFF"/>
      </a:lt1>
      <a:dk2>
        <a:srgbClr val="7F7F7F"/>
      </a:dk2>
      <a:lt2>
        <a:srgbClr val="D8D8D8"/>
      </a:lt2>
      <a:accent1>
        <a:srgbClr val="B3DDF2"/>
      </a:accent1>
      <a:accent2>
        <a:srgbClr val="FF0000"/>
      </a:accent2>
      <a:accent3>
        <a:srgbClr val="000000"/>
      </a:accent3>
      <a:accent4>
        <a:srgbClr val="E9C619"/>
      </a:accent4>
      <a:accent5>
        <a:srgbClr val="1054E6"/>
      </a:accent5>
      <a:accent6>
        <a:srgbClr val="FFFFFF"/>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ood Type">
  <a:themeElements>
    <a:clrScheme name="Custom 2">
      <a:dk1>
        <a:sysClr val="windowText" lastClr="000000"/>
      </a:dk1>
      <a:lt1>
        <a:sysClr val="window" lastClr="FFFFFF"/>
      </a:lt1>
      <a:dk2>
        <a:srgbClr val="A4D5EE"/>
      </a:dk2>
      <a:lt2>
        <a:srgbClr val="DCE4EF"/>
      </a:lt2>
      <a:accent1>
        <a:srgbClr val="5B616B"/>
      </a:accent1>
      <a:accent2>
        <a:srgbClr val="CC393E"/>
      </a:accent2>
      <a:accent3>
        <a:srgbClr val="FAD980"/>
      </a:accent3>
      <a:accent4>
        <a:srgbClr val="E59393"/>
      </a:accent4>
      <a:accent5>
        <a:srgbClr val="4AA564"/>
      </a:accent5>
      <a:accent6>
        <a:srgbClr val="005B99"/>
      </a:accent6>
      <a:hlink>
        <a:srgbClr val="0075BB"/>
      </a:hlink>
      <a:folHlink>
        <a:srgbClr val="4C2C92"/>
      </a:folHlink>
    </a:clrScheme>
    <a:fontScheme name="Custom 1">
      <a:majorFont>
        <a:latin typeface="Big Shoulders Display"/>
        <a:ea typeface=""/>
        <a:cs typeface=""/>
      </a:majorFont>
      <a:minorFont>
        <a:latin typeface="Roboto"/>
        <a:ea typeface=""/>
        <a:cs typeface=""/>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8E89CD47-BF55-4DDE-B823-2283AA7E7695}"/>
    </a:ext>
  </a:extLst>
</a:theme>
</file>

<file path=ppt/theme/theme5.xml><?xml version="1.0" encoding="utf-8"?>
<a:theme xmlns:a="http://schemas.openxmlformats.org/drawingml/2006/main" name="1_Wood Type">
  <a:themeElements>
    <a:clrScheme name="Chicago Branding">
      <a:dk1>
        <a:sysClr val="windowText" lastClr="000000"/>
      </a:dk1>
      <a:lt1>
        <a:sysClr val="window" lastClr="FFFFFF"/>
      </a:lt1>
      <a:dk2>
        <a:srgbClr val="005899"/>
      </a:dk2>
      <a:lt2>
        <a:srgbClr val="A4D5EE"/>
      </a:lt2>
      <a:accent1>
        <a:srgbClr val="E4002B"/>
      </a:accent1>
      <a:accent2>
        <a:srgbClr val="41B6E6"/>
      </a:accent2>
      <a:accent3>
        <a:srgbClr val="005899"/>
      </a:accent3>
      <a:accent4>
        <a:srgbClr val="981B1E"/>
      </a:accent4>
      <a:accent5>
        <a:srgbClr val="FDB81E"/>
      </a:accent5>
      <a:accent6>
        <a:srgbClr val="2E8540"/>
      </a:accent6>
      <a:hlink>
        <a:srgbClr val="0092D1"/>
      </a:hlink>
      <a:folHlink>
        <a:srgbClr val="FF9933"/>
      </a:folHlink>
    </a:clrScheme>
    <a:fontScheme name="City of Chicago Fonts">
      <a:majorFont>
        <a:latin typeface="Big Shoulders Display"/>
        <a:ea typeface=""/>
        <a:cs typeface=""/>
      </a:majorFont>
      <a:minorFont>
        <a:latin typeface="Roboto"/>
        <a:ea typeface=""/>
        <a:cs typeface=""/>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8E89CD47-BF55-4DDE-B823-2283AA7E7695}"/>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07025AACBE5204085AC0DE0B604268F" ma:contentTypeVersion="9" ma:contentTypeDescription="Create a new document." ma:contentTypeScope="" ma:versionID="e74034b0587e94284eab8437e0faf80d">
  <xsd:schema xmlns:xsd="http://www.w3.org/2001/XMLSchema" xmlns:xs="http://www.w3.org/2001/XMLSchema" xmlns:p="http://schemas.microsoft.com/office/2006/metadata/properties" xmlns:ns3="3c0baeb3-edaf-4503-9322-5d44a00b97c4" xmlns:ns4="71792f2d-2d5e-4f54-a884-975957480d2e" targetNamespace="http://schemas.microsoft.com/office/2006/metadata/properties" ma:root="true" ma:fieldsID="671166703e89e3f0357b67984f896ab3" ns3:_="" ns4:_="">
    <xsd:import namespace="3c0baeb3-edaf-4503-9322-5d44a00b97c4"/>
    <xsd:import namespace="71792f2d-2d5e-4f54-a884-975957480d2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0baeb3-edaf-4503-9322-5d44a00b97c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792f2d-2d5e-4f54-a884-975957480d2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A350012-CF33-41A4-B676-0A96821BD059}">
  <ds:schemaRefs>
    <ds:schemaRef ds:uri="3c0baeb3-edaf-4503-9322-5d44a00b97c4"/>
    <ds:schemaRef ds:uri="71792f2d-2d5e-4f54-a884-975957480d2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3A38CF8-6459-4542-BB57-0E3BB3446E62}">
  <ds:schemaRefs>
    <ds:schemaRef ds:uri="3c0baeb3-edaf-4503-9322-5d44a00b97c4"/>
    <ds:schemaRef ds:uri="71792f2d-2d5e-4f54-a884-975957480d2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CB9A1B8-BE31-4547-B08E-6141F56FDFC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TM03090434[[fn=Wood Type]]</Template>
  <Application>Microsoft Office PowerPoint</Application>
  <PresentationFormat>Widescreen</PresentationFormat>
  <Slides>39</Slides>
  <Notes>20</Notes>
  <HiddenSlides>0</HiddenSlides>
  <ScaleCrop>false</ScaleCrop>
  <HeadingPairs>
    <vt:vector size="4" baseType="variant">
      <vt:variant>
        <vt:lpstr>Theme</vt:lpstr>
      </vt:variant>
      <vt:variant>
        <vt:i4>5</vt:i4>
      </vt:variant>
      <vt:variant>
        <vt:lpstr>Slide Titles</vt:lpstr>
      </vt:variant>
      <vt:variant>
        <vt:i4>39</vt:i4>
      </vt:variant>
    </vt:vector>
  </HeadingPairs>
  <TitlesOfParts>
    <vt:vector size="44" baseType="lpstr">
      <vt:lpstr>Wood Type</vt:lpstr>
      <vt:lpstr>Organic</vt:lpstr>
      <vt:lpstr>Chicago PPT</vt:lpstr>
      <vt:lpstr>Wood Type</vt:lpstr>
      <vt:lpstr>1_Wood Type</vt:lpstr>
      <vt:lpstr>CCMHE Quarterly Meeting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CDPH Behavioral Health Initiatives Update for CCMHE</vt:lpstr>
      <vt:lpstr>Bureau of Behavioral Health</vt:lpstr>
      <vt:lpstr>Substance Use</vt:lpstr>
      <vt:lpstr>PowerPoint Presentation</vt:lpstr>
      <vt:lpstr>PowerPoint Presentation</vt:lpstr>
      <vt:lpstr>Updates: Monthly CDPH Harm Reduction Training</vt:lpstr>
      <vt:lpstr>Public Health Vending Machines Data as of January 15, 2025</vt:lpstr>
      <vt:lpstr>Updates – Find Narcan Near You!</vt:lpstr>
      <vt:lpstr>Door Knocking </vt:lpstr>
      <vt:lpstr>Violence Prevention</vt:lpstr>
      <vt:lpstr>Programs and initiatives follow the CDC’s population health model, focusing on primary, secondary, and tertiary prevention to reduce health risks</vt:lpstr>
      <vt:lpstr>2025 Violence Prevention Investments</vt:lpstr>
      <vt:lpstr>CDPH’s Violence Prevention Strategy</vt:lpstr>
      <vt:lpstr>CDPH’s Violence Prevention Portfolio</vt:lpstr>
      <vt:lpstr>Mental Health</vt:lpstr>
      <vt:lpstr>Post-Pilot Relaunch Snapshot</vt:lpstr>
      <vt:lpstr>Highlights</vt:lpstr>
      <vt:lpstr>Expansion Update</vt:lpstr>
      <vt:lpstr>Challenges</vt:lpstr>
      <vt:lpstr>Fulfilled MHEI’s Major Milestones in 2024</vt:lpstr>
      <vt:lpstr>Operational and Programming Highlights </vt:lpstr>
      <vt:lpstr>PowerPoint Presentation</vt:lpstr>
      <vt:lpstr>PowerPoint Presentation</vt:lpstr>
      <vt:lpstr>Future Meetings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Schuster</dc:creator>
  <cp:revision>71</cp:revision>
  <dcterms:created xsi:type="dcterms:W3CDTF">2019-10-28T16:54:32Z</dcterms:created>
  <dcterms:modified xsi:type="dcterms:W3CDTF">2025-02-13T22:12:51Z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0x010100A07025AACBE5204085AC0DE0B604268F</vt:lpwstr>
  </property>
</Properties>
</file>